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RGUWNS+HTWLIO+ArialMT"/>
      <p:regular r:id="rId18"/>
    </p:embeddedFont>
    <p:embeddedFont>
      <p:font typeface="KAGTIJ+MS-UIGothic"/>
      <p:regular r:id="rId19"/>
    </p:embeddedFont>
    <p:embeddedFont>
      <p:font typeface="HOUQDG+RBGFCH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D2479-F3D3-43DB-8D80-E00A1B198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FDD6B-F4EE-4B69-87A9-89EE663AB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153D9-014A-4AAF-B41C-F74E214B1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2F652-F657-46E6-802B-BF24344D3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7C2F1C-39F0-473C-BAC9-2A3E67697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E44278-CF65-4462-9579-49978B031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90582A-4C31-49FE-93A8-5A7851F61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20D8C-DE31-4FF8-94F4-001053607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334E6-9556-4629-8F66-91B282BA3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E8FFF-396E-440C-99BB-D326D0175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134AB-37C3-4978-B532-8589C4795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3000006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88150" y="2457910"/>
            <a:ext cx="3697085" cy="2529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61"/>
              </a:lnSpc>
              <a:spcBef>
                <a:spcPct val="0"/>
              </a:spcBef>
              <a:spcAft>
                <a:spcPct val="0"/>
              </a:spcAft>
            </a:pPr>
            <a:r>
              <a:rPr sz="2650">
                <a:solidFill>
                  <a:srgbClr val="FFFFFF"/>
                </a:solidFill>
                <a:latin typeface="RGUWNS+HTWLIO+ArialMT"/>
                <a:cs typeface="RGUWNS+HTWLIO+ArialMT"/>
              </a:rPr>
              <a:t>•</a:t>
            </a:r>
            <a:r>
              <a:rPr sz="2650" spc="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spc="25">
                <a:solidFill>
                  <a:srgbClr val="FFFFFF"/>
                </a:solidFill>
                <a:latin typeface="SimSun"/>
                <a:cs typeface="SimSun"/>
              </a:rPr>
              <a:t>连铸</a:t>
            </a:r>
            <a:r>
              <a:rPr sz="2600" spc="25">
                <a:solidFill>
                  <a:srgbClr val="FFFFFF"/>
                </a:solidFill>
                <a:latin typeface="KAGTIJ+MS-UIGothic"/>
                <a:cs typeface="KAGTIJ+MS-UIGothic"/>
              </a:rPr>
              <a:t>坯宏</a:t>
            </a:r>
            <a:r>
              <a:rPr sz="2600" spc="25">
                <a:solidFill>
                  <a:srgbClr val="FFFFFF"/>
                </a:solidFill>
                <a:latin typeface="SimSun"/>
                <a:cs typeface="SimSun"/>
              </a:rPr>
              <a:t>观组织</a:t>
            </a:r>
          </a:p>
          <a:p>
            <a:pPr marL="0" marR="0">
              <a:lnSpc>
                <a:spcPts val="2761"/>
              </a:lnSpc>
              <a:spcBef>
                <a:spcPts val="1648"/>
              </a:spcBef>
              <a:spcAft>
                <a:spcPct val="0"/>
              </a:spcAft>
            </a:pPr>
            <a:r>
              <a:rPr sz="2650">
                <a:solidFill>
                  <a:srgbClr val="FFFFFF"/>
                </a:solidFill>
                <a:latin typeface="RGUWNS+HTWLIO+ArialMT"/>
                <a:cs typeface="RGUWNS+HTWLIO+ArialMT"/>
              </a:rPr>
              <a:t>•</a:t>
            </a:r>
            <a:r>
              <a:rPr sz="2650" spc="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spc="25">
                <a:solidFill>
                  <a:srgbClr val="FFFFFF"/>
                </a:solidFill>
                <a:latin typeface="SimSun"/>
                <a:cs typeface="SimSun"/>
              </a:rPr>
              <a:t>连铸</a:t>
            </a:r>
            <a:r>
              <a:rPr sz="2600" spc="25">
                <a:solidFill>
                  <a:srgbClr val="FFFFFF"/>
                </a:solidFill>
                <a:latin typeface="KAGTIJ+MS-UIGothic"/>
                <a:cs typeface="KAGTIJ+MS-UIGothic"/>
              </a:rPr>
              <a:t>坯</a:t>
            </a:r>
            <a:r>
              <a:rPr sz="2600" spc="23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2600" spc="25">
                <a:solidFill>
                  <a:srgbClr val="FFFFFF"/>
                </a:solidFill>
                <a:latin typeface="KAGTIJ+MS-UIGothic"/>
                <a:cs typeface="KAGTIJ+MS-UIGothic"/>
              </a:rPr>
              <a:t>量控制</a:t>
            </a:r>
          </a:p>
          <a:p>
            <a:pPr marL="0" marR="0">
              <a:lnSpc>
                <a:spcPts val="2761"/>
              </a:lnSpc>
              <a:spcBef>
                <a:spcPts val="1648"/>
              </a:spcBef>
              <a:spcAft>
                <a:spcPct val="0"/>
              </a:spcAft>
            </a:pPr>
            <a:r>
              <a:rPr sz="2650">
                <a:solidFill>
                  <a:srgbClr val="FFFFFF"/>
                </a:solidFill>
                <a:latin typeface="RGUWNS+HTWLIO+ArialMT"/>
                <a:cs typeface="RGUWNS+HTWLIO+ArialMT"/>
              </a:rPr>
              <a:t>•</a:t>
            </a:r>
            <a:r>
              <a:rPr sz="2650" spc="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spc="25">
                <a:solidFill>
                  <a:srgbClr val="FFFFFF"/>
                </a:solidFill>
                <a:latin typeface="SimSun"/>
                <a:cs typeface="SimSun"/>
              </a:rPr>
              <a:t>连铸</a:t>
            </a:r>
            <a:r>
              <a:rPr sz="2600" spc="25">
                <a:solidFill>
                  <a:srgbClr val="FFFFFF"/>
                </a:solidFill>
                <a:latin typeface="KAGTIJ+MS-UIGothic"/>
                <a:cs typeface="KAGTIJ+MS-UIGothic"/>
              </a:rPr>
              <a:t>坯宏</a:t>
            </a:r>
            <a:r>
              <a:rPr sz="2600" spc="25">
                <a:solidFill>
                  <a:srgbClr val="FFFFFF"/>
                </a:solidFill>
                <a:latin typeface="SimSun"/>
                <a:cs typeface="SimSun"/>
              </a:rPr>
              <a:t>观组织</a:t>
            </a:r>
            <a:r>
              <a:rPr sz="2600" spc="25">
                <a:solidFill>
                  <a:srgbClr val="FFFFFF"/>
                </a:solidFill>
                <a:latin typeface="KAGTIJ+MS-UIGothic"/>
                <a:cs typeface="KAGTIJ+MS-UIGothic"/>
              </a:rPr>
              <a:t>控制</a:t>
            </a:r>
          </a:p>
          <a:p>
            <a:pPr marL="0" marR="0">
              <a:lnSpc>
                <a:spcPts val="2761"/>
              </a:lnSpc>
              <a:spcBef>
                <a:spcPts val="1648"/>
              </a:spcBef>
              <a:spcAft>
                <a:spcPct val="0"/>
              </a:spcAft>
            </a:pPr>
            <a:r>
              <a:rPr sz="2650">
                <a:solidFill>
                  <a:srgbClr val="FFFFFF"/>
                </a:solidFill>
                <a:latin typeface="RGUWNS+HTWLIO+ArialMT"/>
                <a:cs typeface="RGUWNS+HTWLIO+ArialMT"/>
              </a:rPr>
              <a:t>•</a:t>
            </a:r>
            <a:r>
              <a:rPr sz="2650" spc="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00" spc="25">
                <a:solidFill>
                  <a:srgbClr val="FFFFFF"/>
                </a:solidFill>
                <a:latin typeface="KAGTIJ+MS-UIGothic"/>
                <a:cs typeface="KAGTIJ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2864" y="232144"/>
            <a:ext cx="2921006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00B6FF"/>
                </a:solidFill>
                <a:latin typeface="SimSun"/>
                <a:cs typeface="SimSun"/>
              </a:rPr>
              <a:t>连铸</a:t>
            </a:r>
            <a:r>
              <a:rPr sz="3050" spc="25">
                <a:solidFill>
                  <a:srgbClr val="00B6FF"/>
                </a:solidFill>
                <a:latin typeface="KAGTIJ+MS-UIGothic"/>
                <a:cs typeface="KAGTIJ+MS-UIGothic"/>
              </a:rPr>
              <a:t>坯的定</a:t>
            </a:r>
            <a:r>
              <a:rPr sz="30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连铸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坯是指通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过连续铸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造工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的，具有一定形状和尺寸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坯。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连铸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坯的形状和尺寸是根据下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轧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品的要求而确定的。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连铸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坯的制造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程中，通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晶器冷却、拉坯速度、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钢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水成分等参数，可以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实现对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观组织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的控制。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2864" y="293104"/>
            <a:ext cx="2921006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00B6FF"/>
                </a:solidFill>
                <a:latin typeface="SimSun"/>
                <a:cs typeface="SimSun"/>
              </a:rPr>
              <a:t>连铸</a:t>
            </a:r>
            <a:r>
              <a:rPr sz="3050" spc="25">
                <a:solidFill>
                  <a:srgbClr val="00B6FF"/>
                </a:solidFill>
                <a:latin typeface="KAGTIJ+MS-UIGothic"/>
                <a:cs typeface="KAGTIJ+MS-UIGothic"/>
              </a:rPr>
              <a:t>坯的</a:t>
            </a:r>
            <a:r>
              <a:rPr sz="3050" spc="23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50">
                <a:solidFill>
                  <a:srgbClr val="00B6FF"/>
                </a:solidFill>
                <a:latin typeface="KAGTIJ+MS-UIGothic"/>
                <a:cs typeface="KAGTIJ+MS-UIGothic"/>
              </a:rPr>
              <a:t>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2864" y="263894"/>
            <a:ext cx="2921006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00B6FF"/>
                </a:solidFill>
                <a:latin typeface="SimSun"/>
                <a:cs typeface="SimSun"/>
              </a:rPr>
              <a:t>连铸</a:t>
            </a:r>
            <a:r>
              <a:rPr sz="3050" spc="25">
                <a:solidFill>
                  <a:srgbClr val="00B6FF"/>
                </a:solidFill>
                <a:latin typeface="KAGTIJ+MS-UIGothic"/>
                <a:cs typeface="KAGTIJ+MS-UIGothic"/>
              </a:rPr>
              <a:t>坯的</a:t>
            </a:r>
            <a:r>
              <a:rPr sz="3050" spc="23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50">
                <a:solidFill>
                  <a:srgbClr val="00B6FF"/>
                </a:solidFill>
                <a:latin typeface="KAGTIJ+MS-UIGothic"/>
                <a:cs typeface="KAGTIJ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15135" y="16400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AGTIJ+MS-UIGothic"/>
                <a:cs typeface="KAGTIJ+MS-UIGothic"/>
              </a:rPr>
              <a:t>建筑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领</a:t>
            </a:r>
            <a:r>
              <a:rPr sz="2300">
                <a:solidFill>
                  <a:srgbClr val="00B6FF"/>
                </a:solidFill>
                <a:latin typeface="KAGTIJ+MS-UIGothic"/>
                <a:cs typeface="KAGTIJ+MS-UIGothic"/>
              </a:rPr>
              <a:t>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76715" y="164000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AGTIJ+MS-UIGothic"/>
                <a:cs typeface="KAGTIJ+MS-UIGothic"/>
              </a:rPr>
              <a:t>制造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领</a:t>
            </a:r>
            <a:r>
              <a:rPr sz="2300">
                <a:solidFill>
                  <a:srgbClr val="00B6FF"/>
                </a:solidFill>
                <a:latin typeface="KAGTIJ+MS-UIGothic"/>
                <a:cs typeface="KAGTIJ+MS-UIGothic"/>
              </a:rPr>
              <a:t>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94179" y="44117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AGTIJ+MS-UIGothic"/>
                <a:cs typeface="KAGTIJ+MS-UIGothic"/>
              </a:rPr>
              <a:t>家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电领</a:t>
            </a:r>
            <a:r>
              <a:rPr sz="2300">
                <a:solidFill>
                  <a:srgbClr val="00B6FF"/>
                </a:solidFill>
                <a:latin typeface="KAGTIJ+MS-UIGothic"/>
                <a:cs typeface="KAGTIJ+MS-UIGothic"/>
              </a:rPr>
              <a:t>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276715" y="44117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AGTIJ+MS-UIGothic"/>
                <a:cs typeface="KAGTIJ+MS-UIGothic"/>
              </a:rPr>
              <a:t>其他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领</a:t>
            </a:r>
            <a:r>
              <a:rPr sz="2300">
                <a:solidFill>
                  <a:srgbClr val="00B6FF"/>
                </a:solidFill>
                <a:latin typeface="KAGTIJ+MS-UIGothic"/>
                <a:cs typeface="KAGTIJ+MS-UIGothic"/>
              </a:rPr>
              <a:t>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2164"/>
            <a:ext cx="3311455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00B6FF"/>
                </a:solidFill>
                <a:latin typeface="KAGTIJ+MS-UIGothic"/>
                <a:cs typeface="KAGTIJ+MS-UIGothic"/>
              </a:rPr>
              <a:t>宏</a:t>
            </a:r>
            <a:r>
              <a:rPr sz="3050" spc="25">
                <a:solidFill>
                  <a:srgbClr val="00B6FF"/>
                </a:solidFill>
                <a:latin typeface="SimSun"/>
                <a:cs typeface="SimSun"/>
              </a:rPr>
              <a:t>观组织</a:t>
            </a:r>
            <a:r>
              <a:rPr sz="3050" spc="23">
                <a:solidFill>
                  <a:srgbClr val="00B6FF"/>
                </a:solidFill>
                <a:latin typeface="KAGTIJ+MS-UIGothic"/>
                <a:cs typeface="KAGTIJ+MS-UIGothic"/>
              </a:rPr>
              <a:t>的定</a:t>
            </a:r>
            <a:r>
              <a:rPr sz="30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79950" y="120249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AGTIJ+MS-UIGothic"/>
                <a:cs typeface="KAGTIJ+MS-UIGothic"/>
              </a:rPr>
              <a:t>宏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观组织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8039" y="285539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AGTIJ+MS-UIGothic"/>
                <a:cs typeface="KAGTIJ+MS-UIGothic"/>
              </a:rPr>
              <a:t>裂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71509" y="285539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AGTIJ+MS-UIGothic"/>
                <a:cs typeface="KAGTIJ+MS-UIGothic"/>
              </a:rPr>
              <a:t>凝固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组织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93800" y="49712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夹杂</a:t>
            </a:r>
            <a:r>
              <a:rPr sz="2300">
                <a:solidFill>
                  <a:srgbClr val="00B6FF"/>
                </a:solidFill>
                <a:latin typeface="KAGTIJ+MS-UIGothic"/>
                <a:cs typeface="KAGTIJ+MS-UIGothic"/>
              </a:rPr>
              <a:t>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62900" y="497121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AGTIJ+MS-UIGothic"/>
                <a:cs typeface="KAGTIJ+MS-UIGothic"/>
              </a:rPr>
              <a:t>元素偏析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2164"/>
            <a:ext cx="3311455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00B6FF"/>
                </a:solidFill>
                <a:latin typeface="KAGTIJ+MS-UIGothic"/>
                <a:cs typeface="KAGTIJ+MS-UIGothic"/>
              </a:rPr>
              <a:t>宏</a:t>
            </a:r>
            <a:r>
              <a:rPr sz="3050" spc="25">
                <a:solidFill>
                  <a:srgbClr val="00B6FF"/>
                </a:solidFill>
                <a:latin typeface="SimSun"/>
                <a:cs typeface="SimSun"/>
              </a:rPr>
              <a:t>观组织</a:t>
            </a:r>
            <a:r>
              <a:rPr sz="3050" spc="23">
                <a:solidFill>
                  <a:srgbClr val="00B6FF"/>
                </a:solidFill>
                <a:latin typeface="KAGTIJ+MS-UIGothic"/>
                <a:cs typeface="KAGTIJ+MS-UIGothic"/>
              </a:rPr>
              <a:t>的</a:t>
            </a:r>
            <a:r>
              <a:rPr sz="3050" spc="23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50">
                <a:solidFill>
                  <a:srgbClr val="00B6FF"/>
                </a:solidFill>
                <a:latin typeface="KAGTIJ+MS-UIGothic"/>
                <a:cs typeface="KAGTIJ+MS-UIGothic"/>
              </a:rPr>
              <a:t>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7930" y="374384"/>
            <a:ext cx="3311455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00B6FF"/>
                </a:solidFill>
                <a:latin typeface="KAGTIJ+MS-UIGothic"/>
                <a:cs typeface="KAGTIJ+MS-UIGothic"/>
              </a:rPr>
              <a:t>宏</a:t>
            </a:r>
            <a:r>
              <a:rPr sz="3050" spc="25">
                <a:solidFill>
                  <a:srgbClr val="00B6FF"/>
                </a:solidFill>
                <a:latin typeface="SimSun"/>
                <a:cs typeface="SimSun"/>
              </a:rPr>
              <a:t>观组织</a:t>
            </a:r>
            <a:r>
              <a:rPr sz="3050" spc="23">
                <a:solidFill>
                  <a:srgbClr val="00B6FF"/>
                </a:solidFill>
                <a:latin typeface="KAGTIJ+MS-UIGothic"/>
                <a:cs typeface="KAGTIJ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AGTIJ+MS-UIGothic"/>
                <a:cs typeface="KAGTIJ+MS-UIGothic"/>
              </a:rPr>
              <a:t>力学性能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AGTIJ+MS-UIGothic"/>
                <a:cs typeface="KAGTIJ+MS-UIGothic"/>
              </a:rPr>
              <a:t>加工性能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铸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坯的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度、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韧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性、硬度等力学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铸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坯的冷加工、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加工等加工性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78300" y="253148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性能。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98484" y="253148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能。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90365" y="412368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AGTIJ+MS-UIGothic"/>
                <a:cs typeface="KAGTIJ+MS-UIGothic"/>
              </a:rPr>
              <a:t>耐腐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蚀</a:t>
            </a:r>
            <a:r>
              <a:rPr sz="1600">
                <a:solidFill>
                  <a:srgbClr val="FFFFFF"/>
                </a:solidFill>
                <a:latin typeface="KAGTIJ+MS-UIGothic"/>
                <a:cs typeface="KAGTIJ+MS-UIGothic"/>
              </a:rPr>
              <a:t>性能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210550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AGTIJ+MS-UIGothic"/>
                <a:cs typeface="KAGTIJ+MS-UIGothic"/>
              </a:rPr>
              <a:t>外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观质</a:t>
            </a:r>
            <a:r>
              <a:rPr sz="1600">
                <a:solidFill>
                  <a:srgbClr val="FFFFFF"/>
                </a:solidFill>
                <a:latin typeface="KAGTIJ+MS-UIGothic"/>
                <a:cs typeface="KAGTIJ+MS-UIGothic"/>
              </a:rPr>
              <a:t>量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178300" y="48511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铸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坯的耐腐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性能。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198484" y="485431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铸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坯的表面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量及整体外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KAGTIJ+MS-UIGothic"/>
                <a:cs typeface="KAGTI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2164"/>
            <a:ext cx="3701904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3050" spc="25">
                <a:solidFill>
                  <a:srgbClr val="00B6FF"/>
                </a:solidFill>
                <a:latin typeface="KAGTIJ+MS-UIGothic"/>
                <a:cs typeface="KAGTIJ+MS-UIGothic"/>
              </a:rPr>
              <a:t>量控制的必要性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6175" y="1422201"/>
            <a:ext cx="3557792" cy="2469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39419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00B6FF"/>
                </a:solidFill>
                <a:latin typeface="KAGTIJ+MS-UIGothic"/>
                <a:cs typeface="KAGTIJ+MS-UIGothic"/>
              </a:rPr>
              <a:t>品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00B6FF"/>
                </a:solidFill>
                <a:latin typeface="KAGTIJ+MS-UIGothic"/>
                <a:cs typeface="KAGTIJ+MS-UIGothic"/>
              </a:rPr>
              <a:t>量的重要保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证</a:t>
            </a:r>
          </a:p>
          <a:p>
            <a:pPr marL="0" marR="0">
              <a:lnSpc>
                <a:spcPts val="2300"/>
              </a:lnSpc>
              <a:spcBef>
                <a:spcPts val="1139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满</a:t>
            </a:r>
            <a:r>
              <a:rPr sz="2300" spc="25">
                <a:solidFill>
                  <a:srgbClr val="00B6FF"/>
                </a:solidFill>
                <a:latin typeface="KAGTIJ+MS-UIGothic"/>
                <a:cs typeface="KAGTIJ+MS-UIGothic"/>
              </a:rPr>
              <a:t>足用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00B6FF"/>
                </a:solidFill>
                <a:latin typeface="KAGTIJ+MS-UIGothic"/>
                <a:cs typeface="KAGTIJ+MS-UIGothic"/>
              </a:rPr>
              <a:t>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HOUQDG+RBGFCH+MicrosoftYaHei-Bold"/>
                <a:cs typeface="HOUQDG+RBGFCH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HOUQDG+RBGFCH+MicrosoftYaHei-Bold"/>
                <a:cs typeface="HOUQDG+RBGFCH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55490" y="489946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AGTIJ+MS-UIGothic"/>
                <a:cs typeface="KAGTIJ+MS-UIGothic"/>
              </a:rPr>
              <a:t>生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00B6FF"/>
                </a:solidFill>
                <a:latin typeface="KAGTIJ+MS-UIGothic"/>
                <a:cs typeface="KAGTIJ+MS-UIGothic"/>
              </a:rPr>
              <a:t>效益的提升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HOUQDG+RBGFCH+MicrosoftYaHei-Bold"/>
                <a:cs typeface="HOUQDG+RBGFCH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2164"/>
            <a:ext cx="3311455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3050" spc="25">
                <a:solidFill>
                  <a:srgbClr val="00B6FF"/>
                </a:solidFill>
                <a:latin typeface="KAGTIJ+MS-UIGothic"/>
                <a:cs typeface="KAGTIJ+MS-UIGothic"/>
              </a:rPr>
              <a:t>量控制的方法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91235" y="157035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AGTIJ+MS-UIGothic"/>
                <a:cs typeface="KAGTIJ+MS-UIGothic"/>
              </a:rPr>
              <a:t>工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艺优</a:t>
            </a:r>
            <a:r>
              <a:rPr sz="1600">
                <a:solidFill>
                  <a:srgbClr val="FFFFFF"/>
                </a:solidFill>
                <a:latin typeface="KAGTIJ+MS-UIGothic"/>
                <a:cs typeface="KAGTIJ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89170" y="157035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AGTIJ+MS-UIGothic"/>
                <a:cs typeface="KAGTIJ+MS-UIGothic"/>
              </a:rPr>
              <a:t>材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质选择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91235" y="411860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设备维护</a:t>
            </a:r>
            <a:r>
              <a:rPr sz="1600">
                <a:solidFill>
                  <a:srgbClr val="FFFFFF"/>
                </a:solidFill>
                <a:latin typeface="KAGTIJ+MS-UIGothic"/>
                <a:cs typeface="KAGTIJ+MS-UIGothic"/>
              </a:rPr>
              <a:t>和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检</a:t>
            </a:r>
            <a:r>
              <a:rPr sz="1600">
                <a:solidFill>
                  <a:srgbClr val="FFFFFF"/>
                </a:solidFill>
                <a:latin typeface="KAGTIJ+MS-UIGothic"/>
                <a:cs typeface="KAGTIJ+MS-UIGothic"/>
              </a:rPr>
              <a:t>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89170" y="411860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600">
                <a:solidFill>
                  <a:srgbClr val="FFFFFF"/>
                </a:solidFill>
                <a:latin typeface="KAGTIJ+MS-UIGothic"/>
                <a:cs typeface="KAGTIJ+MS-UIGothic"/>
              </a:rPr>
              <a:t>与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https://d.book118.com/277130000063006042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RGUWNS+HTWLIO+ArialMT</vt:lpstr>
      <vt:lpstr>Times New Roman</vt:lpstr>
      <vt:lpstr>SimSun</vt:lpstr>
      <vt:lpstr>KAGTIJ+MS-UIGothic</vt:lpstr>
      <vt:lpstr>HOUQDG+RBGFCH+MicrosoftYaHei-Bold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2024-09-15T16:59:00.981</cp:lastPrinted>
  <dcterms:created xsi:type="dcterms:W3CDTF">2024-09-15T08:59:01Z</dcterms:created>
  <dcterms:modified xsi:type="dcterms:W3CDTF">2024-09-15T08:59:02Z</dcterms:modified>
</cp:coreProperties>
</file>