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wmf" ContentType="image/x-wmf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9144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wmf" /><Relationship Id="rId2" Type="http://schemas.openxmlformats.org/officeDocument/2006/relationships/image" Target="../media/image9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7.wmf" /><Relationship Id="rId2" Type="http://schemas.openxmlformats.org/officeDocument/2006/relationships/image" Target="../media/image18.w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3.e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12EEA7-2DFF-4D5A-B973-36EF3E409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91DFFD-83EC-4BDE-B236-B41584706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7ACC2F-EAAA-41B7-BC95-DB2F76265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FEAEAD-A605-4ADF-8E7A-B96A655EC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37CA82-B6E1-4460-B5DE-9016C55D1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4F0507-F577-4417-B98F-9F7E46D72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17073C-AFEC-40A7-B07F-0DC44E149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95FCA4-BF2A-45A4-A087-2F926694C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97F472-D8DB-487A-804E-9E5B63D85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9880C0-9E70-45D6-BC55-04E2A6898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1E49B2-404D-4657-BF43-B4318B9FF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noProof="1"/>
              <a:t>单击此处编辑母版副标题样式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ftr" sz="quarter" idx="10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>
              <a:spcBef>
                <a:spcPct val="0"/>
              </a:spcBef>
            </a:pPr>
            <a:endParaRPr lang="en-US" altLang="zh-CN" sz="1400" b="0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r" eaLnBrk="1" hangingPunct="1">
              <a:spcBef>
                <a:spcPct val="0"/>
              </a:spcBef>
            </a:pPr>
            <a:fld id="{FFEB6E64-3F9C-4DD2-A8AC-0F376E7BBFA7}" type="slidenum">
              <a:rPr lang="en-US" altLang="zh-CN" sz="1400" b="0">
                <a:solidFill>
                  <a:schemeClr val="tx1"/>
                </a:solidFill>
                <a:latin typeface="Arial" pitchFamily="34" charset="0"/>
              </a:rPr>
              <a:t>‹#›</a:t>
            </a:fld>
            <a:endParaRPr lang="en-US" altLang="zh-CN" sz="1400" b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ftr" sz="quarter" idx="10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>
              <a:spcBef>
                <a:spcPct val="0"/>
              </a:spcBef>
            </a:pPr>
            <a:endParaRPr lang="en-US" altLang="zh-CN" sz="1400" b="0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r" eaLnBrk="1" hangingPunct="1">
              <a:spcBef>
                <a:spcPct val="0"/>
              </a:spcBef>
            </a:pPr>
            <a:fld id="{FFEB6E64-3F9C-4DD2-A8AC-0F376E7BBFA7}" type="slidenum">
              <a:rPr lang="en-US" altLang="zh-CN" sz="1400" b="0">
                <a:solidFill>
                  <a:schemeClr val="tx1"/>
                </a:solidFill>
                <a:latin typeface="Arial" pitchFamily="34" charset="0"/>
              </a:rPr>
              <a:t>‹#›</a:t>
            </a:fld>
            <a:endParaRPr lang="en-US" altLang="zh-CN" sz="1400" b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ftr" sz="quarter" idx="10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>
              <a:spcBef>
                <a:spcPct val="0"/>
              </a:spcBef>
            </a:pPr>
            <a:endParaRPr lang="en-US" altLang="zh-CN" sz="1400" b="0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r" eaLnBrk="1" hangingPunct="1">
              <a:spcBef>
                <a:spcPct val="0"/>
              </a:spcBef>
            </a:pPr>
            <a:fld id="{FFEB6E64-3F9C-4DD2-A8AC-0F376E7BBFA7}" type="slidenum">
              <a:rPr lang="en-US" altLang="zh-CN" sz="1400" b="0">
                <a:solidFill>
                  <a:schemeClr val="tx1"/>
                </a:solidFill>
                <a:latin typeface="Arial" pitchFamily="34" charset="0"/>
              </a:rPr>
              <a:t>‹#›</a:t>
            </a:fld>
            <a:endParaRPr lang="en-US" altLang="zh-CN" sz="1400" b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905000"/>
            <a:ext cx="4038600" cy="42100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905000"/>
            <a:ext cx="4038600" cy="42100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ftr" sz="quarter" idx="10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>
              <a:spcBef>
                <a:spcPct val="0"/>
              </a:spcBef>
            </a:pPr>
            <a:endParaRPr lang="en-US" altLang="zh-CN" sz="1400" b="0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r" eaLnBrk="1" hangingPunct="1">
              <a:spcBef>
                <a:spcPct val="0"/>
              </a:spcBef>
            </a:pPr>
            <a:fld id="{FFEB6E64-3F9C-4DD2-A8AC-0F376E7BBFA7}" type="slidenum">
              <a:rPr lang="en-US" altLang="zh-CN" sz="1400" b="0">
                <a:solidFill>
                  <a:schemeClr val="tx1"/>
                </a:solidFill>
                <a:latin typeface="Arial" pitchFamily="34" charset="0"/>
              </a:rPr>
              <a:t>‹#›</a:t>
            </a:fld>
            <a:endParaRPr lang="en-US" altLang="zh-CN" sz="1400" b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7" name="Rectangle 3"/>
          <p:cNvSpPr>
            <a:spLocks noGrp="1" noChangeArrowheads="1"/>
          </p:cNvSpPr>
          <p:nvPr>
            <p:ph type="ftr" sz="quarter" idx="10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>
              <a:spcBef>
                <a:spcPct val="0"/>
              </a:spcBef>
            </a:pPr>
            <a:endParaRPr lang="en-US" altLang="zh-CN" sz="1400" b="0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8" name="Rectangle 4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r" eaLnBrk="1" hangingPunct="1">
              <a:spcBef>
                <a:spcPct val="0"/>
              </a:spcBef>
            </a:pPr>
            <a:fld id="{FFEB6E64-3F9C-4DD2-A8AC-0F376E7BBFA7}" type="slidenum">
              <a:rPr lang="en-US" altLang="zh-CN" sz="1400" b="0">
                <a:solidFill>
                  <a:schemeClr val="tx1"/>
                </a:solidFill>
                <a:latin typeface="Arial" pitchFamily="34" charset="0"/>
              </a:rPr>
              <a:t>‹#›</a:t>
            </a:fld>
            <a:endParaRPr lang="en-US" altLang="zh-CN" sz="1400" b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Rectangle 3"/>
          <p:cNvSpPr>
            <a:spLocks noGrp="1" noChangeArrowheads="1"/>
          </p:cNvSpPr>
          <p:nvPr>
            <p:ph type="ftr" sz="quarter" idx="10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>
              <a:spcBef>
                <a:spcPct val="0"/>
              </a:spcBef>
            </a:pPr>
            <a:endParaRPr lang="en-US" altLang="zh-CN" sz="1400" b="0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4" name="Rectangle 4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r" eaLnBrk="1" hangingPunct="1">
              <a:spcBef>
                <a:spcPct val="0"/>
              </a:spcBef>
            </a:pPr>
            <a:fld id="{FFEB6E64-3F9C-4DD2-A8AC-0F376E7BBFA7}" type="slidenum">
              <a:rPr lang="en-US" altLang="zh-CN" sz="1400" b="0">
                <a:solidFill>
                  <a:schemeClr val="tx1"/>
                </a:solidFill>
                <a:latin typeface="Arial" pitchFamily="34" charset="0"/>
              </a:rPr>
              <a:t>‹#›</a:t>
            </a:fld>
            <a:endParaRPr lang="en-US" altLang="zh-CN" sz="1400" b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ftr" sz="quarter" idx="10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>
              <a:spcBef>
                <a:spcPct val="0"/>
              </a:spcBef>
            </a:pPr>
            <a:endParaRPr lang="en-US" altLang="zh-CN" sz="1400" b="0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3" name="Rectangle 4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r" eaLnBrk="1" hangingPunct="1">
              <a:spcBef>
                <a:spcPct val="0"/>
              </a:spcBef>
            </a:pPr>
            <a:fld id="{FFEB6E64-3F9C-4DD2-A8AC-0F376E7BBFA7}" type="slidenum">
              <a:rPr lang="en-US" altLang="zh-CN" sz="1400" b="0">
                <a:solidFill>
                  <a:schemeClr val="tx1"/>
                </a:solidFill>
                <a:latin typeface="Arial" pitchFamily="34" charset="0"/>
              </a:rPr>
              <a:t>‹#›</a:t>
            </a:fld>
            <a:endParaRPr lang="en-US" altLang="zh-CN" sz="1400" b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ftr" sz="quarter" idx="10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>
              <a:spcBef>
                <a:spcPct val="0"/>
              </a:spcBef>
            </a:pPr>
            <a:endParaRPr lang="en-US" altLang="zh-CN" sz="1400" b="0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r" eaLnBrk="1" hangingPunct="1">
              <a:spcBef>
                <a:spcPct val="0"/>
              </a:spcBef>
            </a:pPr>
            <a:fld id="{FFEB6E64-3F9C-4DD2-A8AC-0F376E7BBFA7}" type="slidenum">
              <a:rPr lang="en-US" altLang="zh-CN" sz="1400" b="0">
                <a:solidFill>
                  <a:schemeClr val="tx1"/>
                </a:solidFill>
                <a:latin typeface="Arial" pitchFamily="34" charset="0"/>
              </a:rPr>
              <a:t>‹#›</a:t>
            </a:fld>
            <a:endParaRPr lang="en-US" altLang="zh-CN" sz="1400" b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ftr" sz="quarter" idx="10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>
              <a:spcBef>
                <a:spcPct val="0"/>
              </a:spcBef>
            </a:pPr>
            <a:endParaRPr lang="en-US" altLang="zh-CN" sz="1400" b="0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r" eaLnBrk="1" hangingPunct="1">
              <a:spcBef>
                <a:spcPct val="0"/>
              </a:spcBef>
            </a:pPr>
            <a:fld id="{FFEB6E64-3F9C-4DD2-A8AC-0F376E7BBFA7}" type="slidenum">
              <a:rPr lang="en-US" altLang="zh-CN" sz="1400" b="0">
                <a:solidFill>
                  <a:schemeClr val="tx1"/>
                </a:solidFill>
                <a:latin typeface="Arial" pitchFamily="34" charset="0"/>
              </a:rPr>
              <a:t>‹#›</a:t>
            </a:fld>
            <a:endParaRPr lang="en-US" altLang="zh-CN" sz="1400" b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ftr" sz="quarter" idx="10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>
              <a:spcBef>
                <a:spcPct val="0"/>
              </a:spcBef>
            </a:pPr>
            <a:endParaRPr lang="en-US" altLang="zh-CN" sz="1400" b="0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r" eaLnBrk="1" hangingPunct="1">
              <a:spcBef>
                <a:spcPct val="0"/>
              </a:spcBef>
            </a:pPr>
            <a:fld id="{FFEB6E64-3F9C-4DD2-A8AC-0F376E7BBFA7}" type="slidenum">
              <a:rPr lang="en-US" altLang="zh-CN" sz="1400" b="0">
                <a:solidFill>
                  <a:schemeClr val="tx1"/>
                </a:solidFill>
                <a:latin typeface="Arial" pitchFamily="34" charset="0"/>
              </a:rPr>
              <a:t>‹#›</a:t>
            </a:fld>
            <a:endParaRPr lang="en-US" altLang="zh-CN" sz="1400" b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784975" y="381000"/>
            <a:ext cx="2108200" cy="5734050"/>
          </a:xfrm>
        </p:spPr>
        <p:txBody>
          <a:bodyPr vert="eaVert"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175375" cy="5734050"/>
          </a:xfrm>
        </p:spPr>
        <p:txBody>
          <a:bodyPr vert="eaVert"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ftr" sz="quarter" idx="10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>
              <a:spcBef>
                <a:spcPct val="0"/>
              </a:spcBef>
            </a:pPr>
            <a:endParaRPr lang="en-US" altLang="zh-CN" sz="1400" b="0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r" eaLnBrk="1" hangingPunct="1">
              <a:spcBef>
                <a:spcPct val="0"/>
              </a:spcBef>
            </a:pPr>
            <a:fld id="{FFEB6E64-3F9C-4DD2-A8AC-0F376E7BBFA7}" type="slidenum">
              <a:rPr lang="en-US" altLang="zh-CN" sz="1400" b="0">
                <a:solidFill>
                  <a:schemeClr val="tx1"/>
                </a:solidFill>
                <a:latin typeface="Arial" pitchFamily="34" charset="0"/>
              </a:rPr>
              <a:t>‹#›</a:t>
            </a:fld>
            <a:endParaRPr lang="en-US" altLang="zh-CN" sz="1400" b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bl" preserve="1">
  <p:cSld name="标题和表格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14400" y="381000"/>
            <a:ext cx="7978775" cy="865188"/>
          </a:xfrm>
        </p:spPr>
        <p:txBody>
          <a:bodyPr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</p:nvPr>
        </p:nvSpPr>
        <p:spPr>
          <a:xfrm>
            <a:off x="457200" y="1905000"/>
            <a:ext cx="8229600" cy="4210050"/>
          </a:xfrm>
        </p:spPr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Rectangle 3"/>
          <p:cNvSpPr>
            <a:spLocks noGrp="1" noChangeArrowheads="1"/>
          </p:cNvSpPr>
          <p:nvPr>
            <p:ph type="ftr" sz="quarter" idx="10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>
              <a:spcBef>
                <a:spcPct val="0"/>
              </a:spcBef>
            </a:pPr>
            <a:endParaRPr lang="en-US" altLang="zh-CN" sz="1400" b="0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r" eaLnBrk="1" hangingPunct="1">
              <a:spcBef>
                <a:spcPct val="0"/>
              </a:spcBef>
            </a:pPr>
            <a:fld id="{FFEB6E64-3F9C-4DD2-A8AC-0F376E7BBFA7}" type="slidenum">
              <a:rPr lang="en-US" altLang="zh-CN" sz="1400" b="0">
                <a:solidFill>
                  <a:schemeClr val="tx1"/>
                </a:solidFill>
                <a:latin typeface="Arial" pitchFamily="34" charset="0"/>
              </a:rPr>
              <a:t>‹#›</a:t>
            </a:fld>
            <a:endParaRPr lang="en-US" altLang="zh-CN" sz="1400" b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image" Target="../media/image1.png" /><Relationship Id="rId14" Type="http://schemas.openxmlformats.org/officeDocument/2006/relationships/image" Target="../media/image2.pn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3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>
              <a:spcBef>
                <a:spcPct val="0"/>
              </a:spcBef>
            </a:pPr>
            <a:endParaRPr lang="en-US" altLang="zh-CN" sz="1400" b="0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1027" name="Rectangle 4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r" eaLnBrk="1" hangingPunct="1">
              <a:spcBef>
                <a:spcPct val="0"/>
              </a:spcBef>
            </a:pPr>
            <a:fld id="{FFEB6E64-3F9C-4DD2-A8AC-0F376E7BBFA7}" type="slidenum">
              <a:rPr lang="en-US" altLang="zh-CN" sz="1400" b="0">
                <a:solidFill>
                  <a:schemeClr val="tx1"/>
                </a:solidFill>
                <a:latin typeface="Arial" pitchFamily="34" charset="0"/>
              </a:rPr>
              <a:t>‹#›</a:t>
            </a:fld>
            <a:endParaRPr lang="en-US" altLang="zh-CN" sz="1400" b="0">
              <a:solidFill>
                <a:schemeClr val="tx1"/>
              </a:solidFill>
            </a:endParaRPr>
          </a:p>
        </p:txBody>
      </p:sp>
      <p:sp>
        <p:nvSpPr>
          <p:cNvPr id="1028" name="Rectangle 5"/>
          <p:cNvSpPr>
            <a:spLocks noGrp="1"/>
          </p:cNvSpPr>
          <p:nvPr>
            <p:ph type="title" idx="4294967295"/>
          </p:nvPr>
        </p:nvSpPr>
        <p:spPr>
          <a:xfrm>
            <a:off x="914400" y="381000"/>
            <a:ext cx="7978775" cy="8651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noAutofit/>
          </a:bodyPr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9" name="Rectangle 6"/>
          <p:cNvSpPr>
            <a:spLocks noGrp="1"/>
          </p:cNvSpPr>
          <p:nvPr>
            <p:ph type="body" idx="5"/>
          </p:nvPr>
        </p:nvSpPr>
        <p:spPr>
          <a:xfrm>
            <a:off x="457200" y="1905000"/>
            <a:ext cx="8229600" cy="42100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cxnSp>
        <p:nvCxnSpPr>
          <p:cNvPr id="1030" name="Line 23"/>
          <p:cNvCxnSpPr/>
          <p:nvPr/>
        </p:nvCxnSpPr>
        <p:spPr>
          <a:xfrm flipH="1">
            <a:off x="8991600" y="228600"/>
            <a:ext cx="0" cy="6121400"/>
          </a:xfrm>
          <a:prstGeom prst="line">
            <a:avLst/>
          </a:prstGeom>
          <a:noFill/>
          <a:ln w="25400">
            <a:solidFill>
              <a:srgbClr val="0000FF"/>
            </a:solidFill>
            <a:miter lim="800000"/>
          </a:ln>
        </p:spPr>
      </p:cxnSp>
      <p:cxnSp>
        <p:nvCxnSpPr>
          <p:cNvPr id="1031" name="Line 24"/>
          <p:cNvCxnSpPr/>
          <p:nvPr/>
        </p:nvCxnSpPr>
        <p:spPr>
          <a:xfrm>
            <a:off x="152400" y="6629400"/>
            <a:ext cx="6553200" cy="0"/>
          </a:xfrm>
          <a:prstGeom prst="line">
            <a:avLst/>
          </a:prstGeom>
          <a:noFill/>
          <a:ln w="25400">
            <a:solidFill>
              <a:srgbClr val="0000FF"/>
            </a:solidFill>
            <a:miter lim="800000"/>
          </a:ln>
        </p:spPr>
      </p:cxnSp>
      <p:cxnSp>
        <p:nvCxnSpPr>
          <p:cNvPr id="1032" name="Line 25"/>
          <p:cNvCxnSpPr/>
          <p:nvPr/>
        </p:nvCxnSpPr>
        <p:spPr>
          <a:xfrm>
            <a:off x="152400" y="228600"/>
            <a:ext cx="26988" cy="6369050"/>
          </a:xfrm>
          <a:prstGeom prst="line">
            <a:avLst/>
          </a:prstGeom>
          <a:noFill/>
          <a:ln w="25400">
            <a:solidFill>
              <a:srgbClr val="0000FF"/>
            </a:solidFill>
            <a:miter lim="800000"/>
          </a:ln>
        </p:spPr>
      </p:cxnSp>
      <p:cxnSp>
        <p:nvCxnSpPr>
          <p:cNvPr id="1033" name="Line 27"/>
          <p:cNvCxnSpPr/>
          <p:nvPr/>
        </p:nvCxnSpPr>
        <p:spPr>
          <a:xfrm>
            <a:off x="179388" y="228600"/>
            <a:ext cx="8812212" cy="0"/>
          </a:xfrm>
          <a:prstGeom prst="line">
            <a:avLst/>
          </a:prstGeom>
          <a:noFill/>
          <a:ln w="25400">
            <a:solidFill>
              <a:srgbClr val="0000FF"/>
            </a:solidFill>
            <a:miter lim="800000"/>
          </a:ln>
        </p:spPr>
      </p:cxnSp>
      <p:pic>
        <p:nvPicPr>
          <p:cNvPr id="1034" name="Picture 10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10375" y="6324600"/>
            <a:ext cx="2181225" cy="45085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marL="0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3200" b="1" i="0" u="none" baseline="0">
          <a:solidFill>
            <a:schemeClr val="tx2"/>
          </a:solidFill>
          <a:effectLst/>
          <a:latin typeface="Times New Roman" panose="02020603050405020304" pitchFamily="18" charset="0"/>
          <a:ea typeface="宋体" panose="02010600030101010101" pitchFamily="2" charset="-122"/>
          <a:cs typeface="+mj-cs"/>
        </a:defRPr>
      </a:lvl1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3200" b="0" i="0" u="none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800" b="0" i="0" u="none" baseline="0">
          <a:solidFill>
            <a:schemeClr val="tx1"/>
          </a:solidFill>
          <a:effectLst/>
          <a:latin typeface="+mn-lt"/>
          <a:ea typeface="+mn-ea"/>
        </a:defRPr>
      </a:lvl2pPr>
      <a:lvl3pPr marL="11430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400" b="0" i="0" u="none" baseline="0">
          <a:solidFill>
            <a:schemeClr val="tx1"/>
          </a:solidFill>
          <a:effectLst/>
          <a:latin typeface="+mn-lt"/>
          <a:ea typeface="+mn-ea"/>
        </a:defRPr>
      </a:lvl3pPr>
      <a:lvl4pPr marL="16002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00" b="0" i="0" u="none" baseline="0">
          <a:solidFill>
            <a:schemeClr val="tx1"/>
          </a:solidFill>
          <a:effectLst/>
          <a:latin typeface="+mn-lt"/>
          <a:ea typeface="+mn-ea"/>
        </a:defRPr>
      </a:lvl4pPr>
      <a:lvl5pPr marL="20574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000" b="0" i="0" u="none" baseline="0">
          <a:solidFill>
            <a:schemeClr val="tx1"/>
          </a:solidFill>
          <a:effectLst/>
          <a:latin typeface="+mn-lt"/>
          <a:ea typeface="+mn-ea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png" /><Relationship Id="rId5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vmlDrawing" Target="../drawings/vmlDrawing1.vml" /><Relationship Id="rId2" Type="http://schemas.openxmlformats.org/officeDocument/2006/relationships/image" Target="../media/image7.png" /><Relationship Id="rId3" Type="http://schemas.openxmlformats.org/officeDocument/2006/relationships/image" Target="../media/image4.jpeg" /><Relationship Id="rId4" Type="http://schemas.openxmlformats.org/officeDocument/2006/relationships/image" Target="../media/image5.png" /><Relationship Id="rId5" Type="http://schemas.openxmlformats.org/officeDocument/2006/relationships/image" Target="../media/image6.png" /><Relationship Id="rId6" Type="http://schemas.openxmlformats.org/officeDocument/2006/relationships/oleObject" Target="../embeddings/oleObject1.bin" TargetMode="Internal" /><Relationship Id="rId7" Type="http://schemas.openxmlformats.org/officeDocument/2006/relationships/image" Target="../media/image8.wmf" /><Relationship Id="rId8" Type="http://schemas.openxmlformats.org/officeDocument/2006/relationships/oleObject" Target="../embeddings/oleObject2.bin" TargetMode="Internal" /><Relationship Id="rId9" Type="http://schemas.openxmlformats.org/officeDocument/2006/relationships/image" Target="../media/image9.wmf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hyperlink" Target="&#30452;&#21160;&#24335;&#28322;&#27969;&#38400;.AVI" TargetMode="External" /><Relationship Id="rId3" Type="http://schemas.openxmlformats.org/officeDocument/2006/relationships/image" Target="../media/image10.png" /><Relationship Id="rId4" Type="http://schemas.openxmlformats.org/officeDocument/2006/relationships/image" Target="../media/image1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3.bin" TargetMode="Internal" /><Relationship Id="rId3" Type="http://schemas.openxmlformats.org/officeDocument/2006/relationships/image" Target="../media/image17.wmf" /><Relationship Id="rId4" Type="http://schemas.openxmlformats.org/officeDocument/2006/relationships/oleObject" Target="../embeddings/oleObject4.bin" TargetMode="Internal" /><Relationship Id="rId5" Type="http://schemas.openxmlformats.org/officeDocument/2006/relationships/image" Target="../media/image18.wmf" /><Relationship Id="rId6" Type="http://schemas.openxmlformats.org/officeDocument/2006/relationships/image" Target="../media/image19.png" /><Relationship Id="rId7" Type="http://schemas.openxmlformats.org/officeDocument/2006/relationships/vmlDrawing" Target="../drawings/vmlDrawing2.v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0.png" /><Relationship Id="rId3" Type="http://schemas.openxmlformats.org/officeDocument/2006/relationships/image" Target="../media/image12.png" /><Relationship Id="rId4" Type="http://schemas.openxmlformats.org/officeDocument/2006/relationships/image" Target="../media/image2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3.png" /><Relationship Id="rId3" Type="http://schemas.openxmlformats.org/officeDocument/2006/relationships/image" Target="../media/image24.png" /><Relationship Id="rId4" Type="http://schemas.openxmlformats.org/officeDocument/2006/relationships/image" Target="../media/image2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6.png" /><Relationship Id="rId3" Type="http://schemas.openxmlformats.org/officeDocument/2006/relationships/image" Target="../media/image27.png" /><Relationship Id="rId4" Type="http://schemas.openxmlformats.org/officeDocument/2006/relationships/image" Target="../media/image28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9.png" /><Relationship Id="rId3" Type="http://schemas.openxmlformats.org/officeDocument/2006/relationships/image" Target="../media/image30.png" /><Relationship Id="rId4" Type="http://schemas.openxmlformats.org/officeDocument/2006/relationships/image" Target="../media/image31.png" /><Relationship Id="rId5" Type="http://schemas.openxmlformats.org/officeDocument/2006/relationships/image" Target="../media/image3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5.bin" TargetMode="Internal" /><Relationship Id="rId3" Type="http://schemas.openxmlformats.org/officeDocument/2006/relationships/image" Target="../media/image33.emf" /><Relationship Id="rId4" Type="http://schemas.openxmlformats.org/officeDocument/2006/relationships/image" Target="../media/image34.png" /><Relationship Id="rId5" Type="http://schemas.openxmlformats.org/officeDocument/2006/relationships/vmlDrawing" Target="../drawings/vmlDrawing3.v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5.png" /><Relationship Id="rId3" Type="http://schemas.openxmlformats.org/officeDocument/2006/relationships/image" Target="../media/image36.png" /><Relationship Id="rId4" Type="http://schemas.openxmlformats.org/officeDocument/2006/relationships/image" Target="../media/image37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8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13005010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Rectangle 2"/>
          <p:cNvSpPr>
            <a:spLocks noGrp="1" noChangeArrowheads="1"/>
          </p:cNvSpPr>
          <p:nvPr>
            <p:ph idx="1"/>
          </p:nvPr>
        </p:nvSpPr>
        <p:spPr>
          <a:xfrm>
            <a:off x="1981200" y="2667000"/>
            <a:ext cx="6096000" cy="838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342900" lvl="0" indent="-342900" hangingPunct="0">
              <a:buNone/>
            </a:pPr>
            <a:r>
              <a:rPr lang="zh-CN" altLang="en-US" sz="3200" b="1" spc="0">
                <a:latin typeface="宋体" panose="02010600030101010101" pitchFamily="2" charset="-122"/>
              </a:rPr>
              <a:t>任务</a:t>
            </a:r>
            <a:r>
              <a:rPr lang="en-US" altLang="zh-CN" sz="3200" b="1" spc="0">
                <a:latin typeface="宋体" panose="02010600030101010101" pitchFamily="2" charset="-122"/>
              </a:rPr>
              <a:t>4.2  </a:t>
            </a:r>
            <a:r>
              <a:rPr lang="zh-CN" altLang="en-US" sz="3200" b="1" spc="0">
                <a:latin typeface="宋体" panose="02010600030101010101" pitchFamily="2" charset="-122"/>
              </a:rPr>
              <a:t>压力阀的认知与拆装</a:t>
            </a:r>
            <a:r>
              <a:rPr lang="en-US" altLang="zh-CN" sz="3200" b="1" spc="0">
                <a:latin typeface="宋体" panose="02010600030101010101" pitchFamily="2" charset="-122"/>
              </a:rPr>
              <a:t>  </a:t>
            </a:r>
            <a:endParaRPr lang="zh-CN" altLang="en-US" b="1">
              <a:latin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Rectangle 2"/>
          <p:cNvSpPr>
            <a:spLocks noGrp="1"/>
          </p:cNvSpPr>
          <p:nvPr>
            <p:ph type="title" idx="4294967295"/>
          </p:nvPr>
        </p:nvSpPr>
        <p:spPr>
          <a:xfrm>
            <a:off x="609600" y="685800"/>
            <a:ext cx="7758113" cy="576263"/>
          </a:xfrm>
          <a:noFill/>
          <a:ln>
            <a:miter lim="800000"/>
          </a:ln>
        </p:spPr>
        <p:txBody>
          <a:bodyPr wrap="square" lIns="91440" tIns="45720" rIns="91440" bIns="45720" anchor="ctr" anchorCtr="0">
            <a:noAutofit/>
          </a:bodyPr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>
                <a:solidFill>
                  <a:srgbClr val="3333CC"/>
                </a:solidFill>
                <a:latin typeface="楷体_GB2312" pitchFamily="1" charset="-122"/>
                <a:ea typeface="楷体_GB2312" pitchFamily="1" charset="-122"/>
              </a:rPr>
              <a:t>教学目标</a:t>
            </a:r>
          </a:p>
        </p:txBody>
      </p:sp>
      <p:sp>
        <p:nvSpPr>
          <p:cNvPr id="7171" name="Rectangle 3"/>
          <p:cNvSpPr>
            <a:spLocks noGrp="1"/>
          </p:cNvSpPr>
          <p:nvPr>
            <p:ph type="body" idx="4294967295"/>
          </p:nvPr>
        </p:nvSpPr>
        <p:spPr>
          <a:xfrm>
            <a:off x="685800" y="1828800"/>
            <a:ext cx="8153400" cy="3657600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>
              <a:lnSpc>
                <a:spcPct val="110000"/>
              </a:lnSpc>
              <a:buNone/>
            </a:pPr>
            <a:r>
              <a:rPr lang="en-US" altLang="zh-CN" sz="2800" b="1"/>
              <a:t>1.</a:t>
            </a:r>
            <a:r>
              <a:rPr lang="zh-CN" altLang="en-US" sz="2800" b="1"/>
              <a:t>掌握直动式溢流阀、先导式溢流阀的结构原理、职能符号及应用； </a:t>
            </a:r>
            <a:endParaRPr lang="zh-CN" altLang="zh-CN" sz="2800" b="1"/>
          </a:p>
          <a:p>
            <a:pPr lvl="0">
              <a:lnSpc>
                <a:spcPct val="110000"/>
              </a:lnSpc>
              <a:buNone/>
            </a:pPr>
            <a:r>
              <a:rPr lang="en-US" altLang="zh-CN" sz="2800" b="1"/>
              <a:t>2.</a:t>
            </a:r>
            <a:r>
              <a:rPr lang="zh-CN" altLang="en-US" sz="2800" b="1"/>
              <a:t>掌握各顺序阀的结构原理、职能符号及应用； </a:t>
            </a:r>
          </a:p>
          <a:p>
            <a:pPr lvl="0">
              <a:lnSpc>
                <a:spcPct val="110000"/>
              </a:lnSpc>
              <a:buNone/>
            </a:pPr>
            <a:r>
              <a:rPr lang="en-US" altLang="zh-CN" sz="2800" b="1"/>
              <a:t>3.</a:t>
            </a:r>
            <a:r>
              <a:rPr lang="zh-CN" altLang="en-US" sz="2800" b="1"/>
              <a:t>掌握减压阀的结构原理、符号及应用；</a:t>
            </a:r>
            <a:endParaRPr lang="en-US" altLang="zh-CN" sz="2800" b="1"/>
          </a:p>
          <a:p>
            <a:pPr lvl="0">
              <a:lnSpc>
                <a:spcPct val="110000"/>
              </a:lnSpc>
              <a:buNone/>
            </a:pPr>
            <a:r>
              <a:rPr lang="en-US" altLang="zh-CN" sz="2800" b="1"/>
              <a:t>4.</a:t>
            </a:r>
            <a:r>
              <a:rPr lang="zh-CN" altLang="en-US" sz="2800" b="1"/>
              <a:t>掌握压力继电器的原理、符号及应用；</a:t>
            </a:r>
            <a:endParaRPr lang="en-US" altLang="zh-CN" sz="2800" b="1"/>
          </a:p>
          <a:p>
            <a:pPr lvl="0">
              <a:lnSpc>
                <a:spcPct val="110000"/>
              </a:lnSpc>
              <a:buNone/>
            </a:pPr>
            <a:r>
              <a:rPr lang="en-US" altLang="zh-CN" sz="2800" b="1"/>
              <a:t>5.</a:t>
            </a:r>
            <a:r>
              <a:rPr lang="zh-CN" altLang="en-US" sz="2800" b="1"/>
              <a:t>能够进行各种压力阀的结构拆装。</a:t>
            </a:r>
          </a:p>
          <a:p>
            <a:pPr lvl="0">
              <a:lnSpc>
                <a:spcPct val="110000"/>
              </a:lnSpc>
              <a:buNone/>
            </a:pPr>
            <a:endParaRPr lang="zh-CN" altLang="en-US" sz="2400" b="1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04800" y="381000"/>
            <a:ext cx="8540750" cy="1143000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noAutofit/>
          </a:bodyPr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j-cs"/>
              </a:defRPr>
            </a:lvl1pPr>
          </a:lstStyle>
          <a:p>
            <a:pPr marL="0" lvl="0" indent="0" eaLnBrk="1" hangingPunct="0"/>
            <a:r>
              <a:rPr lang="zh-CN" altLang="en-US" sz="3600" spc="0">
                <a:solidFill>
                  <a:schemeClr val="tx1"/>
                </a:solidFill>
              </a:rPr>
              <a:t>知识点</a:t>
            </a:r>
            <a:r>
              <a:rPr lang="zh-CN" altLang="en-US" sz="3600" spc="0">
                <a:latin typeface="楷体_GB2312" pitchFamily="1" charset="-122"/>
                <a:ea typeface="楷体_GB2312" pitchFamily="1" charset="-122"/>
              </a:rPr>
              <a:t>一 </a:t>
            </a:r>
            <a:r>
              <a:rPr lang="en-US" altLang="zh-CN" sz="3600" spc="0">
                <a:latin typeface="楷体_GB2312" pitchFamily="1" charset="-122"/>
                <a:ea typeface="楷体_GB2312" pitchFamily="1" charset="-122"/>
              </a:rPr>
              <a:t> </a:t>
            </a:r>
            <a:r>
              <a:rPr lang="zh-CN" altLang="en-US" sz="3600" spc="0">
                <a:latin typeface="楷体_GB2312" pitchFamily="1" charset="-122"/>
                <a:ea typeface="楷体_GB2312" pitchFamily="1" charset="-122"/>
              </a:rPr>
              <a:t>溢流阀</a:t>
            </a:r>
            <a:endParaRPr lang="zh-CN" altLang="en-US" sz="3600">
              <a:latin typeface="楷体_GB2312" pitchFamily="1" charset="-122"/>
              <a:ea typeface="楷体_GB2312" pitchFamily="1" charset="-122"/>
            </a:endParaRPr>
          </a:p>
        </p:txBody>
      </p:sp>
      <p:pic>
        <p:nvPicPr>
          <p:cNvPr id="8195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9200" y="1981200"/>
            <a:ext cx="2673350" cy="27432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8196" name="Text Box 4"/>
          <p:cNvSpPr txBox="1"/>
          <p:nvPr/>
        </p:nvSpPr>
        <p:spPr>
          <a:xfrm>
            <a:off x="990600" y="5699125"/>
            <a:ext cx="2209800" cy="396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sz="2000">
                <a:solidFill>
                  <a:schemeClr val="tx2"/>
                </a:solidFill>
                <a:ea typeface="楷体_GB2312" pitchFamily="1" charset="-122"/>
              </a:rPr>
              <a:t>实物图</a:t>
            </a:r>
            <a:r>
              <a:rPr lang="en-US" altLang="zh-CN" sz="2000">
                <a:solidFill>
                  <a:schemeClr val="tx2"/>
                </a:solidFill>
                <a:ea typeface="楷体_GB2312" pitchFamily="1" charset="-122"/>
              </a:rPr>
              <a:t>-</a:t>
            </a:r>
            <a:r>
              <a:rPr lang="zh-CN" altLang="en-US" sz="2000">
                <a:solidFill>
                  <a:schemeClr val="tx2"/>
                </a:solidFill>
                <a:ea typeface="楷体_GB2312" pitchFamily="1" charset="-122"/>
              </a:rPr>
              <a:t>先导式</a:t>
            </a:r>
          </a:p>
        </p:txBody>
      </p:sp>
      <p:sp>
        <p:nvSpPr>
          <p:cNvPr id="8197" name="AutoShape 5"/>
          <p:cNvSpPr/>
          <p:nvPr/>
        </p:nvSpPr>
        <p:spPr>
          <a:xfrm>
            <a:off x="381000" y="4648200"/>
            <a:ext cx="1066800" cy="609600"/>
          </a:xfrm>
          <a:prstGeom prst="wedgeRoundRectCallout">
            <a:avLst>
              <a:gd name="adj1" fmla="val 57440"/>
              <a:gd name="adj2" fmla="val -119532"/>
              <a:gd name="adj3" fmla="val 16667"/>
            </a:avLst>
          </a:prstGeom>
          <a:solidFill>
            <a:srgbClr val="E1FFFF"/>
          </a:solidFill>
          <a:ln>
            <a:solidFill>
              <a:srgbClr val="008080"/>
            </a:solidFill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sz="2400">
                <a:solidFill>
                  <a:schemeClr val="tx1"/>
                </a:solidFill>
                <a:ea typeface="楷体_GB2312" pitchFamily="1" charset="-122"/>
              </a:rPr>
              <a:t>油口</a:t>
            </a:r>
          </a:p>
        </p:txBody>
      </p:sp>
      <p:sp>
        <p:nvSpPr>
          <p:cNvPr id="8198" name="AutoShape 6"/>
          <p:cNvSpPr/>
          <p:nvPr/>
        </p:nvSpPr>
        <p:spPr>
          <a:xfrm>
            <a:off x="2514600" y="4800600"/>
            <a:ext cx="1066800" cy="609600"/>
          </a:xfrm>
          <a:prstGeom prst="wedgeRoundRectCallout">
            <a:avLst>
              <a:gd name="adj1" fmla="val -96130"/>
              <a:gd name="adj2" fmla="val -71616"/>
              <a:gd name="adj3" fmla="val 16667"/>
            </a:avLst>
          </a:prstGeom>
          <a:solidFill>
            <a:srgbClr val="E1FFFF"/>
          </a:solidFill>
          <a:ln>
            <a:solidFill>
              <a:srgbClr val="008080"/>
            </a:solidFill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sz="2400">
                <a:solidFill>
                  <a:schemeClr val="tx1"/>
                </a:solidFill>
                <a:ea typeface="楷体_GB2312" pitchFamily="1" charset="-122"/>
              </a:rPr>
              <a:t>油口</a:t>
            </a:r>
          </a:p>
        </p:txBody>
      </p:sp>
      <p:sp>
        <p:nvSpPr>
          <p:cNvPr id="8199" name="AutoShape 7"/>
          <p:cNvSpPr/>
          <p:nvPr/>
        </p:nvSpPr>
        <p:spPr>
          <a:xfrm>
            <a:off x="3276600" y="3657600"/>
            <a:ext cx="1066800" cy="914400"/>
          </a:xfrm>
          <a:prstGeom prst="wedgeRoundRectCallout">
            <a:avLst>
              <a:gd name="adj1" fmla="val -33037"/>
              <a:gd name="adj2" fmla="val -99134"/>
              <a:gd name="adj3" fmla="val 16667"/>
            </a:avLst>
          </a:prstGeom>
          <a:solidFill>
            <a:srgbClr val="FFF3E7"/>
          </a:solidFill>
          <a:ln>
            <a:solidFill>
              <a:srgbClr val="008080"/>
            </a:solidFill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>
              <a:spcBef>
                <a:spcPct val="5000"/>
              </a:spcBef>
            </a:pPr>
            <a:r>
              <a:rPr lang="zh-CN" altLang="en-US" sz="2400">
                <a:solidFill>
                  <a:schemeClr val="tx1"/>
                </a:solidFill>
                <a:ea typeface="楷体_GB2312" pitchFamily="1" charset="-122"/>
              </a:rPr>
              <a:t>调节</a:t>
            </a:r>
          </a:p>
          <a:p>
            <a:pPr marL="0" lvl="0" indent="0" algn="ctr" eaLnBrk="1" hangingPunct="1">
              <a:spcBef>
                <a:spcPct val="5000"/>
              </a:spcBef>
            </a:pPr>
            <a:r>
              <a:rPr lang="zh-CN" altLang="en-US" sz="2400">
                <a:solidFill>
                  <a:schemeClr val="tx1"/>
                </a:solidFill>
                <a:ea typeface="楷体_GB2312" pitchFamily="1" charset="-122"/>
              </a:rPr>
              <a:t>手柄</a:t>
            </a:r>
          </a:p>
        </p:txBody>
      </p:sp>
      <p:sp>
        <p:nvSpPr>
          <p:cNvPr id="8200" name="AutoShape 8"/>
          <p:cNvSpPr/>
          <p:nvPr/>
        </p:nvSpPr>
        <p:spPr>
          <a:xfrm>
            <a:off x="228600" y="3048000"/>
            <a:ext cx="1066800" cy="685800"/>
          </a:xfrm>
          <a:prstGeom prst="wedgeRoundRectCallout">
            <a:avLst>
              <a:gd name="adj1" fmla="val 61014"/>
              <a:gd name="adj2" fmla="val -100694"/>
              <a:gd name="adj3" fmla="val 16667"/>
            </a:avLst>
          </a:prstGeom>
          <a:solidFill>
            <a:srgbClr val="FFFFCC"/>
          </a:solidFill>
          <a:ln>
            <a:solidFill>
              <a:srgbClr val="008080"/>
            </a:solidFill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>
              <a:spcBef>
                <a:spcPct val="5000"/>
              </a:spcBef>
            </a:pPr>
            <a:r>
              <a:rPr lang="zh-CN" altLang="en-US" sz="2400">
                <a:solidFill>
                  <a:schemeClr val="tx1"/>
                </a:solidFill>
                <a:ea typeface="楷体_GB2312" pitchFamily="1" charset="-122"/>
              </a:rPr>
              <a:t>阀体</a:t>
            </a:r>
          </a:p>
        </p:txBody>
      </p:sp>
      <p:grpSp>
        <p:nvGrpSpPr>
          <p:cNvPr id="8201" name="Group 9"/>
          <p:cNvGrpSpPr/>
          <p:nvPr/>
        </p:nvGrpSpPr>
        <p:grpSpPr>
          <a:xfrm>
            <a:off x="5715000" y="1676400"/>
            <a:ext cx="1905000" cy="4038600"/>
            <a:chOff x="3600" y="1056"/>
            <a:chExt cx="1200" cy="2544"/>
          </a:xfrm>
        </p:grpSpPr>
        <p:pic>
          <p:nvPicPr>
            <p:cNvPr id="8208" name="Picture 10" descr="直动型溢流阀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D"/>
                </a:clrFrom>
                <a:clrTo>
                  <a:srgbClr val="FFFFFD">
                    <a:alpha val="0"/>
                  </a:srgbClr>
                </a:clrTo>
              </a:clrChange>
            </a:blip>
            <a:srcRect l="18721" r="21373" b="4878"/>
            <a:stretch>
              <a:fillRect/>
            </a:stretch>
          </p:blipFill>
          <p:spPr>
            <a:xfrm>
              <a:off x="3600" y="1056"/>
              <a:ext cx="965" cy="2352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pic>
          <p:nvPicPr>
            <p:cNvPr id="8209" name="Picture 11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032" y="3408"/>
              <a:ext cx="240" cy="192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pic>
          <p:nvPicPr>
            <p:cNvPr id="8210" name="Picture 12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608" y="2448"/>
              <a:ext cx="192" cy="213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</p:grpSp>
      <p:sp>
        <p:nvSpPr>
          <p:cNvPr id="8202" name="Text Box 13"/>
          <p:cNvSpPr txBox="1"/>
          <p:nvPr/>
        </p:nvSpPr>
        <p:spPr>
          <a:xfrm>
            <a:off x="4953000" y="5867400"/>
            <a:ext cx="2895600" cy="396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sz="2000">
                <a:solidFill>
                  <a:schemeClr val="tx2"/>
                </a:solidFill>
                <a:ea typeface="楷体_GB2312" pitchFamily="1" charset="-122"/>
              </a:rPr>
              <a:t>实体剖视图</a:t>
            </a:r>
            <a:r>
              <a:rPr lang="en-US" altLang="zh-CN" sz="2000">
                <a:solidFill>
                  <a:schemeClr val="tx2"/>
                </a:solidFill>
                <a:ea typeface="楷体_GB2312" pitchFamily="1" charset="-122"/>
              </a:rPr>
              <a:t>-</a:t>
            </a:r>
            <a:r>
              <a:rPr lang="zh-CN" altLang="en-US" sz="2000">
                <a:solidFill>
                  <a:schemeClr val="tx2"/>
                </a:solidFill>
                <a:ea typeface="楷体_GB2312" pitchFamily="1" charset="-122"/>
              </a:rPr>
              <a:t>直动式</a:t>
            </a:r>
          </a:p>
        </p:txBody>
      </p:sp>
      <p:sp>
        <p:nvSpPr>
          <p:cNvPr id="8203" name="AutoShape 14"/>
          <p:cNvSpPr/>
          <p:nvPr/>
        </p:nvSpPr>
        <p:spPr>
          <a:xfrm>
            <a:off x="4724400" y="4648200"/>
            <a:ext cx="1066800" cy="685800"/>
          </a:xfrm>
          <a:prstGeom prst="wedgeRoundRectCallout">
            <a:avLst>
              <a:gd name="adj1" fmla="val 77681"/>
              <a:gd name="adj2" fmla="val -56250"/>
              <a:gd name="adj3" fmla="val 16667"/>
            </a:avLst>
          </a:prstGeom>
          <a:solidFill>
            <a:srgbClr val="FFFFCC"/>
          </a:solidFill>
          <a:ln>
            <a:solidFill>
              <a:srgbClr val="008080"/>
            </a:solidFill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>
              <a:spcBef>
                <a:spcPct val="5000"/>
              </a:spcBef>
            </a:pPr>
            <a:r>
              <a:rPr lang="zh-CN" altLang="en-US" sz="2400">
                <a:solidFill>
                  <a:schemeClr val="tx1"/>
                </a:solidFill>
                <a:ea typeface="楷体_GB2312" pitchFamily="1" charset="-122"/>
              </a:rPr>
              <a:t>阀体</a:t>
            </a:r>
          </a:p>
        </p:txBody>
      </p:sp>
      <p:sp>
        <p:nvSpPr>
          <p:cNvPr id="8204" name="AutoShape 15"/>
          <p:cNvSpPr/>
          <p:nvPr/>
        </p:nvSpPr>
        <p:spPr>
          <a:xfrm>
            <a:off x="7620000" y="1905000"/>
            <a:ext cx="1066800" cy="914400"/>
          </a:xfrm>
          <a:prstGeom prst="wedgeRoundRectCallout">
            <a:avLst>
              <a:gd name="adj1" fmla="val -108037"/>
              <a:gd name="adj2" fmla="val -38019"/>
              <a:gd name="adj3" fmla="val 16667"/>
            </a:avLst>
          </a:prstGeom>
          <a:solidFill>
            <a:srgbClr val="FFF3E7"/>
          </a:solidFill>
          <a:ln>
            <a:solidFill>
              <a:srgbClr val="008080"/>
            </a:solidFill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>
              <a:spcBef>
                <a:spcPct val="5000"/>
              </a:spcBef>
            </a:pPr>
            <a:r>
              <a:rPr lang="zh-CN" altLang="en-US" sz="2400">
                <a:solidFill>
                  <a:schemeClr val="tx1"/>
                </a:solidFill>
                <a:ea typeface="楷体_GB2312" pitchFamily="1" charset="-122"/>
              </a:rPr>
              <a:t>调节</a:t>
            </a:r>
          </a:p>
          <a:p>
            <a:pPr marL="0" lvl="0" indent="0" algn="ctr" eaLnBrk="1" hangingPunct="1">
              <a:spcBef>
                <a:spcPct val="5000"/>
              </a:spcBef>
            </a:pPr>
            <a:r>
              <a:rPr lang="zh-CN" altLang="en-US" sz="2400">
                <a:solidFill>
                  <a:schemeClr val="tx1"/>
                </a:solidFill>
                <a:ea typeface="楷体_GB2312" pitchFamily="1" charset="-122"/>
              </a:rPr>
              <a:t>手柄</a:t>
            </a:r>
          </a:p>
        </p:txBody>
      </p:sp>
      <p:sp>
        <p:nvSpPr>
          <p:cNvPr id="8205" name="AutoShape 16"/>
          <p:cNvSpPr/>
          <p:nvPr/>
        </p:nvSpPr>
        <p:spPr>
          <a:xfrm>
            <a:off x="4800600" y="2743200"/>
            <a:ext cx="1066800" cy="609600"/>
          </a:xfrm>
          <a:prstGeom prst="wedgeRoundRectCallout">
            <a:avLst>
              <a:gd name="adj1" fmla="val 106250"/>
              <a:gd name="adj2" fmla="val 45051"/>
              <a:gd name="adj3" fmla="val 16667"/>
            </a:avLst>
          </a:prstGeom>
          <a:solidFill>
            <a:srgbClr val="E1FFFF"/>
          </a:solidFill>
          <a:ln>
            <a:solidFill>
              <a:srgbClr val="008080"/>
            </a:solidFill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sz="2400">
                <a:solidFill>
                  <a:schemeClr val="tx1"/>
                </a:solidFill>
                <a:ea typeface="楷体_GB2312" pitchFamily="1" charset="-122"/>
              </a:rPr>
              <a:t>弹簧</a:t>
            </a:r>
          </a:p>
        </p:txBody>
      </p:sp>
      <p:sp>
        <p:nvSpPr>
          <p:cNvPr id="8206" name="AutoShape 17"/>
          <p:cNvSpPr/>
          <p:nvPr/>
        </p:nvSpPr>
        <p:spPr>
          <a:xfrm>
            <a:off x="7239000" y="4495800"/>
            <a:ext cx="1066800" cy="609600"/>
          </a:xfrm>
          <a:prstGeom prst="wedgeRoundRectCallout">
            <a:avLst>
              <a:gd name="adj1" fmla="val -117560"/>
              <a:gd name="adj2" fmla="val -40366"/>
              <a:gd name="adj3" fmla="val 16667"/>
            </a:avLst>
          </a:prstGeom>
          <a:solidFill>
            <a:srgbClr val="EEF2F6"/>
          </a:solidFill>
          <a:ln>
            <a:solidFill>
              <a:srgbClr val="008080"/>
            </a:solidFill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sz="2400">
                <a:solidFill>
                  <a:schemeClr val="tx1"/>
                </a:solidFill>
                <a:ea typeface="楷体_GB2312" pitchFamily="1" charset="-122"/>
              </a:rPr>
              <a:t>阀芯</a:t>
            </a:r>
          </a:p>
        </p:txBody>
      </p:sp>
      <p:sp>
        <p:nvSpPr>
          <p:cNvPr id="8207" name="Text Box 18"/>
          <p:cNvSpPr txBox="1"/>
          <p:nvPr/>
        </p:nvSpPr>
        <p:spPr>
          <a:xfrm>
            <a:off x="762000" y="1371600"/>
            <a:ext cx="5029200" cy="519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zh-CN" altLang="en-US" sz="2800">
                <a:solidFill>
                  <a:srgbClr val="D60093"/>
                </a:solidFill>
                <a:latin typeface="楷体_GB2312" pitchFamily="1" charset="-122"/>
                <a:ea typeface="楷体_GB2312" pitchFamily="1" charset="-122"/>
              </a:rPr>
              <a:t>结构认知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5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4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5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8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8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2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2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8" dur="500"/>
                                        <p:tgtEl>
                                          <p:spTgt spid="8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3" dur="500"/>
                                        <p:tgtEl>
                                          <p:spTgt spid="8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8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8" dur="500"/>
                                        <p:tgtEl>
                                          <p:spTgt spid="8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6" grpId="0"/>
      <p:bldP spid="8197" grpId="0"/>
      <p:bldP spid="8198" grpId="0"/>
      <p:bldP spid="8199" grpId="0"/>
      <p:bldP spid="8200" grpId="0"/>
      <p:bldP spid="8202" grpId="0"/>
      <p:bldP spid="8203" grpId="0"/>
      <p:bldP spid="8204" grpId="0"/>
      <p:bldP spid="8205" grpId="0"/>
      <p:bldP spid="820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218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4025" y="2286000"/>
            <a:ext cx="2647950" cy="3829050"/>
          </a:xfrm>
          <a:prstGeom prst="rect">
            <a:avLst/>
          </a:prstGeom>
          <a:noFill/>
          <a:ln>
            <a:noFill/>
            <a:miter lim="800000"/>
          </a:ln>
        </p:spPr>
      </p:pic>
      <p:grpSp>
        <p:nvGrpSpPr>
          <p:cNvPr id="9219" name="Group 3"/>
          <p:cNvGrpSpPr/>
          <p:nvPr/>
        </p:nvGrpSpPr>
        <p:grpSpPr>
          <a:xfrm>
            <a:off x="1133475" y="2133600"/>
            <a:ext cx="1781175" cy="3946525"/>
            <a:chOff x="860" y="1344"/>
            <a:chExt cx="1122" cy="2486"/>
          </a:xfrm>
        </p:grpSpPr>
        <p:pic>
          <p:nvPicPr>
            <p:cNvPr id="9246" name="Picture 4" descr="直动型溢流阀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D"/>
                </a:clrFrom>
                <a:clrTo>
                  <a:srgbClr val="FFFFFD">
                    <a:alpha val="0"/>
                  </a:srgbClr>
                </a:clrTo>
              </a:clrChange>
            </a:blip>
            <a:srcRect l="18721" r="21373" b="4878"/>
            <a:stretch>
              <a:fillRect/>
            </a:stretch>
          </p:blipFill>
          <p:spPr>
            <a:xfrm>
              <a:off x="860" y="1344"/>
              <a:ext cx="912" cy="2223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pic>
          <p:nvPicPr>
            <p:cNvPr id="9247" name="Picture 5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196" y="3638"/>
              <a:ext cx="240" cy="192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pic>
          <p:nvPicPr>
            <p:cNvPr id="9248" name="Picture 6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790" y="2645"/>
              <a:ext cx="192" cy="213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</p:grpSp>
      <p:sp>
        <p:nvSpPr>
          <p:cNvPr id="9220" name="Rectangle 7"/>
          <p:cNvSpPr>
            <a:spLocks noGrp="1" noRot="1"/>
          </p:cNvSpPr>
          <p:nvPr>
            <p:ph type="title"/>
          </p:nvPr>
        </p:nvSpPr>
        <p:spPr>
          <a:xfrm>
            <a:off x="762000" y="1295400"/>
            <a:ext cx="3889375" cy="609600"/>
          </a:xfrm>
          <a:noFill/>
          <a:ln>
            <a:miter lim="800000"/>
          </a:ln>
        </p:spPr>
        <p:txBody>
          <a:bodyPr wrap="square" lIns="91440" tIns="45720" rIns="91440" bIns="45720" anchor="ctr" anchorCtr="0">
            <a:noAutofit/>
          </a:bodyPr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j-cs"/>
              </a:defRPr>
            </a:lvl1pPr>
          </a:lstStyle>
          <a:p>
            <a:pPr lvl="0" algn="l" eaLnBrk="1" hangingPunct="1"/>
            <a:r>
              <a:rPr lang="en-US" altLang="zh-CN" sz="2800">
                <a:solidFill>
                  <a:srgbClr val="D60093"/>
                </a:solidFill>
                <a:latin typeface="楷体_GB2312" pitchFamily="1" charset="-122"/>
                <a:ea typeface="楷体_GB2312" pitchFamily="1" charset="-122"/>
              </a:rPr>
              <a:t>1. </a:t>
            </a:r>
            <a:r>
              <a:rPr lang="zh-CN" altLang="en-US" sz="2800">
                <a:solidFill>
                  <a:srgbClr val="D60093"/>
                </a:solidFill>
                <a:latin typeface="楷体_GB2312" pitchFamily="1" charset="-122"/>
                <a:ea typeface="楷体_GB2312" pitchFamily="1" charset="-122"/>
              </a:rPr>
              <a:t>结构</a:t>
            </a:r>
          </a:p>
        </p:txBody>
      </p:sp>
      <p:sp>
        <p:nvSpPr>
          <p:cNvPr id="9221" name="AutoShape 8"/>
          <p:cNvSpPr/>
          <p:nvPr/>
        </p:nvSpPr>
        <p:spPr>
          <a:xfrm>
            <a:off x="2911475" y="5899150"/>
            <a:ext cx="1270000" cy="561975"/>
          </a:xfrm>
          <a:prstGeom prst="flowChartAlternateProcess">
            <a:avLst/>
          </a:prstGeom>
          <a:solidFill>
            <a:srgbClr val="FFCC99">
              <a:alpha val="36862"/>
            </a:srgbClr>
          </a:solidFill>
          <a:ln>
            <a:solidFill>
              <a:srgbClr val="0000FF"/>
            </a:solidFill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sz="2800">
                <a:solidFill>
                  <a:schemeClr val="tx1"/>
                </a:solidFill>
                <a:ea typeface="楷体_GB2312" pitchFamily="1" charset="-122"/>
              </a:rPr>
              <a:t>阀体</a:t>
            </a:r>
          </a:p>
        </p:txBody>
      </p:sp>
      <p:cxnSp>
        <p:nvCxnSpPr>
          <p:cNvPr id="9222" name="Line 9"/>
          <p:cNvCxnSpPr/>
          <p:nvPr/>
        </p:nvCxnSpPr>
        <p:spPr>
          <a:xfrm flipH="1" flipV="1">
            <a:off x="2124075" y="5318125"/>
            <a:ext cx="762000" cy="709613"/>
          </a:xfrm>
          <a:prstGeom prst="line">
            <a:avLst/>
          </a:prstGeom>
          <a:noFill/>
          <a:ln w="22225">
            <a:solidFill>
              <a:srgbClr val="0000FF"/>
            </a:solidFill>
            <a:miter lim="800000"/>
          </a:ln>
        </p:spPr>
      </p:cxnSp>
      <p:cxnSp>
        <p:nvCxnSpPr>
          <p:cNvPr id="9223" name="Line 10"/>
          <p:cNvCxnSpPr/>
          <p:nvPr/>
        </p:nvCxnSpPr>
        <p:spPr>
          <a:xfrm flipV="1">
            <a:off x="4181475" y="5791200"/>
            <a:ext cx="844550" cy="312738"/>
          </a:xfrm>
          <a:prstGeom prst="line">
            <a:avLst/>
          </a:prstGeom>
          <a:noFill/>
          <a:ln w="22225">
            <a:solidFill>
              <a:srgbClr val="0000FF"/>
            </a:solidFill>
            <a:miter lim="800000"/>
          </a:ln>
        </p:spPr>
      </p:cxnSp>
      <p:sp>
        <p:nvSpPr>
          <p:cNvPr id="9224" name="AutoShape 11"/>
          <p:cNvSpPr/>
          <p:nvPr/>
        </p:nvSpPr>
        <p:spPr>
          <a:xfrm>
            <a:off x="2886075" y="4960938"/>
            <a:ext cx="1270000" cy="561975"/>
          </a:xfrm>
          <a:prstGeom prst="flowChartAlternateProcess">
            <a:avLst/>
          </a:prstGeom>
          <a:solidFill>
            <a:srgbClr val="E5FFFF">
              <a:alpha val="36862"/>
            </a:srgbClr>
          </a:solidFill>
          <a:ln>
            <a:solidFill>
              <a:srgbClr val="0000FF"/>
            </a:solidFill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sz="2800">
                <a:solidFill>
                  <a:schemeClr val="tx1"/>
                </a:solidFill>
                <a:ea typeface="楷体_GB2312" pitchFamily="1" charset="-122"/>
              </a:rPr>
              <a:t>阀芯</a:t>
            </a:r>
          </a:p>
        </p:txBody>
      </p:sp>
      <p:cxnSp>
        <p:nvCxnSpPr>
          <p:cNvPr id="9225" name="Line 12"/>
          <p:cNvCxnSpPr/>
          <p:nvPr/>
        </p:nvCxnSpPr>
        <p:spPr>
          <a:xfrm>
            <a:off x="4181475" y="5341938"/>
            <a:ext cx="1149350" cy="144462"/>
          </a:xfrm>
          <a:prstGeom prst="line">
            <a:avLst/>
          </a:prstGeom>
          <a:noFill/>
          <a:ln w="22225">
            <a:solidFill>
              <a:srgbClr val="0000FF"/>
            </a:solidFill>
            <a:miter lim="800000"/>
          </a:ln>
        </p:spPr>
      </p:cxnSp>
      <p:cxnSp>
        <p:nvCxnSpPr>
          <p:cNvPr id="9226" name="Line 13"/>
          <p:cNvCxnSpPr/>
          <p:nvPr/>
        </p:nvCxnSpPr>
        <p:spPr>
          <a:xfrm>
            <a:off x="1971675" y="4884738"/>
            <a:ext cx="914400" cy="304800"/>
          </a:xfrm>
          <a:prstGeom prst="line">
            <a:avLst/>
          </a:prstGeom>
          <a:noFill/>
          <a:ln w="22225">
            <a:solidFill>
              <a:srgbClr val="0000FF"/>
            </a:solidFill>
            <a:miter lim="800000"/>
          </a:ln>
        </p:spPr>
      </p:cxnSp>
      <p:sp>
        <p:nvSpPr>
          <p:cNvPr id="9227" name="AutoShape 14"/>
          <p:cNvSpPr/>
          <p:nvPr/>
        </p:nvSpPr>
        <p:spPr>
          <a:xfrm>
            <a:off x="3114675" y="3284538"/>
            <a:ext cx="1270000" cy="561975"/>
          </a:xfrm>
          <a:prstGeom prst="flowChartAlternateProcess">
            <a:avLst/>
          </a:prstGeom>
          <a:solidFill>
            <a:srgbClr val="FFCCFF">
              <a:alpha val="36862"/>
            </a:srgbClr>
          </a:solidFill>
          <a:ln>
            <a:solidFill>
              <a:srgbClr val="0000FF"/>
            </a:solidFill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sz="2800">
                <a:solidFill>
                  <a:schemeClr val="tx1"/>
                </a:solidFill>
                <a:ea typeface="楷体_GB2312" pitchFamily="1" charset="-122"/>
              </a:rPr>
              <a:t>弹簧</a:t>
            </a:r>
          </a:p>
        </p:txBody>
      </p:sp>
      <p:sp>
        <p:nvSpPr>
          <p:cNvPr id="9228" name="AutoShape 15"/>
          <p:cNvSpPr/>
          <p:nvPr/>
        </p:nvSpPr>
        <p:spPr>
          <a:xfrm>
            <a:off x="3114675" y="1989138"/>
            <a:ext cx="1219200" cy="866775"/>
          </a:xfrm>
          <a:prstGeom prst="flowChartAlternateProcess">
            <a:avLst/>
          </a:prstGeom>
          <a:solidFill>
            <a:srgbClr val="FFFF99">
              <a:alpha val="36862"/>
            </a:srgbClr>
          </a:solidFill>
          <a:ln>
            <a:solidFill>
              <a:srgbClr val="0000FF"/>
            </a:solidFill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>
              <a:lnSpc>
                <a:spcPct val="90000"/>
              </a:lnSpc>
            </a:pPr>
            <a:r>
              <a:rPr lang="zh-CN" altLang="en-US" sz="2800">
                <a:solidFill>
                  <a:schemeClr val="tx1"/>
                </a:solidFill>
                <a:ea typeface="楷体_GB2312" pitchFamily="1" charset="-122"/>
              </a:rPr>
              <a:t>调节手柄</a:t>
            </a:r>
          </a:p>
        </p:txBody>
      </p:sp>
      <p:cxnSp>
        <p:nvCxnSpPr>
          <p:cNvPr id="9229" name="Line 16"/>
          <p:cNvCxnSpPr/>
          <p:nvPr/>
        </p:nvCxnSpPr>
        <p:spPr>
          <a:xfrm flipH="1">
            <a:off x="1971675" y="3513138"/>
            <a:ext cx="1143000" cy="304800"/>
          </a:xfrm>
          <a:prstGeom prst="line">
            <a:avLst/>
          </a:prstGeom>
          <a:noFill/>
          <a:ln w="22225">
            <a:solidFill>
              <a:srgbClr val="0000FF"/>
            </a:solidFill>
            <a:miter lim="800000"/>
          </a:ln>
        </p:spPr>
      </p:cxnSp>
      <p:cxnSp>
        <p:nvCxnSpPr>
          <p:cNvPr id="9230" name="Line 17"/>
          <p:cNvCxnSpPr/>
          <p:nvPr/>
        </p:nvCxnSpPr>
        <p:spPr>
          <a:xfrm>
            <a:off x="4410075" y="3589338"/>
            <a:ext cx="996950" cy="68262"/>
          </a:xfrm>
          <a:prstGeom prst="line">
            <a:avLst/>
          </a:prstGeom>
          <a:noFill/>
          <a:ln w="22225">
            <a:solidFill>
              <a:srgbClr val="0000FF"/>
            </a:solidFill>
            <a:miter lim="800000"/>
          </a:ln>
        </p:spPr>
      </p:cxnSp>
      <p:cxnSp>
        <p:nvCxnSpPr>
          <p:cNvPr id="9231" name="Line 18"/>
          <p:cNvCxnSpPr/>
          <p:nvPr/>
        </p:nvCxnSpPr>
        <p:spPr>
          <a:xfrm flipH="1" flipV="1">
            <a:off x="2200275" y="2498725"/>
            <a:ext cx="914400" cy="23813"/>
          </a:xfrm>
          <a:prstGeom prst="line">
            <a:avLst/>
          </a:prstGeom>
          <a:noFill/>
          <a:ln w="22225">
            <a:solidFill>
              <a:srgbClr val="0000FF"/>
            </a:solidFill>
            <a:miter lim="800000"/>
          </a:ln>
        </p:spPr>
      </p:cxnSp>
      <p:cxnSp>
        <p:nvCxnSpPr>
          <p:cNvPr id="9232" name="Line 19"/>
          <p:cNvCxnSpPr/>
          <p:nvPr/>
        </p:nvCxnSpPr>
        <p:spPr>
          <a:xfrm flipV="1">
            <a:off x="4333875" y="2438400"/>
            <a:ext cx="768350" cy="7938"/>
          </a:xfrm>
          <a:prstGeom prst="line">
            <a:avLst/>
          </a:prstGeom>
          <a:noFill/>
          <a:ln w="22225">
            <a:solidFill>
              <a:srgbClr val="0000FF"/>
            </a:solidFill>
            <a:miter lim="800000"/>
          </a:ln>
        </p:spPr>
      </p:cxnSp>
      <p:sp>
        <p:nvSpPr>
          <p:cNvPr id="9233" name="Text Box 20"/>
          <p:cNvSpPr txBox="1"/>
          <p:nvPr/>
        </p:nvSpPr>
        <p:spPr>
          <a:xfrm>
            <a:off x="4492625" y="6232525"/>
            <a:ext cx="2209800" cy="396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sz="2000">
                <a:solidFill>
                  <a:schemeClr val="tx2"/>
                </a:solidFill>
                <a:ea typeface="楷体_GB2312" pitchFamily="1" charset="-122"/>
              </a:rPr>
              <a:t>结构简图</a:t>
            </a:r>
          </a:p>
        </p:txBody>
      </p:sp>
      <p:sp>
        <p:nvSpPr>
          <p:cNvPr id="9234" name="Text Box 21"/>
          <p:cNvSpPr txBox="1"/>
          <p:nvPr/>
        </p:nvSpPr>
        <p:spPr>
          <a:xfrm>
            <a:off x="835025" y="6156325"/>
            <a:ext cx="2209800" cy="396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sz="2000">
                <a:solidFill>
                  <a:schemeClr val="tx2"/>
                </a:solidFill>
                <a:ea typeface="楷体_GB2312" pitchFamily="1" charset="-122"/>
              </a:rPr>
              <a:t>实体剖视图</a:t>
            </a:r>
          </a:p>
        </p:txBody>
      </p:sp>
      <p:grpSp>
        <p:nvGrpSpPr>
          <p:cNvPr id="9235" name="Group 23"/>
          <p:cNvGrpSpPr/>
          <p:nvPr/>
        </p:nvGrpSpPr>
        <p:grpSpPr>
          <a:xfrm>
            <a:off x="6858000" y="1731963"/>
            <a:ext cx="2057400" cy="1528762"/>
            <a:chOff x="4320" y="1104"/>
            <a:chExt cx="1296" cy="963"/>
          </a:xfrm>
        </p:grpSpPr>
        <p:grpSp>
          <p:nvGrpSpPr>
            <p:cNvPr id="9242" name="Group 24"/>
            <p:cNvGrpSpPr/>
            <p:nvPr/>
          </p:nvGrpSpPr>
          <p:grpSpPr>
            <a:xfrm>
              <a:off x="4368" y="1440"/>
              <a:ext cx="1248" cy="627"/>
              <a:chOff x="4416" y="1392"/>
              <a:chExt cx="1248" cy="627"/>
            </a:xfrm>
          </p:grpSpPr>
          <p:graphicFrame>
            <p:nvGraphicFramePr>
              <p:cNvPr id="9244" name="Object 25"/>
              <p:cNvGraphicFramePr>
                <a:graphicFrameLocks noChangeAspect="1"/>
              </p:cNvGraphicFramePr>
              <p:nvPr/>
            </p:nvGraphicFramePr>
            <p:xfrm>
              <a:off x="4416" y="1392"/>
              <a:ext cx="864" cy="330"/>
            </p:xfrm>
            <a:graphic>
              <a:graphicData uri="http://schemas.openxmlformats.org/presentationml/2006/ole">
                <mc:AlternateContent>
                  <mc:Choice xmlns:v="urn:schemas-microsoft-com:vml" Requires="v">
                    <p:oleObj spid="_x0000_s1038" r:id="rId6" imgW="533400" imgH="203200" progId="Equation.3">
                      <p:embed/>
                    </p:oleObj>
                  </mc:Choice>
                  <mc:Fallback>
                    <p:oleObj r:id="rId6" imgW="533400" imgH="203200" progId="Equation.3">
                      <p:embed/>
                      <p:pic>
                        <p:nvPicPr>
                          <p:cNvPr id="0" name="OLE substitute image"/>
                          <p:cNvPicPr/>
                          <p:nvPr/>
                        </p:nvPicPr>
                        <p:blipFill>
                          <a:blip r:embed="rId7"/>
                          <a:stretch>
                            <a:fillRect/>
                          </a:stretch>
                        </p:blipFill>
                        <p:spPr>
                          <a:xfrm>
                            <a:off x="4416" y="1392"/>
                            <a:ext cx="864" cy="330"/>
                          </a:xfrm>
                          <a:prstGeom prst="rect">
                            <a:avLst/>
                          </a:prstGeom>
                          <a:noFill/>
                          <a:ln w="38100">
                            <a:noFill/>
                            <a:miter lim="800000"/>
                          </a:ln>
                        </p:spPr>
                      </p:pic>
                    </p:oleObj>
                  </mc:Fallback>
                </mc:AlternateContent>
              </a:graphicData>
            </a:graphic>
          </p:graphicFrame>
          <p:sp>
            <p:nvSpPr>
              <p:cNvPr id="9245" name="Text Box 26"/>
              <p:cNvSpPr txBox="1"/>
              <p:nvPr/>
            </p:nvSpPr>
            <p:spPr>
              <a:xfrm>
                <a:off x="4416" y="1728"/>
                <a:ext cx="1248" cy="291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600" b="1" i="0" u="none" baseline="0">
                    <a:solidFill>
                      <a:schemeClr val="hlink"/>
                    </a:solidFill>
                    <a:effectLst/>
                    <a:latin typeface="Times New Roman" panose="02020603050405020304" pitchFamily="18" charset="0"/>
                    <a:ea typeface="宋体" panose="02010600030101010101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600" b="1" i="0" u="none" baseline="0">
                    <a:solidFill>
                      <a:schemeClr val="hlink"/>
                    </a:solidFill>
                    <a:effectLst/>
                    <a:latin typeface="Times New Roman" panose="02020603050405020304" pitchFamily="18" charset="0"/>
                    <a:ea typeface="宋体" panose="02010600030101010101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600" b="1" i="0" u="none" baseline="0">
                    <a:solidFill>
                      <a:schemeClr val="hlink"/>
                    </a:solidFill>
                    <a:effectLst/>
                    <a:latin typeface="Times New Roman" panose="02020603050405020304" pitchFamily="18" charset="0"/>
                    <a:ea typeface="宋体" panose="02010600030101010101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600" b="1" i="0" u="none" baseline="0">
                    <a:solidFill>
                      <a:schemeClr val="hlink"/>
                    </a:solidFill>
                    <a:effectLst/>
                    <a:latin typeface="Times New Roman" panose="02020603050405020304" pitchFamily="18" charset="0"/>
                    <a:ea typeface="宋体" panose="02010600030101010101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600" b="1" i="0" u="none" baseline="0">
                    <a:solidFill>
                      <a:schemeClr val="hlink"/>
                    </a:solidFill>
                    <a:effectLst/>
                    <a:latin typeface="Times New Roman" panose="02020603050405020304" pitchFamily="18" charset="0"/>
                    <a:ea typeface="宋体" panose="02010600030101010101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10000"/>
                  </a:spcBef>
                </a:pPr>
                <a:r>
                  <a:rPr lang="zh-CN" altLang="en-US" sz="2400">
                    <a:solidFill>
                      <a:schemeClr val="tx1"/>
                    </a:solidFill>
                    <a:latin typeface="楷体_GB2312" pitchFamily="1" charset="-122"/>
                    <a:ea typeface="楷体_GB2312" pitchFamily="1" charset="-122"/>
                  </a:rPr>
                  <a:t>阀口关闭</a:t>
                </a:r>
              </a:p>
            </p:txBody>
          </p:sp>
        </p:grpSp>
        <p:sp>
          <p:nvSpPr>
            <p:cNvPr id="9243" name="Text Box 27"/>
            <p:cNvSpPr txBox="1"/>
            <p:nvPr/>
          </p:nvSpPr>
          <p:spPr>
            <a:xfrm>
              <a:off x="4320" y="1104"/>
              <a:ext cx="1152" cy="28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600" b="1" i="0" u="none" baseline="0">
                  <a:solidFill>
                    <a:schemeClr val="hlink"/>
                  </a:solidFill>
                  <a:effectLst/>
                  <a:latin typeface="Times New Roman" panose="02020603050405020304" pitchFamily="18" charset="0"/>
                  <a:ea typeface="宋体" panose="02010600030101010101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600" b="1" i="0" u="none" baseline="0">
                  <a:solidFill>
                    <a:schemeClr val="hlink"/>
                  </a:solidFill>
                  <a:effectLst/>
                  <a:latin typeface="Times New Roman" panose="02020603050405020304" pitchFamily="18" charset="0"/>
                  <a:ea typeface="宋体" panose="02010600030101010101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600" b="1" i="0" u="none" baseline="0">
                  <a:solidFill>
                    <a:schemeClr val="hlink"/>
                  </a:solidFill>
                  <a:effectLst/>
                  <a:latin typeface="Times New Roman" panose="02020603050405020304" pitchFamily="18" charset="0"/>
                  <a:ea typeface="宋体" panose="02010600030101010101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600" b="1" i="0" u="none" baseline="0">
                  <a:solidFill>
                    <a:schemeClr val="hlink"/>
                  </a:solidFill>
                  <a:effectLst/>
                  <a:latin typeface="Times New Roman" panose="02020603050405020304" pitchFamily="18" charset="0"/>
                  <a:ea typeface="宋体" panose="02010600030101010101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600" b="1" i="0" u="none" baseline="0">
                  <a:solidFill>
                    <a:schemeClr val="hlink"/>
                  </a:solidFill>
                  <a:effectLst/>
                  <a:latin typeface="Times New Roman" panose="02020603050405020304" pitchFamily="18" charset="0"/>
                  <a:ea typeface="宋体" panose="02010600030101010101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2400">
                  <a:solidFill>
                    <a:schemeClr val="tx1"/>
                  </a:solidFill>
                  <a:latin typeface="楷体_GB2312" pitchFamily="1" charset="-122"/>
                  <a:ea typeface="楷体_GB2312" pitchFamily="1" charset="-122"/>
                </a:rPr>
                <a:t>正常工作时</a:t>
              </a:r>
            </a:p>
          </p:txBody>
        </p:sp>
      </p:grpSp>
      <p:grpSp>
        <p:nvGrpSpPr>
          <p:cNvPr id="9236" name="Group 28"/>
          <p:cNvGrpSpPr/>
          <p:nvPr/>
        </p:nvGrpSpPr>
        <p:grpSpPr>
          <a:xfrm>
            <a:off x="6934200" y="4038600"/>
            <a:ext cx="1828800" cy="1471613"/>
            <a:chOff x="4368" y="2544"/>
            <a:chExt cx="1152" cy="927"/>
          </a:xfrm>
        </p:grpSpPr>
        <p:grpSp>
          <p:nvGrpSpPr>
            <p:cNvPr id="9238" name="Group 29"/>
            <p:cNvGrpSpPr/>
            <p:nvPr/>
          </p:nvGrpSpPr>
          <p:grpSpPr>
            <a:xfrm>
              <a:off x="4368" y="2844"/>
              <a:ext cx="1152" cy="627"/>
              <a:chOff x="4464" y="2544"/>
              <a:chExt cx="1152" cy="627"/>
            </a:xfrm>
          </p:grpSpPr>
          <p:graphicFrame>
            <p:nvGraphicFramePr>
              <p:cNvPr id="9240" name="Object 30"/>
              <p:cNvGraphicFramePr>
                <a:graphicFrameLocks noChangeAspect="1"/>
              </p:cNvGraphicFramePr>
              <p:nvPr/>
            </p:nvGraphicFramePr>
            <p:xfrm>
              <a:off x="4512" y="2544"/>
              <a:ext cx="864" cy="329"/>
            </p:xfrm>
            <a:graphic>
              <a:graphicData uri="http://schemas.openxmlformats.org/presentationml/2006/ole">
                <mc:AlternateContent>
                  <mc:Choice xmlns:v="urn:schemas-microsoft-com:vml" Requires="v">
                    <p:oleObj spid="_x0000_s1039" r:id="rId8" imgW="533400" imgH="203200" progId="Equation.3">
                      <p:embed/>
                    </p:oleObj>
                  </mc:Choice>
                  <mc:Fallback>
                    <p:oleObj r:id="rId8" imgW="533400" imgH="203200" progId="Equation.3">
                      <p:embed/>
                      <p:pic>
                        <p:nvPicPr>
                          <p:cNvPr id="0" name="OLE substitute image"/>
                          <p:cNvPicPr/>
                          <p:nvPr/>
                        </p:nvPicPr>
                        <p:blipFill>
                          <a:blip r:embed="rId9"/>
                          <a:stretch>
                            <a:fillRect/>
                          </a:stretch>
                        </p:blipFill>
                        <p:spPr>
                          <a:xfrm>
                            <a:off x="4512" y="2544"/>
                            <a:ext cx="864" cy="329"/>
                          </a:xfrm>
                          <a:prstGeom prst="rect">
                            <a:avLst/>
                          </a:prstGeom>
                          <a:noFill/>
                          <a:ln w="38100">
                            <a:noFill/>
                            <a:miter lim="800000"/>
                          </a:ln>
                        </p:spPr>
                      </p:pic>
                    </p:oleObj>
                  </mc:Fallback>
                </mc:AlternateContent>
              </a:graphicData>
            </a:graphic>
          </p:graphicFrame>
          <p:sp>
            <p:nvSpPr>
              <p:cNvPr id="9241" name="Text Box 31"/>
              <p:cNvSpPr txBox="1"/>
              <p:nvPr/>
            </p:nvSpPr>
            <p:spPr>
              <a:xfrm>
                <a:off x="4464" y="2880"/>
                <a:ext cx="1152" cy="291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600" b="1" i="0" u="none" baseline="0">
                    <a:solidFill>
                      <a:schemeClr val="hlink"/>
                    </a:solidFill>
                    <a:effectLst/>
                    <a:latin typeface="Times New Roman" panose="02020603050405020304" pitchFamily="18" charset="0"/>
                    <a:ea typeface="宋体" panose="02010600030101010101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600" b="1" i="0" u="none" baseline="0">
                    <a:solidFill>
                      <a:schemeClr val="hlink"/>
                    </a:solidFill>
                    <a:effectLst/>
                    <a:latin typeface="Times New Roman" panose="02020603050405020304" pitchFamily="18" charset="0"/>
                    <a:ea typeface="宋体" panose="02010600030101010101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600" b="1" i="0" u="none" baseline="0">
                    <a:solidFill>
                      <a:schemeClr val="hlink"/>
                    </a:solidFill>
                    <a:effectLst/>
                    <a:latin typeface="Times New Roman" panose="02020603050405020304" pitchFamily="18" charset="0"/>
                    <a:ea typeface="宋体" panose="02010600030101010101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600" b="1" i="0" u="none" baseline="0">
                    <a:solidFill>
                      <a:schemeClr val="hlink"/>
                    </a:solidFill>
                    <a:effectLst/>
                    <a:latin typeface="Times New Roman" panose="02020603050405020304" pitchFamily="18" charset="0"/>
                    <a:ea typeface="宋体" panose="02010600030101010101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600" b="1" i="0" u="none" baseline="0">
                    <a:solidFill>
                      <a:schemeClr val="hlink"/>
                    </a:solidFill>
                    <a:effectLst/>
                    <a:latin typeface="Times New Roman" panose="02020603050405020304" pitchFamily="18" charset="0"/>
                    <a:ea typeface="宋体" panose="02010600030101010101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20000"/>
                  </a:spcBef>
                </a:pPr>
                <a:r>
                  <a:rPr lang="zh-CN" altLang="en-US" sz="2400">
                    <a:solidFill>
                      <a:schemeClr val="tx1"/>
                    </a:solidFill>
                    <a:latin typeface="楷体_GB2312" pitchFamily="1" charset="-122"/>
                    <a:ea typeface="楷体_GB2312" pitchFamily="1" charset="-122"/>
                  </a:rPr>
                  <a:t>阀口打开</a:t>
                </a:r>
              </a:p>
            </p:txBody>
          </p:sp>
        </p:grpSp>
        <p:sp>
          <p:nvSpPr>
            <p:cNvPr id="9239" name="Text Box 32"/>
            <p:cNvSpPr txBox="1"/>
            <p:nvPr/>
          </p:nvSpPr>
          <p:spPr>
            <a:xfrm>
              <a:off x="4368" y="2544"/>
              <a:ext cx="960" cy="28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600" b="1" i="0" u="none" baseline="0">
                  <a:solidFill>
                    <a:schemeClr val="hlink"/>
                  </a:solidFill>
                  <a:effectLst/>
                  <a:latin typeface="Times New Roman" panose="02020603050405020304" pitchFamily="18" charset="0"/>
                  <a:ea typeface="宋体" panose="02010600030101010101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600" b="1" i="0" u="none" baseline="0">
                  <a:solidFill>
                    <a:schemeClr val="hlink"/>
                  </a:solidFill>
                  <a:effectLst/>
                  <a:latin typeface="Times New Roman" panose="02020603050405020304" pitchFamily="18" charset="0"/>
                  <a:ea typeface="宋体" panose="02010600030101010101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600" b="1" i="0" u="none" baseline="0">
                  <a:solidFill>
                    <a:schemeClr val="hlink"/>
                  </a:solidFill>
                  <a:effectLst/>
                  <a:latin typeface="Times New Roman" panose="02020603050405020304" pitchFamily="18" charset="0"/>
                  <a:ea typeface="宋体" panose="02010600030101010101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600" b="1" i="0" u="none" baseline="0">
                  <a:solidFill>
                    <a:schemeClr val="hlink"/>
                  </a:solidFill>
                  <a:effectLst/>
                  <a:latin typeface="Times New Roman" panose="02020603050405020304" pitchFamily="18" charset="0"/>
                  <a:ea typeface="宋体" panose="02010600030101010101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600" b="1" i="0" u="none" baseline="0">
                  <a:solidFill>
                    <a:schemeClr val="hlink"/>
                  </a:solidFill>
                  <a:effectLst/>
                  <a:latin typeface="Times New Roman" panose="02020603050405020304" pitchFamily="18" charset="0"/>
                  <a:ea typeface="宋体" panose="02010600030101010101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2400">
                  <a:solidFill>
                    <a:schemeClr val="tx1"/>
                  </a:solidFill>
                  <a:latin typeface="楷体_GB2312" pitchFamily="1" charset="-122"/>
                  <a:ea typeface="楷体_GB2312" pitchFamily="1" charset="-122"/>
                </a:rPr>
                <a:t>过载了</a:t>
              </a:r>
            </a:p>
          </p:txBody>
        </p:sp>
      </p:grpSp>
      <p:sp>
        <p:nvSpPr>
          <p:cNvPr id="9237" name="Rectangle 33"/>
          <p:cNvSpPr>
            <a:spLocks noRot="1"/>
          </p:cNvSpPr>
          <p:nvPr/>
        </p:nvSpPr>
        <p:spPr>
          <a:xfrm>
            <a:off x="307975" y="381000"/>
            <a:ext cx="854075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>
              <a:spcBef>
                <a:spcPct val="0"/>
              </a:spcBef>
            </a:pPr>
            <a:r>
              <a:rPr lang="zh-CN" altLang="en-US" sz="3600">
                <a:solidFill>
                  <a:schemeClr val="tx2"/>
                </a:solidFill>
                <a:latin typeface="楷体_GB2312" pitchFamily="1" charset="-122"/>
                <a:ea typeface="楷体_GB2312" pitchFamily="1" charset="-122"/>
              </a:rPr>
              <a:t>（一）直动式溢流阀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Rectangle 14"/>
          <p:cNvSpPr>
            <a:spLocks noGrp="1" noRot="1"/>
          </p:cNvSpPr>
          <p:nvPr>
            <p:ph type="title"/>
          </p:nvPr>
        </p:nvSpPr>
        <p:spPr>
          <a:xfrm>
            <a:off x="762000" y="1295400"/>
            <a:ext cx="3889375" cy="609600"/>
          </a:xfrm>
          <a:noFill/>
          <a:ln>
            <a:miter lim="800000"/>
          </a:ln>
        </p:spPr>
        <p:txBody>
          <a:bodyPr wrap="square" lIns="91440" tIns="45720" rIns="91440" bIns="45720" anchor="ctr" anchorCtr="0">
            <a:noAutofit/>
          </a:bodyPr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j-cs"/>
              </a:defRPr>
            </a:lvl1pPr>
          </a:lstStyle>
          <a:p>
            <a:pPr lvl="0" algn="l" eaLnBrk="1" hangingPunct="1"/>
            <a:r>
              <a:rPr lang="en-US" altLang="zh-CN" sz="2800">
                <a:solidFill>
                  <a:srgbClr val="D60093"/>
                </a:solidFill>
              </a:rPr>
              <a:t>2. </a:t>
            </a:r>
            <a:r>
              <a:rPr lang="zh-CN" altLang="en-US" sz="2800">
                <a:solidFill>
                  <a:srgbClr val="D60093"/>
                </a:solidFill>
                <a:hlinkClick r:id="rId2" action="ppaction://hlinkfile"/>
              </a:rPr>
              <a:t>工作原理</a:t>
            </a:r>
            <a:endParaRPr lang="zh-CN" altLang="en-US" sz="2800">
              <a:solidFill>
                <a:srgbClr val="D60093"/>
              </a:solidFill>
            </a:endParaRPr>
          </a:p>
        </p:txBody>
      </p:sp>
      <p:sp>
        <p:nvSpPr>
          <p:cNvPr id="10243" name="Rectangle 15"/>
          <p:cNvSpPr>
            <a:spLocks noRot="1"/>
          </p:cNvSpPr>
          <p:nvPr/>
        </p:nvSpPr>
        <p:spPr>
          <a:xfrm>
            <a:off x="307975" y="381000"/>
            <a:ext cx="854075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>
              <a:spcBef>
                <a:spcPct val="0"/>
              </a:spcBef>
            </a:pPr>
            <a:r>
              <a:rPr lang="zh-CN" altLang="en-US" sz="3600">
                <a:solidFill>
                  <a:schemeClr val="tx2"/>
                </a:solidFill>
                <a:latin typeface="楷体_GB2312" pitchFamily="1" charset="-122"/>
                <a:ea typeface="楷体_GB2312" pitchFamily="1" charset="-122"/>
              </a:rPr>
              <a:t>（一）直动式溢流阀</a:t>
            </a:r>
          </a:p>
        </p:txBody>
      </p:sp>
      <p:pic>
        <p:nvPicPr>
          <p:cNvPr id="10244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" y="2133600"/>
            <a:ext cx="762000" cy="11049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0245" name="Text Box 5"/>
          <p:cNvSpPr txBox="1"/>
          <p:nvPr/>
        </p:nvSpPr>
        <p:spPr>
          <a:xfrm>
            <a:off x="76200" y="3505200"/>
            <a:ext cx="2133600" cy="1784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zh-CN" altLang="en-US" sz="2000">
                <a:solidFill>
                  <a:srgbClr val="C00000"/>
                </a:solidFill>
                <a:ea typeface="楷体_GB2312" pitchFamily="1" charset="-122"/>
              </a:rPr>
              <a:t>思考：</a:t>
            </a:r>
            <a:r>
              <a:rPr lang="zh-CN" altLang="en-US" sz="2000">
                <a:solidFill>
                  <a:schemeClr val="tx1"/>
                </a:solidFill>
                <a:ea typeface="楷体_GB2312" pitchFamily="1" charset="-122"/>
              </a:rPr>
              <a:t>您认为直</a:t>
            </a:r>
            <a:endParaRPr lang="en-US" altLang="zh-CN" sz="2000">
              <a:solidFill>
                <a:schemeClr val="tx1"/>
              </a:solidFill>
              <a:ea typeface="楷体_GB2312" pitchFamily="1" charset="-122"/>
            </a:endParaRPr>
          </a:p>
          <a:p>
            <a:pPr marL="0" lvl="0" indent="0" eaLnBrk="1" hangingPunct="1"/>
            <a:r>
              <a:rPr lang="zh-CN" altLang="en-US" sz="2000">
                <a:solidFill>
                  <a:schemeClr val="tx1"/>
                </a:solidFill>
                <a:ea typeface="楷体_GB2312" pitchFamily="1" charset="-122"/>
              </a:rPr>
              <a:t>动式溢流阀适用</a:t>
            </a:r>
            <a:endParaRPr lang="en-US" altLang="zh-CN" sz="2000">
              <a:solidFill>
                <a:schemeClr val="tx1"/>
              </a:solidFill>
              <a:ea typeface="楷体_GB2312" pitchFamily="1" charset="-122"/>
            </a:endParaRPr>
          </a:p>
          <a:p>
            <a:pPr marL="0" lvl="0" indent="0" eaLnBrk="1" hangingPunct="1"/>
            <a:r>
              <a:rPr lang="zh-CN" altLang="en-US" sz="2000">
                <a:solidFill>
                  <a:schemeClr val="tx1"/>
                </a:solidFill>
                <a:ea typeface="楷体_GB2312" pitchFamily="1" charset="-122"/>
              </a:rPr>
              <a:t>于高压大流量场</a:t>
            </a:r>
            <a:endParaRPr lang="en-US" altLang="zh-CN" sz="2000">
              <a:solidFill>
                <a:schemeClr val="tx1"/>
              </a:solidFill>
              <a:ea typeface="楷体_GB2312" pitchFamily="1" charset="-122"/>
            </a:endParaRPr>
          </a:p>
          <a:p>
            <a:pPr marL="0" lvl="0" indent="0" eaLnBrk="1" hangingPunct="1"/>
            <a:r>
              <a:rPr lang="zh-CN" altLang="en-US" sz="2000">
                <a:solidFill>
                  <a:schemeClr val="tx1"/>
                </a:solidFill>
                <a:ea typeface="楷体_GB2312" pitchFamily="1" charset="-122"/>
              </a:rPr>
              <a:t>合吗？</a:t>
            </a:r>
          </a:p>
        </p:txBody>
      </p:sp>
      <p:pic>
        <p:nvPicPr>
          <p:cNvPr id="10246" name="图片 10245"/>
          <p:cNvPicPr/>
          <p:nvPr/>
        </p:nvPicPr>
        <p:blipFill>
          <a:blip r:embed="rId4"/>
          <a:srcRect l="9526" t="3508" r="9474" b="10527"/>
          <a:stretch>
            <a:fillRect/>
          </a:stretch>
        </p:blipFill>
        <p:spPr>
          <a:xfrm>
            <a:off x="2743200" y="1828800"/>
            <a:ext cx="6400800" cy="35052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266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24438" y="3200400"/>
            <a:ext cx="1533525" cy="206692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1267" name="AutoShape 4"/>
          <p:cNvSpPr/>
          <p:nvPr/>
        </p:nvSpPr>
        <p:spPr>
          <a:xfrm>
            <a:off x="3348038" y="2286000"/>
            <a:ext cx="1600200" cy="838200"/>
          </a:xfrm>
          <a:prstGeom prst="wedgeRoundRectCallout">
            <a:avLst>
              <a:gd name="adj1" fmla="val 54958"/>
              <a:gd name="adj2" fmla="val 76324"/>
              <a:gd name="adj3" fmla="val 16667"/>
            </a:avLst>
          </a:prstGeom>
          <a:solidFill>
            <a:srgbClr val="DAEEFA"/>
          </a:solidFill>
          <a:ln>
            <a:solidFill>
              <a:srgbClr val="0000FF"/>
            </a:solidFill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>
              <a:lnSpc>
                <a:spcPct val="90000"/>
              </a:lnSpc>
            </a:pPr>
            <a:r>
              <a:rPr lang="zh-CN" altLang="en-US" sz="2400">
                <a:solidFill>
                  <a:schemeClr val="tx1"/>
                </a:solidFill>
                <a:ea typeface="楷体_GB2312" pitchFamily="1" charset="-122"/>
              </a:rPr>
              <a:t>入口压力控制</a:t>
            </a:r>
          </a:p>
        </p:txBody>
      </p:sp>
      <p:sp>
        <p:nvSpPr>
          <p:cNvPr id="11268" name="AutoShape 5"/>
          <p:cNvSpPr/>
          <p:nvPr/>
        </p:nvSpPr>
        <p:spPr>
          <a:xfrm>
            <a:off x="6243638" y="2209800"/>
            <a:ext cx="2133600" cy="1066800"/>
          </a:xfrm>
          <a:prstGeom prst="wedgeRoundRectCallout">
            <a:avLst>
              <a:gd name="adj1" fmla="val -72472"/>
              <a:gd name="adj2" fmla="val 107588"/>
              <a:gd name="adj3" fmla="val 16667"/>
            </a:avLst>
          </a:prstGeom>
          <a:solidFill>
            <a:srgbClr val="FFFFCC"/>
          </a:solidFill>
          <a:ln>
            <a:solidFill>
              <a:srgbClr val="0000FF"/>
            </a:solidFill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>
              <a:lnSpc>
                <a:spcPct val="90000"/>
              </a:lnSpc>
            </a:pPr>
            <a:endParaRPr lang="zh-CN" altLang="zh-CN" sz="2800">
              <a:solidFill>
                <a:schemeClr val="tx1"/>
              </a:solidFill>
              <a:ea typeface="楷体_GB2312" pitchFamily="1" charset="-122"/>
            </a:endParaRPr>
          </a:p>
        </p:txBody>
      </p:sp>
      <p:sp>
        <p:nvSpPr>
          <p:cNvPr id="11269" name="Text Box 6"/>
          <p:cNvSpPr txBox="1"/>
          <p:nvPr/>
        </p:nvSpPr>
        <p:spPr>
          <a:xfrm>
            <a:off x="6319838" y="2286000"/>
            <a:ext cx="2057400" cy="8223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zh-CN" altLang="en-US" sz="2400">
                <a:solidFill>
                  <a:schemeClr val="tx1"/>
                </a:solidFill>
                <a:latin typeface="楷体_GB2312" pitchFamily="1" charset="-122"/>
                <a:ea typeface="楷体_GB2312" pitchFamily="1" charset="-122"/>
              </a:rPr>
              <a:t>常态下阀口关闭，</a:t>
            </a:r>
            <a:r>
              <a:rPr lang="en-US" altLang="zh-CN" sz="2400">
                <a:solidFill>
                  <a:schemeClr val="tx1"/>
                </a:solidFill>
                <a:latin typeface="楷体_GB2312" pitchFamily="1" charset="-122"/>
                <a:ea typeface="楷体_GB2312" pitchFamily="1" charset="-122"/>
              </a:rPr>
              <a:t>PT</a:t>
            </a:r>
            <a:r>
              <a:rPr lang="zh-CN" altLang="en-US" sz="2400">
                <a:solidFill>
                  <a:schemeClr val="tx1"/>
                </a:solidFill>
                <a:latin typeface="楷体_GB2312" pitchFamily="1" charset="-122"/>
                <a:ea typeface="楷体_GB2312" pitchFamily="1" charset="-122"/>
              </a:rPr>
              <a:t>不通</a:t>
            </a:r>
          </a:p>
        </p:txBody>
      </p:sp>
      <p:sp>
        <p:nvSpPr>
          <p:cNvPr id="11270" name="AutoShape 7"/>
          <p:cNvSpPr/>
          <p:nvPr/>
        </p:nvSpPr>
        <p:spPr>
          <a:xfrm>
            <a:off x="6167438" y="5562600"/>
            <a:ext cx="1981200" cy="685800"/>
          </a:xfrm>
          <a:prstGeom prst="wedgeRoundRectCallout">
            <a:avLst>
              <a:gd name="adj1" fmla="val -65222"/>
              <a:gd name="adj2" fmla="val -105556"/>
              <a:gd name="adj3" fmla="val 16667"/>
            </a:avLst>
          </a:prstGeom>
          <a:solidFill>
            <a:srgbClr val="FFCCCC">
              <a:alpha val="36862"/>
            </a:srgbClr>
          </a:solidFill>
          <a:ln>
            <a:solidFill>
              <a:srgbClr val="0000FF"/>
            </a:solidFill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>
              <a:lnSpc>
                <a:spcPct val="90000"/>
              </a:lnSpc>
            </a:pPr>
            <a:r>
              <a:rPr lang="zh-CN" altLang="en-US" sz="2400">
                <a:solidFill>
                  <a:schemeClr val="tx1"/>
                </a:solidFill>
                <a:latin typeface="楷体_GB2312" pitchFamily="1" charset="-122"/>
                <a:ea typeface="楷体_GB2312" pitchFamily="1" charset="-122"/>
              </a:rPr>
              <a:t>出口接油箱</a:t>
            </a:r>
          </a:p>
        </p:txBody>
      </p:sp>
      <p:pic>
        <p:nvPicPr>
          <p:cNvPr id="11271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4238" y="3810000"/>
            <a:ext cx="1173162" cy="12192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1272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90638" y="2133600"/>
            <a:ext cx="1312862" cy="14478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1273" name="AutoShape 10"/>
          <p:cNvSpPr/>
          <p:nvPr/>
        </p:nvSpPr>
        <p:spPr>
          <a:xfrm>
            <a:off x="2814638" y="4648200"/>
            <a:ext cx="2209800" cy="1295400"/>
          </a:xfrm>
          <a:prstGeom prst="wedgeRoundRectCallout">
            <a:avLst>
              <a:gd name="adj1" fmla="val 73134"/>
              <a:gd name="adj2" fmla="val -66667"/>
              <a:gd name="adj3" fmla="val 16667"/>
            </a:avLst>
          </a:prstGeom>
          <a:solidFill>
            <a:srgbClr val="DBFDF2"/>
          </a:solidFill>
          <a:ln>
            <a:solidFill>
              <a:srgbClr val="0000FF"/>
            </a:solidFill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>
              <a:lnSpc>
                <a:spcPct val="90000"/>
              </a:lnSpc>
            </a:pPr>
            <a:r>
              <a:rPr lang="zh-CN" altLang="en-US" sz="2400">
                <a:solidFill>
                  <a:schemeClr val="tx1"/>
                </a:solidFill>
                <a:latin typeface="楷体_GB2312" pitchFamily="1" charset="-122"/>
                <a:ea typeface="楷体_GB2312" pitchFamily="1" charset="-122"/>
              </a:rPr>
              <a:t>入口压力大于弹簧力，阀芯右移打开</a:t>
            </a:r>
          </a:p>
        </p:txBody>
      </p:sp>
      <p:pic>
        <p:nvPicPr>
          <p:cNvPr id="11274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62038" y="4495800"/>
            <a:ext cx="1211262" cy="1524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1275" name="AutoShape 12"/>
          <p:cNvSpPr/>
          <p:nvPr/>
        </p:nvSpPr>
        <p:spPr>
          <a:xfrm>
            <a:off x="2738438" y="2895600"/>
            <a:ext cx="304800" cy="381000"/>
          </a:xfrm>
          <a:prstGeom prst="leftArrow">
            <a:avLst>
              <a:gd name="adj1" fmla="val 50000"/>
              <a:gd name="adj2" fmla="val 25000"/>
            </a:avLst>
          </a:prstGeom>
          <a:solidFill>
            <a:srgbClr val="AFF94D"/>
          </a:solidFill>
          <a:ln>
            <a:solidFill>
              <a:srgbClr val="3366FF"/>
            </a:solidFill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11276" name="AutoShape 13"/>
          <p:cNvSpPr/>
          <p:nvPr/>
        </p:nvSpPr>
        <p:spPr>
          <a:xfrm>
            <a:off x="2357438" y="5181600"/>
            <a:ext cx="304800" cy="381000"/>
          </a:xfrm>
          <a:prstGeom prst="leftArrow">
            <a:avLst>
              <a:gd name="adj1" fmla="val 50000"/>
              <a:gd name="adj2" fmla="val 25000"/>
            </a:avLst>
          </a:prstGeom>
          <a:solidFill>
            <a:srgbClr val="AFF94D"/>
          </a:solidFill>
          <a:ln>
            <a:solidFill>
              <a:srgbClr val="3366FF"/>
            </a:solidFill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11277" name="AutoShape 14"/>
          <p:cNvSpPr/>
          <p:nvPr/>
        </p:nvSpPr>
        <p:spPr>
          <a:xfrm rot="16200000">
            <a:off x="7577138" y="3314700"/>
            <a:ext cx="304800" cy="381000"/>
          </a:xfrm>
          <a:prstGeom prst="leftArrow">
            <a:avLst>
              <a:gd name="adj1" fmla="val 50000"/>
              <a:gd name="adj2" fmla="val 25000"/>
            </a:avLst>
          </a:prstGeom>
          <a:solidFill>
            <a:srgbClr val="AFF94D"/>
          </a:solidFill>
          <a:ln>
            <a:solidFill>
              <a:srgbClr val="3366FF"/>
            </a:solidFill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11278" name="Text Box 15"/>
          <p:cNvSpPr txBox="1"/>
          <p:nvPr/>
        </p:nvSpPr>
        <p:spPr>
          <a:xfrm>
            <a:off x="1519238" y="3810000"/>
            <a:ext cx="9144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zh-CN" altLang="en-US" sz="2400">
                <a:solidFill>
                  <a:srgbClr val="FF3300"/>
                </a:solidFill>
                <a:ea typeface="楷体_GB2312" pitchFamily="1" charset="-122"/>
              </a:rPr>
              <a:t>错误</a:t>
            </a:r>
          </a:p>
        </p:txBody>
      </p:sp>
      <p:sp>
        <p:nvSpPr>
          <p:cNvPr id="11279" name="Text Box 16"/>
          <p:cNvSpPr txBox="1"/>
          <p:nvPr/>
        </p:nvSpPr>
        <p:spPr>
          <a:xfrm>
            <a:off x="1290638" y="6096000"/>
            <a:ext cx="9144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zh-CN" altLang="en-US" sz="2400">
                <a:solidFill>
                  <a:srgbClr val="FF3300"/>
                </a:solidFill>
                <a:ea typeface="楷体_GB2312" pitchFamily="1" charset="-122"/>
              </a:rPr>
              <a:t>错误</a:t>
            </a:r>
          </a:p>
        </p:txBody>
      </p:sp>
      <p:sp>
        <p:nvSpPr>
          <p:cNvPr id="11280" name="Text Box 17"/>
          <p:cNvSpPr txBox="1"/>
          <p:nvPr/>
        </p:nvSpPr>
        <p:spPr>
          <a:xfrm>
            <a:off x="8377238" y="4114800"/>
            <a:ext cx="9144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zh-CN" altLang="en-US" sz="2400">
                <a:solidFill>
                  <a:srgbClr val="FF3300"/>
                </a:solidFill>
                <a:ea typeface="楷体_GB2312" pitchFamily="1" charset="-122"/>
              </a:rPr>
              <a:t>错误</a:t>
            </a:r>
          </a:p>
        </p:txBody>
      </p:sp>
      <p:sp>
        <p:nvSpPr>
          <p:cNvPr id="11281" name="Rectangle 20"/>
          <p:cNvSpPr>
            <a:spLocks noGrp="1" noRot="1"/>
          </p:cNvSpPr>
          <p:nvPr>
            <p:ph type="title"/>
          </p:nvPr>
        </p:nvSpPr>
        <p:spPr>
          <a:xfrm>
            <a:off x="606425" y="1295400"/>
            <a:ext cx="3889375" cy="609600"/>
          </a:xfrm>
          <a:noFill/>
          <a:ln>
            <a:miter lim="800000"/>
          </a:ln>
        </p:spPr>
        <p:txBody>
          <a:bodyPr wrap="square" lIns="91440" tIns="45720" rIns="91440" bIns="45720" anchor="ctr" anchorCtr="0">
            <a:noAutofit/>
          </a:bodyPr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j-cs"/>
              </a:defRPr>
            </a:lvl1pPr>
          </a:lstStyle>
          <a:p>
            <a:pPr lvl="0" algn="l" eaLnBrk="1" hangingPunct="1"/>
            <a:r>
              <a:rPr lang="en-US" altLang="zh-CN" sz="2400">
                <a:solidFill>
                  <a:srgbClr val="D60093"/>
                </a:solidFill>
              </a:rPr>
              <a:t>3.</a:t>
            </a:r>
            <a:r>
              <a:rPr lang="zh-CN" altLang="en-US" sz="2400">
                <a:solidFill>
                  <a:srgbClr val="D60093"/>
                </a:solidFill>
              </a:rPr>
              <a:t>图形符号</a:t>
            </a:r>
          </a:p>
        </p:txBody>
      </p:sp>
      <p:sp>
        <p:nvSpPr>
          <p:cNvPr id="11282" name="Rectangle 21"/>
          <p:cNvSpPr>
            <a:spLocks noRot="1"/>
          </p:cNvSpPr>
          <p:nvPr/>
        </p:nvSpPr>
        <p:spPr>
          <a:xfrm>
            <a:off x="304800" y="381000"/>
            <a:ext cx="854075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>
              <a:spcBef>
                <a:spcPct val="0"/>
              </a:spcBef>
            </a:pPr>
            <a:r>
              <a:rPr lang="zh-CN" altLang="en-US" sz="3600">
                <a:solidFill>
                  <a:schemeClr val="tx2"/>
                </a:solidFill>
                <a:latin typeface="楷体_GB2312" pitchFamily="1" charset="-122"/>
                <a:ea typeface="楷体_GB2312" pitchFamily="1" charset="-122"/>
              </a:rPr>
              <a:t>（一）直动式溢流阀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12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112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112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1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500"/>
                                        <p:tgtEl>
                                          <p:spTgt spid="11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4" dur="500"/>
                                        <p:tgtEl>
                                          <p:spTgt spid="11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4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112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500"/>
                                        <p:tgtEl>
                                          <p:spTgt spid="11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112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500"/>
                                        <p:tgtEl>
                                          <p:spTgt spid="112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8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5" dur="500"/>
                                        <p:tgtEl>
                                          <p:spTgt spid="11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8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8" dur="500"/>
                                        <p:tgtEl>
                                          <p:spTgt spid="11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/>
      <p:bldP spid="11268" grpId="0"/>
      <p:bldP spid="11269" grpId="0"/>
      <p:bldP spid="11270" grpId="0"/>
      <p:bldP spid="11273" grpId="0"/>
      <p:bldP spid="11275" grpId="0"/>
      <p:bldP spid="11276" grpId="0"/>
      <p:bldP spid="11277" grpId="0"/>
      <p:bldP spid="11278" grpId="0"/>
      <p:bldP spid="11279" grpId="0"/>
      <p:bldP spid="1128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Rectangle 2"/>
          <p:cNvSpPr>
            <a:spLocks noGrp="1" noRot="1"/>
          </p:cNvSpPr>
          <p:nvPr>
            <p:ph type="title"/>
          </p:nvPr>
        </p:nvSpPr>
        <p:spPr>
          <a:xfrm>
            <a:off x="914400" y="381000"/>
            <a:ext cx="7978775" cy="865188"/>
          </a:xfrm>
          <a:noFill/>
          <a:ln>
            <a:miter lim="800000"/>
          </a:ln>
        </p:spPr>
        <p:txBody>
          <a:bodyPr wrap="square" lIns="91440" tIns="45720" rIns="91440" bIns="45720" anchor="ctr" anchorCtr="0">
            <a:noAutofit/>
          </a:bodyPr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>
                <a:latin typeface="楷体_GB2312" pitchFamily="1" charset="-122"/>
                <a:ea typeface="楷体_GB2312" pitchFamily="1" charset="-122"/>
              </a:rPr>
              <a:t>（一）</a:t>
            </a:r>
            <a:r>
              <a:rPr lang="zh-CN" altLang="en-US" sz="3600">
                <a:latin typeface="楷体_GB2312" pitchFamily="1" charset="-122"/>
                <a:ea typeface="楷体_GB2312" pitchFamily="1" charset="-122"/>
              </a:rPr>
              <a:t>直动式溢流阀</a:t>
            </a:r>
          </a:p>
        </p:txBody>
      </p:sp>
      <p:pic>
        <p:nvPicPr>
          <p:cNvPr id="12291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00" y="1905000"/>
            <a:ext cx="2411413" cy="35052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2292" name="AutoShape 4"/>
          <p:cNvSpPr/>
          <p:nvPr/>
        </p:nvSpPr>
        <p:spPr>
          <a:xfrm>
            <a:off x="1143000" y="2590800"/>
            <a:ext cx="2133600" cy="1066800"/>
          </a:xfrm>
          <a:prstGeom prst="wedgeRoundRectCallout">
            <a:avLst>
              <a:gd name="adj1" fmla="val 94792"/>
              <a:gd name="adj2" fmla="val 88542"/>
              <a:gd name="adj3" fmla="val 16667"/>
            </a:avLst>
          </a:prstGeom>
          <a:solidFill>
            <a:srgbClr val="FFFFCC"/>
          </a:solidFill>
          <a:ln>
            <a:solidFill>
              <a:srgbClr val="0000FF"/>
            </a:solidFill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>
              <a:lnSpc>
                <a:spcPct val="90000"/>
              </a:lnSpc>
            </a:pPr>
            <a:endParaRPr lang="zh-CN" altLang="zh-CN" sz="2800">
              <a:solidFill>
                <a:schemeClr val="tx1"/>
              </a:solidFill>
              <a:ea typeface="楷体_GB2312" pitchFamily="1" charset="-122"/>
            </a:endParaRPr>
          </a:p>
        </p:txBody>
      </p:sp>
      <p:sp>
        <p:nvSpPr>
          <p:cNvPr id="12293" name="Text Box 5"/>
          <p:cNvSpPr txBox="1"/>
          <p:nvPr/>
        </p:nvSpPr>
        <p:spPr>
          <a:xfrm>
            <a:off x="1219200" y="2667000"/>
            <a:ext cx="2057400" cy="8223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zh-CN" altLang="en-US" sz="2400">
                <a:solidFill>
                  <a:schemeClr val="tx1"/>
                </a:solidFill>
                <a:latin typeface="楷体_GB2312" pitchFamily="1" charset="-122"/>
                <a:ea typeface="楷体_GB2312" pitchFamily="1" charset="-122"/>
              </a:rPr>
              <a:t>常态下阀口关闭，</a:t>
            </a:r>
            <a:r>
              <a:rPr lang="en-US" altLang="zh-CN" sz="2400">
                <a:solidFill>
                  <a:schemeClr val="tx1"/>
                </a:solidFill>
                <a:latin typeface="楷体_GB2312" pitchFamily="1" charset="-122"/>
                <a:ea typeface="楷体_GB2312" pitchFamily="1" charset="-122"/>
              </a:rPr>
              <a:t>PT</a:t>
            </a:r>
            <a:r>
              <a:rPr lang="zh-CN" altLang="en-US" sz="2400">
                <a:solidFill>
                  <a:schemeClr val="tx1"/>
                </a:solidFill>
                <a:latin typeface="楷体_GB2312" pitchFamily="1" charset="-122"/>
                <a:ea typeface="楷体_GB2312" pitchFamily="1" charset="-122"/>
              </a:rPr>
              <a:t>不通</a:t>
            </a:r>
          </a:p>
        </p:txBody>
      </p:sp>
      <p:sp>
        <p:nvSpPr>
          <p:cNvPr id="12294" name="AutoShape 6"/>
          <p:cNvSpPr/>
          <p:nvPr/>
        </p:nvSpPr>
        <p:spPr>
          <a:xfrm>
            <a:off x="5486400" y="4724400"/>
            <a:ext cx="1981200" cy="685800"/>
          </a:xfrm>
          <a:prstGeom prst="wedgeRoundRectCallout">
            <a:avLst>
              <a:gd name="adj1" fmla="val -45352"/>
              <a:gd name="adj2" fmla="val -122222"/>
              <a:gd name="adj3" fmla="val 16667"/>
            </a:avLst>
          </a:prstGeom>
          <a:solidFill>
            <a:srgbClr val="FFCCCC">
              <a:alpha val="36862"/>
            </a:srgbClr>
          </a:solidFill>
          <a:ln>
            <a:solidFill>
              <a:srgbClr val="0000FF"/>
            </a:solidFill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>
              <a:lnSpc>
                <a:spcPct val="90000"/>
              </a:lnSpc>
            </a:pPr>
            <a:r>
              <a:rPr lang="zh-CN" altLang="en-US" sz="2400">
                <a:solidFill>
                  <a:schemeClr val="tx1"/>
                </a:solidFill>
                <a:latin typeface="楷体_GB2312" pitchFamily="1" charset="-122"/>
                <a:ea typeface="楷体_GB2312" pitchFamily="1" charset="-122"/>
              </a:rPr>
              <a:t>出口接油箱</a:t>
            </a:r>
          </a:p>
        </p:txBody>
      </p:sp>
      <p:sp>
        <p:nvSpPr>
          <p:cNvPr id="12295" name="AutoShape 7"/>
          <p:cNvSpPr/>
          <p:nvPr/>
        </p:nvSpPr>
        <p:spPr>
          <a:xfrm>
            <a:off x="1066800" y="4724400"/>
            <a:ext cx="2362200" cy="1295400"/>
          </a:xfrm>
          <a:prstGeom prst="wedgeRoundRectCallout">
            <a:avLst>
              <a:gd name="adj1" fmla="val 94222"/>
              <a:gd name="adj2" fmla="val -31005"/>
              <a:gd name="adj3" fmla="val 16667"/>
            </a:avLst>
          </a:prstGeom>
          <a:solidFill>
            <a:srgbClr val="DAEEFA"/>
          </a:solidFill>
          <a:ln>
            <a:solidFill>
              <a:srgbClr val="0000FF"/>
            </a:solidFill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>
              <a:lnSpc>
                <a:spcPct val="90000"/>
              </a:lnSpc>
            </a:pPr>
            <a:r>
              <a:rPr lang="zh-CN" altLang="en-US" sz="2400">
                <a:solidFill>
                  <a:schemeClr val="tx1"/>
                </a:solidFill>
                <a:ea typeface="楷体_GB2312" pitchFamily="1" charset="-122"/>
              </a:rPr>
              <a:t>入口压力控制，入口压力与弹簧力比较</a:t>
            </a:r>
          </a:p>
        </p:txBody>
      </p:sp>
      <p:sp>
        <p:nvSpPr>
          <p:cNvPr id="12296" name="AutoShape 8"/>
          <p:cNvSpPr/>
          <p:nvPr/>
        </p:nvSpPr>
        <p:spPr>
          <a:xfrm>
            <a:off x="5410200" y="1981200"/>
            <a:ext cx="1828800" cy="685800"/>
          </a:xfrm>
          <a:prstGeom prst="wedgeRoundRectCallout">
            <a:avLst>
              <a:gd name="adj1" fmla="val -74829"/>
              <a:gd name="adj2" fmla="val 164815"/>
              <a:gd name="adj3" fmla="val 16667"/>
            </a:avLst>
          </a:prstGeom>
          <a:solidFill>
            <a:srgbClr val="DBFDF2"/>
          </a:solidFill>
          <a:ln>
            <a:solidFill>
              <a:srgbClr val="0000FF"/>
            </a:solidFill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>
              <a:lnSpc>
                <a:spcPct val="90000"/>
              </a:lnSpc>
            </a:pPr>
            <a:r>
              <a:rPr lang="zh-CN" altLang="en-US" sz="2400">
                <a:solidFill>
                  <a:schemeClr val="tx1"/>
                </a:solidFill>
                <a:latin typeface="楷体_GB2312" pitchFamily="1" charset="-122"/>
                <a:ea typeface="楷体_GB2312" pitchFamily="1" charset="-122"/>
              </a:rPr>
              <a:t>内泄油路</a:t>
            </a:r>
          </a:p>
        </p:txBody>
      </p:sp>
      <p:sp>
        <p:nvSpPr>
          <p:cNvPr id="12297" name="Text Box 9"/>
          <p:cNvSpPr txBox="1"/>
          <p:nvPr/>
        </p:nvSpPr>
        <p:spPr>
          <a:xfrm>
            <a:off x="762000" y="1309688"/>
            <a:ext cx="502920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en-US" altLang="zh-CN" sz="2800">
                <a:solidFill>
                  <a:srgbClr val="D60093"/>
                </a:solidFill>
                <a:latin typeface="楷体_GB2312" pitchFamily="1" charset="-122"/>
                <a:ea typeface="楷体_GB2312" pitchFamily="1" charset="-122"/>
              </a:rPr>
              <a:t>4.</a:t>
            </a:r>
            <a:r>
              <a:rPr lang="zh-CN" altLang="en-US" sz="2800">
                <a:solidFill>
                  <a:srgbClr val="D60093"/>
                </a:solidFill>
                <a:latin typeface="楷体_GB2312" pitchFamily="1" charset="-122"/>
                <a:ea typeface="楷体_GB2312" pitchFamily="1" charset="-122"/>
              </a:rPr>
              <a:t>工作特点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122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8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500"/>
                                        <p:tgtEl>
                                          <p:spTgt spid="12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122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2" grpId="0"/>
      <p:bldP spid="12293" grpId="0"/>
      <p:bldP spid="12294" grpId="0"/>
      <p:bldP spid="12295" grpId="0"/>
      <p:bldP spid="1229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Rectangle 2"/>
          <p:cNvSpPr>
            <a:spLocks noGrp="1" noRot="1"/>
          </p:cNvSpPr>
          <p:nvPr>
            <p:ph type="title"/>
          </p:nvPr>
        </p:nvSpPr>
        <p:spPr>
          <a:xfrm>
            <a:off x="914400" y="381000"/>
            <a:ext cx="7978775" cy="865188"/>
          </a:xfrm>
          <a:noFill/>
          <a:ln>
            <a:miter lim="800000"/>
          </a:ln>
        </p:spPr>
        <p:txBody>
          <a:bodyPr wrap="square" lIns="91440" tIns="45720" rIns="91440" bIns="45720" anchor="ctr" anchorCtr="0">
            <a:noAutofit/>
          </a:bodyPr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>
                <a:latin typeface="楷体_GB2312" pitchFamily="1" charset="-122"/>
                <a:ea typeface="楷体_GB2312" pitchFamily="1" charset="-122"/>
              </a:rPr>
              <a:t>（二）</a:t>
            </a:r>
            <a:r>
              <a:rPr lang="zh-CN" altLang="en-US" sz="3600">
                <a:latin typeface="楷体_GB2312" pitchFamily="1" charset="-122"/>
                <a:ea typeface="楷体_GB2312" pitchFamily="1" charset="-122"/>
              </a:rPr>
              <a:t>先导式溢流阀</a:t>
            </a:r>
          </a:p>
        </p:txBody>
      </p:sp>
      <p:grpSp>
        <p:nvGrpSpPr>
          <p:cNvPr id="13315" name="Group 4"/>
          <p:cNvGrpSpPr/>
          <p:nvPr/>
        </p:nvGrpSpPr>
        <p:grpSpPr>
          <a:xfrm>
            <a:off x="5867400" y="2895600"/>
            <a:ext cx="3048000" cy="1447800"/>
            <a:chOff x="3552" y="1152"/>
            <a:chExt cx="1920" cy="912"/>
          </a:xfrm>
        </p:grpSpPr>
        <p:graphicFrame>
          <p:nvGraphicFramePr>
            <p:cNvPr id="13325" name="Object 5"/>
            <p:cNvGraphicFramePr>
              <a:graphicFrameLocks noChangeAspect="1"/>
            </p:cNvGraphicFramePr>
            <p:nvPr/>
          </p:nvGraphicFramePr>
          <p:xfrm>
            <a:off x="3600" y="1152"/>
            <a:ext cx="1776" cy="325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0" r:id="rId2" imgW="1244600" imgH="228600" progId="Equation.3">
                    <p:embed/>
                  </p:oleObj>
                </mc:Choice>
                <mc:Fallback>
                  <p:oleObj r:id="rId2" imgW="1244600" imgH="228600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"/>
                        <a:stretch>
                          <a:fillRect/>
                        </a:stretch>
                      </p:blipFill>
                      <p:spPr>
                        <a:xfrm>
                          <a:off x="3600" y="1152"/>
                          <a:ext cx="1776" cy="325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 lim="800000"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pSp>
          <p:nvGrpSpPr>
            <p:cNvPr id="13326" name="Group 6"/>
            <p:cNvGrpSpPr/>
            <p:nvPr/>
          </p:nvGrpSpPr>
          <p:grpSpPr>
            <a:xfrm>
              <a:off x="3552" y="1536"/>
              <a:ext cx="1920" cy="528"/>
              <a:chOff x="3552" y="1536"/>
              <a:chExt cx="1920" cy="528"/>
            </a:xfrm>
          </p:grpSpPr>
          <p:sp>
            <p:nvSpPr>
              <p:cNvPr id="13327" name="AutoShape 7"/>
              <p:cNvSpPr/>
              <p:nvPr/>
            </p:nvSpPr>
            <p:spPr>
              <a:xfrm>
                <a:off x="3648" y="1728"/>
                <a:ext cx="1776" cy="336"/>
              </a:xfrm>
              <a:prstGeom prst="flowChartAlternateProcess">
                <a:avLst/>
              </a:prstGeom>
              <a:solidFill>
                <a:srgbClr val="FFFFCC"/>
              </a:solidFill>
              <a:ln>
                <a:solidFill>
                  <a:srgbClr val="808000"/>
                </a:solidFill>
                <a:miter lim="800000"/>
              </a:ln>
            </p:spPr>
            <p:txBody>
              <a:bodyPr anchor="ctr" anchorCtr="0"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600" b="1" i="0" u="none" baseline="0">
                    <a:solidFill>
                      <a:schemeClr val="hlink"/>
                    </a:solidFill>
                    <a:effectLst/>
                    <a:latin typeface="Times New Roman" panose="02020603050405020304" pitchFamily="18" charset="0"/>
                    <a:ea typeface="宋体" panose="02010600030101010101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600" b="1" i="0" u="none" baseline="0">
                    <a:solidFill>
                      <a:schemeClr val="hlink"/>
                    </a:solidFill>
                    <a:effectLst/>
                    <a:latin typeface="Times New Roman" panose="02020603050405020304" pitchFamily="18" charset="0"/>
                    <a:ea typeface="宋体" panose="02010600030101010101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600" b="1" i="0" u="none" baseline="0">
                    <a:solidFill>
                      <a:schemeClr val="hlink"/>
                    </a:solidFill>
                    <a:effectLst/>
                    <a:latin typeface="Times New Roman" panose="02020603050405020304" pitchFamily="18" charset="0"/>
                    <a:ea typeface="宋体" panose="02010600030101010101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600" b="1" i="0" u="none" baseline="0">
                    <a:solidFill>
                      <a:schemeClr val="hlink"/>
                    </a:solidFill>
                    <a:effectLst/>
                    <a:latin typeface="Times New Roman" panose="02020603050405020304" pitchFamily="18" charset="0"/>
                    <a:ea typeface="宋体" panose="02010600030101010101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600" b="1" i="0" u="none" baseline="0">
                    <a:solidFill>
                      <a:schemeClr val="hlink"/>
                    </a:solidFill>
                    <a:effectLst/>
                    <a:latin typeface="Times New Roman" panose="02020603050405020304" pitchFamily="18" charset="0"/>
                    <a:ea typeface="宋体" panose="02010600030101010101" pitchFamily="2" charset="-122"/>
                  </a:defRPr>
                </a:lvl5pPr>
              </a:lstStyle>
              <a:p>
                <a:pPr marL="0" lvl="0" indent="0" eaLnBrk="1" hangingPunct="1"/>
                <a:endParaRPr lang="zh-CN" altLang="en-US"/>
              </a:p>
            </p:txBody>
          </p:sp>
          <p:sp>
            <p:nvSpPr>
              <p:cNvPr id="13328" name="AutoShape 8"/>
              <p:cNvSpPr/>
              <p:nvPr/>
            </p:nvSpPr>
            <p:spPr>
              <a:xfrm>
                <a:off x="4320" y="1536"/>
                <a:ext cx="384" cy="144"/>
              </a:xfrm>
              <a:prstGeom prst="downArrow">
                <a:avLst>
                  <a:gd name="adj1" fmla="val 50000"/>
                  <a:gd name="adj2" fmla="val 25000"/>
                </a:avLst>
              </a:prstGeom>
              <a:solidFill>
                <a:srgbClr val="AFF0FF"/>
              </a:solidFill>
              <a:ln>
                <a:solidFill>
                  <a:srgbClr val="0000FF"/>
                </a:solidFill>
                <a:miter lim="800000"/>
              </a:ln>
            </p:spPr>
            <p:txBody>
              <a:bodyPr anchor="ctr" anchorCtr="0"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600" b="1" i="0" u="none" baseline="0">
                    <a:solidFill>
                      <a:schemeClr val="hlink"/>
                    </a:solidFill>
                    <a:effectLst/>
                    <a:latin typeface="Times New Roman" panose="02020603050405020304" pitchFamily="18" charset="0"/>
                    <a:ea typeface="宋体" panose="02010600030101010101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600" b="1" i="0" u="none" baseline="0">
                    <a:solidFill>
                      <a:schemeClr val="hlink"/>
                    </a:solidFill>
                    <a:effectLst/>
                    <a:latin typeface="Times New Roman" panose="02020603050405020304" pitchFamily="18" charset="0"/>
                    <a:ea typeface="宋体" panose="02010600030101010101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600" b="1" i="0" u="none" baseline="0">
                    <a:solidFill>
                      <a:schemeClr val="hlink"/>
                    </a:solidFill>
                    <a:effectLst/>
                    <a:latin typeface="Times New Roman" panose="02020603050405020304" pitchFamily="18" charset="0"/>
                    <a:ea typeface="宋体" panose="02010600030101010101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600" b="1" i="0" u="none" baseline="0">
                    <a:solidFill>
                      <a:schemeClr val="hlink"/>
                    </a:solidFill>
                    <a:effectLst/>
                    <a:latin typeface="Times New Roman" panose="02020603050405020304" pitchFamily="18" charset="0"/>
                    <a:ea typeface="宋体" panose="02010600030101010101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600" b="1" i="0" u="none" baseline="0">
                    <a:solidFill>
                      <a:schemeClr val="hlink"/>
                    </a:solidFill>
                    <a:effectLst/>
                    <a:latin typeface="Times New Roman" panose="02020603050405020304" pitchFamily="18" charset="0"/>
                    <a:ea typeface="宋体" panose="02010600030101010101" pitchFamily="2" charset="-122"/>
                  </a:defRPr>
                </a:lvl5pPr>
              </a:lstStyle>
              <a:p>
                <a:pPr marL="0" lvl="0" indent="0" eaLnBrk="1" hangingPunct="1"/>
                <a:endParaRPr lang="zh-CN" altLang="en-US"/>
              </a:p>
            </p:txBody>
          </p:sp>
          <p:sp>
            <p:nvSpPr>
              <p:cNvPr id="13329" name="Text Box 9"/>
              <p:cNvSpPr txBox="1"/>
              <p:nvPr/>
            </p:nvSpPr>
            <p:spPr>
              <a:xfrm>
                <a:off x="3552" y="1776"/>
                <a:ext cx="1920" cy="250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600" b="1" i="0" u="none" baseline="0">
                    <a:solidFill>
                      <a:schemeClr val="hlink"/>
                    </a:solidFill>
                    <a:effectLst/>
                    <a:latin typeface="Times New Roman" panose="02020603050405020304" pitchFamily="18" charset="0"/>
                    <a:ea typeface="宋体" panose="02010600030101010101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600" b="1" i="0" u="none" baseline="0">
                    <a:solidFill>
                      <a:schemeClr val="hlink"/>
                    </a:solidFill>
                    <a:effectLst/>
                    <a:latin typeface="Times New Roman" panose="02020603050405020304" pitchFamily="18" charset="0"/>
                    <a:ea typeface="宋体" panose="02010600030101010101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600" b="1" i="0" u="none" baseline="0">
                    <a:solidFill>
                      <a:schemeClr val="hlink"/>
                    </a:solidFill>
                    <a:effectLst/>
                    <a:latin typeface="Times New Roman" panose="02020603050405020304" pitchFamily="18" charset="0"/>
                    <a:ea typeface="宋体" panose="02010600030101010101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600" b="1" i="0" u="none" baseline="0">
                    <a:solidFill>
                      <a:schemeClr val="hlink"/>
                    </a:solidFill>
                    <a:effectLst/>
                    <a:latin typeface="Times New Roman" panose="02020603050405020304" pitchFamily="18" charset="0"/>
                    <a:ea typeface="宋体" panose="02010600030101010101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600" b="1" i="0" u="none" baseline="0">
                    <a:solidFill>
                      <a:schemeClr val="hlink"/>
                    </a:solidFill>
                    <a:effectLst/>
                    <a:latin typeface="Times New Roman" panose="02020603050405020304" pitchFamily="18" charset="0"/>
                    <a:ea typeface="宋体" panose="02010600030101010101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sz="2000">
                    <a:ea typeface="楷体_GB2312" pitchFamily="1" charset="-122"/>
                  </a:rPr>
                  <a:t>先导阀关闭，主阀关闭</a:t>
                </a:r>
              </a:p>
            </p:txBody>
          </p:sp>
        </p:grpSp>
      </p:grpSp>
      <p:grpSp>
        <p:nvGrpSpPr>
          <p:cNvPr id="13316" name="Group 10"/>
          <p:cNvGrpSpPr/>
          <p:nvPr/>
        </p:nvGrpSpPr>
        <p:grpSpPr>
          <a:xfrm>
            <a:off x="5791200" y="4800600"/>
            <a:ext cx="3352800" cy="1952625"/>
            <a:chOff x="3456" y="2370"/>
            <a:chExt cx="2112" cy="1230"/>
          </a:xfrm>
        </p:grpSpPr>
        <p:graphicFrame>
          <p:nvGraphicFramePr>
            <p:cNvPr id="13320" name="Object 11"/>
            <p:cNvGraphicFramePr>
              <a:graphicFrameLocks noChangeAspect="1"/>
            </p:cNvGraphicFramePr>
            <p:nvPr/>
          </p:nvGraphicFramePr>
          <p:xfrm>
            <a:off x="3552" y="2370"/>
            <a:ext cx="1920" cy="704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1" r:id="rId4" imgW="1244600" imgH="457200" progId="Equation.3">
                    <p:embed/>
                  </p:oleObj>
                </mc:Choice>
                <mc:Fallback>
                  <p:oleObj r:id="rId4" imgW="1244600" imgH="457200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5"/>
                        <a:stretch>
                          <a:fillRect/>
                        </a:stretch>
                      </p:blipFill>
                      <p:spPr>
                        <a:xfrm>
                          <a:off x="3552" y="2370"/>
                          <a:ext cx="1920" cy="704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 lim="800000"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pSp>
          <p:nvGrpSpPr>
            <p:cNvPr id="13321" name="Group 12"/>
            <p:cNvGrpSpPr/>
            <p:nvPr/>
          </p:nvGrpSpPr>
          <p:grpSpPr>
            <a:xfrm>
              <a:off x="3456" y="3024"/>
              <a:ext cx="2112" cy="576"/>
              <a:chOff x="3456" y="3024"/>
              <a:chExt cx="2112" cy="576"/>
            </a:xfrm>
          </p:grpSpPr>
          <p:sp>
            <p:nvSpPr>
              <p:cNvPr id="13322" name="AutoShape 13"/>
              <p:cNvSpPr/>
              <p:nvPr/>
            </p:nvSpPr>
            <p:spPr>
              <a:xfrm>
                <a:off x="3552" y="3216"/>
                <a:ext cx="1920" cy="384"/>
              </a:xfrm>
              <a:prstGeom prst="flowChartAlternateProcess">
                <a:avLst/>
              </a:prstGeom>
              <a:solidFill>
                <a:srgbClr val="FFFFCC"/>
              </a:solidFill>
              <a:ln>
                <a:solidFill>
                  <a:srgbClr val="808000"/>
                </a:solidFill>
                <a:miter lim="800000"/>
              </a:ln>
            </p:spPr>
            <p:txBody>
              <a:bodyPr anchor="ctr" anchorCtr="0"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600" b="1" i="0" u="none" baseline="0">
                    <a:solidFill>
                      <a:schemeClr val="hlink"/>
                    </a:solidFill>
                    <a:effectLst/>
                    <a:latin typeface="Times New Roman" panose="02020603050405020304" pitchFamily="18" charset="0"/>
                    <a:ea typeface="宋体" panose="02010600030101010101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600" b="1" i="0" u="none" baseline="0">
                    <a:solidFill>
                      <a:schemeClr val="hlink"/>
                    </a:solidFill>
                    <a:effectLst/>
                    <a:latin typeface="Times New Roman" panose="02020603050405020304" pitchFamily="18" charset="0"/>
                    <a:ea typeface="宋体" panose="02010600030101010101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600" b="1" i="0" u="none" baseline="0">
                    <a:solidFill>
                      <a:schemeClr val="hlink"/>
                    </a:solidFill>
                    <a:effectLst/>
                    <a:latin typeface="Times New Roman" panose="02020603050405020304" pitchFamily="18" charset="0"/>
                    <a:ea typeface="宋体" panose="02010600030101010101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600" b="1" i="0" u="none" baseline="0">
                    <a:solidFill>
                      <a:schemeClr val="hlink"/>
                    </a:solidFill>
                    <a:effectLst/>
                    <a:latin typeface="Times New Roman" panose="02020603050405020304" pitchFamily="18" charset="0"/>
                    <a:ea typeface="宋体" panose="02010600030101010101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600" b="1" i="0" u="none" baseline="0">
                    <a:solidFill>
                      <a:schemeClr val="hlink"/>
                    </a:solidFill>
                    <a:effectLst/>
                    <a:latin typeface="Times New Roman" panose="02020603050405020304" pitchFamily="18" charset="0"/>
                    <a:ea typeface="宋体" panose="02010600030101010101" pitchFamily="2" charset="-122"/>
                  </a:defRPr>
                </a:lvl5pPr>
              </a:lstStyle>
              <a:p>
                <a:pPr marL="0" lvl="0" indent="0" eaLnBrk="1" hangingPunct="1"/>
                <a:endParaRPr lang="zh-CN" altLang="en-US"/>
              </a:p>
            </p:txBody>
          </p:sp>
          <p:sp>
            <p:nvSpPr>
              <p:cNvPr id="13323" name="Text Box 14"/>
              <p:cNvSpPr txBox="1"/>
              <p:nvPr/>
            </p:nvSpPr>
            <p:spPr>
              <a:xfrm>
                <a:off x="3456" y="3264"/>
                <a:ext cx="2112" cy="250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600" b="1" i="0" u="none" baseline="0">
                    <a:solidFill>
                      <a:schemeClr val="hlink"/>
                    </a:solidFill>
                    <a:effectLst/>
                    <a:latin typeface="Times New Roman" panose="02020603050405020304" pitchFamily="18" charset="0"/>
                    <a:ea typeface="宋体" panose="02010600030101010101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600" b="1" i="0" u="none" baseline="0">
                    <a:solidFill>
                      <a:schemeClr val="hlink"/>
                    </a:solidFill>
                    <a:effectLst/>
                    <a:latin typeface="Times New Roman" panose="02020603050405020304" pitchFamily="18" charset="0"/>
                    <a:ea typeface="宋体" panose="02010600030101010101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600" b="1" i="0" u="none" baseline="0">
                    <a:solidFill>
                      <a:schemeClr val="hlink"/>
                    </a:solidFill>
                    <a:effectLst/>
                    <a:latin typeface="Times New Roman" panose="02020603050405020304" pitchFamily="18" charset="0"/>
                    <a:ea typeface="宋体" panose="02010600030101010101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600" b="1" i="0" u="none" baseline="0">
                    <a:solidFill>
                      <a:schemeClr val="hlink"/>
                    </a:solidFill>
                    <a:effectLst/>
                    <a:latin typeface="Times New Roman" panose="02020603050405020304" pitchFamily="18" charset="0"/>
                    <a:ea typeface="宋体" panose="02010600030101010101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600" b="1" i="0" u="none" baseline="0">
                    <a:solidFill>
                      <a:schemeClr val="hlink"/>
                    </a:solidFill>
                    <a:effectLst/>
                    <a:latin typeface="Times New Roman" panose="02020603050405020304" pitchFamily="18" charset="0"/>
                    <a:ea typeface="宋体" panose="02010600030101010101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sz="2000">
                    <a:ea typeface="楷体_GB2312" pitchFamily="1" charset="-122"/>
                  </a:rPr>
                  <a:t>先导阀打开，主阀芯打开</a:t>
                </a:r>
              </a:p>
            </p:txBody>
          </p:sp>
          <p:sp>
            <p:nvSpPr>
              <p:cNvPr id="13324" name="AutoShape 15"/>
              <p:cNvSpPr/>
              <p:nvPr/>
            </p:nvSpPr>
            <p:spPr>
              <a:xfrm>
                <a:off x="4224" y="3024"/>
                <a:ext cx="384" cy="144"/>
              </a:xfrm>
              <a:prstGeom prst="downArrow">
                <a:avLst>
                  <a:gd name="adj1" fmla="val 50000"/>
                  <a:gd name="adj2" fmla="val 25000"/>
                </a:avLst>
              </a:prstGeom>
              <a:solidFill>
                <a:srgbClr val="AFF0FF"/>
              </a:solidFill>
              <a:ln>
                <a:solidFill>
                  <a:srgbClr val="0000FF"/>
                </a:solidFill>
                <a:miter lim="800000"/>
              </a:ln>
            </p:spPr>
            <p:txBody>
              <a:bodyPr anchor="ctr" anchorCtr="0"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600" b="1" i="0" u="none" baseline="0">
                    <a:solidFill>
                      <a:schemeClr val="hlink"/>
                    </a:solidFill>
                    <a:effectLst/>
                    <a:latin typeface="Times New Roman" panose="02020603050405020304" pitchFamily="18" charset="0"/>
                    <a:ea typeface="宋体" panose="02010600030101010101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600" b="1" i="0" u="none" baseline="0">
                    <a:solidFill>
                      <a:schemeClr val="hlink"/>
                    </a:solidFill>
                    <a:effectLst/>
                    <a:latin typeface="Times New Roman" panose="02020603050405020304" pitchFamily="18" charset="0"/>
                    <a:ea typeface="宋体" panose="02010600030101010101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600" b="1" i="0" u="none" baseline="0">
                    <a:solidFill>
                      <a:schemeClr val="hlink"/>
                    </a:solidFill>
                    <a:effectLst/>
                    <a:latin typeface="Times New Roman" panose="02020603050405020304" pitchFamily="18" charset="0"/>
                    <a:ea typeface="宋体" panose="02010600030101010101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600" b="1" i="0" u="none" baseline="0">
                    <a:solidFill>
                      <a:schemeClr val="hlink"/>
                    </a:solidFill>
                    <a:effectLst/>
                    <a:latin typeface="Times New Roman" panose="02020603050405020304" pitchFamily="18" charset="0"/>
                    <a:ea typeface="宋体" panose="02010600030101010101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600" b="1" i="0" u="none" baseline="0">
                    <a:solidFill>
                      <a:schemeClr val="hlink"/>
                    </a:solidFill>
                    <a:effectLst/>
                    <a:latin typeface="Times New Roman" panose="02020603050405020304" pitchFamily="18" charset="0"/>
                    <a:ea typeface="宋体" panose="02010600030101010101" pitchFamily="2" charset="-122"/>
                  </a:defRPr>
                </a:lvl5pPr>
              </a:lstStyle>
              <a:p>
                <a:pPr marL="0" lvl="0" indent="0" eaLnBrk="1" hangingPunct="1"/>
                <a:endParaRPr lang="zh-CN" altLang="en-US"/>
              </a:p>
            </p:txBody>
          </p:sp>
        </p:grpSp>
      </p:grpSp>
      <p:sp>
        <p:nvSpPr>
          <p:cNvPr id="13317" name="Text Box 16"/>
          <p:cNvSpPr txBox="1"/>
          <p:nvPr/>
        </p:nvSpPr>
        <p:spPr>
          <a:xfrm>
            <a:off x="762000" y="1309688"/>
            <a:ext cx="502920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en-US" altLang="zh-CN" sz="2800">
                <a:solidFill>
                  <a:srgbClr val="D60093"/>
                </a:solidFill>
                <a:latin typeface="楷体_GB2312" pitchFamily="1" charset="-122"/>
                <a:ea typeface="楷体_GB2312" pitchFamily="1" charset="-122"/>
              </a:rPr>
              <a:t>1.</a:t>
            </a:r>
            <a:r>
              <a:rPr lang="zh-CN" altLang="en-US" sz="2800">
                <a:solidFill>
                  <a:srgbClr val="D60093"/>
                </a:solidFill>
                <a:latin typeface="楷体_GB2312" pitchFamily="1" charset="-122"/>
                <a:ea typeface="楷体_GB2312" pitchFamily="1" charset="-122"/>
              </a:rPr>
              <a:t>结构</a:t>
            </a:r>
          </a:p>
        </p:txBody>
      </p:sp>
      <p:sp>
        <p:nvSpPr>
          <p:cNvPr id="13318" name="TextBox 5"/>
          <p:cNvSpPr txBox="1"/>
          <p:nvPr/>
        </p:nvSpPr>
        <p:spPr>
          <a:xfrm>
            <a:off x="5867400" y="1295400"/>
            <a:ext cx="3200400" cy="157003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0">
              <a:spcBef>
                <a:spcPct val="0"/>
              </a:spcBef>
            </a:pPr>
            <a:r>
              <a:rPr lang="zh-CN" altLang="en-US" sz="2400" spc="0">
                <a:latin typeface="仿宋" panose="02010609060101010101" pitchFamily="49" charset="-122"/>
                <a:ea typeface="仿宋" panose="02010609060101010101" pitchFamily="49" charset="-122"/>
              </a:rPr>
              <a:t>进油口压力：</a:t>
            </a:r>
            <a:r>
              <a:rPr lang="en-US" altLang="zh-CN" sz="2400" spc="0">
                <a:ea typeface="仿宋" panose="02010609060101010101" pitchFamily="49" charset="-122"/>
              </a:rPr>
              <a:t>P</a:t>
            </a:r>
            <a:endParaRPr lang="en-US" altLang="zh-CN" sz="2400" baseline="-25000">
              <a:ea typeface="仿宋" panose="02010609060101010101" pitchFamily="49" charset="-122"/>
            </a:endParaRPr>
          </a:p>
          <a:p>
            <a:pPr marL="0" lvl="0" indent="0" eaLnBrk="1" hangingPunct="0">
              <a:spcBef>
                <a:spcPct val="0"/>
              </a:spcBef>
            </a:pPr>
            <a:r>
              <a:rPr lang="zh-CN" altLang="en-US" sz="2400" spc="0">
                <a:latin typeface="仿宋" panose="02010609060101010101" pitchFamily="49" charset="-122"/>
                <a:ea typeface="仿宋" panose="02010609060101010101" pitchFamily="49" charset="-122"/>
              </a:rPr>
              <a:t>主阀上腔压力：</a:t>
            </a:r>
            <a:r>
              <a:rPr lang="en-US" altLang="zh-CN" sz="2400" spc="0">
                <a:ea typeface="仿宋" panose="02010609060101010101" pitchFamily="49" charset="-122"/>
              </a:rPr>
              <a:t>P</a:t>
            </a:r>
            <a:r>
              <a:rPr lang="en-US" altLang="zh-CN" sz="2400" spc="0" baseline="-25000">
                <a:ea typeface="仿宋" panose="02010609060101010101" pitchFamily="49" charset="-122"/>
              </a:rPr>
              <a:t>1</a:t>
            </a:r>
            <a:endParaRPr lang="en-US" altLang="zh-CN" sz="2400" baseline="-25000">
              <a:ea typeface="仿宋" panose="02010609060101010101" pitchFamily="49" charset="-122"/>
            </a:endParaRPr>
          </a:p>
          <a:p>
            <a:pPr marL="0" lvl="0" indent="0" eaLnBrk="1" hangingPunct="0">
              <a:spcBef>
                <a:spcPct val="0"/>
              </a:spcBef>
            </a:pPr>
            <a:r>
              <a:rPr lang="zh-CN" altLang="en-US" sz="2400" spc="0">
                <a:latin typeface="仿宋" panose="02010609060101010101" pitchFamily="49" charset="-122"/>
                <a:ea typeface="仿宋" panose="02010609060101010101" pitchFamily="49" charset="-122"/>
              </a:rPr>
              <a:t>主阀弹簧力：</a:t>
            </a:r>
            <a:r>
              <a:rPr lang="en-US" altLang="zh-CN" sz="2400" spc="0">
                <a:ea typeface="仿宋" panose="02010609060101010101" pitchFamily="49" charset="-122"/>
              </a:rPr>
              <a:t>F</a:t>
            </a:r>
            <a:r>
              <a:rPr lang="en-US" altLang="zh-CN" sz="2400" spc="0" baseline="-25000">
                <a:ea typeface="仿宋" panose="02010609060101010101" pitchFamily="49" charset="-122"/>
              </a:rPr>
              <a:t>K1</a:t>
            </a:r>
            <a:endParaRPr lang="en-US" altLang="zh-CN" sz="2400" baseline="-25000">
              <a:ea typeface="仿宋" panose="02010609060101010101" pitchFamily="49" charset="-122"/>
            </a:endParaRPr>
          </a:p>
          <a:p>
            <a:pPr marL="0" lvl="0" indent="0" eaLnBrk="1" hangingPunct="0">
              <a:spcBef>
                <a:spcPct val="0"/>
              </a:spcBef>
            </a:pPr>
            <a:r>
              <a:rPr lang="zh-CN" altLang="en-US" sz="2400" spc="0">
                <a:latin typeface="仿宋" panose="02010609060101010101" pitchFamily="49" charset="-122"/>
                <a:ea typeface="仿宋" panose="02010609060101010101" pitchFamily="49" charset="-122"/>
              </a:rPr>
              <a:t>先导阀弹簧力：</a:t>
            </a:r>
            <a:r>
              <a:rPr lang="en-US" altLang="zh-CN" sz="2400" spc="0">
                <a:ea typeface="仿宋" panose="02010609060101010101" pitchFamily="49" charset="-122"/>
              </a:rPr>
              <a:t>F</a:t>
            </a:r>
            <a:r>
              <a:rPr lang="en-US" altLang="zh-CN" sz="2400" spc="0" baseline="-25000">
                <a:ea typeface="仿宋" panose="02010609060101010101" pitchFamily="49" charset="-122"/>
              </a:rPr>
              <a:t>K2</a:t>
            </a:r>
            <a:endParaRPr lang="en-US" altLang="zh-CN" sz="2400" baseline="-25000">
              <a:ea typeface="仿宋" panose="02010609060101010101" pitchFamily="49" charset="-122"/>
            </a:endParaRPr>
          </a:p>
        </p:txBody>
      </p:sp>
      <p:pic>
        <p:nvPicPr>
          <p:cNvPr id="13330" name="图片 13329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1752600"/>
            <a:ext cx="5867400" cy="51054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Rectangle 5"/>
          <p:cNvSpPr>
            <a:spLocks noChangeArrowheads="1"/>
          </p:cNvSpPr>
          <p:nvPr/>
        </p:nvSpPr>
        <p:spPr bwMode="auto">
          <a:xfrm>
            <a:off x="5334000" y="1689100"/>
            <a:ext cx="3657600" cy="164465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0">
              <a:lnSpc>
                <a:spcPct val="120000"/>
              </a:lnSpc>
              <a:spcBef>
                <a:spcPct val="0"/>
              </a:spcBef>
              <a:buClr>
                <a:srgbClr val="6600FF"/>
              </a:buClr>
            </a:pPr>
            <a:r>
              <a:rPr lang="zh-CN" altLang="en-US" sz="2400" spc="0">
                <a:solidFill>
                  <a:srgbClr val="C00000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远程控制口</a:t>
            </a:r>
            <a:r>
              <a:rPr lang="en-US" altLang="zh-CN" sz="2400" spc="0">
                <a:solidFill>
                  <a:srgbClr val="C00000"/>
                </a:solidFill>
                <a:ea typeface="华文新魏" panose="02010800040101010101" pitchFamily="2" charset="-122"/>
              </a:rPr>
              <a:t>K</a:t>
            </a:r>
            <a:r>
              <a:rPr lang="zh-CN" altLang="en-US" sz="2400" spc="0">
                <a:solidFill>
                  <a:srgbClr val="C00000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处压力为</a:t>
            </a:r>
            <a:r>
              <a:rPr lang="en-US" altLang="zh-CN" sz="2800" i="1" spc="0">
                <a:solidFill>
                  <a:srgbClr val="C00000"/>
                </a:solidFill>
                <a:ea typeface="华文新魏" panose="02010800040101010101" pitchFamily="2" charset="-122"/>
              </a:rPr>
              <a:t>p</a:t>
            </a:r>
            <a:r>
              <a:rPr lang="en-US" altLang="zh-CN" sz="2800" spc="0" baseline="-25000">
                <a:solidFill>
                  <a:srgbClr val="C00000"/>
                </a:solidFill>
                <a:ea typeface="华文新魏" panose="02010800040101010101" pitchFamily="2" charset="-122"/>
              </a:rPr>
              <a:t>k</a:t>
            </a:r>
            <a:endParaRPr lang="en-US" altLang="zh-CN" sz="2800" baseline="-25000">
              <a:solidFill>
                <a:srgbClr val="C00000"/>
              </a:solidFill>
              <a:ea typeface="华文新魏" panose="02010800040101010101" pitchFamily="2" charset="-122"/>
            </a:endParaRPr>
          </a:p>
          <a:p>
            <a:pPr marL="0" lvl="0" indent="0" eaLnBrk="1" hangingPunct="0">
              <a:lnSpc>
                <a:spcPct val="120000"/>
              </a:lnSpc>
              <a:spcBef>
                <a:spcPct val="0"/>
              </a:spcBef>
              <a:buClr>
                <a:srgbClr val="6600FF"/>
              </a:buClr>
              <a:buChar char="Ø"/>
            </a:pPr>
            <a:r>
              <a:rPr lang="en-US" altLang="zh-CN" sz="2800" i="1" spc="0">
                <a:solidFill>
                  <a:srgbClr val="C00000"/>
                </a:solidFill>
                <a:ea typeface="华文新魏" panose="02010800040101010101" pitchFamily="2" charset="-122"/>
              </a:rPr>
              <a:t>p</a:t>
            </a:r>
            <a:r>
              <a:rPr lang="en-US" altLang="zh-CN" sz="2800" spc="0" baseline="-25000">
                <a:solidFill>
                  <a:srgbClr val="C00000"/>
                </a:solidFill>
                <a:ea typeface="华文新魏" panose="02010800040101010101" pitchFamily="2" charset="-122"/>
              </a:rPr>
              <a:t>k</a:t>
            </a:r>
            <a:r>
              <a:rPr lang="zh-CN" altLang="en-US" sz="2800" spc="0">
                <a:solidFill>
                  <a:srgbClr val="C00000"/>
                </a:solidFill>
                <a:ea typeface="华文新魏" panose="02010800040101010101" pitchFamily="2" charset="-122"/>
              </a:rPr>
              <a:t>＜</a:t>
            </a:r>
            <a:r>
              <a:rPr lang="en-US" altLang="zh-CN" sz="2800" i="1" spc="0">
                <a:solidFill>
                  <a:srgbClr val="C00000"/>
                </a:solidFill>
                <a:ea typeface="华文新魏" panose="02010800040101010101" pitchFamily="2" charset="-122"/>
              </a:rPr>
              <a:t>p</a:t>
            </a:r>
            <a:r>
              <a:rPr lang="zh-CN" altLang="en-US" sz="2800" spc="0" baseline="-25000">
                <a:solidFill>
                  <a:srgbClr val="C00000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调</a:t>
            </a:r>
            <a:r>
              <a:rPr lang="zh-CN" altLang="en-US" sz="2800" spc="0">
                <a:solidFill>
                  <a:srgbClr val="C00000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时，</a:t>
            </a:r>
            <a:r>
              <a:rPr lang="en-US" altLang="zh-CN" sz="2800" i="1" spc="0">
                <a:solidFill>
                  <a:srgbClr val="C00000"/>
                </a:solidFill>
                <a:ea typeface="华文新魏" panose="02010800040101010101" pitchFamily="2" charset="-122"/>
              </a:rPr>
              <a:t>p</a:t>
            </a:r>
            <a:r>
              <a:rPr lang="zh-CN" altLang="en-US" sz="2800" spc="0" baseline="-25000">
                <a:solidFill>
                  <a:srgbClr val="C00000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泵</a:t>
            </a:r>
            <a:r>
              <a:rPr lang="zh-CN" altLang="en-US" sz="2800" spc="0">
                <a:solidFill>
                  <a:srgbClr val="C00000"/>
                </a:solidFill>
                <a:latin typeface="Arial" pitchFamily="34" charset="0"/>
              </a:rPr>
              <a:t>≈</a:t>
            </a:r>
            <a:r>
              <a:rPr lang="zh-CN" altLang="en-US" sz="1600" spc="0">
                <a:solidFill>
                  <a:srgbClr val="C00000"/>
                </a:solidFill>
                <a:latin typeface="Arial" pitchFamily="34" charset="0"/>
              </a:rPr>
              <a:t> </a:t>
            </a:r>
            <a:r>
              <a:rPr lang="en-US" altLang="zh-CN" sz="2800" i="1" spc="0">
                <a:solidFill>
                  <a:srgbClr val="C00000"/>
                </a:solidFill>
                <a:ea typeface="华文新魏" panose="02010800040101010101" pitchFamily="2" charset="-122"/>
              </a:rPr>
              <a:t>p</a:t>
            </a:r>
            <a:r>
              <a:rPr lang="en-US" altLang="zh-CN" sz="2800" spc="0" baseline="-25000">
                <a:solidFill>
                  <a:srgbClr val="C00000"/>
                </a:solidFill>
                <a:ea typeface="华文新魏" panose="02010800040101010101" pitchFamily="2" charset="-122"/>
              </a:rPr>
              <a:t>k</a:t>
            </a:r>
            <a:endParaRPr lang="en-US" altLang="zh-CN" sz="2800" baseline="-25000">
              <a:solidFill>
                <a:srgbClr val="C00000"/>
              </a:solidFill>
              <a:ea typeface="华文新魏" panose="02010800040101010101" pitchFamily="2" charset="-122"/>
            </a:endParaRPr>
          </a:p>
          <a:p>
            <a:pPr marL="0" lvl="0" indent="0" eaLnBrk="1" hangingPunct="0">
              <a:lnSpc>
                <a:spcPct val="120000"/>
              </a:lnSpc>
              <a:spcBef>
                <a:spcPct val="0"/>
              </a:spcBef>
              <a:buClr>
                <a:srgbClr val="6600FF"/>
              </a:buClr>
              <a:buChar char="Ø"/>
            </a:pPr>
            <a:r>
              <a:rPr lang="en-US" altLang="zh-CN" sz="2800" i="1" spc="0">
                <a:solidFill>
                  <a:srgbClr val="C00000"/>
                </a:solidFill>
              </a:rPr>
              <a:t>p</a:t>
            </a:r>
            <a:r>
              <a:rPr lang="en-US" altLang="zh-CN" sz="2800" spc="0" baseline="-25000">
                <a:solidFill>
                  <a:srgbClr val="C00000"/>
                </a:solidFill>
              </a:rPr>
              <a:t>k</a:t>
            </a:r>
            <a:r>
              <a:rPr lang="zh-CN" altLang="en-US" sz="2800" spc="0">
                <a:solidFill>
                  <a:srgbClr val="C00000"/>
                </a:solidFill>
              </a:rPr>
              <a:t>＜</a:t>
            </a:r>
            <a:r>
              <a:rPr lang="en-US" altLang="zh-CN" sz="2800" i="1" spc="0">
                <a:solidFill>
                  <a:srgbClr val="C00000"/>
                </a:solidFill>
              </a:rPr>
              <a:t>p</a:t>
            </a:r>
            <a:r>
              <a:rPr lang="zh-CN" altLang="en-US" sz="2800" spc="0" baseline="-25000">
                <a:solidFill>
                  <a:srgbClr val="C00000"/>
                </a:solidFill>
              </a:rPr>
              <a:t>调</a:t>
            </a:r>
            <a:r>
              <a:rPr lang="zh-CN" altLang="en-US" sz="2800" spc="0">
                <a:solidFill>
                  <a:srgbClr val="C00000"/>
                </a:solidFill>
              </a:rPr>
              <a:t>时，</a:t>
            </a:r>
            <a:r>
              <a:rPr lang="en-US" altLang="zh-CN" sz="2800" i="1" spc="0">
                <a:solidFill>
                  <a:srgbClr val="C00000"/>
                </a:solidFill>
              </a:rPr>
              <a:t>p</a:t>
            </a:r>
            <a:r>
              <a:rPr lang="zh-CN" altLang="en-US" sz="2800" spc="0" baseline="-25000">
                <a:solidFill>
                  <a:srgbClr val="C00000"/>
                </a:solidFill>
              </a:rPr>
              <a:t>泵</a:t>
            </a:r>
            <a:r>
              <a:rPr lang="zh-CN" altLang="en-US" sz="2800" spc="0">
                <a:solidFill>
                  <a:srgbClr val="C00000"/>
                </a:solidFill>
              </a:rPr>
              <a:t>≈ </a:t>
            </a:r>
            <a:r>
              <a:rPr lang="en-US" altLang="zh-CN" sz="2800" i="1" spc="0">
                <a:solidFill>
                  <a:srgbClr val="C00000"/>
                </a:solidFill>
              </a:rPr>
              <a:t>p</a:t>
            </a:r>
            <a:r>
              <a:rPr lang="zh-CN" altLang="en-US" sz="2800" spc="0" baseline="-25000">
                <a:solidFill>
                  <a:srgbClr val="C00000"/>
                </a:solidFill>
              </a:rPr>
              <a:t>调</a:t>
            </a:r>
            <a:endParaRPr lang="en-US" altLang="zh-CN" sz="2800" baseline="-25000">
              <a:solidFill>
                <a:srgbClr val="C00000"/>
              </a:solidFill>
            </a:endParaRPr>
          </a:p>
        </p:txBody>
      </p:sp>
      <p:sp>
        <p:nvSpPr>
          <p:cNvPr id="14339" name="Rectangle 11"/>
          <p:cNvSpPr>
            <a:spLocks noGrp="1" noRot="1"/>
          </p:cNvSpPr>
          <p:nvPr>
            <p:ph type="title"/>
          </p:nvPr>
        </p:nvSpPr>
        <p:spPr>
          <a:xfrm>
            <a:off x="914400" y="381000"/>
            <a:ext cx="7978775" cy="865188"/>
          </a:xfrm>
          <a:noFill/>
          <a:ln>
            <a:miter lim="800000"/>
          </a:ln>
        </p:spPr>
        <p:txBody>
          <a:bodyPr wrap="square" lIns="91440" tIns="45720" rIns="91440" bIns="45720" anchor="ctr" anchorCtr="0">
            <a:noAutofit/>
          </a:bodyPr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/>
              <a:t>（二）先导式溢流阀</a:t>
            </a:r>
          </a:p>
        </p:txBody>
      </p:sp>
      <p:sp>
        <p:nvSpPr>
          <p:cNvPr id="14340" name="Text Box 12"/>
          <p:cNvSpPr txBox="1"/>
          <p:nvPr/>
        </p:nvSpPr>
        <p:spPr>
          <a:xfrm>
            <a:off x="762000" y="1309688"/>
            <a:ext cx="502920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en-US" altLang="zh-CN" sz="2800">
                <a:solidFill>
                  <a:srgbClr val="D60093"/>
                </a:solidFill>
                <a:latin typeface="楷体_GB2312" pitchFamily="1" charset="-122"/>
                <a:ea typeface="楷体_GB2312" pitchFamily="1" charset="-122"/>
              </a:rPr>
              <a:t>2.</a:t>
            </a:r>
            <a:r>
              <a:rPr lang="zh-CN" altLang="en-US" sz="2800">
                <a:solidFill>
                  <a:srgbClr val="D60093"/>
                </a:solidFill>
                <a:latin typeface="楷体_GB2312" pitchFamily="1" charset="-122"/>
                <a:ea typeface="楷体_GB2312" pitchFamily="1" charset="-122"/>
              </a:rPr>
              <a:t>工作原理</a:t>
            </a:r>
          </a:p>
        </p:txBody>
      </p:sp>
      <p:pic>
        <p:nvPicPr>
          <p:cNvPr id="14341" name="Picture 9"/>
          <p:cNvPicPr>
            <a:picLocks noChangeAspect="1"/>
          </p:cNvPicPr>
          <p:nvPr/>
        </p:nvPicPr>
        <p:blipFill>
          <a:blip r:embed="rId2"/>
          <a:srcRect l="1979" t="20005" r="17379" b="23705"/>
          <a:stretch>
            <a:fillRect/>
          </a:stretch>
        </p:blipFill>
        <p:spPr>
          <a:xfrm>
            <a:off x="20638" y="2073275"/>
            <a:ext cx="5237162" cy="394652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4342" name="Text Box 7"/>
          <p:cNvSpPr txBox="1"/>
          <p:nvPr/>
        </p:nvSpPr>
        <p:spPr>
          <a:xfrm>
            <a:off x="2990850" y="5181600"/>
            <a:ext cx="1143000" cy="1354138"/>
          </a:xfrm>
          <a:prstGeom prst="rect">
            <a:avLst/>
          </a:prstGeom>
          <a:solidFill>
            <a:schemeClr val="bg1"/>
          </a:solidFill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endParaRPr lang="en-US" altLang="zh-CN" i="1"/>
          </a:p>
          <a:p>
            <a:pPr marL="0" lvl="0" indent="0" eaLnBrk="1" hangingPunct="1"/>
            <a:endParaRPr lang="en-US" altLang="zh-CN" i="1"/>
          </a:p>
          <a:p>
            <a:pPr marL="0" lvl="0" indent="0" eaLnBrk="1" hangingPunct="1"/>
            <a:r>
              <a:rPr lang="en-US" altLang="zh-CN" sz="2800" i="1"/>
              <a:t>p</a:t>
            </a:r>
            <a:r>
              <a:rPr lang="en-US" altLang="zh-CN" sz="2800" baseline="-25000"/>
              <a:t>k</a:t>
            </a:r>
          </a:p>
        </p:txBody>
      </p:sp>
      <p:sp>
        <p:nvSpPr>
          <p:cNvPr id="14343" name="Text Box 9"/>
          <p:cNvSpPr txBox="1"/>
          <p:nvPr/>
        </p:nvSpPr>
        <p:spPr>
          <a:xfrm>
            <a:off x="3276600" y="1714500"/>
            <a:ext cx="838200" cy="519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en-US" altLang="zh-CN" sz="2800" i="1"/>
              <a:t>p</a:t>
            </a:r>
            <a:r>
              <a:rPr lang="zh-CN" altLang="en-US" sz="2800" baseline="-25000"/>
              <a:t>调</a:t>
            </a:r>
          </a:p>
        </p:txBody>
      </p:sp>
      <p:cxnSp>
        <p:nvCxnSpPr>
          <p:cNvPr id="14344" name="直接连接符 4"/>
          <p:cNvCxnSpPr/>
          <p:nvPr/>
        </p:nvCxnSpPr>
        <p:spPr>
          <a:xfrm flipV="1">
            <a:off x="2638425" y="2073275"/>
            <a:ext cx="638175" cy="715963"/>
          </a:xfrm>
          <a:prstGeom prst="line">
            <a:avLst/>
          </a:prstGeom>
          <a:noFill/>
          <a:ln w="25400">
            <a:solidFill>
              <a:schemeClr val="tx1"/>
            </a:solidFill>
            <a:miter lim="800000"/>
          </a:ln>
        </p:spPr>
      </p:cxnSp>
      <p:pic>
        <p:nvPicPr>
          <p:cNvPr id="14345" name="Picture 2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990850" y="4949825"/>
            <a:ext cx="922338" cy="12446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4346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6825" y="3886200"/>
            <a:ext cx="1806575" cy="2055813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Rectangle 7"/>
          <p:cNvSpPr>
            <a:spLocks noChangeArrowheads="1"/>
          </p:cNvSpPr>
          <p:nvPr/>
        </p:nvSpPr>
        <p:spPr bwMode="auto">
          <a:xfrm>
            <a:off x="152400" y="2362200"/>
            <a:ext cx="3581400" cy="3711575"/>
          </a:xfrm>
          <a:prstGeom prst="rect">
            <a:avLst/>
          </a:prstGeom>
          <a:solidFill>
            <a:srgbClr val="A3A3FF">
              <a:alpha val="39608"/>
            </a:srgbClr>
          </a:solidFill>
          <a:ln>
            <a:solidFill>
              <a:schemeClr val="tx2">
                <a:lumMod val="40000"/>
                <a:lumOff val="60000"/>
              </a:schemeClr>
            </a:solidFill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447675" lvl="0" indent="-447675" eaLnBrk="1" hangingPunct="0">
              <a:lnSpc>
                <a:spcPct val="120000"/>
              </a:lnSpc>
              <a:spcBef>
                <a:spcPct val="20000"/>
              </a:spcBef>
              <a:buClr>
                <a:srgbClr val="990099"/>
              </a:buClr>
              <a:buChar char="Ø"/>
            </a:pPr>
            <a:r>
              <a:rPr kumimoji="1" lang="zh-CN" altLang="en-US" sz="2400" spc="0">
                <a:solidFill>
                  <a:schemeClr val="tx1"/>
                </a:solidFill>
                <a:latin typeface="Arial" pitchFamily="34" charset="0"/>
                <a:ea typeface="华文新魏" panose="02010800040101010101" pitchFamily="2" charset="-122"/>
              </a:rPr>
              <a:t>远程调压口</a:t>
            </a:r>
            <a:r>
              <a:rPr kumimoji="1" lang="en-US" altLang="zh-CN" sz="2400" spc="0">
                <a:solidFill>
                  <a:schemeClr val="tx1"/>
                </a:solidFill>
                <a:latin typeface="Arial" pitchFamily="34" charset="0"/>
                <a:ea typeface="华文新魏" panose="02010800040101010101" pitchFamily="2" charset="-122"/>
              </a:rPr>
              <a:t>K</a:t>
            </a:r>
            <a:r>
              <a:rPr kumimoji="1" lang="zh-CN" altLang="en-US" sz="2400" spc="0">
                <a:solidFill>
                  <a:schemeClr val="tx1"/>
                </a:solidFill>
                <a:latin typeface="Arial" pitchFamily="34" charset="0"/>
                <a:ea typeface="华文新魏" panose="02010800040101010101" pitchFamily="2" charset="-122"/>
              </a:rPr>
              <a:t>接远程调压阀可实现远程调压</a:t>
            </a:r>
            <a:endParaRPr kumimoji="1" lang="zh-CN" altLang="en-US" sz="2400">
              <a:solidFill>
                <a:schemeClr val="tx1"/>
              </a:solidFill>
              <a:latin typeface="Arial" pitchFamily="34" charset="0"/>
              <a:ea typeface="华文新魏" panose="02010800040101010101" pitchFamily="2" charset="-122"/>
            </a:endParaRPr>
          </a:p>
          <a:p>
            <a:pPr marL="447675" lvl="0" indent="-447675" eaLnBrk="1" hangingPunct="0">
              <a:lnSpc>
                <a:spcPct val="120000"/>
              </a:lnSpc>
              <a:spcBef>
                <a:spcPct val="20000"/>
              </a:spcBef>
              <a:buClr>
                <a:srgbClr val="990099"/>
              </a:buClr>
              <a:buChar char="Ø"/>
            </a:pPr>
            <a:r>
              <a:rPr kumimoji="1" lang="zh-CN" altLang="en-US" sz="2400" spc="0">
                <a:solidFill>
                  <a:schemeClr val="tx1"/>
                </a:solidFill>
                <a:latin typeface="Arial" pitchFamily="34" charset="0"/>
                <a:ea typeface="华文新魏" panose="02010800040101010101" pitchFamily="2" charset="-122"/>
              </a:rPr>
              <a:t>远程调压阀实际是一个直动式溢流阀，其弹簧调定力应</a:t>
            </a:r>
            <a:r>
              <a:rPr kumimoji="1" lang="zh-CN" altLang="en-US" sz="2400" spc="0">
                <a:solidFill>
                  <a:srgbClr val="C00000"/>
                </a:solidFill>
                <a:latin typeface="Arial" pitchFamily="34" charset="0"/>
                <a:ea typeface="华文新魏" panose="02010800040101010101" pitchFamily="2" charset="-122"/>
              </a:rPr>
              <a:t>低于</a:t>
            </a:r>
            <a:r>
              <a:rPr kumimoji="1" lang="zh-CN" altLang="en-US" sz="2400" spc="0">
                <a:solidFill>
                  <a:schemeClr val="tx1"/>
                </a:solidFill>
                <a:latin typeface="Arial" pitchFamily="34" charset="0"/>
                <a:ea typeface="华文新魏" panose="02010800040101010101" pitchFamily="2" charset="-122"/>
              </a:rPr>
              <a:t>自身先导阀的弹簧力，才能起远程调压作用</a:t>
            </a:r>
            <a:endParaRPr kumimoji="1" lang="zh-CN" altLang="en-US" sz="2400">
              <a:solidFill>
                <a:schemeClr val="tx1"/>
              </a:solidFill>
              <a:latin typeface="Arial" pitchFamily="34" charset="0"/>
              <a:ea typeface="华文新魏" panose="02010800040101010101" pitchFamily="2" charset="-122"/>
            </a:endParaRPr>
          </a:p>
        </p:txBody>
      </p:sp>
      <p:sp>
        <p:nvSpPr>
          <p:cNvPr id="15363" name="Rectangle 9"/>
          <p:cNvSpPr>
            <a:spLocks noGrp="1" noRot="1"/>
          </p:cNvSpPr>
          <p:nvPr>
            <p:ph type="title"/>
          </p:nvPr>
        </p:nvSpPr>
        <p:spPr>
          <a:xfrm>
            <a:off x="914400" y="381000"/>
            <a:ext cx="7978775" cy="865188"/>
          </a:xfrm>
          <a:noFill/>
          <a:ln>
            <a:miter lim="800000"/>
          </a:ln>
        </p:spPr>
        <p:txBody>
          <a:bodyPr wrap="square" lIns="91440" tIns="45720" rIns="91440" bIns="45720" anchor="ctr" anchorCtr="0">
            <a:noAutofit/>
          </a:bodyPr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/>
              <a:t>（二）先导式溢流阀</a:t>
            </a:r>
          </a:p>
        </p:txBody>
      </p:sp>
      <p:sp>
        <p:nvSpPr>
          <p:cNvPr id="15364" name="Text Box 10"/>
          <p:cNvSpPr txBox="1"/>
          <p:nvPr/>
        </p:nvSpPr>
        <p:spPr>
          <a:xfrm>
            <a:off x="762000" y="1309688"/>
            <a:ext cx="502920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en-US" altLang="zh-CN" sz="2800">
                <a:solidFill>
                  <a:srgbClr val="D60093"/>
                </a:solidFill>
                <a:latin typeface="楷体_GB2312" pitchFamily="1" charset="-122"/>
                <a:ea typeface="楷体_GB2312" pitchFamily="1" charset="-122"/>
              </a:rPr>
              <a:t>2.</a:t>
            </a:r>
            <a:r>
              <a:rPr lang="zh-CN" altLang="en-US" sz="2800">
                <a:solidFill>
                  <a:srgbClr val="D60093"/>
                </a:solidFill>
                <a:latin typeface="楷体_GB2312" pitchFamily="1" charset="-122"/>
                <a:ea typeface="楷体_GB2312" pitchFamily="1" charset="-122"/>
              </a:rPr>
              <a:t>工作原理</a:t>
            </a:r>
          </a:p>
        </p:txBody>
      </p:sp>
      <p:pic>
        <p:nvPicPr>
          <p:cNvPr id="15365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86200" y="1595438"/>
            <a:ext cx="5237163" cy="50419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30"/>
          <p:cNvSpPr/>
          <p:nvPr/>
        </p:nvSpPr>
        <p:spPr>
          <a:xfrm>
            <a:off x="5181600" y="2789238"/>
            <a:ext cx="4038600" cy="16303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>
              <a:lnSpc>
                <a:spcPct val="120000"/>
              </a:lnSpc>
              <a:spcBef>
                <a:spcPct val="0"/>
              </a:spcBef>
              <a:buClr>
                <a:srgbClr val="6600FF"/>
              </a:buClr>
              <a:buChar char="Ø"/>
            </a:pPr>
            <a:r>
              <a:rPr lang="zh-CN" altLang="en-US" sz="2800">
                <a:solidFill>
                  <a:srgbClr val="CC6600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远程调压口</a:t>
            </a:r>
            <a:r>
              <a:rPr lang="en-US" altLang="zh-CN" sz="2800">
                <a:solidFill>
                  <a:srgbClr val="CC6600"/>
                </a:solidFill>
                <a:ea typeface="华文新魏" panose="02010800040101010101" pitchFamily="2" charset="-122"/>
              </a:rPr>
              <a:t>K</a:t>
            </a:r>
            <a:r>
              <a:rPr lang="zh-CN" altLang="en-US" sz="2800">
                <a:solidFill>
                  <a:srgbClr val="CC6600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接油箱时</a:t>
            </a:r>
          </a:p>
          <a:p>
            <a:pPr marL="0" lvl="0" indent="0" eaLnBrk="1" hangingPunct="1">
              <a:lnSpc>
                <a:spcPct val="120000"/>
              </a:lnSpc>
              <a:spcBef>
                <a:spcPct val="0"/>
              </a:spcBef>
              <a:buClr>
                <a:srgbClr val="6600FF"/>
              </a:buClr>
              <a:buChar char="Ø"/>
            </a:pPr>
            <a:r>
              <a:rPr lang="en-US" altLang="zh-CN" sz="2800">
                <a:solidFill>
                  <a:srgbClr val="CC6600"/>
                </a:solidFill>
                <a:ea typeface="华文新魏" panose="02010800040101010101" pitchFamily="2" charset="-122"/>
              </a:rPr>
              <a:t>p</a:t>
            </a:r>
            <a:r>
              <a:rPr lang="zh-CN" altLang="en-US" sz="2800" baseline="-25000">
                <a:solidFill>
                  <a:srgbClr val="CC6600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泵</a:t>
            </a:r>
            <a:r>
              <a:rPr lang="zh-CN" altLang="en-US" sz="2800">
                <a:solidFill>
                  <a:srgbClr val="CC6600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≈</a:t>
            </a:r>
            <a:r>
              <a:rPr lang="en-US" altLang="zh-CN" sz="2800">
                <a:solidFill>
                  <a:srgbClr val="CC6600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0</a:t>
            </a:r>
          </a:p>
          <a:p>
            <a:pPr marL="0" lvl="0" indent="0" eaLnBrk="1" hangingPunct="1">
              <a:lnSpc>
                <a:spcPct val="120000"/>
              </a:lnSpc>
              <a:spcBef>
                <a:spcPct val="0"/>
              </a:spcBef>
              <a:buClr>
                <a:srgbClr val="6600FF"/>
              </a:buClr>
              <a:buChar char="Ø"/>
            </a:pPr>
            <a:r>
              <a:rPr lang="zh-CN" altLang="en-US" sz="2800">
                <a:solidFill>
                  <a:srgbClr val="CC6600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泵卸荷</a:t>
            </a:r>
          </a:p>
        </p:txBody>
      </p:sp>
      <p:sp>
        <p:nvSpPr>
          <p:cNvPr id="16387" name="Rectangle 32"/>
          <p:cNvSpPr>
            <a:spLocks noGrp="1" noRot="1"/>
          </p:cNvSpPr>
          <p:nvPr>
            <p:ph type="title"/>
          </p:nvPr>
        </p:nvSpPr>
        <p:spPr>
          <a:xfrm>
            <a:off x="914400" y="381000"/>
            <a:ext cx="7978775" cy="865188"/>
          </a:xfrm>
          <a:noFill/>
          <a:ln>
            <a:miter lim="800000"/>
          </a:ln>
        </p:spPr>
        <p:txBody>
          <a:bodyPr wrap="square" lIns="91440" tIns="45720" rIns="91440" bIns="45720" anchor="ctr" anchorCtr="0">
            <a:noAutofit/>
          </a:bodyPr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/>
              <a:t>（二）先导式溢流阀</a:t>
            </a:r>
          </a:p>
        </p:txBody>
      </p:sp>
      <p:sp>
        <p:nvSpPr>
          <p:cNvPr id="16388" name="Text Box 33"/>
          <p:cNvSpPr txBox="1"/>
          <p:nvPr/>
        </p:nvSpPr>
        <p:spPr>
          <a:xfrm>
            <a:off x="762000" y="1309688"/>
            <a:ext cx="502920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en-US" altLang="zh-CN" sz="2800">
                <a:solidFill>
                  <a:srgbClr val="D60093"/>
                </a:solidFill>
                <a:latin typeface="楷体_GB2312" pitchFamily="1" charset="-122"/>
                <a:ea typeface="楷体_GB2312" pitchFamily="1" charset="-122"/>
              </a:rPr>
              <a:t>2.</a:t>
            </a:r>
            <a:r>
              <a:rPr lang="zh-CN" altLang="en-US" sz="2800">
                <a:solidFill>
                  <a:srgbClr val="D60093"/>
                </a:solidFill>
                <a:latin typeface="楷体_GB2312" pitchFamily="1" charset="-122"/>
                <a:ea typeface="楷体_GB2312" pitchFamily="1" charset="-122"/>
              </a:rPr>
              <a:t>工作原理</a:t>
            </a:r>
          </a:p>
        </p:txBody>
      </p:sp>
      <p:pic>
        <p:nvPicPr>
          <p:cNvPr id="16389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95438"/>
            <a:ext cx="5237163" cy="50419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Rectangle 2"/>
          <p:cNvSpPr>
            <a:spLocks noGrp="1" noRot="1"/>
          </p:cNvSpPr>
          <p:nvPr>
            <p:ph type="title"/>
          </p:nvPr>
        </p:nvSpPr>
        <p:spPr>
          <a:xfrm>
            <a:off x="301625" y="533400"/>
            <a:ext cx="8540750" cy="1143000"/>
          </a:xfrm>
          <a:noFill/>
          <a:ln>
            <a:miter lim="800000"/>
          </a:ln>
        </p:spPr>
        <p:txBody>
          <a:bodyPr wrap="square" lIns="91440" tIns="45720" rIns="91440" bIns="45720" anchor="ctr" anchorCtr="0">
            <a:noAutofit/>
          </a:bodyPr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 sz="3600">
                <a:latin typeface="楷体_GB2312" pitchFamily="1" charset="-122"/>
                <a:ea typeface="楷体_GB2312" pitchFamily="1" charset="-122"/>
              </a:rPr>
              <a:t>（三） 溢流阀应用</a:t>
            </a:r>
          </a:p>
        </p:txBody>
      </p:sp>
      <p:sp>
        <p:nvSpPr>
          <p:cNvPr id="17411" name="Text Box 6"/>
          <p:cNvSpPr txBox="1"/>
          <p:nvPr/>
        </p:nvSpPr>
        <p:spPr>
          <a:xfrm>
            <a:off x="685800" y="5257800"/>
            <a:ext cx="24384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sz="2400">
                <a:ea typeface="楷体_GB2312" pitchFamily="1" charset="-122"/>
              </a:rPr>
              <a:t>过载保护</a:t>
            </a:r>
          </a:p>
        </p:txBody>
      </p:sp>
      <p:sp>
        <p:nvSpPr>
          <p:cNvPr id="17412" name="Text Box 8"/>
          <p:cNvSpPr txBox="1"/>
          <p:nvPr/>
        </p:nvSpPr>
        <p:spPr>
          <a:xfrm>
            <a:off x="3124200" y="5257800"/>
            <a:ext cx="24384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sz="2400">
                <a:ea typeface="楷体_GB2312" pitchFamily="1" charset="-122"/>
              </a:rPr>
              <a:t>溢流稳压</a:t>
            </a:r>
          </a:p>
        </p:txBody>
      </p:sp>
      <p:sp>
        <p:nvSpPr>
          <p:cNvPr id="17413" name="Text Box 10"/>
          <p:cNvSpPr txBox="1"/>
          <p:nvPr/>
        </p:nvSpPr>
        <p:spPr>
          <a:xfrm>
            <a:off x="5791200" y="5257800"/>
            <a:ext cx="24384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sz="2400">
                <a:ea typeface="楷体_GB2312" pitchFamily="1" charset="-122"/>
              </a:rPr>
              <a:t>作背压阀</a:t>
            </a:r>
          </a:p>
        </p:txBody>
      </p:sp>
      <p:pic>
        <p:nvPicPr>
          <p:cNvPr id="17414" name="Picture 1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0" y="2514600"/>
            <a:ext cx="2709863" cy="27432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7415" name="Picture 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19400" y="2598738"/>
            <a:ext cx="2743200" cy="2360612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7416" name="图片 17415"/>
          <p:cNvPicPr/>
          <p:nvPr/>
        </p:nvPicPr>
        <p:blipFill>
          <a:blip r:embed="rId4"/>
          <a:stretch>
            <a:fillRect/>
          </a:stretch>
        </p:blipFill>
        <p:spPr>
          <a:xfrm>
            <a:off x="5562600" y="1600200"/>
            <a:ext cx="3581400" cy="35814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434" name="Picture 11" descr="11"/>
          <p:cNvPicPr>
            <a:picLocks noChangeAspect="1"/>
          </p:cNvPicPr>
          <p:nvPr/>
        </p:nvPicPr>
        <p:blipFill>
          <a:blip r:embed="rId2"/>
          <a:srcRect b="13158"/>
          <a:stretch>
            <a:fillRect/>
          </a:stretch>
        </p:blipFill>
        <p:spPr>
          <a:xfrm>
            <a:off x="152400" y="2667000"/>
            <a:ext cx="2667000" cy="258127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8435" name="Text Box 12"/>
          <p:cNvSpPr txBox="1"/>
          <p:nvPr/>
        </p:nvSpPr>
        <p:spPr>
          <a:xfrm>
            <a:off x="152400" y="5334000"/>
            <a:ext cx="2667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sz="2400">
                <a:ea typeface="楷体_GB2312" pitchFamily="1" charset="-122"/>
              </a:rPr>
              <a:t>实现泵卸荷</a:t>
            </a:r>
          </a:p>
        </p:txBody>
      </p:sp>
      <p:pic>
        <p:nvPicPr>
          <p:cNvPr id="18436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4200" y="2438400"/>
            <a:ext cx="2376488" cy="29337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8437" name="Text Box 14"/>
          <p:cNvSpPr txBox="1"/>
          <p:nvPr/>
        </p:nvSpPr>
        <p:spPr>
          <a:xfrm>
            <a:off x="2895600" y="5410200"/>
            <a:ext cx="2667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sz="2400">
                <a:ea typeface="楷体_GB2312" pitchFamily="1" charset="-122"/>
              </a:rPr>
              <a:t>远程调压</a:t>
            </a:r>
          </a:p>
        </p:txBody>
      </p:sp>
      <p:sp>
        <p:nvSpPr>
          <p:cNvPr id="18438" name="Text Box 16"/>
          <p:cNvSpPr txBox="1"/>
          <p:nvPr/>
        </p:nvSpPr>
        <p:spPr>
          <a:xfrm>
            <a:off x="5715000" y="5410200"/>
            <a:ext cx="2667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sz="2400">
                <a:ea typeface="楷体_GB2312" pitchFamily="1" charset="-122"/>
              </a:rPr>
              <a:t>三级调压</a:t>
            </a:r>
          </a:p>
        </p:txBody>
      </p:sp>
      <p:sp>
        <p:nvSpPr>
          <p:cNvPr id="18439" name="Rectangle 22"/>
          <p:cNvSpPr>
            <a:spLocks noGrp="1" noRot="1"/>
          </p:cNvSpPr>
          <p:nvPr>
            <p:ph type="title"/>
          </p:nvPr>
        </p:nvSpPr>
        <p:spPr>
          <a:xfrm>
            <a:off x="301625" y="533400"/>
            <a:ext cx="8540750" cy="1143000"/>
          </a:xfrm>
          <a:noFill/>
          <a:ln>
            <a:miter lim="800000"/>
          </a:ln>
        </p:spPr>
        <p:txBody>
          <a:bodyPr wrap="square" lIns="91440" tIns="45720" rIns="91440" bIns="45720" anchor="ctr" anchorCtr="0">
            <a:noAutofit/>
          </a:bodyPr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/>
              <a:t>（三） 溢流阀应用</a:t>
            </a:r>
          </a:p>
        </p:txBody>
      </p:sp>
      <p:pic>
        <p:nvPicPr>
          <p:cNvPr id="18440" name="图片 18439"/>
          <p:cNvPicPr/>
          <p:nvPr/>
        </p:nvPicPr>
        <p:blipFill>
          <a:blip r:embed="rId4"/>
          <a:stretch>
            <a:fillRect/>
          </a:stretch>
        </p:blipFill>
        <p:spPr>
          <a:xfrm>
            <a:off x="5562600" y="1905000"/>
            <a:ext cx="3581400" cy="35814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Rectangle 3"/>
          <p:cNvSpPr>
            <a:spLocks noGrp="1" noRot="1" noChangeArrowheads="1"/>
          </p:cNvSpPr>
          <p:nvPr>
            <p:ph type="title"/>
          </p:nvPr>
        </p:nvSpPr>
        <p:spPr>
          <a:xfrm>
            <a:off x="304800" y="381000"/>
            <a:ext cx="8540750" cy="1143000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noAutofit/>
          </a:bodyPr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j-cs"/>
              </a:defRPr>
            </a:lvl1pPr>
          </a:lstStyle>
          <a:p>
            <a:pPr marL="0" lvl="0" indent="0" eaLnBrk="1" hangingPunct="0"/>
            <a:r>
              <a:rPr lang="zh-CN" altLang="en-US" sz="3600" spc="0">
                <a:solidFill>
                  <a:schemeClr val="tx1"/>
                </a:solidFill>
              </a:rPr>
              <a:t>知识点</a:t>
            </a:r>
            <a:r>
              <a:rPr lang="zh-CN" altLang="en-US" sz="3600" spc="0">
                <a:ea typeface="楷体_GB2312" pitchFamily="1" charset="-122"/>
              </a:rPr>
              <a:t>二  顺序阀</a:t>
            </a:r>
            <a:endParaRPr lang="zh-CN" altLang="en-US" sz="3600">
              <a:latin typeface="楷体_GB2312" pitchFamily="1" charset="-122"/>
              <a:ea typeface="楷体_GB2312" pitchFamily="1" charset="-122"/>
            </a:endParaRPr>
          </a:p>
        </p:txBody>
      </p:sp>
      <p:pic>
        <p:nvPicPr>
          <p:cNvPr id="19459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400" y="1905000"/>
            <a:ext cx="1981200" cy="1957388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9460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800" y="4114800"/>
            <a:ext cx="1976438" cy="23622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9461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0400" y="4191000"/>
            <a:ext cx="1806575" cy="23431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9462" name="Picture 1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86400" y="4343400"/>
            <a:ext cx="1704975" cy="21336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9463" name="AutoShape 3"/>
          <p:cNvSpPr/>
          <p:nvPr/>
        </p:nvSpPr>
        <p:spPr bwMode="gray">
          <a:xfrm>
            <a:off x="2971800" y="1981200"/>
            <a:ext cx="3581400" cy="1752600"/>
          </a:xfrm>
          <a:prstGeom prst="roundRect">
            <a:avLst>
              <a:gd name="adj" fmla="val 4639"/>
            </a:avLst>
          </a:prstGeom>
          <a:gradFill rotWithShape="1">
            <a:gsLst>
              <a:gs pos="0">
                <a:srgbClr val="FDFDFD"/>
              </a:gs>
              <a:gs pos="100000">
                <a:srgbClr val="D7D7D7"/>
              </a:gs>
            </a:gsLst>
            <a:lin ang="5400000" scaled="1"/>
          </a:gradFill>
          <a:ln w="19050">
            <a:solidFill>
              <a:srgbClr val="C0C0C0"/>
            </a:solidFill>
            <a:miter lim="800000"/>
          </a:ln>
          <a:effectLst>
            <a:outerShdw dist="53882" dir="2700000" algn="ctr">
              <a:srgbClr val="292929">
                <a:alpha val="50000"/>
              </a:srgbClr>
            </a:outerShdw>
          </a:effectLst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0">
              <a:spcBef>
                <a:spcPct val="0"/>
              </a:spcBef>
            </a:pPr>
            <a:endParaRPr lang="zh-CN" altLang="en-US" sz="1800">
              <a:solidFill>
                <a:srgbClr val="000000"/>
              </a:solidFill>
              <a:latin typeface="Arial" pitchFamily="34" charset="0"/>
            </a:endParaRPr>
          </a:p>
        </p:txBody>
      </p:sp>
      <p:grpSp>
        <p:nvGrpSpPr>
          <p:cNvPr id="19464" name="Group 9"/>
          <p:cNvGrpSpPr/>
          <p:nvPr/>
        </p:nvGrpSpPr>
        <p:grpSpPr>
          <a:xfrm>
            <a:off x="3140075" y="1730375"/>
            <a:ext cx="3260725" cy="557213"/>
            <a:chOff x="2140" y="2071"/>
            <a:chExt cx="1484" cy="330"/>
          </a:xfrm>
        </p:grpSpPr>
        <p:sp>
          <p:nvSpPr>
            <p:cNvPr id="19478" name="AutoShape 10"/>
            <p:cNvSpPr/>
            <p:nvPr/>
          </p:nvSpPr>
          <p:spPr bwMode="ltGray">
            <a:xfrm>
              <a:off x="2140" y="2071"/>
              <a:ext cx="1484" cy="330"/>
            </a:xfrm>
            <a:prstGeom prst="roundRect">
              <a:avLst>
                <a:gd name="adj" fmla="val 16667"/>
              </a:avLst>
            </a:prstGeom>
            <a:solidFill>
              <a:srgbClr val="5CB1FE"/>
            </a:solidFill>
            <a:ln w="38100">
              <a:solidFill>
                <a:srgbClr val="FFFFFF">
                  <a:alpha val="70195"/>
                </a:srgbClr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600" b="1" i="0" u="none" baseline="0">
                  <a:solidFill>
                    <a:schemeClr val="hlink"/>
                  </a:solidFill>
                  <a:effectLst/>
                  <a:latin typeface="Times New Roman" panose="02020603050405020304" pitchFamily="18" charset="0"/>
                  <a:ea typeface="宋体" panose="02010600030101010101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600" b="1" i="0" u="none" baseline="0">
                  <a:solidFill>
                    <a:schemeClr val="hlink"/>
                  </a:solidFill>
                  <a:effectLst/>
                  <a:latin typeface="Times New Roman" panose="02020603050405020304" pitchFamily="18" charset="0"/>
                  <a:ea typeface="宋体" panose="02010600030101010101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600" b="1" i="0" u="none" baseline="0">
                  <a:solidFill>
                    <a:schemeClr val="hlink"/>
                  </a:solidFill>
                  <a:effectLst/>
                  <a:latin typeface="Times New Roman" panose="02020603050405020304" pitchFamily="18" charset="0"/>
                  <a:ea typeface="宋体" panose="02010600030101010101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600" b="1" i="0" u="none" baseline="0">
                  <a:solidFill>
                    <a:schemeClr val="hlink"/>
                  </a:solidFill>
                  <a:effectLst/>
                  <a:latin typeface="Times New Roman" panose="02020603050405020304" pitchFamily="18" charset="0"/>
                  <a:ea typeface="宋体" panose="02010600030101010101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600" b="1" i="0" u="none" baseline="0">
                  <a:solidFill>
                    <a:schemeClr val="hlink"/>
                  </a:solidFill>
                  <a:effectLst/>
                  <a:latin typeface="Times New Roman" panose="02020603050405020304" pitchFamily="18" charset="0"/>
                  <a:ea typeface="宋体" panose="02010600030101010101" pitchFamily="2" charset="-122"/>
                </a:defRPr>
              </a:lvl5pPr>
            </a:lstStyle>
            <a:p>
              <a:pPr marL="0" lvl="0" indent="0" eaLnBrk="1" hangingPunct="0">
                <a:spcBef>
                  <a:spcPct val="0"/>
                </a:spcBef>
              </a:pPr>
              <a:endParaRPr lang="zh-CN" altLang="en-US" sz="1800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19479" name="AutoShape 11"/>
            <p:cNvSpPr/>
            <p:nvPr/>
          </p:nvSpPr>
          <p:spPr bwMode="ltGray">
            <a:xfrm>
              <a:off x="2163" y="2091"/>
              <a:ext cx="1432" cy="134"/>
            </a:xfrm>
            <a:prstGeom prst="roundRect">
              <a:avLst>
                <a:gd name="adj" fmla="val 28356"/>
              </a:avLst>
            </a:prstGeom>
            <a:gradFill rotWithShape="1">
              <a:gsLst>
                <a:gs pos="0">
                  <a:srgbClr val="FFFFFF">
                    <a:alpha val="70000"/>
                  </a:srgbClr>
                </a:gs>
                <a:gs pos="100000">
                  <a:srgbClr val="5CB1FE">
                    <a:alpha val="70000"/>
                  </a:srgbClr>
                </a:gs>
              </a:gsLst>
              <a:lin ang="5400000" scaled="1"/>
            </a:gradFill>
            <a:ln>
              <a:noFill/>
              <a:miter lim="800000"/>
            </a:ln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600" b="1" i="0" u="none" baseline="0">
                  <a:solidFill>
                    <a:schemeClr val="hlink"/>
                  </a:solidFill>
                  <a:effectLst/>
                  <a:latin typeface="Times New Roman" panose="02020603050405020304" pitchFamily="18" charset="0"/>
                  <a:ea typeface="宋体" panose="02010600030101010101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600" b="1" i="0" u="none" baseline="0">
                  <a:solidFill>
                    <a:schemeClr val="hlink"/>
                  </a:solidFill>
                  <a:effectLst/>
                  <a:latin typeface="Times New Roman" panose="02020603050405020304" pitchFamily="18" charset="0"/>
                  <a:ea typeface="宋体" panose="02010600030101010101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600" b="1" i="0" u="none" baseline="0">
                  <a:solidFill>
                    <a:schemeClr val="hlink"/>
                  </a:solidFill>
                  <a:effectLst/>
                  <a:latin typeface="Times New Roman" panose="02020603050405020304" pitchFamily="18" charset="0"/>
                  <a:ea typeface="宋体" panose="02010600030101010101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600" b="1" i="0" u="none" baseline="0">
                  <a:solidFill>
                    <a:schemeClr val="hlink"/>
                  </a:solidFill>
                  <a:effectLst/>
                  <a:latin typeface="Times New Roman" panose="02020603050405020304" pitchFamily="18" charset="0"/>
                  <a:ea typeface="宋体" panose="02010600030101010101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600" b="1" i="0" u="none" baseline="0">
                  <a:solidFill>
                    <a:schemeClr val="hlink"/>
                  </a:solidFill>
                  <a:effectLst/>
                  <a:latin typeface="Times New Roman" panose="02020603050405020304" pitchFamily="18" charset="0"/>
                  <a:ea typeface="宋体" panose="02010600030101010101" pitchFamily="2" charset="-122"/>
                </a:defRPr>
              </a:lvl5pPr>
            </a:lstStyle>
            <a:p>
              <a:pPr marL="0" lvl="0" indent="0" eaLnBrk="1" hangingPunct="0">
                <a:spcBef>
                  <a:spcPct val="0"/>
                </a:spcBef>
              </a:pPr>
              <a:endParaRPr lang="zh-CN" altLang="en-US" sz="1800">
                <a:solidFill>
                  <a:srgbClr val="000000"/>
                </a:solidFill>
                <a:latin typeface="Arial" pitchFamily="34" charset="0"/>
              </a:endParaRPr>
            </a:p>
          </p:txBody>
        </p:sp>
      </p:grpSp>
      <p:sp>
        <p:nvSpPr>
          <p:cNvPr id="19465" name="Rectangle 12"/>
          <p:cNvSpPr/>
          <p:nvPr/>
        </p:nvSpPr>
        <p:spPr>
          <a:xfrm>
            <a:off x="3714750" y="1781175"/>
            <a:ext cx="16764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>
              <a:spcBef>
                <a:spcPct val="0"/>
              </a:spcBef>
            </a:pPr>
            <a:r>
              <a:rPr lang="zh-CN" altLang="en-US" sz="2400">
                <a:solidFill>
                  <a:srgbClr val="FFFF00"/>
                </a:solidFill>
                <a:ea typeface="楷体_GB2312" pitchFamily="1" charset="-122"/>
              </a:rPr>
              <a:t>问题引入</a:t>
            </a:r>
          </a:p>
        </p:txBody>
      </p:sp>
      <p:sp>
        <p:nvSpPr>
          <p:cNvPr id="19466" name="Text Box 19"/>
          <p:cNvSpPr txBox="1"/>
          <p:nvPr/>
        </p:nvSpPr>
        <p:spPr>
          <a:xfrm>
            <a:off x="3200400" y="2362200"/>
            <a:ext cx="3124200" cy="13573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>
              <a:spcBef>
                <a:spcPct val="15000"/>
              </a:spcBef>
            </a:pPr>
            <a:r>
              <a:rPr lang="zh-CN" altLang="en-US" sz="2000">
                <a:solidFill>
                  <a:srgbClr val="000000"/>
                </a:solidFill>
                <a:ea typeface="楷体_GB2312" pitchFamily="1" charset="-122"/>
              </a:rPr>
              <a:t>图示平行连接的多执行件运动先后顺序如何？</a:t>
            </a:r>
          </a:p>
          <a:p>
            <a:pPr marL="0" lvl="0" indent="0" eaLnBrk="1" hangingPunct="1">
              <a:spcBef>
                <a:spcPct val="15000"/>
              </a:spcBef>
            </a:pPr>
            <a:r>
              <a:rPr lang="zh-CN" altLang="en-US" sz="2000">
                <a:solidFill>
                  <a:srgbClr val="000000"/>
                </a:solidFill>
                <a:ea typeface="楷体_GB2312" pitchFamily="1" charset="-122"/>
              </a:rPr>
              <a:t>若要先举起大象，如何实现？</a:t>
            </a:r>
          </a:p>
        </p:txBody>
      </p:sp>
      <p:grpSp>
        <p:nvGrpSpPr>
          <p:cNvPr id="19467" name="Group 21"/>
          <p:cNvGrpSpPr/>
          <p:nvPr/>
        </p:nvGrpSpPr>
        <p:grpSpPr>
          <a:xfrm>
            <a:off x="3048000" y="3124200"/>
            <a:ext cx="182563" cy="168275"/>
            <a:chOff x="2928" y="2208"/>
            <a:chExt cx="262" cy="262"/>
          </a:xfrm>
        </p:grpSpPr>
        <p:sp>
          <p:nvSpPr>
            <p:cNvPr id="19476" name="Oval 22"/>
            <p:cNvSpPr/>
            <p:nvPr/>
          </p:nvSpPr>
          <p:spPr bwMode="gray">
            <a:xfrm>
              <a:off x="2928" y="2208"/>
              <a:ext cx="262" cy="262"/>
            </a:xfrm>
            <a:prstGeom prst="ellipse">
              <a:avLst/>
            </a:prstGeom>
            <a:gradFill rotWithShape="1">
              <a:gsLst>
                <a:gs pos="0">
                  <a:srgbClr val="C0C6D3"/>
                </a:gs>
                <a:gs pos="100000">
                  <a:srgbClr val="223864"/>
                </a:gs>
              </a:gsLst>
              <a:lin ang="2700000" scaled="1"/>
            </a:gradFill>
            <a:ln w="12700">
              <a:solidFill>
                <a:srgbClr val="F8F8F8"/>
              </a:solidFill>
              <a:miter lim="800000"/>
            </a:ln>
            <a:effectLst>
              <a:outerShdw dist="35921" dir="2700000" algn="ctr">
                <a:srgbClr val="1C1C1C">
                  <a:alpha val="50000"/>
                </a:srgbClr>
              </a:outerShdw>
            </a:effectLst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600" b="1" i="0" u="none" baseline="0">
                  <a:solidFill>
                    <a:schemeClr val="hlink"/>
                  </a:solidFill>
                  <a:effectLst/>
                  <a:latin typeface="Times New Roman" panose="02020603050405020304" pitchFamily="18" charset="0"/>
                  <a:ea typeface="宋体" panose="02010600030101010101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600" b="1" i="0" u="none" baseline="0">
                  <a:solidFill>
                    <a:schemeClr val="hlink"/>
                  </a:solidFill>
                  <a:effectLst/>
                  <a:latin typeface="Times New Roman" panose="02020603050405020304" pitchFamily="18" charset="0"/>
                  <a:ea typeface="宋体" panose="02010600030101010101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600" b="1" i="0" u="none" baseline="0">
                  <a:solidFill>
                    <a:schemeClr val="hlink"/>
                  </a:solidFill>
                  <a:effectLst/>
                  <a:latin typeface="Times New Roman" panose="02020603050405020304" pitchFamily="18" charset="0"/>
                  <a:ea typeface="宋体" panose="02010600030101010101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600" b="1" i="0" u="none" baseline="0">
                  <a:solidFill>
                    <a:schemeClr val="hlink"/>
                  </a:solidFill>
                  <a:effectLst/>
                  <a:latin typeface="Times New Roman" panose="02020603050405020304" pitchFamily="18" charset="0"/>
                  <a:ea typeface="宋体" panose="02010600030101010101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600" b="1" i="0" u="none" baseline="0">
                  <a:solidFill>
                    <a:schemeClr val="hlink"/>
                  </a:solidFill>
                  <a:effectLst/>
                  <a:latin typeface="Times New Roman" panose="02020603050405020304" pitchFamily="18" charset="0"/>
                  <a:ea typeface="宋体" panose="02010600030101010101" pitchFamily="2" charset="-122"/>
                </a:defRPr>
              </a:lvl5pPr>
            </a:lstStyle>
            <a:p>
              <a:pPr marL="0" lvl="0" indent="0" eaLnBrk="1" hangingPunct="1">
                <a:spcBef>
                  <a:spcPct val="0"/>
                </a:spcBef>
              </a:pPr>
              <a:endParaRPr lang="zh-CN" altLang="en-US" sz="1800">
                <a:solidFill>
                  <a:schemeClr val="tx1"/>
                </a:solidFill>
              </a:endParaRPr>
            </a:p>
          </p:txBody>
        </p:sp>
        <p:sp>
          <p:nvSpPr>
            <p:cNvPr id="19477" name="Oval 23"/>
            <p:cNvSpPr/>
            <p:nvPr/>
          </p:nvSpPr>
          <p:spPr>
            <a:xfrm>
              <a:off x="2948" y="2230"/>
              <a:ext cx="220" cy="218"/>
            </a:xfrm>
            <a:prstGeom prst="ellipse">
              <a:avLst/>
            </a:prstGeom>
            <a:gradFill rotWithShape="1">
              <a:gsLst>
                <a:gs pos="0">
                  <a:srgbClr val="FF6600"/>
                </a:gs>
                <a:gs pos="100000">
                  <a:srgbClr val="FF804B"/>
                </a:gs>
              </a:gsLst>
              <a:lin ang="2700000" scaled="1"/>
            </a:gradFill>
            <a:ln w="12700">
              <a:noFill/>
              <a:miter lim="800000"/>
            </a:ln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600" b="1" i="0" u="none" baseline="0">
                  <a:solidFill>
                    <a:schemeClr val="hlink"/>
                  </a:solidFill>
                  <a:effectLst/>
                  <a:latin typeface="Times New Roman" panose="02020603050405020304" pitchFamily="18" charset="0"/>
                  <a:ea typeface="宋体" panose="02010600030101010101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600" b="1" i="0" u="none" baseline="0">
                  <a:solidFill>
                    <a:schemeClr val="hlink"/>
                  </a:solidFill>
                  <a:effectLst/>
                  <a:latin typeface="Times New Roman" panose="02020603050405020304" pitchFamily="18" charset="0"/>
                  <a:ea typeface="宋体" panose="02010600030101010101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600" b="1" i="0" u="none" baseline="0">
                  <a:solidFill>
                    <a:schemeClr val="hlink"/>
                  </a:solidFill>
                  <a:effectLst/>
                  <a:latin typeface="Times New Roman" panose="02020603050405020304" pitchFamily="18" charset="0"/>
                  <a:ea typeface="宋体" panose="02010600030101010101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600" b="1" i="0" u="none" baseline="0">
                  <a:solidFill>
                    <a:schemeClr val="hlink"/>
                  </a:solidFill>
                  <a:effectLst/>
                  <a:latin typeface="Times New Roman" panose="02020603050405020304" pitchFamily="18" charset="0"/>
                  <a:ea typeface="宋体" panose="02010600030101010101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600" b="1" i="0" u="none" baseline="0">
                  <a:solidFill>
                    <a:schemeClr val="hlink"/>
                  </a:solidFill>
                  <a:effectLst/>
                  <a:latin typeface="Times New Roman" panose="02020603050405020304" pitchFamily="18" charset="0"/>
                  <a:ea typeface="宋体" panose="02010600030101010101" pitchFamily="2" charset="-122"/>
                </a:defRPr>
              </a:lvl5pPr>
            </a:lstStyle>
            <a:p>
              <a:pPr marL="0" lvl="0" indent="0" eaLnBrk="1" hangingPunct="1">
                <a:spcBef>
                  <a:spcPct val="0"/>
                </a:spcBef>
              </a:pPr>
              <a:endParaRPr lang="zh-CN" altLang="en-US" sz="1800">
                <a:solidFill>
                  <a:schemeClr val="tx1"/>
                </a:solidFill>
              </a:endParaRPr>
            </a:p>
          </p:txBody>
        </p:sp>
      </p:grpSp>
      <p:grpSp>
        <p:nvGrpSpPr>
          <p:cNvPr id="19468" name="Group 21"/>
          <p:cNvGrpSpPr/>
          <p:nvPr/>
        </p:nvGrpSpPr>
        <p:grpSpPr>
          <a:xfrm>
            <a:off x="3048000" y="2438400"/>
            <a:ext cx="182563" cy="168275"/>
            <a:chOff x="2928" y="2208"/>
            <a:chExt cx="262" cy="262"/>
          </a:xfrm>
        </p:grpSpPr>
        <p:sp>
          <p:nvSpPr>
            <p:cNvPr id="19474" name="Oval 22"/>
            <p:cNvSpPr/>
            <p:nvPr/>
          </p:nvSpPr>
          <p:spPr bwMode="gray">
            <a:xfrm>
              <a:off x="2928" y="2208"/>
              <a:ext cx="262" cy="262"/>
            </a:xfrm>
            <a:prstGeom prst="ellipse">
              <a:avLst/>
            </a:prstGeom>
            <a:gradFill rotWithShape="1">
              <a:gsLst>
                <a:gs pos="0">
                  <a:srgbClr val="C0C6D3"/>
                </a:gs>
                <a:gs pos="100000">
                  <a:srgbClr val="223864"/>
                </a:gs>
              </a:gsLst>
              <a:lin ang="2700000" scaled="1"/>
            </a:gradFill>
            <a:ln w="12700">
              <a:solidFill>
                <a:srgbClr val="F8F8F8"/>
              </a:solidFill>
              <a:miter lim="800000"/>
            </a:ln>
            <a:effectLst>
              <a:outerShdw dist="35921" dir="2700000" algn="ctr">
                <a:srgbClr val="1C1C1C">
                  <a:alpha val="50000"/>
                </a:srgbClr>
              </a:outerShdw>
            </a:effectLst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600" b="1" i="0" u="none" baseline="0">
                  <a:solidFill>
                    <a:schemeClr val="hlink"/>
                  </a:solidFill>
                  <a:effectLst/>
                  <a:latin typeface="Times New Roman" panose="02020603050405020304" pitchFamily="18" charset="0"/>
                  <a:ea typeface="宋体" panose="02010600030101010101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600" b="1" i="0" u="none" baseline="0">
                  <a:solidFill>
                    <a:schemeClr val="hlink"/>
                  </a:solidFill>
                  <a:effectLst/>
                  <a:latin typeface="Times New Roman" panose="02020603050405020304" pitchFamily="18" charset="0"/>
                  <a:ea typeface="宋体" panose="02010600030101010101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600" b="1" i="0" u="none" baseline="0">
                  <a:solidFill>
                    <a:schemeClr val="hlink"/>
                  </a:solidFill>
                  <a:effectLst/>
                  <a:latin typeface="Times New Roman" panose="02020603050405020304" pitchFamily="18" charset="0"/>
                  <a:ea typeface="宋体" panose="02010600030101010101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600" b="1" i="0" u="none" baseline="0">
                  <a:solidFill>
                    <a:schemeClr val="hlink"/>
                  </a:solidFill>
                  <a:effectLst/>
                  <a:latin typeface="Times New Roman" panose="02020603050405020304" pitchFamily="18" charset="0"/>
                  <a:ea typeface="宋体" panose="02010600030101010101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600" b="1" i="0" u="none" baseline="0">
                  <a:solidFill>
                    <a:schemeClr val="hlink"/>
                  </a:solidFill>
                  <a:effectLst/>
                  <a:latin typeface="Times New Roman" panose="02020603050405020304" pitchFamily="18" charset="0"/>
                  <a:ea typeface="宋体" panose="02010600030101010101" pitchFamily="2" charset="-122"/>
                </a:defRPr>
              </a:lvl5pPr>
            </a:lstStyle>
            <a:p>
              <a:pPr marL="0" lvl="0" indent="0" eaLnBrk="1" hangingPunct="1">
                <a:spcBef>
                  <a:spcPct val="0"/>
                </a:spcBef>
              </a:pPr>
              <a:endParaRPr lang="zh-CN" altLang="en-US" sz="1800">
                <a:solidFill>
                  <a:schemeClr val="tx1"/>
                </a:solidFill>
              </a:endParaRPr>
            </a:p>
          </p:txBody>
        </p:sp>
        <p:sp>
          <p:nvSpPr>
            <p:cNvPr id="19475" name="Oval 23"/>
            <p:cNvSpPr/>
            <p:nvPr/>
          </p:nvSpPr>
          <p:spPr>
            <a:xfrm>
              <a:off x="2948" y="2230"/>
              <a:ext cx="220" cy="218"/>
            </a:xfrm>
            <a:prstGeom prst="ellipse">
              <a:avLst/>
            </a:prstGeom>
            <a:gradFill rotWithShape="1">
              <a:gsLst>
                <a:gs pos="0">
                  <a:srgbClr val="FF6600"/>
                </a:gs>
                <a:gs pos="100000">
                  <a:srgbClr val="FF804B"/>
                </a:gs>
              </a:gsLst>
              <a:lin ang="2700000" scaled="1"/>
            </a:gradFill>
            <a:ln w="12700">
              <a:noFill/>
              <a:miter lim="800000"/>
            </a:ln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600" b="1" i="0" u="none" baseline="0">
                  <a:solidFill>
                    <a:schemeClr val="hlink"/>
                  </a:solidFill>
                  <a:effectLst/>
                  <a:latin typeface="Times New Roman" panose="02020603050405020304" pitchFamily="18" charset="0"/>
                  <a:ea typeface="宋体" panose="02010600030101010101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600" b="1" i="0" u="none" baseline="0">
                  <a:solidFill>
                    <a:schemeClr val="hlink"/>
                  </a:solidFill>
                  <a:effectLst/>
                  <a:latin typeface="Times New Roman" panose="02020603050405020304" pitchFamily="18" charset="0"/>
                  <a:ea typeface="宋体" panose="02010600030101010101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600" b="1" i="0" u="none" baseline="0">
                  <a:solidFill>
                    <a:schemeClr val="hlink"/>
                  </a:solidFill>
                  <a:effectLst/>
                  <a:latin typeface="Times New Roman" panose="02020603050405020304" pitchFamily="18" charset="0"/>
                  <a:ea typeface="宋体" panose="02010600030101010101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600" b="1" i="0" u="none" baseline="0">
                  <a:solidFill>
                    <a:schemeClr val="hlink"/>
                  </a:solidFill>
                  <a:effectLst/>
                  <a:latin typeface="Times New Roman" panose="02020603050405020304" pitchFamily="18" charset="0"/>
                  <a:ea typeface="宋体" panose="02010600030101010101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600" b="1" i="0" u="none" baseline="0">
                  <a:solidFill>
                    <a:schemeClr val="hlink"/>
                  </a:solidFill>
                  <a:effectLst/>
                  <a:latin typeface="Times New Roman" panose="02020603050405020304" pitchFamily="18" charset="0"/>
                  <a:ea typeface="宋体" panose="02010600030101010101" pitchFamily="2" charset="-122"/>
                </a:defRPr>
              </a:lvl5pPr>
            </a:lstStyle>
            <a:p>
              <a:pPr marL="0" lvl="0" indent="0" eaLnBrk="1" hangingPunct="1">
                <a:spcBef>
                  <a:spcPct val="0"/>
                </a:spcBef>
              </a:pPr>
              <a:endParaRPr lang="zh-CN" altLang="en-US" sz="1800">
                <a:solidFill>
                  <a:schemeClr val="tx1"/>
                </a:solidFill>
              </a:endParaRPr>
            </a:p>
          </p:txBody>
        </p:sp>
      </p:grpSp>
      <p:sp>
        <p:nvSpPr>
          <p:cNvPr id="19469" name="AutoShape 27"/>
          <p:cNvSpPr/>
          <p:nvPr/>
        </p:nvSpPr>
        <p:spPr>
          <a:xfrm>
            <a:off x="1447800" y="3733800"/>
            <a:ext cx="609600" cy="304800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7FE5FF"/>
              </a:gs>
              <a:gs pos="100000">
                <a:srgbClr val="00CCFF"/>
              </a:gs>
            </a:gsLst>
            <a:lin ang="5400000" scaled="1"/>
          </a:gradFill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19470" name="AutoShape 28"/>
          <p:cNvSpPr/>
          <p:nvPr/>
        </p:nvSpPr>
        <p:spPr>
          <a:xfrm rot="16200000">
            <a:off x="2819400" y="5181600"/>
            <a:ext cx="609600" cy="304800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7FE5FF"/>
              </a:gs>
              <a:gs pos="100000">
                <a:srgbClr val="00CCFF"/>
              </a:gs>
            </a:gsLst>
            <a:lin ang="5400000" scaled="1"/>
          </a:gradFill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19471" name="AutoShape 29"/>
          <p:cNvSpPr/>
          <p:nvPr/>
        </p:nvSpPr>
        <p:spPr>
          <a:xfrm rot="16200000">
            <a:off x="5105400" y="5181600"/>
            <a:ext cx="609600" cy="304800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7FE5FF"/>
              </a:gs>
              <a:gs pos="100000">
                <a:srgbClr val="00CCFF"/>
              </a:gs>
            </a:gsLst>
            <a:lin ang="5400000" scaled="1"/>
          </a:gradFill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19472" name="AutoShape 30"/>
          <p:cNvSpPr/>
          <p:nvPr/>
        </p:nvSpPr>
        <p:spPr>
          <a:xfrm>
            <a:off x="7391400" y="2286000"/>
            <a:ext cx="1524000" cy="2895600"/>
          </a:xfrm>
          <a:prstGeom prst="wedgeRoundRectCallout">
            <a:avLst>
              <a:gd name="adj1" fmla="val -64375"/>
              <a:gd name="adj2" fmla="val 30977"/>
              <a:gd name="adj3" fmla="val 16667"/>
            </a:avLst>
          </a:prstGeom>
          <a:solidFill>
            <a:srgbClr val="CCFFFF">
              <a:alpha val="36862"/>
            </a:srgbClr>
          </a:solidFill>
          <a:ln>
            <a:solidFill>
              <a:srgbClr val="3366FF"/>
            </a:solidFill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/>
            <a:endParaRPr lang="zh-CN" altLang="zh-CN"/>
          </a:p>
        </p:txBody>
      </p:sp>
      <p:sp>
        <p:nvSpPr>
          <p:cNvPr id="19473" name="Text Box 31"/>
          <p:cNvSpPr txBox="1"/>
          <p:nvPr/>
        </p:nvSpPr>
        <p:spPr>
          <a:xfrm>
            <a:off x="7391400" y="2438400"/>
            <a:ext cx="1447800" cy="24733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>
              <a:lnSpc>
                <a:spcPct val="130000"/>
              </a:lnSpc>
            </a:pPr>
            <a:r>
              <a:rPr lang="zh-CN" altLang="en-US" sz="2000">
                <a:solidFill>
                  <a:srgbClr val="000066"/>
                </a:solidFill>
                <a:ea typeface="楷体_GB2312" pitchFamily="1" charset="-122"/>
              </a:rPr>
              <a:t>液压油沿最小的阻力通道流动</a:t>
            </a:r>
            <a:r>
              <a:rPr lang="en-US" altLang="zh-CN" sz="2000">
                <a:solidFill>
                  <a:srgbClr val="000066"/>
                </a:solidFill>
                <a:ea typeface="楷体_GB2312" pitchFamily="1" charset="-122"/>
              </a:rPr>
              <a:t>—</a:t>
            </a:r>
            <a:r>
              <a:rPr lang="zh-CN" altLang="en-US" sz="2000">
                <a:solidFill>
                  <a:srgbClr val="000066"/>
                </a:solidFill>
                <a:ea typeface="楷体_GB2312" pitchFamily="1" charset="-122"/>
              </a:rPr>
              <a:t>负载小的执行件先运动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4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94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94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94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94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94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194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69" grpId="0"/>
      <p:bldP spid="19470" grpId="0"/>
      <p:bldP spid="19471" grpId="0"/>
      <p:bldP spid="19472" grpId="0"/>
      <p:bldP spid="1947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Rectangle 5"/>
          <p:cNvSpPr/>
          <p:nvPr/>
        </p:nvSpPr>
        <p:spPr>
          <a:xfrm>
            <a:off x="1143000" y="2057400"/>
            <a:ext cx="7620000" cy="685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342900" lvl="0" indent="-342900" eaLnBrk="1" hangingPunct="1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</a:pPr>
            <a:r>
              <a:rPr lang="zh-CN" altLang="en-US" sz="2400">
                <a:solidFill>
                  <a:schemeClr val="tx2"/>
                </a:solidFill>
                <a:ea typeface="楷体_GB2312" pitchFamily="1" charset="-122"/>
              </a:rPr>
              <a:t>原理：</a:t>
            </a:r>
            <a:r>
              <a:rPr lang="zh-CN" altLang="en-US" sz="2400">
                <a:solidFill>
                  <a:schemeClr val="tx1"/>
                </a:solidFill>
                <a:ea typeface="楷体_GB2312" pitchFamily="1" charset="-122"/>
              </a:rPr>
              <a:t>顺序阀是一种利用压力控制阀口通断的压力阀。</a:t>
            </a:r>
          </a:p>
        </p:txBody>
      </p:sp>
      <p:graphicFrame>
        <p:nvGraphicFramePr>
          <p:cNvPr id="20483" name="Object 22"/>
          <p:cNvGraphicFramePr>
            <a:graphicFrameLocks noGrp="1" noChangeAspect="1"/>
          </p:cNvGraphicFramePr>
          <p:nvPr>
            <p:ph idx="1"/>
          </p:nvPr>
        </p:nvGraphicFramePr>
        <p:xfrm>
          <a:off x="1524000" y="2743200"/>
          <a:ext cx="3810000" cy="33543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r:id="rId2" imgW="3903980" imgH="3441700" progId="Visio.Drawing.11">
                  <p:embed/>
                </p:oleObj>
              </mc:Choice>
              <mc:Fallback>
                <p:oleObj r:id="rId2" imgW="3903980" imgH="3441700" progId="Visio.Drawing.1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524000" y="2743200"/>
                        <a:ext cx="3810000" cy="3354388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0484" name="Picture 2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9800" y="2743200"/>
            <a:ext cx="1466850" cy="31242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6" name="Text Box 6"/>
          <p:cNvSpPr txBox="1"/>
          <p:nvPr/>
        </p:nvSpPr>
        <p:spPr>
          <a:xfrm>
            <a:off x="1447800" y="6096000"/>
            <a:ext cx="24384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sz="2400">
                <a:ea typeface="楷体_GB2312" pitchFamily="1" charset="-122"/>
              </a:rPr>
              <a:t>直动式顺序阀</a:t>
            </a:r>
          </a:p>
        </p:txBody>
      </p:sp>
      <p:pic>
        <p:nvPicPr>
          <p:cNvPr id="21507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7400" y="1474788"/>
            <a:ext cx="3048000" cy="20669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1508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7400" y="3581400"/>
            <a:ext cx="3124200" cy="202247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1509" name="Text Box 14"/>
          <p:cNvSpPr txBox="1"/>
          <p:nvPr/>
        </p:nvSpPr>
        <p:spPr>
          <a:xfrm>
            <a:off x="6858000" y="5715000"/>
            <a:ext cx="1524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sz="2400">
                <a:ea typeface="楷体_GB2312" pitchFamily="1" charset="-122"/>
              </a:rPr>
              <a:t>图形符号</a:t>
            </a:r>
          </a:p>
        </p:txBody>
      </p:sp>
      <p:grpSp>
        <p:nvGrpSpPr>
          <p:cNvPr id="21510" name="Group 13"/>
          <p:cNvGrpSpPr/>
          <p:nvPr/>
        </p:nvGrpSpPr>
        <p:grpSpPr>
          <a:xfrm>
            <a:off x="7896225" y="2943225"/>
            <a:ext cx="685800" cy="304800"/>
            <a:chOff x="4974" y="1854"/>
            <a:chExt cx="432" cy="192"/>
          </a:xfrm>
        </p:grpSpPr>
        <p:cxnSp>
          <p:nvCxnSpPr>
            <p:cNvPr id="21516" name="Line 10"/>
            <p:cNvCxnSpPr/>
            <p:nvPr/>
          </p:nvCxnSpPr>
          <p:spPr>
            <a:xfrm flipH="1">
              <a:off x="4974" y="1854"/>
              <a:ext cx="0" cy="192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miter lim="800000"/>
            </a:ln>
          </p:spPr>
        </p:cxnSp>
        <p:cxnSp>
          <p:nvCxnSpPr>
            <p:cNvPr id="21517" name="Line 11"/>
            <p:cNvCxnSpPr/>
            <p:nvPr/>
          </p:nvCxnSpPr>
          <p:spPr>
            <a:xfrm>
              <a:off x="4974" y="2046"/>
              <a:ext cx="43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miter lim="800000"/>
            </a:ln>
          </p:spPr>
        </p:cxnSp>
        <p:cxnSp>
          <p:nvCxnSpPr>
            <p:cNvPr id="21518" name="Line 12"/>
            <p:cNvCxnSpPr/>
            <p:nvPr/>
          </p:nvCxnSpPr>
          <p:spPr>
            <a:xfrm flipH="1">
              <a:off x="5406" y="1854"/>
              <a:ext cx="0" cy="192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miter lim="800000"/>
            </a:ln>
          </p:spPr>
        </p:cxnSp>
      </p:grpSp>
      <p:grpSp>
        <p:nvGrpSpPr>
          <p:cNvPr id="21511" name="Group 14"/>
          <p:cNvGrpSpPr/>
          <p:nvPr/>
        </p:nvGrpSpPr>
        <p:grpSpPr>
          <a:xfrm>
            <a:off x="7958138" y="4938713"/>
            <a:ext cx="685800" cy="304800"/>
            <a:chOff x="4974" y="1854"/>
            <a:chExt cx="432" cy="192"/>
          </a:xfrm>
        </p:grpSpPr>
        <p:cxnSp>
          <p:nvCxnSpPr>
            <p:cNvPr id="21513" name="Line 15"/>
            <p:cNvCxnSpPr/>
            <p:nvPr/>
          </p:nvCxnSpPr>
          <p:spPr>
            <a:xfrm flipH="1">
              <a:off x="4974" y="1854"/>
              <a:ext cx="0" cy="192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miter lim="800000"/>
            </a:ln>
          </p:spPr>
        </p:cxnSp>
        <p:cxnSp>
          <p:nvCxnSpPr>
            <p:cNvPr id="21514" name="Line 16"/>
            <p:cNvCxnSpPr/>
            <p:nvPr/>
          </p:nvCxnSpPr>
          <p:spPr>
            <a:xfrm>
              <a:off x="4974" y="2046"/>
              <a:ext cx="43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miter lim="800000"/>
            </a:ln>
          </p:spPr>
        </p:cxnSp>
        <p:cxnSp>
          <p:nvCxnSpPr>
            <p:cNvPr id="21515" name="Line 17"/>
            <p:cNvCxnSpPr/>
            <p:nvPr/>
          </p:nvCxnSpPr>
          <p:spPr>
            <a:xfrm flipH="1">
              <a:off x="5406" y="1854"/>
              <a:ext cx="0" cy="192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miter lim="800000"/>
            </a:ln>
          </p:spPr>
        </p:cxnSp>
      </p:grpSp>
      <p:pic>
        <p:nvPicPr>
          <p:cNvPr id="21519" name="图片 21518"/>
          <p:cNvPicPr/>
          <p:nvPr/>
        </p:nvPicPr>
        <p:blipFill>
          <a:blip r:embed="rId4"/>
          <a:stretch>
            <a:fillRect/>
          </a:stretch>
        </p:blipFill>
        <p:spPr>
          <a:xfrm>
            <a:off x="152400" y="1828800"/>
            <a:ext cx="5375275" cy="427037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0" name="Rectangle 7"/>
          <p:cNvSpPr/>
          <p:nvPr/>
        </p:nvSpPr>
        <p:spPr>
          <a:xfrm>
            <a:off x="914400" y="990600"/>
            <a:ext cx="4995863" cy="461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1" i="0" u="none" baseline="0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sz="2400">
                <a:solidFill>
                  <a:srgbClr val="FF0000"/>
                </a:solidFill>
                <a:ea typeface="楷体_GB2312" pitchFamily="1" charset="-122"/>
              </a:rPr>
              <a:t>应用</a:t>
            </a:r>
            <a:r>
              <a:rPr lang="en-US" altLang="zh-CN" sz="2400">
                <a:solidFill>
                  <a:srgbClr val="FF0000"/>
                </a:solidFill>
                <a:ea typeface="楷体_GB2312" pitchFamily="1" charset="-122"/>
              </a:rPr>
              <a:t>1</a:t>
            </a:r>
            <a:r>
              <a:rPr lang="zh-CN" altLang="en-US" sz="2400">
                <a:solidFill>
                  <a:srgbClr val="FF0000"/>
                </a:solidFill>
                <a:ea typeface="楷体_GB2312" pitchFamily="1" charset="-122"/>
              </a:rPr>
              <a:t>：</a:t>
            </a:r>
            <a:r>
              <a:rPr lang="zh-CN" altLang="en-US" sz="2400">
                <a:solidFill>
                  <a:schemeClr val="tx1"/>
                </a:solidFill>
                <a:ea typeface="楷体_GB2312" pitchFamily="1" charset="-122"/>
              </a:rPr>
              <a:t>控制多个执行元件顺序动作</a:t>
            </a:r>
          </a:p>
        </p:txBody>
      </p:sp>
      <p:pic>
        <p:nvPicPr>
          <p:cNvPr id="22531" name="图片 22530"/>
          <p:cNvPicPr/>
          <p:nvPr/>
        </p:nvPicPr>
        <p:blipFill>
          <a:blip r:embed="rId2"/>
          <a:stretch>
            <a:fillRect/>
          </a:stretch>
        </p:blipFill>
        <p:spPr>
          <a:xfrm>
            <a:off x="838200" y="1600200"/>
            <a:ext cx="7086600" cy="44958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https://d.book118.com/277130050102006030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模板6">
  <a:themeElements>
    <a:clrScheme name="模板6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模板6">
      <a:majorFont>
        <a:latin typeface="Times New Roman"/>
        <a:ea typeface="宋体"/>
        <a:cs typeface="Arial"/>
      </a:majorFont>
      <a:minorFont>
        <a:latin typeface="Times New Roman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5000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sz="1600" b="1" i="0" u="none" strike="noStrike" cap="none" normalizeH="0" baseline="0" smtClean="0">
            <a:ln>
              <a:noFill/>
            </a:ln>
            <a:solidFill>
              <a:schemeClr val="hlink"/>
            </a:solidFill>
            <a:effectLst/>
            <a:latin typeface="Arial" panose="020B0604020202020204" pitchFamily="34" charset="0"/>
            <a:ea typeface="华文行楷" panose="0201080004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5000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sz="1600" b="1" i="0" u="none" strike="noStrike" cap="none" normalizeH="0" baseline="0" smtClean="0">
            <a:ln>
              <a:noFill/>
            </a:ln>
            <a:solidFill>
              <a:schemeClr val="hlink"/>
            </a:solidFill>
            <a:effectLst/>
            <a:latin typeface="Arial" panose="020B0604020202020204" pitchFamily="34" charset="0"/>
            <a:ea typeface="华文行楷" panose="02010800040101010101" pitchFamily="2" charset="-122"/>
          </a:defRPr>
        </a:defPPr>
      </a:lstStyle>
    </a:lnDef>
  </a:objectDefaults>
  <a:extraClrSchemeLst>
    <a:extraClrScheme>
      <a:clrScheme name="模板6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模板6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模板6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模板6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模板6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模板6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模板6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Times New Roman</vt:lpstr>
      <vt:lpstr>宋体</vt:lpstr>
      <vt:lpstr>楷体_GB2312</vt:lpstr>
      <vt:lpstr>仿宋</vt:lpstr>
      <vt:lpstr>华文新魏</vt:lpstr>
      <vt:lpstr>Office Theme</vt:lpstr>
      <vt:lpstr>PowerPoint Presentation</vt:lpstr>
      <vt:lpstr>教学目标</vt:lpstr>
      <vt:lpstr>知识点一  溢流阀</vt:lpstr>
      <vt:lpstr>1. 结构</vt:lpstr>
      <vt:lpstr>2. 工作原理</vt:lpstr>
      <vt:lpstr>3.图形符号</vt:lpstr>
      <vt:lpstr>（一）直动式溢流阀</vt:lpstr>
      <vt:lpstr>（二）先导式溢流阀</vt:lpstr>
      <vt:lpstr>（二）先导式溢流阀</vt:lpstr>
      <vt:lpstr>（二）先导式溢流阀</vt:lpstr>
      <vt:lpstr>（二）先导式溢流阀</vt:lpstr>
      <vt:lpstr>（三） 溢流阀应用</vt:lpstr>
      <vt:lpstr>（三） 溢流阀应用</vt:lpstr>
      <vt:lpstr>知识点二  顺序阀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2024-09-02T03:42:21.303</cp:lastPrinted>
  <dcterms:created xsi:type="dcterms:W3CDTF">2024-09-01T19:42:21Z</dcterms:created>
  <dcterms:modified xsi:type="dcterms:W3CDTF">2024-09-01T19:42:23Z</dcterms:modified>
</cp:coreProperties>
</file>