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795C1B-8A56-4217-B559-06027693A8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9740A9-C646-4068-9B5E-32DE8195E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33E864-2D5D-4BF0-A65B-9613BDDB54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47753E-F7A3-46FE-BE8B-4C97962B19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C1955B-7D80-4D96-B5E5-E199DD780C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A243AC-B16D-4EB5-A1B7-F63A5E58F6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573B68-08DC-4AEF-8366-00B3491583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DB760F-9E7C-4065-9EC2-4F88F911E2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EF3F49-CA5B-47D9-9572-7B80A08531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C25F5B-DACE-4691-972D-A13DFB281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1A249B-D333-4F94-B22D-0031ECD02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13312615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化工项目管理与执行</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化工项目管理概述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化工项目核心管理要素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化工项目管理流程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化工项目执行的关键技术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化工项目管理挑战与解决方案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案例分析：成功的化工项目管理实践</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化工项目管理概述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复杂度高、技术性强、风险性大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化工项目通常涉及复杂的化学反应和工艺流程，需要高度的技术知识和专业经验。同时，化工项目的建设和运营过程中存在较高的安全和环境风险，因此需要严格的管理和控制。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确保项目成功实施、提高经济效益、保障安全与环境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效的化工项目管理能够确保项目的顺利实施，提高项目的成功率。同时，通过合理的管理手段，可以降低项目的成本，提高项目的经济效益。另外，严格的项目管理还能够保障化工项目的安全和环保性能，减少事故和污染的发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从传统管理向现代管理转变、信息化和智能化技术的应用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科技的发展和管理的不断创新，化工项目管理经历了从传统的管理方式向现代化的管理方式转变的过程。信息化和智能化技术的应用为化工项目管理提供了新的手段和方法，使得项目管理更加高效和精确。未来，化工项目管理将继续朝着更加专业化和精细化的方向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化工项目核心管理要素</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715" r="1671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1085" r="2108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明确项目的目标、任务和预期成果，确保项目范围与预期一致。</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确定项目范围</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根据项目范围制定详细的项目计划，包括任务分解、资源分配和时间安排等。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制定项目计划</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对项目执行过程进行监控，确保项目按计划进行，及时调整偏差。</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监控项目执行</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对项目成果进行评估，确保项目目标的实现和满足预期要求。</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评估项目成果</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化工项目范围管理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542" r="454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根据项目任务和资源情况，制定合理的项目进度计划。</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制定项目进度计划</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对项目进度进行实时监控，确保项目按计划进行。</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监控项目进度</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根据实际情况调整项目进度计划，优化资源配置和任务安排。</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调整项目进度</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对项目效率进行评估，提高项目执行效率和管理水平。</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评估项目效率</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化工项目时间管理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根据项目需求和资源情况，制定合理的项目预算。</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制定项目预算</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控制项目成本</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分析成本偏差</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评估成本控制效果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对项目成本进行实时监控，确保成本控制在预算范围内。</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对成本偏差进行分析，找出原因并采取措施进行纠正。</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对成本控制效果进行评估，提高成本管理水平。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化工项目成本管理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42" r="25642"/>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根据项目需求和行业标准，制定合理的项目质量标准。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制定项目质量标准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对项目质量进行实时监控，确保质量符合标准要求。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控制项目质量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对质量不符合要求的部分进行分析，采取措施进行改进。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质量改进措施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对质量管理体系进行评估和改进，提高质量管理水平。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评估质量管理体系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化工项目质量管理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确定人力资源需求</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根据项目任务和资源情况，确定合理的人力资源需求。</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招聘与配置人员</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根据人力资源需求进行招聘和人员配置，确保人员能力符合要求。</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培训与发展人员</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对人员进行培训和发展，提高人员技能和能力。</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评估与激励人员</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对人员绩效进行评估和激励，提高人员工作积极性和满意度。</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化工项目人力资源管理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确定沟通需求</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明确项目的沟通需求和沟通对象，制定沟通计划。</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建立沟通渠道</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建立有效的沟通渠道和沟通方式，确保信息传递的准确性和及时性。</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沟通协调与反馈</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对沟通协调与反馈进行实时监控，确保信息传递的准确性和及时性。</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评估沟通效果</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对沟通效果进行评估和改进，提高沟通管理水平。</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化工项目沟通管理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7561216" y="4243912"/>
            <a:ext cx="351668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a:off x="7176058" y="3006206"/>
            <a:ext cx="423509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957845" y="4275469"/>
            <a:ext cx="426165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232857"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风险识别</a:t>
            </a:r>
          </a:p>
        </p:txBody>
      </p:sp>
      <p:sp>
        <p:nvSpPr>
          <p:cNvPr id="6" name="TextBox 6"/>
          <p:cNvSpPr txBox="1"/>
          <p:nvPr/>
        </p:nvSpPr>
        <p:spPr>
          <a:xfrm>
            <a:off x="848117"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识别项目中可能出现的风险和不确定性因素。</a:t>
            </a:r>
          </a:p>
        </p:txBody>
      </p:sp>
      <p:cxnSp>
        <p:nvCxnSpPr>
          <p:cNvPr id="7" name="Connector 7"/>
          <p:cNvCxnSpPr/>
          <p:nvPr/>
        </p:nvCxnSpPr>
        <p:spPr>
          <a:xfrm>
            <a:off x="957845" y="3006206"/>
            <a:ext cx="3739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8" name="TextBox 8"/>
          <p:cNvSpPr txBox="1"/>
          <p:nvPr/>
        </p:nvSpPr>
        <p:spPr>
          <a:xfrm>
            <a:off x="7557448"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风险评估</a:t>
            </a:r>
          </a:p>
        </p:txBody>
      </p:sp>
      <p:sp>
        <p:nvSpPr>
          <p:cNvPr id="9" name="TextBox 9"/>
          <p:cNvSpPr txBox="1"/>
          <p:nvPr/>
        </p:nvSpPr>
        <p:spPr>
          <a:xfrm>
            <a:off x="7557448"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对识别出的风险进行评估和分析，确定风险级别和影响程度。</a:t>
            </a:r>
          </a:p>
        </p:txBody>
      </p:sp>
      <p:sp>
        <p:nvSpPr>
          <p:cNvPr id="10" name="Freeform 10"/>
          <p:cNvSpPr/>
          <p:nvPr/>
        </p:nvSpPr>
        <p:spPr>
          <a:xfrm>
            <a:off x="4466824" y="2523538"/>
            <a:ext cx="905462" cy="905462"/>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20729" y="3207577"/>
            <a:ext cx="1665683" cy="1665683"/>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220648" y="2409031"/>
            <a:ext cx="1019969" cy="1019969"/>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682449" y="3207577"/>
            <a:ext cx="1283490" cy="128349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232857" y="452627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风险应对措施</a:t>
            </a:r>
          </a:p>
        </p:txBody>
      </p:sp>
      <p:sp>
        <p:nvSpPr>
          <p:cNvPr id="15" name="TextBox 15"/>
          <p:cNvSpPr txBox="1"/>
          <p:nvPr/>
        </p:nvSpPr>
        <p:spPr>
          <a:xfrm>
            <a:off x="848117" y="508215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制定相应的风险应对措施和预案，降低风险影响程度和发生概率。</a:t>
            </a:r>
          </a:p>
        </p:txBody>
      </p:sp>
      <p:sp>
        <p:nvSpPr>
          <p:cNvPr id="16" name="TextBox 16"/>
          <p:cNvSpPr txBox="1"/>
          <p:nvPr/>
        </p:nvSpPr>
        <p:spPr>
          <a:xfrm>
            <a:off x="7172066" y="451603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风险监控与报告</a:t>
            </a:r>
          </a:p>
        </p:txBody>
      </p:sp>
      <p:sp>
        <p:nvSpPr>
          <p:cNvPr id="17" name="TextBox 17"/>
          <p:cNvSpPr txBox="1"/>
          <p:nvPr/>
        </p:nvSpPr>
        <p:spPr>
          <a:xfrm>
            <a:off x="7172066" y="5071910"/>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对风险进行实时监控和报告，确保及时发现和处理风险问题。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化工项目风险管理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化工项目管理流程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明确项目的目的、意义和预期成果，为项目执行提供方向。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确定项目目标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组建项目团队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制定项目计划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48" r="1464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根据项目需求，组建具备专业技能和经验的项目团队。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初步规划项目的时间、资源、预算等，为后续工作提供基础。</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化工项目启动阶段</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根据启动阶段的成果，制定具体的实施计划和方案。</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制定详细计划</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明确项目的边界和限制条件，确保项目按计划进行。</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确定项目范围</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识别潜在风险，制定应对措施，降低项目风险。</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制定风险管理计划</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化工项目规划阶段</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化工项目执行阶段</a:t>
              </a:r>
            </a:p>
          </p:txBody>
        </p:sp>
      </p:grpSp>
      <p:grpSp>
        <p:nvGrpSpPr>
          <p:cNvPr id="37" name="Group 37"/>
          <p:cNvGrpSpPr/>
          <p:nvPr/>
        </p:nvGrpSpPr>
        <p:grpSpPr>
          <a:xfrm>
            <a:off x="5222881" y="5436037"/>
            <a:ext cx="2541428" cy="490334"/>
            <a:chOff x="5222881" y="5436037"/>
            <a:chExt cx="2541428" cy="490334"/>
          </a:xfrm>
        </p:grpSpPr>
        <p:sp>
          <p:nvSpPr>
            <p:cNvPr id="38" name="TextBox 38"/>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采购与招标</a:t>
              </a:r>
            </a:p>
          </p:txBody>
        </p:sp>
      </p:grpSp>
      <p:grpSp>
        <p:nvGrpSpPr>
          <p:cNvPr id="39" name="Group 39"/>
          <p:cNvGrpSpPr/>
          <p:nvPr/>
        </p:nvGrpSpPr>
        <p:grpSpPr>
          <a:xfrm>
            <a:off x="6971715" y="4184077"/>
            <a:ext cx="2541428" cy="490334"/>
            <a:chOff x="6971715" y="4184077"/>
            <a:chExt cx="2541428" cy="490334"/>
          </a:xfrm>
        </p:grpSpPr>
        <p:sp>
          <p:nvSpPr>
            <p:cNvPr id="40" name="TextBox 40"/>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实施方案</a:t>
              </a:r>
            </a:p>
          </p:txBody>
        </p:sp>
      </p:grpSp>
      <p:grpSp>
        <p:nvGrpSpPr>
          <p:cNvPr id="41" name="Group 41"/>
          <p:cNvGrpSpPr/>
          <p:nvPr/>
        </p:nvGrpSpPr>
        <p:grpSpPr>
          <a:xfrm>
            <a:off x="8736929" y="2936302"/>
            <a:ext cx="2541428" cy="490334"/>
            <a:chOff x="8736929" y="2936302"/>
            <a:chExt cx="2541428" cy="490334"/>
          </a:xfrm>
        </p:grpSpPr>
        <p:sp>
          <p:nvSpPr>
            <p:cNvPr id="42" name="TextBox 42"/>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监控进度</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按照规划阶段的计划，逐步实施项目方案。</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定期检查项目进度，确保按计划进行。</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根据项目需求，进行供应商选择和招标工作。</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https://d.book118.com/277133126156006042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2024-09-16T10:04:36.596</cp:lastPrinted>
  <dcterms:created xsi:type="dcterms:W3CDTF">2024-09-16T02:04:36Z</dcterms:created>
  <dcterms:modified xsi:type="dcterms:W3CDTF">2024-09-16T02:04:38Z</dcterms:modified>
</cp:coreProperties>
</file>