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70B0C6F1-0277-4F42-8345-89387184A1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2FB99C9-D5DD-4B33-BBF6-C306023660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A0417C2-084B-4484-8779-80407D80AC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0C02B2A-619C-4FE0-A093-A89546CF54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3CD47A0-A116-4965-897E-D2382CF70A4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60D4F84-5E82-4A74-98DA-1A83576CE00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176AAC0-9D76-425A-B3E5-6C69A656FB2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A3EAF2-E29C-4A40-B13E-D196787275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F8EB22-83D1-4D91-9D18-DF98E98E1B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2E55D4-CBD2-4BEF-944B-67AC126060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1444AC-F928-470A-8572-D56653F859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7715212603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78406" y="2998000"/>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汇报人：AA</a:t>
            </a:r>
          </a:p>
        </p:txBody>
      </p:sp>
      <p:sp>
        <p:nvSpPr>
          <p:cNvPr id="3" name="TextBox 3"/>
          <p:cNvSpPr txBox="1"/>
          <p:nvPr/>
        </p:nvSpPr>
        <p:spPr>
          <a:xfrm>
            <a:off x="3298591" y="2998000"/>
            <a:ext cx="2086078" cy="53426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accent1">
                    <a:alpha val="100000"/>
                  </a:schemeClr>
                </a:solidFill>
                <a:latin typeface="Microsoft Yahei"/>
                <a:ea typeface="Microsoft Yahei"/>
                <a:cs typeface="Microsoft Yahei"/>
              </a:rPr>
              <a:t>2024-01-19</a:t>
            </a:r>
          </a:p>
        </p:txBody>
      </p:sp>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概率论与数理统计协方差及相关系数、矩</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概率论基础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数理统计初步</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协方差及相关系数概念</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矩在概率统计中应用</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协方差及相关系数在数据分析中应用</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概率论基础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样本空间是随机试验所有可能结果的集合，事件是样本空间的子集。</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样本空间与事件</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概率是描述随机事件发生可能性的数学工具，具有非负性、规范性和可列可加性。</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概率的定义与性质</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条件概率是指在某个事件发生的条件下，另一个事件发生的概率。两个事件相互独立是指一个事件的发生不影响另一个事件的发生概率。</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条件概率与独立性</a:t>
            </a:r>
          </a:p>
        </p:txBody>
      </p:sp>
      <p:pic>
        <p:nvPicPr>
          <p:cNvPr id="9" name="Picture 9"/>
          <p:cNvPicPr>
            <a:picLocks noChangeAspect="1"/>
          </p:cNvPicPr>
          <p:nvPr/>
        </p:nvPicPr>
        <p:blipFill>
          <a:blip r:embed="rId2"/>
          <a:srcRect l="14575" r="1457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概率空间与事件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随机变量的定义</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随机变量是定义在样本空间上的实值函数，用于描述随机试验的结果。</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离散型随机变量及其分布</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离散型随机变量只能取有限个或可列个值，其分布可用分布律或分布函数描述。</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连续型随机变量及其分布</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连续型随机变量可以取某个区间内的任意值，其分布可用概率密度函数描述。</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随机变量及其分布</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数学期望与方差</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数学期望是随机变量取值的平均水平，方差是描述随机变量取值波动程度的数学工具。</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协方差与相关系数</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协方差用于描述两个随机变量的线性相关程度，相关系数是协方差的标准化形式，用于消除量纲影响。</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矩与协方差矩阵</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矩是描述随机变量分布形态的数学工具，包括原点矩和中心矩。协方差矩阵是用于描述多个随机变量之间线性相关关系的矩阵。</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数字特征与矩</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数理统计初步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822" r="17822"/>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总体</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研究对象的全体个体组成的集合，具有共同的分布规律。</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样本</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从总体中随机抽取的一部分个体组成的集合，用于推断总体的性质。</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样本容量</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样本中个体的数目，影响统计推断的准确性和可靠性。</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总体与样本</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由样本数据计算得出的量，用于描述样本特征或推断总体性质。</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统计量</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统计量的概率分布，反映了统计量在多次抽样中的波动情况。</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抽样分布</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样本均值、样本方差、样本比例等。</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常见统计量及其抽样分布</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统计量与抽样分布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点估计</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用样本统计量的某个值直接作为总体参数的估计值。</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区间估计</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根据样本数据构造一个区间，以较大的概率包含总体参数的真值。</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评价估计量的标准</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无偏性、有效性、一致性等。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参数估计方法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假设检验的步骤</a:t>
              </a: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建立假设、构造检验统计量、确定拒绝域、计算p值并作出决策。</a:t>
              </a:r>
            </a:p>
          </p:txBody>
        </p:sp>
      </p:grpSp>
      <p:grpSp>
        <p:nvGrpSpPr>
          <p:cNvPr id="5" name="Group 5"/>
          <p:cNvGrpSpPr/>
          <p:nvPr/>
        </p:nvGrpSpPr>
        <p:grpSpPr>
          <a:xfrm>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两类错误</a:t>
              </a: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第一类错误（弃真错误）和第二类错误（取伪错误），需要在检验中加以控制。</a:t>
              </a: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假设检验的基本思想</a:t>
              </a: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先对总体参数提出一个假设，然后利用样本信息判断假设是否成立。</a:t>
              </a:r>
            </a:p>
          </p:txBody>
        </p:sp>
      </p:grpSp>
      <p:sp>
        <p:nvSpPr>
          <p:cNvPr id="12" name="Freeform 12"/>
          <p:cNvSpPr/>
          <p:nvPr/>
        </p:nvSpPr>
        <p:spPr>
          <a:xfrm>
            <a:off x="4610240" y="4989683"/>
            <a:ext cx="553940" cy="553940"/>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482093" y="3221072"/>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482093" y="156013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666510" y="1762961"/>
            <a:ext cx="405314" cy="405314"/>
          </a:xfrm>
          <a:custGeom>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4678702" y="3406734"/>
            <a:ext cx="424244" cy="424244"/>
          </a:xfrm>
          <a:custGeom>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0539" y="2236546"/>
            <a:ext cx="2648574" cy="2933980"/>
          </a:xfrm>
          <a:custGeom>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18" name="Freeform 18"/>
          <p:cNvSpPr/>
          <p:nvPr/>
        </p:nvSpPr>
        <p:spPr>
          <a:xfrm>
            <a:off x="1655515" y="3001353"/>
            <a:ext cx="1278622" cy="119519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假设检验原理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084424" y="2462858"/>
            <a:ext cx="2009662" cy="1138956"/>
            <a:chOff x="2084424" y="2462858"/>
            <a:chExt cx="2009662" cy="1138956"/>
          </a:xfrm>
        </p:grpSpPr>
        <p:sp>
          <p:nvSpPr>
            <p:cNvPr id="3" name="TextBox 3"/>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80000"/>
                </a:lnSpc>
              </a:pPr>
              <a:r>
                <a:rPr lang="en-US" sz="8025"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协方差及相关系数概念</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协方差性质</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协方差具有对称性，即Cov(X,Y)=Cov(Y,X)。</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当两个随机变量相互独立时，它们的协方差为零。</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协方差具有线性性质，即Cov(aX+b,cY+d)=acCov(X,Y)，其中a、b、c、d为常数。</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协方差定义：协方差是衡量两个变量总体误差的期望，用于描述两个随机变量的线性相关程度。</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协方差定义及性质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34865"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当两个随机变量相互独立时，它们的相关系数为0，但相关系数为0不一定意味着两个随机变量相互独立。</a:t>
            </a:r>
          </a:p>
        </p:txBody>
      </p:sp>
      <p:sp>
        <p:nvSpPr>
          <p:cNvPr id="3" name="Freeform 3"/>
          <p:cNvSpPr/>
          <p:nvPr/>
        </p:nvSpPr>
        <p:spPr>
          <a:xfrm>
            <a:off x="826123"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29985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75765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93715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41089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86868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0481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521924"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979718"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7159226"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632959"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09075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9270260"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743992"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201787" y="3317675"/>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739769" y="135847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相关系数具有对称性，即ρ(X,Y)=ρ(Y,X)。</a:t>
            </a:r>
          </a:p>
        </p:txBody>
      </p:sp>
      <p:sp>
        <p:nvSpPr>
          <p:cNvPr id="19" name="TextBox 19"/>
          <p:cNvSpPr txBox="1"/>
          <p:nvPr/>
        </p:nvSpPr>
        <p:spPr>
          <a:xfrm>
            <a:off x="4612797" y="4607506"/>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相关系数的取值范围为[-1,1]，其中1表示完全正相关，-1表示完全负相关，0表示不相关。</a:t>
            </a:r>
          </a:p>
        </p:txBody>
      </p:sp>
      <p:sp>
        <p:nvSpPr>
          <p:cNvPr id="20" name="TextBox 20"/>
          <p:cNvSpPr txBox="1"/>
          <p:nvPr/>
        </p:nvSpPr>
        <p:spPr>
          <a:xfrm>
            <a:off x="390728" y="4569595"/>
            <a:ext cx="273367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相关系数定义：相关系数是描述两个随机变量之间线性相关程度和方向的统计量，常用皮尔逊相关系数表示。</a:t>
            </a:r>
          </a:p>
        </p:txBody>
      </p:sp>
      <p:sp>
        <p:nvSpPr>
          <p:cNvPr id="21" name="TextBox 21"/>
          <p:cNvSpPr txBox="1"/>
          <p:nvPr/>
        </p:nvSpPr>
        <p:spPr>
          <a:xfrm>
            <a:off x="2501762" y="1358476"/>
            <a:ext cx="274320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相关系数性质</a:t>
            </a:r>
          </a:p>
        </p:txBody>
      </p:sp>
      <p:cxnSp>
        <p:nvCxnSpPr>
          <p:cNvPr id="22" name="Connector 22"/>
          <p:cNvCxnSpPr/>
          <p:nvPr/>
        </p:nvCxnSpPr>
        <p:spPr>
          <a:xfrm flipH="1" flipV="1">
            <a:off x="1737012" y="2310619"/>
            <a:ext cx="0" cy="970187"/>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3" name="AutoShape 23"/>
          <p:cNvSpPr/>
          <p:nvPr/>
        </p:nvSpPr>
        <p:spPr>
          <a:xfrm>
            <a:off x="1632675" y="3432283"/>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1693635" y="349324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365618"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1556577" y="1767642"/>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7" name="Connector 27"/>
          <p:cNvCxnSpPr/>
          <p:nvPr/>
        </p:nvCxnSpPr>
        <p:spPr>
          <a:xfrm flipH="1" flipV="1">
            <a:off x="5978060" y="2327386"/>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5873723" y="3412474"/>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934683" y="347343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0" name="Connector 30"/>
          <p:cNvCxnSpPr/>
          <p:nvPr/>
        </p:nvCxnSpPr>
        <p:spPr>
          <a:xfrm flipH="1" flipV="1">
            <a:off x="10182152" y="2308178"/>
            <a:ext cx="0" cy="961926"/>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1" name="AutoShape 31"/>
          <p:cNvSpPr/>
          <p:nvPr/>
        </p:nvSpPr>
        <p:spPr>
          <a:xfrm>
            <a:off x="10077815" y="341765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10138775" y="347861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624263"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4" name="Connector 34"/>
          <p:cNvCxnSpPr/>
          <p:nvPr/>
        </p:nvCxnSpPr>
        <p:spPr>
          <a:xfrm flipH="1" flipV="1">
            <a:off x="3860239" y="3572081"/>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5" name="AutoShape 35"/>
          <p:cNvSpPr/>
          <p:nvPr/>
        </p:nvSpPr>
        <p:spPr>
          <a:xfrm>
            <a:off x="3750497"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3811457"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7" name="Connector 37"/>
          <p:cNvCxnSpPr/>
          <p:nvPr/>
        </p:nvCxnSpPr>
        <p:spPr>
          <a:xfrm flipH="1" flipV="1">
            <a:off x="8108145" y="3558730"/>
            <a:ext cx="0" cy="1284763"/>
          </a:xfrm>
          <a:prstGeom prst="line">
            <a:avLst/>
          </a:prstGeom>
          <a:ln w="1905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38" name="AutoShape 38"/>
          <p:cNvSpPr/>
          <p:nvPr/>
        </p:nvSpPr>
        <p:spPr>
          <a:xfrm>
            <a:off x="7998403" y="3424680"/>
            <a:ext cx="219484" cy="219484"/>
          </a:xfrm>
          <a:prstGeom prst="ellipse">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059363" y="3485640"/>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3476652"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736750" y="4800180"/>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5773138" y="1740312"/>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817145" y="1589062"/>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9992364" y="1776887"/>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701728" y="5019600"/>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Freeform 46"/>
          <p:cNvSpPr/>
          <p:nvPr/>
        </p:nvSpPr>
        <p:spPr>
          <a:xfrm>
            <a:off x="7833655" y="4965413"/>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相关系数定义及性质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线性相关程度判断</a:t>
              </a:r>
            </a:p>
          </p:txBody>
        </p:sp>
      </p:grpSp>
      <p:grpSp>
        <p:nvGrpSpPr>
          <p:cNvPr id="32" name="Group 32"/>
          <p:cNvGrpSpPr/>
          <p:nvPr/>
        </p:nvGrpSpPr>
        <p:grpSpPr>
          <a:xfrm>
            <a:off x="4307454" y="4456549"/>
            <a:ext cx="2267763" cy="1552257"/>
            <a:chOff x="4307454" y="4456549"/>
            <a:chExt cx="2267763" cy="1552257"/>
          </a:xfrm>
        </p:grpSpPr>
        <p:sp>
          <p:nvSpPr>
            <p:cNvPr id="33" name="TextBox 33"/>
            <p:cNvSpPr txBox="1"/>
            <p:nvPr/>
          </p:nvSpPr>
          <p:spPr>
            <a:xfrm>
              <a:off x="4307454" y="445654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当|r|接近1时，表示两变量之间存在强烈的线性关系。</a:t>
              </a:r>
            </a:p>
          </p:txBody>
        </p:sp>
      </p:grpSp>
      <p:grpSp>
        <p:nvGrpSpPr>
          <p:cNvPr id="34" name="Group 34"/>
          <p:cNvGrpSpPr/>
          <p:nvPr/>
        </p:nvGrpSpPr>
        <p:grpSpPr>
          <a:xfrm>
            <a:off x="2838206" y="1281416"/>
            <a:ext cx="2267763" cy="1552257"/>
            <a:chOff x="2838206" y="1281416"/>
            <a:chExt cx="2267763" cy="1552257"/>
          </a:xfrm>
        </p:grpSpPr>
        <p:sp>
          <p:nvSpPr>
            <p:cNvPr id="35" name="TextBox 35"/>
            <p:cNvSpPr txBox="1"/>
            <p:nvPr/>
          </p:nvSpPr>
          <p:spPr>
            <a:xfrm>
              <a:off x="2838206"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通过计算相关系数r的值，可以判断两个随机变量之间的线性相关程度</a:t>
              </a:r>
            </a:p>
          </p:txBody>
        </p:sp>
      </p:grpSp>
      <p:grpSp>
        <p:nvGrpSpPr>
          <p:cNvPr id="36" name="Group 36"/>
          <p:cNvGrpSpPr/>
          <p:nvPr/>
        </p:nvGrpSpPr>
        <p:grpSpPr>
          <a:xfrm>
            <a:off x="7245950" y="4449809"/>
            <a:ext cx="2267763" cy="1552257"/>
            <a:chOff x="7245950" y="4449809"/>
            <a:chExt cx="2267763" cy="1552257"/>
          </a:xfrm>
        </p:grpSpPr>
        <p:sp>
          <p:nvSpPr>
            <p:cNvPr id="37" name="TextBox 37"/>
            <p:cNvSpPr txBox="1"/>
            <p:nvPr/>
          </p:nvSpPr>
          <p:spPr>
            <a:xfrm>
              <a:off x="7245950" y="444980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当r&gt;0时，表示两变量之间存在正相关关系；当r&lt;0时，表示两变量之间存在负相关关系。</a:t>
              </a:r>
            </a:p>
          </p:txBody>
        </p:sp>
      </p:grpSp>
      <p:grpSp>
        <p:nvGrpSpPr>
          <p:cNvPr id="38" name="Group 38"/>
          <p:cNvGrpSpPr/>
          <p:nvPr/>
        </p:nvGrpSpPr>
        <p:grpSpPr>
          <a:xfrm>
            <a:off x="5776701" y="1281416"/>
            <a:ext cx="2267763" cy="1552257"/>
            <a:chOff x="5776701" y="1281416"/>
            <a:chExt cx="2267763" cy="1552257"/>
          </a:xfrm>
        </p:grpSpPr>
        <p:sp>
          <p:nvSpPr>
            <p:cNvPr id="39" name="TextBox 39"/>
            <p:cNvSpPr txBox="1"/>
            <p:nvPr/>
          </p:nvSpPr>
          <p:spPr>
            <a:xfrm>
              <a:off x="5776701" y="1281416"/>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当|r|接近0时，表示两变量之间不存在线性关系。</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https://d.book118.com/277152126036006035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2024-09-09T14:17:12.906</cp:lastPrinted>
  <dcterms:created xsi:type="dcterms:W3CDTF">2024-09-09T06:17:12Z</dcterms:created>
  <dcterms:modified xsi:type="dcterms:W3CDTF">2024-09-09T06:17:15Z</dcterms:modified>
</cp:coreProperties>
</file>