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47.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D7D0BD-1245-4BD6-A940-CEFAC7E21B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1195D0-43F2-41B4-BB2A-413C279F6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CC26C1-B579-45EA-BFA6-D06C9C4C6E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4DCAD9A-6FC8-4C74-8F50-A77E9A3F84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83C1B0-D032-4014-B826-AB8C52DD2E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EA73CD-5E7D-402C-A357-9C7EF72B4A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C4FADEB-1B3F-4B2E-A428-3A407790FE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133962-9CCF-4A38-A8B0-F57409564C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C89496-6FA4-4425-B334-9F2DA4C4E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35106A-D4D5-44E0-A40B-8DA0A5EA97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42C2AB-5C8C-4BB2-93BD-DEF5A1C516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38BF7FB-33A1-4C65-B68E-20D89676DA5F}"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CEE628A1-0F80-4B48-8997-E287C72BCE27}"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image" Target="../media/image2.pn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4"/>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38BF7FB-33A1-4C65-B68E-20D89676DA5F}"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EE628A1-0F80-4B48-8997-E287C72BCE27}" type="slidenum">
              <a:rPr lang="zh-CN" altLang="en-US" smtClean="0"/>
              <a:t/>
            </a:fld>
            <a:endParaRPr lang="zh-CN" altLang="en-US"/>
          </a:p>
        </p:txBody>
      </p:sp>
      <p:pic>
        <p:nvPicPr>
          <p:cNvPr id="7" name="图片 1073743875" descr="学科网 zxxk.com" title=""/>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12.png" /><Relationship Id="rId11" Type="http://schemas.openxmlformats.org/officeDocument/2006/relationships/image" Target="../media/image13.png" /><Relationship Id="rId12" Type="http://schemas.openxmlformats.org/officeDocument/2006/relationships/image" Target="../media/image14.png" /><Relationship Id="rId13" Type="http://schemas.openxmlformats.org/officeDocument/2006/relationships/image" Target="../media/image15.png" /><Relationship Id="rId14" Type="http://schemas.openxmlformats.org/officeDocument/2006/relationships/image" Target="../media/image16.png" /><Relationship Id="rId15" Type="http://schemas.openxmlformats.org/officeDocument/2006/relationships/image" Target="../media/image17.png" /><Relationship Id="rId16" Type="http://schemas.openxmlformats.org/officeDocument/2006/relationships/image" Target="../media/image18.png" /><Relationship Id="rId17" Type="http://schemas.openxmlformats.org/officeDocument/2006/relationships/image" Target="../media/image19.png" /><Relationship Id="rId18" Type="http://schemas.openxmlformats.org/officeDocument/2006/relationships/image" Target="../media/image20.png" /><Relationship Id="rId2" Type="http://schemas.openxmlformats.org/officeDocument/2006/relationships/image" Target="../media/image4.jpe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0.png" /><Relationship Id="rId9" Type="http://schemas.openxmlformats.org/officeDocument/2006/relationships/image" Target="../media/image1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5.xml" /><Relationship Id="rId4" Type="http://schemas.openxmlformats.org/officeDocument/2006/relationships/tags" Target="../tags/tag6.xml" /><Relationship Id="rId5" Type="http://schemas.openxmlformats.org/officeDocument/2006/relationships/image" Target="../media/image21.png" /><Relationship Id="rId6" Type="http://schemas.openxmlformats.org/officeDocument/2006/relationships/tags" Target="../tags/tag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image" Target="../media/image3.jpeg" /><Relationship Id="rId5" Type="http://schemas.openxmlformats.org/officeDocument/2006/relationships/tags" Target="../tags/tag11.xml" /><Relationship Id="rId6" Type="http://schemas.openxmlformats.org/officeDocument/2006/relationships/image" Target="../media/image22.png" /><Relationship Id="rId7" Type="http://schemas.openxmlformats.org/officeDocument/2006/relationships/tags" Target="../tags/tag12.xml" /><Relationship Id="rId8" Type="http://schemas.openxmlformats.org/officeDocument/2006/relationships/tags" Target="../tags/tag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2" Type="http://schemas.openxmlformats.org/officeDocument/2006/relationships/image" Target="../media/image3.jpeg"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26.xml" /><Relationship Id="rId4" Type="http://schemas.openxmlformats.org/officeDocument/2006/relationships/tags" Target="../tags/tag2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28.xml" /><Relationship Id="rId4" Type="http://schemas.openxmlformats.org/officeDocument/2006/relationships/tags" Target="../tags/tag2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3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31.xml" /><Relationship Id="rId4" Type="http://schemas.openxmlformats.org/officeDocument/2006/relationships/tags" Target="../tags/tag3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tags" Target="../tags/tag37.xml" /><Relationship Id="rId8" Type="http://schemas.openxmlformats.org/officeDocument/2006/relationships/tags" Target="../tags/tag38.xml" /><Relationship Id="rId9" Type="http://schemas.openxmlformats.org/officeDocument/2006/relationships/tags" Target="../tags/tag3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46.xml" /><Relationship Id="rId2" Type="http://schemas.openxmlformats.org/officeDocument/2006/relationships/image" Target="../media/image3.jpeg"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image" Target="../media/image23.png" /><Relationship Id="rId9" Type="http://schemas.openxmlformats.org/officeDocument/2006/relationships/tags" Target="../tags/tag4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16213011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占位符 2" title=""/>
          <p:cNvSpPr>
            <a:spLocks noGrp="1"/>
          </p:cNvSpPr>
          <p:nvPr>
            <p:ph type="body" idx="4294967295"/>
            <p:custDataLst>
              <p:tags r:id="rId2"/>
            </p:custDataLst>
          </p:nvPr>
        </p:nvSpPr>
        <p:spPr>
          <a:xfrm>
            <a:off x="760730" y="494665"/>
            <a:ext cx="3408680" cy="463550"/>
          </a:xfrm>
        </p:spPr>
        <p:txBody>
          <a:bodyPr>
            <a:normAutofit fontScale="90000"/>
          </a:bodyPr>
          <a:lstStyle/>
          <a:p>
            <a:pPr marL="0" indent="0">
              <a:buNone/>
            </a:pPr>
            <a:r>
              <a:rPr lang="zh-CN" altLang="en-US" sz="2800">
                <a:latin typeface="黑体" panose="02010609060101010101" charset="-122"/>
                <a:ea typeface="黑体" panose="02010609060101010101" charset="-122"/>
              </a:rPr>
              <a:t>六年级上册第二单元</a:t>
            </a:r>
            <a:endParaRPr lang="zh-CN" altLang="en-US" sz="2800">
              <a:latin typeface="黑体" panose="02010609060101010101" charset="-122"/>
              <a:ea typeface="黑体" panose="02010609060101010101" charset="-122"/>
            </a:endParaRPr>
          </a:p>
        </p:txBody>
      </p:sp>
      <p:sp>
        <p:nvSpPr>
          <p:cNvPr id="2" name="标题 1" title=""/>
          <p:cNvSpPr>
            <a:spLocks noGrp="1"/>
          </p:cNvSpPr>
          <p:nvPr>
            <p:ph type="title"/>
            <p:custDataLst>
              <p:tags r:id="rId3"/>
            </p:custDataLst>
          </p:nvPr>
        </p:nvSpPr>
        <p:spPr>
          <a:xfrm>
            <a:off x="3049905" y="3428365"/>
            <a:ext cx="6092190" cy="1557020"/>
          </a:xfrm>
        </p:spPr>
        <p:txBody>
          <a:bodyPr/>
          <a:lstStyle/>
          <a:p>
            <a:pPr algn="ctr"/>
            <a:r>
              <a:rPr lang="zh-CN" sz="3200" b="1">
                <a:solidFill>
                  <a:srgbClr val="FF0000"/>
                </a:solidFill>
                <a:latin typeface="黑体" panose="02010609060101010101" charset="-122"/>
                <a:ea typeface="黑体" panose="02010609060101010101" charset="-122"/>
              </a:rPr>
              <a:t>主席诗词</a:t>
            </a:r>
            <a:r>
              <a:rPr lang="en-US" altLang="zh-CN" sz="3200" b="1">
                <a:solidFill>
                  <a:srgbClr val="FF0000"/>
                </a:solidFill>
                <a:latin typeface="黑体" panose="02010609060101010101" charset="-122"/>
                <a:ea typeface="黑体" panose="02010609060101010101" charset="-122"/>
              </a:rPr>
              <a:t>——</a:t>
            </a:r>
            <a:r>
              <a:rPr lang="zh-CN" altLang="en-US" sz="3200" b="1">
                <a:solidFill>
                  <a:srgbClr val="FF0000"/>
                </a:solidFill>
                <a:latin typeface="黑体" panose="02010609060101010101" charset="-122"/>
                <a:ea typeface="黑体" panose="02010609060101010101" charset="-122"/>
              </a:rPr>
              <a:t>《七律</a:t>
            </a:r>
            <a:r>
              <a:rPr lang="en-US" altLang="zh-CN" sz="3200" b="1">
                <a:solidFill>
                  <a:srgbClr val="FF0000"/>
                </a:solidFill>
                <a:latin typeface="黑体" panose="02010609060101010101" charset="-122"/>
                <a:ea typeface="黑体" panose="02010609060101010101" charset="-122"/>
              </a:rPr>
              <a:t>·</a:t>
            </a:r>
            <a:r>
              <a:rPr lang="zh-CN" altLang="en-US" sz="3200" b="1">
                <a:solidFill>
                  <a:srgbClr val="FF0000"/>
                </a:solidFill>
                <a:latin typeface="黑体" panose="02010609060101010101" charset="-122"/>
                <a:ea typeface="黑体" panose="02010609060101010101" charset="-122"/>
              </a:rPr>
              <a:t>长征》</a:t>
            </a:r>
            <a:endParaRPr lang="zh-CN" altLang="en-US" sz="3200" b="1">
              <a:solidFill>
                <a:srgbClr val="FF0000"/>
              </a:solidFill>
              <a:latin typeface="黑体" panose="02010609060101010101" charset="-122"/>
              <a:ea typeface="黑体" panose="02010609060101010101" charset="-122"/>
            </a:endParaRPr>
          </a:p>
        </p:txBody>
      </p:sp>
      <p:sp>
        <p:nvSpPr>
          <p:cNvPr id="100" name="文本框 99" title=""/>
          <p:cNvSpPr txBox="1"/>
          <p:nvPr/>
        </p:nvSpPr>
        <p:spPr>
          <a:xfrm>
            <a:off x="2077720" y="2368550"/>
            <a:ext cx="7780655" cy="768350"/>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a:r>
              <a:rPr lang="zh-CN" sz="4400" b="1">
                <a:ln w="22225">
                  <a:solidFill>
                    <a:srgbClr val="FF0000"/>
                  </a:solidFill>
                  <a:prstDash val="solid"/>
                </a:ln>
                <a:solidFill>
                  <a:srgbClr val="FF0000"/>
                </a:solidFill>
                <a:effectLst/>
                <a:ea typeface="宋体" panose="02010600030101010101" pitchFamily="2" charset="-122"/>
              </a:rPr>
              <a:t>任务一：红色作品我来读</a:t>
            </a:r>
            <a:endParaRPr lang="zh-CN" altLang="en-US" sz="4400" b="1">
              <a:ln w="22225">
                <a:solidFill>
                  <a:srgbClr val="FF0000"/>
                </a:solidFill>
                <a:prstDash val="solid"/>
              </a:ln>
              <a:solidFill>
                <a:srgbClr val="FF0000"/>
              </a:solidFill>
              <a:effectLst/>
              <a:ea typeface="宋体" panose="02010600030101010101" pitchFamily="2" charset="-122"/>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a:xfrm>
            <a:off x="1676400" y="185420"/>
            <a:ext cx="10515600" cy="1325563"/>
          </a:xfrm>
        </p:spPr>
        <p:txBody>
          <a:bodyPr/>
          <a:lstStyle/>
          <a:p>
            <a:r>
              <a:rPr lang="zh-CN" altLang="en-US" sz="3200" b="1"/>
              <a:t>活动一：激趣导入，了解背景</a:t>
            </a:r>
            <a:endParaRPr lang="zh-CN" altLang="en-US" sz="3200" b="1"/>
          </a:p>
        </p:txBody>
      </p:sp>
      <p:sp>
        <p:nvSpPr>
          <p:cNvPr id="7" name="矩形 6" title=""/>
          <p:cNvSpPr/>
          <p:nvPr/>
        </p:nvSpPr>
        <p:spPr>
          <a:xfrm>
            <a:off x="634365" y="1348740"/>
            <a:ext cx="10318115" cy="4487545"/>
          </a:xfrm>
          <a:prstGeom prst="rect">
            <a:avLst/>
          </a:prstGeom>
          <a:noFill/>
          <a:ln w="28575" cmpd="sng">
            <a:solidFill>
              <a:schemeClr val="accent1">
                <a:shade val="50000"/>
              </a:schemeClr>
            </a:solidFill>
            <a:prstDash val="lgDashDot"/>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文本框 7" title=""/>
          <p:cNvSpPr txBox="1"/>
          <p:nvPr/>
        </p:nvSpPr>
        <p:spPr>
          <a:xfrm>
            <a:off x="633730" y="1511300"/>
            <a:ext cx="276352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hangingPunct="1"/>
            <a:r>
              <a:rPr lang="zh-CN" altLang="en-US" sz="2800" b="1">
                <a:latin typeface="微软雅黑" panose="020b0503020204020204" charset="-122"/>
                <a:ea typeface="微软雅黑" panose="020b0503020204020204" charset="-122"/>
                <a:sym typeface="+mn-ea"/>
              </a:rPr>
              <a:t>时代背景</a:t>
            </a:r>
            <a:endParaRPr lang="zh-CN" altLang="en-US" sz="2800" b="1">
              <a:latin typeface="微软雅黑" panose="020b0503020204020204" charset="-122"/>
              <a:ea typeface="微软雅黑" panose="020b0503020204020204" charset="-122"/>
              <a:sym typeface="+mn-ea"/>
            </a:endParaRPr>
          </a:p>
        </p:txBody>
      </p:sp>
      <p:sp>
        <p:nvSpPr>
          <p:cNvPr id="9" name="文本框 8" title=""/>
          <p:cNvSpPr txBox="1"/>
          <p:nvPr/>
        </p:nvSpPr>
        <p:spPr>
          <a:xfrm>
            <a:off x="909955" y="2033270"/>
            <a:ext cx="9895205" cy="415163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444500" algn="l" defTabSz="457200" rtl="0" eaLnBrk="1" fontAlgn="base" latinLnBrk="0" hangingPunct="1">
              <a:lnSpc>
                <a:spcPct val="120000"/>
              </a:lnSpc>
              <a:spcBef>
                <a:spcPct val="20000"/>
              </a:spcBef>
              <a:spcAft>
                <a:spcPct val="0"/>
              </a:spcAft>
              <a:buClrTx/>
              <a:buSzTx/>
              <a:buFontTx/>
              <a:buNone/>
              <a:defRPr/>
            </a:pPr>
            <a:r>
              <a:rPr lang="zh-CN" altLang="en-US"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从</a:t>
            </a:r>
            <a:r>
              <a:rPr lang="en-US" altLang="zh-CN"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1931</a:t>
            </a:r>
            <a:r>
              <a:rPr lang="zh-CN" altLang="en-US"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年到</a:t>
            </a:r>
            <a:r>
              <a:rPr lang="en-US" altLang="zh-CN"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1934</a:t>
            </a:r>
            <a:r>
              <a:rPr lang="zh-CN" altLang="en-US"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年，在毛泽东同志正确路线指引下，红军取得了四次反“围剿”的胜利。后来，由于王明的错误路线排斥了毛泽东同志的正确领导，造成第五次反“围剿”的失败。红军不得不离开中央根据地，开始长征，北上抗日。</a:t>
            </a:r>
            <a:endParaRPr kumimoji="0" lang="zh-CN" altLang="en-US" sz="2000" i="0" u="none" strike="noStrike" kern="1200" cap="none" spc="0" normalizeH="0" baseline="0" noProof="0">
              <a:ln>
                <a:noFill/>
              </a:ln>
              <a:solidFill>
                <a:srgbClr val="FF0066"/>
              </a:solidFill>
              <a:effectLst/>
              <a:uLnTx/>
              <a:uFillTx/>
              <a:latin typeface="Times New Roman" panose="02020603050405020304" pitchFamily="18" charset="0"/>
              <a:ea typeface="+mj-ea"/>
              <a:cs typeface="Times New Roman" panose="02020603050405020304" pitchFamily="18" charset="0"/>
            </a:endParaRPr>
          </a:p>
          <a:p>
            <a:pPr marL="0" marR="0" lvl="0" indent="444500" algn="l" defTabSz="457200" rtl="0" eaLnBrk="1" fontAlgn="base" latinLnBrk="0" hangingPunct="1">
              <a:lnSpc>
                <a:spcPct val="120000"/>
              </a:lnSpc>
              <a:spcBef>
                <a:spcPct val="20000"/>
              </a:spcBef>
              <a:spcAft>
                <a:spcPct val="0"/>
              </a:spcAft>
              <a:buClrTx/>
              <a:buSzTx/>
              <a:buFontTx/>
              <a:buNone/>
              <a:defRPr/>
            </a:pPr>
            <a:r>
              <a:rPr lang="en-US" altLang="zh-CN"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1935 </a:t>
            </a:r>
            <a:r>
              <a:rPr lang="zh-CN" altLang="en-US"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年</a:t>
            </a:r>
            <a:r>
              <a:rPr lang="en-US" altLang="zh-CN"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1</a:t>
            </a:r>
            <a:r>
              <a:rPr lang="zh-CN" altLang="en-US"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月，在长征途中，党中央召开了遵义会议，重新确立了毛泽东同志的领导地位，结束了王明路线的统治。从此，中国革命转危为安，从胜利走向胜利。党中央领导的中国工农红军第一方面军，经过福建、江西、广东等十一个省。爬雪山、过草地，历尽艰难，行程二万五千里，终于在</a:t>
            </a:r>
            <a:r>
              <a:rPr lang="en-US" altLang="zh-CN"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1935</a:t>
            </a:r>
            <a:r>
              <a:rPr lang="zh-CN" altLang="en-US"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年</a:t>
            </a:r>
            <a:r>
              <a:rPr lang="en-US" altLang="zh-CN"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10</a:t>
            </a:r>
            <a:r>
              <a:rPr lang="zh-CN" altLang="en-US"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月胜利到达陕北根据地。</a:t>
            </a:r>
            <a:r>
              <a:rPr lang="en-US" altLang="zh-CN"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1936</a:t>
            </a:r>
            <a:r>
              <a:rPr lang="zh-CN" altLang="en-US"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年</a:t>
            </a:r>
            <a:r>
              <a:rPr lang="en-US" altLang="zh-CN"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10</a:t>
            </a:r>
            <a:r>
              <a:rPr lang="zh-CN" altLang="en-US"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rPr>
              <a:t>月，第二、四方面军也到达陕北，与红一方面军会合，长征胜利结束。</a:t>
            </a:r>
            <a:endParaRPr lang="zh-CN" altLang="en-US" sz="2000" noProof="0">
              <a:ln>
                <a:noFill/>
              </a:ln>
              <a:solidFill>
                <a:srgbClr val="FF0066"/>
              </a:solidFill>
              <a:effectLst/>
              <a:uLnTx/>
              <a:uFillTx/>
              <a:latin typeface="Times New Roman" panose="02020603050405020304" pitchFamily="18" charset="0"/>
              <a:ea typeface="+mj-ea"/>
              <a:cs typeface="Times New Roman" panose="02020603050405020304" pitchFamily="18" charset="0"/>
              <a:sym typeface="+mn-ea"/>
            </a:endParaRPr>
          </a:p>
        </p:txBody>
      </p:sp>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1266" name="Picture 2" title=""/>
          <p:cNvPicPr>
            <a:picLocks noChangeAspect="1"/>
          </p:cNvPicPr>
          <p:nvPr/>
        </p:nvPicPr>
        <p:blipFill>
          <a:blip r:embed="rId2"/>
          <a:stretch>
            <a:fillRect/>
          </a:stretch>
        </p:blipFill>
        <p:spPr>
          <a:xfrm>
            <a:off x="336551" y="806451"/>
            <a:ext cx="11521016" cy="5761567"/>
          </a:xfrm>
          <a:prstGeom prst="rect">
            <a:avLst/>
          </a:prstGeom>
          <a:noFill/>
          <a:ln w="635000" cap="flat" cmpd="sng">
            <a:solidFill>
              <a:schemeClr val="bg1"/>
            </a:solidFill>
            <a:prstDash val="solid"/>
            <a:miter/>
            <a:headEnd type="none" w="med" len="med"/>
            <a:tailEnd type="none" w="med" len="med"/>
          </a:ln>
        </p:spPr>
      </p:pic>
      <p:pic>
        <p:nvPicPr>
          <p:cNvPr id="5123" name="Picture 3" title=""/>
          <p:cNvPicPr>
            <a:picLocks noChangeAspect="1"/>
          </p:cNvPicPr>
          <p:nvPr/>
        </p:nvPicPr>
        <p:blipFill>
          <a:blip r:embed="rId3"/>
          <a:stretch>
            <a:fillRect/>
          </a:stretch>
        </p:blipFill>
        <p:spPr>
          <a:xfrm>
            <a:off x="5615517" y="5613400"/>
            <a:ext cx="3325283" cy="766233"/>
          </a:xfrm>
          <a:prstGeom prst="rect">
            <a:avLst/>
          </a:prstGeom>
          <a:noFill/>
          <a:ln w="9525">
            <a:noFill/>
          </a:ln>
        </p:spPr>
      </p:pic>
      <p:pic>
        <p:nvPicPr>
          <p:cNvPr id="5124" name="Picture 4" title=""/>
          <p:cNvPicPr>
            <a:picLocks noChangeAspect="1"/>
          </p:cNvPicPr>
          <p:nvPr/>
        </p:nvPicPr>
        <p:blipFill>
          <a:blip r:embed="rId4"/>
          <a:stretch>
            <a:fillRect/>
          </a:stretch>
        </p:blipFill>
        <p:spPr>
          <a:xfrm>
            <a:off x="3352800" y="4394200"/>
            <a:ext cx="914400" cy="1066800"/>
          </a:xfrm>
          <a:prstGeom prst="rect">
            <a:avLst/>
          </a:prstGeom>
          <a:noFill/>
          <a:ln w="9525">
            <a:noFill/>
          </a:ln>
        </p:spPr>
      </p:pic>
      <p:pic>
        <p:nvPicPr>
          <p:cNvPr id="5125" name="Picture 5" title=""/>
          <p:cNvPicPr>
            <a:picLocks noChangeAspect="1"/>
          </p:cNvPicPr>
          <p:nvPr/>
        </p:nvPicPr>
        <p:blipFill>
          <a:blip r:embed="rId5"/>
          <a:stretch>
            <a:fillRect/>
          </a:stretch>
        </p:blipFill>
        <p:spPr>
          <a:xfrm>
            <a:off x="3352800" y="4394200"/>
            <a:ext cx="812800" cy="914400"/>
          </a:xfrm>
          <a:prstGeom prst="rect">
            <a:avLst/>
          </a:prstGeom>
          <a:noFill/>
          <a:ln w="9525">
            <a:noFill/>
          </a:ln>
        </p:spPr>
      </p:pic>
      <p:pic>
        <p:nvPicPr>
          <p:cNvPr id="5126" name="Picture 6" title=""/>
          <p:cNvPicPr>
            <a:picLocks noChangeAspect="1"/>
          </p:cNvPicPr>
          <p:nvPr/>
        </p:nvPicPr>
        <p:blipFill>
          <a:blip r:embed="rId6"/>
          <a:stretch>
            <a:fillRect/>
          </a:stretch>
        </p:blipFill>
        <p:spPr>
          <a:xfrm>
            <a:off x="3962400" y="4927600"/>
            <a:ext cx="2235200" cy="1115484"/>
          </a:xfrm>
          <a:prstGeom prst="rect">
            <a:avLst/>
          </a:prstGeom>
          <a:noFill/>
          <a:ln w="9525">
            <a:noFill/>
          </a:ln>
        </p:spPr>
      </p:pic>
      <p:pic>
        <p:nvPicPr>
          <p:cNvPr id="5127" name="Picture 7" title=""/>
          <p:cNvPicPr>
            <a:picLocks noChangeAspect="1"/>
          </p:cNvPicPr>
          <p:nvPr/>
        </p:nvPicPr>
        <p:blipFill>
          <a:blip r:embed="rId7"/>
          <a:stretch>
            <a:fillRect/>
          </a:stretch>
        </p:blipFill>
        <p:spPr>
          <a:xfrm>
            <a:off x="7924800" y="4622800"/>
            <a:ext cx="1617133" cy="1828800"/>
          </a:xfrm>
          <a:prstGeom prst="rect">
            <a:avLst/>
          </a:prstGeom>
          <a:noFill/>
          <a:ln w="9525">
            <a:noFill/>
          </a:ln>
        </p:spPr>
      </p:pic>
      <p:pic>
        <p:nvPicPr>
          <p:cNvPr id="5128" name="Picture 8" title=""/>
          <p:cNvPicPr>
            <a:picLocks noChangeAspect="1"/>
          </p:cNvPicPr>
          <p:nvPr/>
        </p:nvPicPr>
        <p:blipFill>
          <a:blip r:embed="rId8"/>
          <a:stretch>
            <a:fillRect/>
          </a:stretch>
        </p:blipFill>
        <p:spPr>
          <a:xfrm>
            <a:off x="1625600" y="3708400"/>
            <a:ext cx="304800" cy="571500"/>
          </a:xfrm>
          <a:prstGeom prst="rect">
            <a:avLst/>
          </a:prstGeom>
          <a:noFill/>
          <a:ln w="9525">
            <a:noFill/>
          </a:ln>
        </p:spPr>
      </p:pic>
      <p:pic>
        <p:nvPicPr>
          <p:cNvPr id="5129" name="Picture 9" title=""/>
          <p:cNvPicPr>
            <a:picLocks noChangeAspect="1"/>
          </p:cNvPicPr>
          <p:nvPr/>
        </p:nvPicPr>
        <p:blipFill>
          <a:blip r:embed="rId9"/>
          <a:stretch>
            <a:fillRect/>
          </a:stretch>
        </p:blipFill>
        <p:spPr>
          <a:xfrm>
            <a:off x="1727200" y="3098800"/>
            <a:ext cx="609600" cy="1143000"/>
          </a:xfrm>
          <a:prstGeom prst="rect">
            <a:avLst/>
          </a:prstGeom>
          <a:noFill/>
          <a:ln w="9525">
            <a:noFill/>
          </a:ln>
        </p:spPr>
      </p:pic>
      <p:pic>
        <p:nvPicPr>
          <p:cNvPr id="5130" name="Picture 10" title=""/>
          <p:cNvPicPr>
            <a:picLocks noChangeAspect="1"/>
          </p:cNvPicPr>
          <p:nvPr/>
        </p:nvPicPr>
        <p:blipFill>
          <a:blip r:embed="rId10"/>
          <a:stretch>
            <a:fillRect/>
          </a:stretch>
        </p:blipFill>
        <p:spPr>
          <a:xfrm>
            <a:off x="3251200" y="660400"/>
            <a:ext cx="878417" cy="817033"/>
          </a:xfrm>
          <a:prstGeom prst="rect">
            <a:avLst/>
          </a:prstGeom>
          <a:noFill/>
          <a:ln w="9525">
            <a:noFill/>
          </a:ln>
        </p:spPr>
      </p:pic>
      <p:pic>
        <p:nvPicPr>
          <p:cNvPr id="5131" name="Picture 11" title=""/>
          <p:cNvPicPr>
            <a:picLocks noChangeAspect="1"/>
          </p:cNvPicPr>
          <p:nvPr/>
        </p:nvPicPr>
        <p:blipFill>
          <a:blip r:embed="rId11"/>
          <a:stretch>
            <a:fillRect/>
          </a:stretch>
        </p:blipFill>
        <p:spPr>
          <a:xfrm>
            <a:off x="2235200" y="1803400"/>
            <a:ext cx="711200" cy="935567"/>
          </a:xfrm>
          <a:prstGeom prst="rect">
            <a:avLst/>
          </a:prstGeom>
          <a:noFill/>
          <a:ln w="9525">
            <a:noFill/>
          </a:ln>
        </p:spPr>
      </p:pic>
      <p:pic>
        <p:nvPicPr>
          <p:cNvPr id="5132" name="Picture 12" title=""/>
          <p:cNvPicPr>
            <a:picLocks noChangeAspect="1"/>
          </p:cNvPicPr>
          <p:nvPr/>
        </p:nvPicPr>
        <p:blipFill>
          <a:blip r:embed="rId12"/>
          <a:stretch>
            <a:fillRect/>
          </a:stretch>
        </p:blipFill>
        <p:spPr>
          <a:xfrm>
            <a:off x="1828800" y="2336800"/>
            <a:ext cx="711200" cy="1145117"/>
          </a:xfrm>
          <a:prstGeom prst="rect">
            <a:avLst/>
          </a:prstGeom>
          <a:noFill/>
          <a:ln w="9525">
            <a:noFill/>
          </a:ln>
        </p:spPr>
      </p:pic>
      <p:pic>
        <p:nvPicPr>
          <p:cNvPr id="5133" name="Picture 13" title=""/>
          <p:cNvPicPr>
            <a:picLocks noChangeAspect="1"/>
          </p:cNvPicPr>
          <p:nvPr/>
        </p:nvPicPr>
        <p:blipFill>
          <a:blip r:embed="rId13"/>
          <a:stretch>
            <a:fillRect/>
          </a:stretch>
        </p:blipFill>
        <p:spPr>
          <a:xfrm>
            <a:off x="5712884" y="5488517"/>
            <a:ext cx="2950633" cy="992716"/>
          </a:xfrm>
          <a:prstGeom prst="rect">
            <a:avLst/>
          </a:prstGeom>
          <a:noFill/>
          <a:ln w="9525">
            <a:noFill/>
          </a:ln>
        </p:spPr>
      </p:pic>
      <p:pic>
        <p:nvPicPr>
          <p:cNvPr id="5134" name="Picture 14" title=""/>
          <p:cNvPicPr>
            <a:picLocks noChangeAspect="1"/>
          </p:cNvPicPr>
          <p:nvPr/>
        </p:nvPicPr>
        <p:blipFill>
          <a:blip r:embed="rId14"/>
          <a:stretch>
            <a:fillRect/>
          </a:stretch>
        </p:blipFill>
        <p:spPr>
          <a:xfrm>
            <a:off x="2946400" y="431800"/>
            <a:ext cx="2133600" cy="1981200"/>
          </a:xfrm>
          <a:prstGeom prst="rect">
            <a:avLst/>
          </a:prstGeom>
          <a:noFill/>
          <a:ln w="9525">
            <a:noFill/>
          </a:ln>
        </p:spPr>
      </p:pic>
      <p:pic>
        <p:nvPicPr>
          <p:cNvPr id="5135" name="Picture 15" title=""/>
          <p:cNvPicPr>
            <a:picLocks noChangeAspect="1"/>
          </p:cNvPicPr>
          <p:nvPr/>
        </p:nvPicPr>
        <p:blipFill>
          <a:blip r:embed="rId15"/>
          <a:stretch>
            <a:fillRect/>
          </a:stretch>
        </p:blipFill>
        <p:spPr>
          <a:xfrm>
            <a:off x="1524000" y="4927600"/>
            <a:ext cx="2946400" cy="1066800"/>
          </a:xfrm>
          <a:prstGeom prst="rect">
            <a:avLst/>
          </a:prstGeom>
          <a:noFill/>
          <a:ln w="9525">
            <a:noFill/>
          </a:ln>
        </p:spPr>
      </p:pic>
      <p:pic>
        <p:nvPicPr>
          <p:cNvPr id="5136" name="Picture 16" title=""/>
          <p:cNvPicPr>
            <a:picLocks noChangeAspect="1"/>
          </p:cNvPicPr>
          <p:nvPr/>
        </p:nvPicPr>
        <p:blipFill>
          <a:blip r:embed="rId16"/>
          <a:stretch>
            <a:fillRect/>
          </a:stretch>
        </p:blipFill>
        <p:spPr>
          <a:xfrm>
            <a:off x="1524000" y="3860800"/>
            <a:ext cx="609600" cy="1371600"/>
          </a:xfrm>
          <a:prstGeom prst="rect">
            <a:avLst/>
          </a:prstGeom>
          <a:noFill/>
          <a:ln w="9525">
            <a:noFill/>
          </a:ln>
        </p:spPr>
      </p:pic>
      <p:pic>
        <p:nvPicPr>
          <p:cNvPr id="5137" name="Picture 17" title=""/>
          <p:cNvPicPr>
            <a:picLocks noChangeAspect="1"/>
          </p:cNvPicPr>
          <p:nvPr/>
        </p:nvPicPr>
        <p:blipFill>
          <a:blip r:embed="rId17"/>
          <a:stretch>
            <a:fillRect/>
          </a:stretch>
        </p:blipFill>
        <p:spPr>
          <a:xfrm>
            <a:off x="2946400" y="4089400"/>
            <a:ext cx="1524000" cy="914400"/>
          </a:xfrm>
          <a:prstGeom prst="rect">
            <a:avLst/>
          </a:prstGeom>
          <a:noFill/>
          <a:ln w="9525">
            <a:noFill/>
          </a:ln>
        </p:spPr>
      </p:pic>
      <p:pic>
        <p:nvPicPr>
          <p:cNvPr id="5138" name="Picture 18" title=""/>
          <p:cNvPicPr>
            <a:picLocks noChangeAspect="1"/>
          </p:cNvPicPr>
          <p:nvPr/>
        </p:nvPicPr>
        <p:blipFill>
          <a:blip r:embed="rId18"/>
          <a:stretch>
            <a:fillRect/>
          </a:stretch>
        </p:blipFill>
        <p:spPr>
          <a:xfrm>
            <a:off x="3352800" y="4470400"/>
            <a:ext cx="812800" cy="685800"/>
          </a:xfrm>
          <a:prstGeom prst="rect">
            <a:avLst/>
          </a:prstGeom>
          <a:noFill/>
          <a:ln w="9525">
            <a:noFill/>
          </a:ln>
        </p:spPr>
      </p:pic>
      <p:sp>
        <p:nvSpPr>
          <p:cNvPr id="11283" name="Rectangle 19" title=""/>
          <p:cNvSpPr/>
          <p:nvPr/>
        </p:nvSpPr>
        <p:spPr>
          <a:xfrm>
            <a:off x="254000" y="21802"/>
            <a:ext cx="11279717" cy="748030"/>
          </a:xfrm>
          <a:prstGeom prst="rect">
            <a:avLst/>
          </a:prstGeom>
          <a:noFill/>
          <a:ln w="9525">
            <a:noFill/>
          </a:ln>
        </p:spPr>
        <p:txBody>
          <a:bodyPr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66700" eaLnBrk="1" hangingPunct="1">
              <a:buNone/>
            </a:pPr>
            <a:r>
              <a:rPr lang="zh-CN" altLang="zh-CN" sz="4265" b="1">
                <a:latin typeface="微软雅黑" panose="020b0503020204020204" charset="-122"/>
                <a:ea typeface="微软雅黑" panose="020b0503020204020204" charset="-122"/>
              </a:rPr>
              <a:t>【长征】中央工农红军长征路线介绍及地图 </a:t>
            </a:r>
            <a:endParaRPr lang="zh-CN" altLang="zh-CN" sz="4265" b="1">
              <a:latin typeface="微软雅黑" panose="020b0503020204020204" charset="-122"/>
              <a:ea typeface="微软雅黑" panose="020b0503020204020204" charset="-122"/>
            </a:endParaRPr>
          </a:p>
        </p:txBody>
      </p:sp>
      <p:sp>
        <p:nvSpPr>
          <p:cNvPr id="5140" name="AutoShape 20" title=""/>
          <p:cNvSpPr>
            <a:spLocks noChangeArrowheads="1"/>
          </p:cNvSpPr>
          <p:nvPr/>
        </p:nvSpPr>
        <p:spPr bwMode="auto">
          <a:xfrm>
            <a:off x="8815917" y="4828117"/>
            <a:ext cx="2501900" cy="503767"/>
          </a:xfrm>
          <a:prstGeom prst="wedgeRectCallout">
            <a:avLst>
              <a:gd name="adj1" fmla="val -56442"/>
              <a:gd name="adj2" fmla="val 124468"/>
            </a:avLst>
          </a:prstGeom>
          <a:solidFill>
            <a:schemeClr val="accent1">
              <a:lumMod val="20000"/>
              <a:lumOff val="80000"/>
            </a:schemeClr>
          </a:solidFill>
          <a:ln w="9525">
            <a:solidFill>
              <a:schemeClr val="tx1"/>
            </a:solid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base" latinLnBrk="0" hangingPunct="1">
              <a:lnSpc>
                <a:spcPct val="100000"/>
              </a:lnSpc>
              <a:spcBef>
                <a:spcPct val="0"/>
              </a:spcBef>
              <a:spcAft>
                <a:spcPct val="0"/>
              </a:spcAft>
              <a:buClrTx/>
              <a:buSzTx/>
              <a:buFontTx/>
              <a:buNone/>
              <a:defRPr/>
            </a:pPr>
            <a:r>
              <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rPr>
              <a:t>突破四道封锁线</a:t>
            </a:r>
            <a:endPar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
        <p:nvSpPr>
          <p:cNvPr id="5141" name="AutoShape 21" title=""/>
          <p:cNvSpPr>
            <a:spLocks noChangeArrowheads="1"/>
          </p:cNvSpPr>
          <p:nvPr/>
        </p:nvSpPr>
        <p:spPr bwMode="auto">
          <a:xfrm>
            <a:off x="4593167" y="3992033"/>
            <a:ext cx="1524000" cy="381000"/>
          </a:xfrm>
          <a:prstGeom prst="wedgeRectCallout">
            <a:avLst>
              <a:gd name="adj1" fmla="val -100195"/>
              <a:gd name="adj2" fmla="val 95583"/>
            </a:avLst>
          </a:prstGeom>
          <a:solidFill>
            <a:schemeClr val="accent1">
              <a:lumMod val="20000"/>
              <a:lumOff val="80000"/>
            </a:schemeClr>
          </a:solidFill>
          <a:ln w="9525">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base" latinLnBrk="0" hangingPunct="1">
              <a:lnSpc>
                <a:spcPct val="100000"/>
              </a:lnSpc>
              <a:spcBef>
                <a:spcPct val="0"/>
              </a:spcBef>
              <a:spcAft>
                <a:spcPct val="0"/>
              </a:spcAft>
              <a:buClrTx/>
              <a:buSzTx/>
              <a:buFontTx/>
              <a:buNone/>
              <a:defRPr/>
            </a:pPr>
            <a:r>
              <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rPr>
              <a:t>四渡赤水</a:t>
            </a:r>
            <a:endPar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
        <p:nvSpPr>
          <p:cNvPr id="5142" name="AutoShape 22" title=""/>
          <p:cNvSpPr>
            <a:spLocks noChangeArrowheads="1"/>
          </p:cNvSpPr>
          <p:nvPr/>
        </p:nvSpPr>
        <p:spPr bwMode="auto">
          <a:xfrm>
            <a:off x="4978400" y="4495800"/>
            <a:ext cx="1524000" cy="457200"/>
          </a:xfrm>
          <a:prstGeom prst="wedgeRectCallout">
            <a:avLst>
              <a:gd name="adj1" fmla="val -107083"/>
              <a:gd name="adj2" fmla="val 73264"/>
            </a:avLst>
          </a:prstGeom>
          <a:solidFill>
            <a:schemeClr val="accent1">
              <a:lumMod val="20000"/>
              <a:lumOff val="80000"/>
            </a:schemeClr>
          </a:solidFill>
          <a:ln w="9525">
            <a:solidFill>
              <a:schemeClr val="tx1"/>
            </a:solid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base" latinLnBrk="0" hangingPunct="1">
              <a:lnSpc>
                <a:spcPct val="100000"/>
              </a:lnSpc>
              <a:spcBef>
                <a:spcPct val="0"/>
              </a:spcBef>
              <a:spcAft>
                <a:spcPct val="0"/>
              </a:spcAft>
              <a:buClrTx/>
              <a:buSzTx/>
              <a:buFontTx/>
              <a:buNone/>
              <a:defRPr/>
            </a:pPr>
            <a:r>
              <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rPr>
              <a:t>遵义会议</a:t>
            </a:r>
            <a:endPar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
        <p:nvSpPr>
          <p:cNvPr id="5143" name="AutoShape 23" title=""/>
          <p:cNvSpPr>
            <a:spLocks noChangeArrowheads="1"/>
          </p:cNvSpPr>
          <p:nvPr/>
        </p:nvSpPr>
        <p:spPr bwMode="auto">
          <a:xfrm>
            <a:off x="2438400" y="5308600"/>
            <a:ext cx="1828800" cy="381000"/>
          </a:xfrm>
          <a:prstGeom prst="wedgeRectCallout">
            <a:avLst>
              <a:gd name="adj1" fmla="val -80153"/>
              <a:gd name="adj2" fmla="val 41250"/>
            </a:avLst>
          </a:prstGeom>
          <a:solidFill>
            <a:schemeClr val="accent1">
              <a:lumMod val="20000"/>
              <a:lumOff val="80000"/>
            </a:schemeClr>
          </a:solidFill>
          <a:ln w="9525">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base" latinLnBrk="0" hangingPunct="1">
              <a:lnSpc>
                <a:spcPct val="100000"/>
              </a:lnSpc>
              <a:spcBef>
                <a:spcPct val="0"/>
              </a:spcBef>
              <a:spcAft>
                <a:spcPct val="0"/>
              </a:spcAft>
              <a:buClrTx/>
              <a:buSzTx/>
              <a:buFontTx/>
              <a:buNone/>
              <a:defRPr/>
            </a:pPr>
            <a:r>
              <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rPr>
              <a:t>巧渡金沙江</a:t>
            </a:r>
            <a:endPar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
        <p:nvSpPr>
          <p:cNvPr id="5144" name="AutoShape 24" title=""/>
          <p:cNvSpPr>
            <a:spLocks noChangeArrowheads="1"/>
          </p:cNvSpPr>
          <p:nvPr/>
        </p:nvSpPr>
        <p:spPr bwMode="auto">
          <a:xfrm>
            <a:off x="2230967" y="3526367"/>
            <a:ext cx="1938867" cy="668867"/>
          </a:xfrm>
          <a:prstGeom prst="wedgeRectCallout">
            <a:avLst>
              <a:gd name="adj1" fmla="val -57476"/>
              <a:gd name="adj2" fmla="val 30657"/>
            </a:avLst>
          </a:prstGeom>
          <a:solidFill>
            <a:schemeClr val="accent1">
              <a:lumMod val="20000"/>
              <a:lumOff val="80000"/>
            </a:schemeClr>
          </a:solidFill>
          <a:ln w="9525">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base" latinLnBrk="0" hangingPunct="1">
              <a:lnSpc>
                <a:spcPct val="100000"/>
              </a:lnSpc>
              <a:spcBef>
                <a:spcPct val="0"/>
              </a:spcBef>
              <a:spcAft>
                <a:spcPct val="0"/>
              </a:spcAft>
              <a:buClrTx/>
              <a:buSzTx/>
              <a:buFontTx/>
              <a:buNone/>
              <a:defRPr/>
            </a:pPr>
            <a:r>
              <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rPr>
              <a:t>强渡大渡河 飞夺泸定桥</a:t>
            </a:r>
            <a:endPar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
        <p:nvSpPr>
          <p:cNvPr id="5145" name="AutoShape 25" title=""/>
          <p:cNvSpPr>
            <a:spLocks noChangeArrowheads="1"/>
          </p:cNvSpPr>
          <p:nvPr/>
        </p:nvSpPr>
        <p:spPr bwMode="auto">
          <a:xfrm>
            <a:off x="124884" y="3147484"/>
            <a:ext cx="1337733" cy="787400"/>
          </a:xfrm>
          <a:prstGeom prst="wedgeRectCallout">
            <a:avLst>
              <a:gd name="adj1" fmla="val 78383"/>
              <a:gd name="adj2" fmla="val 27537"/>
            </a:avLst>
          </a:prstGeom>
          <a:solidFill>
            <a:schemeClr val="accent1">
              <a:lumMod val="20000"/>
              <a:lumOff val="80000"/>
            </a:schemeClr>
          </a:solidFill>
          <a:ln w="9525">
            <a:solidFill>
              <a:schemeClr val="tx1"/>
            </a:solidFill>
            <a:miter lim="800000"/>
          </a:ln>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457200" rtl="0" eaLnBrk="1" fontAlgn="base" latinLnBrk="0" hangingPunct="1">
              <a:lnSpc>
                <a:spcPct val="100000"/>
              </a:lnSpc>
              <a:spcBef>
                <a:spcPct val="0"/>
              </a:spcBef>
              <a:spcAft>
                <a:spcPct val="0"/>
              </a:spcAft>
              <a:buClrTx/>
              <a:buSzTx/>
              <a:buFontTx/>
              <a:buNone/>
              <a:defRPr/>
            </a:pPr>
            <a:r>
              <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rPr>
              <a:t>翻越</a:t>
            </a:r>
            <a:endParaRPr kumimoji="0" lang="en-US" alt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endParaRPr>
          </a:p>
          <a:p>
            <a:pPr marL="0" marR="0" lvl="0" indent="0" algn="ctr" defTabSz="457200" rtl="0" eaLnBrk="1" fontAlgn="base" latinLnBrk="0" hangingPunct="1">
              <a:lnSpc>
                <a:spcPct val="100000"/>
              </a:lnSpc>
              <a:spcBef>
                <a:spcPct val="0"/>
              </a:spcBef>
              <a:spcAft>
                <a:spcPct val="0"/>
              </a:spcAft>
              <a:buClrTx/>
              <a:buSzTx/>
              <a:buFontTx/>
              <a:buNone/>
              <a:defRPr/>
            </a:pPr>
            <a:r>
              <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rPr>
              <a:t>大雪山</a:t>
            </a:r>
            <a:endPar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
        <p:nvSpPr>
          <p:cNvPr id="5146" name="AutoShape 26" title=""/>
          <p:cNvSpPr>
            <a:spLocks noChangeArrowheads="1"/>
          </p:cNvSpPr>
          <p:nvPr/>
        </p:nvSpPr>
        <p:spPr bwMode="auto">
          <a:xfrm>
            <a:off x="2840567" y="2220384"/>
            <a:ext cx="1938867" cy="461433"/>
          </a:xfrm>
          <a:prstGeom prst="wedgeRectCallout">
            <a:avLst>
              <a:gd name="adj1" fmla="val -70958"/>
              <a:gd name="adj2" fmla="val 83137"/>
            </a:avLst>
          </a:prstGeom>
          <a:solidFill>
            <a:schemeClr val="accent1">
              <a:lumMod val="20000"/>
              <a:lumOff val="80000"/>
            </a:schemeClr>
          </a:solidFill>
          <a:ln w="9525">
            <a:solidFill>
              <a:schemeClr val="tx1"/>
            </a:solidFill>
            <a:miter lim="800000"/>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base" latinLnBrk="0" hangingPunct="1">
              <a:lnSpc>
                <a:spcPct val="100000"/>
              </a:lnSpc>
              <a:spcBef>
                <a:spcPct val="0"/>
              </a:spcBef>
              <a:spcAft>
                <a:spcPct val="0"/>
              </a:spcAft>
              <a:buClrTx/>
              <a:buSzTx/>
              <a:buFontTx/>
              <a:buNone/>
              <a:defRPr/>
            </a:pPr>
            <a:r>
              <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rPr>
              <a:t>走过水草地</a:t>
            </a:r>
            <a:endParaRPr kumimoji="0" lang="zh-CN" sz="2400" b="1" i="0" u="none" strike="noStrike" kern="1200" cap="none" spc="0" normalizeH="0" baseline="0" noProof="0">
              <a:ln>
                <a:noFill/>
              </a:ln>
              <a:solidFill>
                <a:srgbClr val="000000"/>
              </a:solidFill>
              <a:effectLst/>
              <a:uLnTx/>
              <a:uFillTx/>
              <a:latin typeface="Arial" pitchFamily="34" charset="0"/>
              <a:ea typeface="宋体" panose="02010600030101010101" pitchFamily="2"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26" dur="500" fill="hold" nodeType="clickEffect">
                                  <p:stCondLst>
                                    <p:cond delay="0"/>
                                  </p:stCondLst>
                                  <p:childTnLst>
                                    <p:set>
                                      <p:cBhvr>
                                        <p:cTn id="6" dur="1" fill="hold">
                                          <p:stCondLst>
                                            <p:cond delay="0"/>
                                          </p:stCondLst>
                                        </p:cTn>
                                        <p:tgtEl>
                                          <p:spTgt spid="5127"/>
                                        </p:tgtEl>
                                        <p:attrNameLst>
                                          <p:attrName>style.visibility</p:attrName>
                                        </p:attrNameLst>
                                      </p:cBhvr>
                                      <p:to>
                                        <p:strVal val="visible"/>
                                      </p:to>
                                    </p:set>
                                    <p:animEffect transition="in" filter="barn(inHorizontal)">
                                      <p:cBhvr>
                                        <p:cTn id="7" dur="500"/>
                                        <p:tgtEl>
                                          <p:spTgt spid="512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8" presetClass="entr" presetSubtype="9" dur="500" fill="hold" nodeType="clickEffect">
                                  <p:stCondLst>
                                    <p:cond delay="0"/>
                                  </p:stCondLst>
                                  <p:childTnLst>
                                    <p:set>
                                      <p:cBhvr>
                                        <p:cTn id="11" dur="1" fill="hold">
                                          <p:stCondLst>
                                            <p:cond delay="0"/>
                                          </p:stCondLst>
                                        </p:cTn>
                                        <p:tgtEl>
                                          <p:spTgt spid="5133"/>
                                        </p:tgtEl>
                                        <p:attrNameLst>
                                          <p:attrName>style.visibility</p:attrName>
                                        </p:attrNameLst>
                                      </p:cBhvr>
                                      <p:to>
                                        <p:strVal val="visible"/>
                                      </p:to>
                                    </p:set>
                                    <p:animEffect transition="in" filter="strips(upLeft)">
                                      <p:cBhvr>
                                        <p:cTn id="12" dur="500"/>
                                        <p:tgtEl>
                                          <p:spTgt spid="513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8" presetClass="entr" presetSubtype="9" dur="500" fill="hold" nodeType="clickEffect">
                                  <p:stCondLst>
                                    <p:cond delay="0"/>
                                  </p:stCondLst>
                                  <p:childTnLst>
                                    <p:set>
                                      <p:cBhvr>
                                        <p:cTn id="16" dur="1" fill="hold">
                                          <p:stCondLst>
                                            <p:cond delay="0"/>
                                          </p:stCondLst>
                                        </p:cTn>
                                        <p:tgtEl>
                                          <p:spTgt spid="5123"/>
                                        </p:tgtEl>
                                        <p:attrNameLst>
                                          <p:attrName>style.visibility</p:attrName>
                                        </p:attrNameLst>
                                      </p:cBhvr>
                                      <p:to>
                                        <p:strVal val="visible"/>
                                      </p:to>
                                    </p:set>
                                    <p:animEffect transition="in" filter="strips(upLeft)">
                                      <p:cBhvr>
                                        <p:cTn id="17" dur="500"/>
                                        <p:tgtEl>
                                          <p:spTgt spid="5123"/>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1" presetClass="entr" presetSubtype="4" dur="500" fill="hold" grpId="0" nodeType="clickEffect">
                                  <p:stCondLst>
                                    <p:cond delay="0"/>
                                  </p:stCondLst>
                                  <p:childTnLst>
                                    <p:set>
                                      <p:cBhvr>
                                        <p:cTn id="21" dur="1" fill="hold">
                                          <p:stCondLst>
                                            <p:cond delay="0"/>
                                          </p:stCondLst>
                                        </p:cTn>
                                        <p:tgtEl>
                                          <p:spTgt spid="5140"/>
                                        </p:tgtEl>
                                        <p:attrNameLst>
                                          <p:attrName>style.visibility</p:attrName>
                                        </p:attrNameLst>
                                      </p:cBhvr>
                                      <p:to>
                                        <p:strVal val="visible"/>
                                      </p:to>
                                    </p:set>
                                    <p:animEffect transition="in" filter="wheel(4)">
                                      <p:cBhvr>
                                        <p:cTn id="22" dur="500"/>
                                        <p:tgtEl>
                                          <p:spTgt spid="514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8" presetClass="entr" presetSubtype="9" dur="500" fill="hold" nodeType="clickEffect">
                                  <p:stCondLst>
                                    <p:cond delay="0"/>
                                  </p:stCondLst>
                                  <p:childTnLst>
                                    <p:set>
                                      <p:cBhvr>
                                        <p:cTn id="26" dur="1" fill="hold">
                                          <p:stCondLst>
                                            <p:cond delay="0"/>
                                          </p:stCondLst>
                                        </p:cTn>
                                        <p:tgtEl>
                                          <p:spTgt spid="5126"/>
                                        </p:tgtEl>
                                        <p:attrNameLst>
                                          <p:attrName>style.visibility</p:attrName>
                                        </p:attrNameLst>
                                      </p:cBhvr>
                                      <p:to>
                                        <p:strVal val="visible"/>
                                      </p:to>
                                    </p:set>
                                    <p:animEffect transition="in" filter="strips(upLeft)">
                                      <p:cBhvr>
                                        <p:cTn id="27" dur="500"/>
                                        <p:tgtEl>
                                          <p:spTgt spid="5126"/>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1" presetClass="entr" presetSubtype="4" dur="500" fill="hold" grpId="0" nodeType="clickEffect">
                                  <p:stCondLst>
                                    <p:cond delay="0"/>
                                  </p:stCondLst>
                                  <p:childTnLst>
                                    <p:set>
                                      <p:cBhvr>
                                        <p:cTn id="31" dur="1" fill="hold">
                                          <p:stCondLst>
                                            <p:cond delay="0"/>
                                          </p:stCondLst>
                                        </p:cTn>
                                        <p:tgtEl>
                                          <p:spTgt spid="5142"/>
                                        </p:tgtEl>
                                        <p:attrNameLst>
                                          <p:attrName>style.visibility</p:attrName>
                                        </p:attrNameLst>
                                      </p:cBhvr>
                                      <p:to>
                                        <p:strVal val="visible"/>
                                      </p:to>
                                    </p:set>
                                    <p:animEffect transition="in" filter="wheel(4)">
                                      <p:cBhvr>
                                        <p:cTn id="32" dur="500"/>
                                        <p:tgtEl>
                                          <p:spTgt spid="5142"/>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8" presetClass="entr" presetSubtype="9" dur="500" fill="hold" nodeType="clickEffect">
                                  <p:stCondLst>
                                    <p:cond delay="0"/>
                                  </p:stCondLst>
                                  <p:childTnLst>
                                    <p:set>
                                      <p:cBhvr>
                                        <p:cTn id="36" dur="1" fill="hold">
                                          <p:stCondLst>
                                            <p:cond delay="0"/>
                                          </p:stCondLst>
                                        </p:cTn>
                                        <p:tgtEl>
                                          <p:spTgt spid="5137"/>
                                        </p:tgtEl>
                                        <p:attrNameLst>
                                          <p:attrName>style.visibility</p:attrName>
                                        </p:attrNameLst>
                                      </p:cBhvr>
                                      <p:to>
                                        <p:strVal val="visible"/>
                                      </p:to>
                                    </p:set>
                                    <p:animEffect transition="in" filter="strips(upLeft)">
                                      <p:cBhvr>
                                        <p:cTn id="37" dur="500"/>
                                        <p:tgtEl>
                                          <p:spTgt spid="5137"/>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8" presetClass="entr" presetSubtype="6" dur="500" fill="hold" nodeType="clickEffect">
                                  <p:stCondLst>
                                    <p:cond delay="0"/>
                                  </p:stCondLst>
                                  <p:childTnLst>
                                    <p:set>
                                      <p:cBhvr>
                                        <p:cTn id="41" dur="1" fill="hold">
                                          <p:stCondLst>
                                            <p:cond delay="0"/>
                                          </p:stCondLst>
                                        </p:cTn>
                                        <p:tgtEl>
                                          <p:spTgt spid="5125"/>
                                        </p:tgtEl>
                                        <p:attrNameLst>
                                          <p:attrName>style.visibility</p:attrName>
                                        </p:attrNameLst>
                                      </p:cBhvr>
                                      <p:to>
                                        <p:strVal val="visible"/>
                                      </p:to>
                                    </p:set>
                                    <p:animEffect transition="in" filter="strips(downRight)">
                                      <p:cBhvr>
                                        <p:cTn id="42" dur="500"/>
                                        <p:tgtEl>
                                          <p:spTgt spid="5125"/>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8" presetClass="entr" presetSubtype="9" dur="500" fill="hold" nodeType="clickEffect">
                                  <p:stCondLst>
                                    <p:cond delay="0"/>
                                  </p:stCondLst>
                                  <p:childTnLst>
                                    <p:set>
                                      <p:cBhvr>
                                        <p:cTn id="46" dur="1" fill="hold">
                                          <p:stCondLst>
                                            <p:cond delay="0"/>
                                          </p:stCondLst>
                                        </p:cTn>
                                        <p:tgtEl>
                                          <p:spTgt spid="5138"/>
                                        </p:tgtEl>
                                        <p:attrNameLst>
                                          <p:attrName>style.visibility</p:attrName>
                                        </p:attrNameLst>
                                      </p:cBhvr>
                                      <p:to>
                                        <p:strVal val="visible"/>
                                      </p:to>
                                    </p:set>
                                    <p:animEffect transition="in" filter="strips(upLeft)">
                                      <p:cBhvr>
                                        <p:cTn id="47" dur="500"/>
                                        <p:tgtEl>
                                          <p:spTgt spid="5138"/>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8" presetClass="entr" presetSubtype="6" dur="500" fill="hold" nodeType="clickEffect">
                                  <p:stCondLst>
                                    <p:cond delay="0"/>
                                  </p:stCondLst>
                                  <p:childTnLst>
                                    <p:set>
                                      <p:cBhvr>
                                        <p:cTn id="51" dur="1" fill="hold">
                                          <p:stCondLst>
                                            <p:cond delay="0"/>
                                          </p:stCondLst>
                                        </p:cTn>
                                        <p:tgtEl>
                                          <p:spTgt spid="5124"/>
                                        </p:tgtEl>
                                        <p:attrNameLst>
                                          <p:attrName>style.visibility</p:attrName>
                                        </p:attrNameLst>
                                      </p:cBhvr>
                                      <p:to>
                                        <p:strVal val="visible"/>
                                      </p:to>
                                    </p:set>
                                    <p:animEffect transition="in" filter="strips(downRight)">
                                      <p:cBhvr>
                                        <p:cTn id="52" dur="500"/>
                                        <p:tgtEl>
                                          <p:spTgt spid="5124"/>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21" presetClass="entr" presetSubtype="4" dur="500" fill="hold" grpId="0" nodeType="clickEffect">
                                  <p:stCondLst>
                                    <p:cond delay="0"/>
                                  </p:stCondLst>
                                  <p:childTnLst>
                                    <p:set>
                                      <p:cBhvr>
                                        <p:cTn id="56" dur="1" fill="hold">
                                          <p:stCondLst>
                                            <p:cond delay="0"/>
                                          </p:stCondLst>
                                        </p:cTn>
                                        <p:tgtEl>
                                          <p:spTgt spid="5141"/>
                                        </p:tgtEl>
                                        <p:attrNameLst>
                                          <p:attrName>style.visibility</p:attrName>
                                        </p:attrNameLst>
                                      </p:cBhvr>
                                      <p:to>
                                        <p:strVal val="visible"/>
                                      </p:to>
                                    </p:set>
                                    <p:animEffect transition="in" filter="wheel(4)">
                                      <p:cBhvr>
                                        <p:cTn id="57" dur="500"/>
                                        <p:tgtEl>
                                          <p:spTgt spid="5141"/>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18" presetClass="entr" presetSubtype="9" dur="500" fill="hold" nodeType="clickEffect">
                                  <p:stCondLst>
                                    <p:cond delay="0"/>
                                  </p:stCondLst>
                                  <p:childTnLst>
                                    <p:set>
                                      <p:cBhvr>
                                        <p:cTn id="61" dur="1" fill="hold">
                                          <p:stCondLst>
                                            <p:cond delay="0"/>
                                          </p:stCondLst>
                                        </p:cTn>
                                        <p:tgtEl>
                                          <p:spTgt spid="5135"/>
                                        </p:tgtEl>
                                        <p:attrNameLst>
                                          <p:attrName>style.visibility</p:attrName>
                                        </p:attrNameLst>
                                      </p:cBhvr>
                                      <p:to>
                                        <p:strVal val="visible"/>
                                      </p:to>
                                    </p:set>
                                    <p:animEffect transition="in" filter="strips(upLeft)">
                                      <p:cBhvr>
                                        <p:cTn id="62" dur="500"/>
                                        <p:tgtEl>
                                          <p:spTgt spid="5135"/>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21" presetClass="entr" presetSubtype="4" dur="500" fill="hold" grpId="0" nodeType="clickEffect">
                                  <p:stCondLst>
                                    <p:cond delay="0"/>
                                  </p:stCondLst>
                                  <p:childTnLst>
                                    <p:set>
                                      <p:cBhvr>
                                        <p:cTn id="66" dur="1" fill="hold">
                                          <p:stCondLst>
                                            <p:cond delay="0"/>
                                          </p:stCondLst>
                                        </p:cTn>
                                        <p:tgtEl>
                                          <p:spTgt spid="5143"/>
                                        </p:tgtEl>
                                        <p:attrNameLst>
                                          <p:attrName>style.visibility</p:attrName>
                                        </p:attrNameLst>
                                      </p:cBhvr>
                                      <p:to>
                                        <p:strVal val="visible"/>
                                      </p:to>
                                    </p:set>
                                    <p:animEffect transition="in" filter="wheel(4)">
                                      <p:cBhvr>
                                        <p:cTn id="67" dur="500"/>
                                        <p:tgtEl>
                                          <p:spTgt spid="5143"/>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18" presetClass="entr" presetSubtype="9" dur="500" fill="hold" nodeType="clickEffect">
                                  <p:stCondLst>
                                    <p:cond delay="0"/>
                                  </p:stCondLst>
                                  <p:childTnLst>
                                    <p:set>
                                      <p:cBhvr>
                                        <p:cTn id="71" dur="1" fill="hold">
                                          <p:stCondLst>
                                            <p:cond delay="0"/>
                                          </p:stCondLst>
                                        </p:cTn>
                                        <p:tgtEl>
                                          <p:spTgt spid="5136"/>
                                        </p:tgtEl>
                                        <p:attrNameLst>
                                          <p:attrName>style.visibility</p:attrName>
                                        </p:attrNameLst>
                                      </p:cBhvr>
                                      <p:to>
                                        <p:strVal val="visible"/>
                                      </p:to>
                                    </p:set>
                                    <p:animEffect transition="in" filter="strips(upLeft)">
                                      <p:cBhvr>
                                        <p:cTn id="72" dur="500"/>
                                        <p:tgtEl>
                                          <p:spTgt spid="5136"/>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21" presetClass="entr" presetSubtype="4" dur="500" fill="hold" grpId="0" nodeType="clickEffect">
                                  <p:stCondLst>
                                    <p:cond delay="0"/>
                                  </p:stCondLst>
                                  <p:childTnLst>
                                    <p:set>
                                      <p:cBhvr>
                                        <p:cTn id="76" dur="1" fill="hold">
                                          <p:stCondLst>
                                            <p:cond delay="0"/>
                                          </p:stCondLst>
                                        </p:cTn>
                                        <p:tgtEl>
                                          <p:spTgt spid="5144"/>
                                        </p:tgtEl>
                                        <p:attrNameLst>
                                          <p:attrName>style.visibility</p:attrName>
                                        </p:attrNameLst>
                                      </p:cBhvr>
                                      <p:to>
                                        <p:strVal val="visible"/>
                                      </p:to>
                                    </p:set>
                                    <p:animEffect transition="in" filter="wheel(4)">
                                      <p:cBhvr>
                                        <p:cTn id="77" dur="500"/>
                                        <p:tgtEl>
                                          <p:spTgt spid="5144"/>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18" presetClass="entr" presetSubtype="9" dur="500" fill="hold" nodeType="clickEffect">
                                  <p:stCondLst>
                                    <p:cond delay="0"/>
                                  </p:stCondLst>
                                  <p:childTnLst>
                                    <p:set>
                                      <p:cBhvr>
                                        <p:cTn id="81" dur="1" fill="hold">
                                          <p:stCondLst>
                                            <p:cond delay="0"/>
                                          </p:stCondLst>
                                        </p:cTn>
                                        <p:tgtEl>
                                          <p:spTgt spid="5128"/>
                                        </p:tgtEl>
                                        <p:attrNameLst>
                                          <p:attrName>style.visibility</p:attrName>
                                        </p:attrNameLst>
                                      </p:cBhvr>
                                      <p:to>
                                        <p:strVal val="visible"/>
                                      </p:to>
                                    </p:set>
                                    <p:animEffect transition="in" filter="strips(upLeft)">
                                      <p:cBhvr>
                                        <p:cTn id="82" dur="500"/>
                                        <p:tgtEl>
                                          <p:spTgt spid="5128"/>
                                        </p:tgtEl>
                                      </p:cBhvr>
                                    </p:animEffect>
                                  </p:childTnLst>
                                </p:cTn>
                              </p:par>
                            </p:childTnLst>
                          </p:cTn>
                        </p:par>
                      </p:childTnLst>
                    </p:cTn>
                  </p:par>
                  <p:par>
                    <p:cTn id="83" fill="hold" nodeType="clickPar">
                      <p:stCondLst>
                        <p:cond delay="indefinite"/>
                      </p:stCondLst>
                      <p:childTnLst>
                        <p:par>
                          <p:cTn id="84" fill="hold">
                            <p:stCondLst>
                              <p:cond delay="0"/>
                            </p:stCondLst>
                            <p:childTnLst>
                              <p:par>
                                <p:cTn id="85" presetID="1" presetClass="entr" presetSubtype="0" dur="500" fill="hold" grpId="0" nodeType="clickEffect">
                                  <p:stCondLst>
                                    <p:cond delay="0"/>
                                  </p:stCondLst>
                                  <p:childTnLst>
                                    <p:set>
                                      <p:cBhvr>
                                        <p:cTn id="86" dur="1" fill="hold">
                                          <p:stCondLst>
                                            <p:cond delay="499"/>
                                          </p:stCondLst>
                                        </p:cTn>
                                        <p:tgtEl>
                                          <p:spTgt spid="5145"/>
                                        </p:tgtEl>
                                        <p:attrNameLst>
                                          <p:attrName>style.visibility</p:attrName>
                                        </p:attrNameLst>
                                      </p:cBhvr>
                                      <p:to>
                                        <p:strVal val="visible"/>
                                      </p:to>
                                    </p:set>
                                  </p:childTnLst>
                                </p:cTn>
                              </p:par>
                            </p:childTnLst>
                          </p:cTn>
                        </p:par>
                      </p:childTnLst>
                    </p:cTn>
                  </p:par>
                  <p:par>
                    <p:cTn id="87" fill="hold" nodeType="clickPar">
                      <p:stCondLst>
                        <p:cond delay="indefinite"/>
                      </p:stCondLst>
                      <p:childTnLst>
                        <p:par>
                          <p:cTn id="88" fill="hold">
                            <p:stCondLst>
                              <p:cond delay="0"/>
                            </p:stCondLst>
                            <p:childTnLst>
                              <p:par>
                                <p:cTn id="89" presetID="18" presetClass="entr" presetSubtype="9" dur="500" fill="hold" nodeType="clickEffect">
                                  <p:stCondLst>
                                    <p:cond delay="0"/>
                                  </p:stCondLst>
                                  <p:childTnLst>
                                    <p:set>
                                      <p:cBhvr>
                                        <p:cTn id="90" dur="1" fill="hold">
                                          <p:stCondLst>
                                            <p:cond delay="0"/>
                                          </p:stCondLst>
                                        </p:cTn>
                                        <p:tgtEl>
                                          <p:spTgt spid="5129"/>
                                        </p:tgtEl>
                                        <p:attrNameLst>
                                          <p:attrName>style.visibility</p:attrName>
                                        </p:attrNameLst>
                                      </p:cBhvr>
                                      <p:to>
                                        <p:strVal val="visible"/>
                                      </p:to>
                                    </p:set>
                                    <p:animEffect transition="in" filter="strips(upLeft)">
                                      <p:cBhvr>
                                        <p:cTn id="91" dur="500"/>
                                        <p:tgtEl>
                                          <p:spTgt spid="5129"/>
                                        </p:tgtEl>
                                      </p:cBhvr>
                                    </p:animEffect>
                                  </p:childTnLst>
                                </p:cTn>
                              </p:par>
                            </p:childTnLst>
                          </p:cTn>
                        </p:par>
                      </p:childTnLst>
                    </p:cTn>
                  </p:par>
                  <p:par>
                    <p:cTn id="92" fill="hold" nodeType="clickPar">
                      <p:stCondLst>
                        <p:cond delay="indefinite"/>
                      </p:stCondLst>
                      <p:childTnLst>
                        <p:par>
                          <p:cTn id="93" fill="hold">
                            <p:stCondLst>
                              <p:cond delay="0"/>
                            </p:stCondLst>
                            <p:childTnLst>
                              <p:par>
                                <p:cTn id="94" presetID="18" presetClass="entr" presetSubtype="3" dur="500" fill="hold" nodeType="clickEffect">
                                  <p:stCondLst>
                                    <p:cond delay="0"/>
                                  </p:stCondLst>
                                  <p:childTnLst>
                                    <p:set>
                                      <p:cBhvr>
                                        <p:cTn id="95" dur="1" fill="hold">
                                          <p:stCondLst>
                                            <p:cond delay="0"/>
                                          </p:stCondLst>
                                        </p:cTn>
                                        <p:tgtEl>
                                          <p:spTgt spid="5132"/>
                                        </p:tgtEl>
                                        <p:attrNameLst>
                                          <p:attrName>style.visibility</p:attrName>
                                        </p:attrNameLst>
                                      </p:cBhvr>
                                      <p:to>
                                        <p:strVal val="visible"/>
                                      </p:to>
                                    </p:set>
                                    <p:animEffect transition="in" filter="strips(upRight)">
                                      <p:cBhvr>
                                        <p:cTn id="96" dur="500"/>
                                        <p:tgtEl>
                                          <p:spTgt spid="5132"/>
                                        </p:tgtEl>
                                      </p:cBhvr>
                                    </p:animEffect>
                                  </p:childTnLst>
                                </p:cTn>
                              </p:par>
                            </p:childTnLst>
                          </p:cTn>
                        </p:par>
                      </p:childTnLst>
                    </p:cTn>
                  </p:par>
                  <p:par>
                    <p:cTn id="97" fill="hold" nodeType="clickPar">
                      <p:stCondLst>
                        <p:cond delay="indefinite"/>
                      </p:stCondLst>
                      <p:childTnLst>
                        <p:par>
                          <p:cTn id="98" fill="hold">
                            <p:stCondLst>
                              <p:cond delay="0"/>
                            </p:stCondLst>
                            <p:childTnLst>
                              <p:par>
                                <p:cTn id="99" presetID="21" presetClass="entr" presetSubtype="4" dur="500" fill="hold" grpId="0" nodeType="clickEffect">
                                  <p:stCondLst>
                                    <p:cond delay="0"/>
                                  </p:stCondLst>
                                  <p:childTnLst>
                                    <p:set>
                                      <p:cBhvr>
                                        <p:cTn id="100" dur="1" fill="hold">
                                          <p:stCondLst>
                                            <p:cond delay="0"/>
                                          </p:stCondLst>
                                        </p:cTn>
                                        <p:tgtEl>
                                          <p:spTgt spid="5146"/>
                                        </p:tgtEl>
                                        <p:attrNameLst>
                                          <p:attrName>style.visibility</p:attrName>
                                        </p:attrNameLst>
                                      </p:cBhvr>
                                      <p:to>
                                        <p:strVal val="visible"/>
                                      </p:to>
                                    </p:set>
                                    <p:animEffect transition="in" filter="wheel(4)">
                                      <p:cBhvr>
                                        <p:cTn id="101" dur="500"/>
                                        <p:tgtEl>
                                          <p:spTgt spid="5146"/>
                                        </p:tgtEl>
                                      </p:cBhvr>
                                    </p:animEffect>
                                  </p:childTnLst>
                                </p:cTn>
                              </p:par>
                            </p:childTnLst>
                          </p:cTn>
                        </p:par>
                      </p:childTnLst>
                    </p:cTn>
                  </p:par>
                  <p:par>
                    <p:cTn id="102" fill="hold" nodeType="clickPar">
                      <p:stCondLst>
                        <p:cond delay="indefinite"/>
                      </p:stCondLst>
                      <p:childTnLst>
                        <p:par>
                          <p:cTn id="103" fill="hold">
                            <p:stCondLst>
                              <p:cond delay="0"/>
                            </p:stCondLst>
                            <p:childTnLst>
                              <p:par>
                                <p:cTn id="104" presetID="18" presetClass="entr" presetSubtype="3" dur="500" fill="hold" nodeType="clickEffect">
                                  <p:stCondLst>
                                    <p:cond delay="0"/>
                                  </p:stCondLst>
                                  <p:childTnLst>
                                    <p:set>
                                      <p:cBhvr>
                                        <p:cTn id="105" dur="1" fill="hold">
                                          <p:stCondLst>
                                            <p:cond delay="0"/>
                                          </p:stCondLst>
                                        </p:cTn>
                                        <p:tgtEl>
                                          <p:spTgt spid="5131"/>
                                        </p:tgtEl>
                                        <p:attrNameLst>
                                          <p:attrName>style.visibility</p:attrName>
                                        </p:attrNameLst>
                                      </p:cBhvr>
                                      <p:to>
                                        <p:strVal val="visible"/>
                                      </p:to>
                                    </p:set>
                                    <p:animEffect transition="in" filter="strips(upRight)">
                                      <p:cBhvr>
                                        <p:cTn id="106" dur="500"/>
                                        <p:tgtEl>
                                          <p:spTgt spid="5131"/>
                                        </p:tgtEl>
                                      </p:cBhvr>
                                    </p:animEffect>
                                  </p:childTnLst>
                                </p:cTn>
                              </p:par>
                            </p:childTnLst>
                          </p:cTn>
                        </p:par>
                      </p:childTnLst>
                    </p:cTn>
                  </p:par>
                  <p:par>
                    <p:cTn id="107" fill="hold" nodeType="clickPar">
                      <p:stCondLst>
                        <p:cond delay="indefinite"/>
                      </p:stCondLst>
                      <p:childTnLst>
                        <p:par>
                          <p:cTn id="108" fill="hold">
                            <p:stCondLst>
                              <p:cond delay="0"/>
                            </p:stCondLst>
                            <p:childTnLst>
                              <p:par>
                                <p:cTn id="109" presetID="18" presetClass="entr" presetSubtype="3" dur="500" fill="hold" nodeType="clickEffect">
                                  <p:stCondLst>
                                    <p:cond delay="0"/>
                                  </p:stCondLst>
                                  <p:childTnLst>
                                    <p:set>
                                      <p:cBhvr>
                                        <p:cTn id="110" dur="1" fill="hold">
                                          <p:stCondLst>
                                            <p:cond delay="0"/>
                                          </p:stCondLst>
                                        </p:cTn>
                                        <p:tgtEl>
                                          <p:spTgt spid="5134"/>
                                        </p:tgtEl>
                                        <p:attrNameLst>
                                          <p:attrName>style.visibility</p:attrName>
                                        </p:attrNameLst>
                                      </p:cBhvr>
                                      <p:to>
                                        <p:strVal val="visible"/>
                                      </p:to>
                                    </p:set>
                                    <p:animEffect transition="in" filter="strips(upRight)">
                                      <p:cBhvr>
                                        <p:cTn id="111" dur="500"/>
                                        <p:tgtEl>
                                          <p:spTgt spid="5134"/>
                                        </p:tgtEl>
                                      </p:cBhvr>
                                    </p:animEffect>
                                  </p:childTnLst>
                                </p:cTn>
                              </p:par>
                            </p:childTnLst>
                          </p:cTn>
                        </p:par>
                      </p:childTnLst>
                    </p:cTn>
                  </p:par>
                  <p:par>
                    <p:cTn id="112" fill="hold" nodeType="clickPar">
                      <p:stCondLst>
                        <p:cond delay="indefinite"/>
                      </p:stCondLst>
                      <p:childTnLst>
                        <p:par>
                          <p:cTn id="113" fill="hold">
                            <p:stCondLst>
                              <p:cond delay="0"/>
                            </p:stCondLst>
                            <p:childTnLst>
                              <p:par>
                                <p:cTn id="114" presetID="18" presetClass="entr" presetSubtype="12" dur="500" fill="hold" nodeType="clickEffect">
                                  <p:stCondLst>
                                    <p:cond delay="0"/>
                                  </p:stCondLst>
                                  <p:childTnLst>
                                    <p:set>
                                      <p:cBhvr>
                                        <p:cTn id="115" dur="1" fill="hold">
                                          <p:stCondLst>
                                            <p:cond delay="0"/>
                                          </p:stCondLst>
                                        </p:cTn>
                                        <p:tgtEl>
                                          <p:spTgt spid="5130"/>
                                        </p:tgtEl>
                                        <p:attrNameLst>
                                          <p:attrName>style.visibility</p:attrName>
                                        </p:attrNameLst>
                                      </p:cBhvr>
                                      <p:to>
                                        <p:strVal val="visible"/>
                                      </p:to>
                                    </p:set>
                                    <p:animEffect transition="in" filter="strips(downLeft)">
                                      <p:cBhvr>
                                        <p:cTn id="116" dur="500"/>
                                        <p:tgtEl>
                                          <p:spTgt spid="5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40" grpId="0"/>
      <p:bldP spid="5141" grpId="0"/>
      <p:bldP spid="5142" grpId="0"/>
      <p:bldP spid="5143" grpId="0"/>
      <p:bldP spid="5144" grpId="0"/>
      <p:bldP spid="5145" grpId="0"/>
      <p:bldP spid="5146"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
        <p:nvSpPr>
          <p:cNvPr id="4" name="标题 1" title=""/>
          <p:cNvSpPr>
            <a:spLocks noGrp="1"/>
          </p:cNvSpPr>
          <p:nvPr>
            <p:custDataLst>
              <p:tags r:id="rId4"/>
            </p:custDataLst>
          </p:nvPr>
        </p:nvSpPr>
        <p:spPr>
          <a:xfrm>
            <a:off x="1676400" y="185420"/>
            <a:ext cx="10515600" cy="1325563"/>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90000"/>
              </a:lnSpc>
              <a:spcBef>
                <a:spcPct val="0"/>
              </a:spcBef>
              <a:buNone/>
              <a:defRPr sz="4400" kern="1200">
                <a:solidFill>
                  <a:schemeClr val="tx1"/>
                </a:solidFill>
                <a:latin typeface="+mj-lt"/>
                <a:ea typeface="+mj-ea"/>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t>活动一：激趣导入，了解背景</a:t>
            </a:r>
            <a:endParaRPr lang="zh-CN" altLang="en-US" sz="3200" b="1"/>
          </a:p>
        </p:txBody>
      </p:sp>
      <p:pic>
        <p:nvPicPr>
          <p:cNvPr id="12291" name="Picture 5" title=""/>
          <p:cNvPicPr>
            <a:picLocks noChangeAspect="1"/>
          </p:cNvPicPr>
          <p:nvPr>
            <p:custDataLst>
              <p:tags r:id="rId6"/>
            </p:custDataLst>
          </p:nvPr>
        </p:nvPicPr>
        <p:blipFill>
          <a:blip r:embed="rId5"/>
          <a:stretch>
            <a:fillRect/>
          </a:stretch>
        </p:blipFill>
        <p:spPr>
          <a:xfrm>
            <a:off x="1084898" y="2128520"/>
            <a:ext cx="2279650" cy="2981325"/>
          </a:xfrm>
          <a:prstGeom prst="rect">
            <a:avLst/>
          </a:prstGeom>
          <a:noFill/>
          <a:ln w="9525">
            <a:noFill/>
          </a:ln>
        </p:spPr>
      </p:pic>
      <p:sp>
        <p:nvSpPr>
          <p:cNvPr id="5" name="圆角矩形 4" title=""/>
          <p:cNvSpPr/>
          <p:nvPr/>
        </p:nvSpPr>
        <p:spPr>
          <a:xfrm>
            <a:off x="697865" y="1433195"/>
            <a:ext cx="10255250" cy="4424045"/>
          </a:xfrm>
          <a:prstGeom prst="roundRect">
            <a:avLst/>
          </a:prstGeom>
          <a:noFill/>
          <a:ln w="28575" cmpd="sng">
            <a:solidFill>
              <a:schemeClr val="accent1">
                <a:shade val="50000"/>
              </a:schemeClr>
            </a:solidFill>
            <a:prstDash val="lgDashDot"/>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文本框 5" title=""/>
          <p:cNvSpPr txBox="1"/>
          <p:nvPr/>
        </p:nvSpPr>
        <p:spPr>
          <a:xfrm>
            <a:off x="3683000" y="1782445"/>
            <a:ext cx="6296660" cy="383159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36575" eaLnBrk="1" hangingPunct="1">
              <a:lnSpc>
                <a:spcPct val="150000"/>
              </a:lnSpc>
              <a:buNone/>
            </a:pPr>
            <a:r>
              <a:rPr lang="zh-CN" altLang="zh-CN" sz="2400" b="1">
                <a:latin typeface="Times New Roman" panose="02020603050405020304" pitchFamily="18" charset="0"/>
                <a:ea typeface="黑体" panose="02010609060101010101" charset="-122"/>
                <a:sym typeface="+mn-ea"/>
              </a:rPr>
              <a:t>毛泽东</a:t>
            </a:r>
            <a:r>
              <a:rPr lang="en-US" altLang="zh-CN" sz="2400" b="1">
                <a:latin typeface="Times New Roman" panose="02020603050405020304" pitchFamily="18" charset="0"/>
                <a:ea typeface="楷体" panose="02010609060101010101" pitchFamily="49" charset="-122"/>
                <a:sym typeface="+mn-ea"/>
              </a:rPr>
              <a:t>:</a:t>
            </a:r>
            <a:r>
              <a:rPr lang="zh-CN" altLang="zh-CN" sz="2400" b="1">
                <a:latin typeface="Times New Roman" panose="02020603050405020304" pitchFamily="18" charset="0"/>
                <a:ea typeface="楷体" panose="02010609060101010101" pitchFamily="49" charset="-122"/>
                <a:sym typeface="+mn-ea"/>
              </a:rPr>
              <a:t>字润之，笔名子任。</a:t>
            </a:r>
            <a:r>
              <a:rPr lang="en-US" altLang="zh-CN" sz="2400" b="1">
                <a:latin typeface="Times New Roman" panose="02020603050405020304" pitchFamily="18" charset="0"/>
                <a:ea typeface="楷体" panose="02010609060101010101" pitchFamily="49" charset="-122"/>
                <a:sym typeface="+mn-ea"/>
              </a:rPr>
              <a:t>1893</a:t>
            </a:r>
            <a:r>
              <a:rPr lang="zh-CN" altLang="zh-CN" sz="2400" b="1">
                <a:latin typeface="Times New Roman" panose="02020603050405020304" pitchFamily="18" charset="0"/>
                <a:ea typeface="楷体" panose="02010609060101010101" pitchFamily="49" charset="-122"/>
                <a:sym typeface="+mn-ea"/>
              </a:rPr>
              <a:t>年</a:t>
            </a:r>
            <a:r>
              <a:rPr lang="en-US" altLang="zh-CN" sz="2400" b="1">
                <a:latin typeface="Times New Roman" panose="02020603050405020304" pitchFamily="18" charset="0"/>
                <a:ea typeface="楷体" panose="02010609060101010101" pitchFamily="49" charset="-122"/>
                <a:sym typeface="+mn-ea"/>
              </a:rPr>
              <a:t>12</a:t>
            </a:r>
            <a:r>
              <a:rPr lang="zh-CN" altLang="zh-CN" sz="2400" b="1">
                <a:latin typeface="Times New Roman" panose="02020603050405020304" pitchFamily="18" charset="0"/>
                <a:ea typeface="楷体" panose="02010609060101010101" pitchFamily="49" charset="-122"/>
                <a:sym typeface="+mn-ea"/>
              </a:rPr>
              <a:t>月</a:t>
            </a:r>
            <a:r>
              <a:rPr lang="en-US" altLang="zh-CN" sz="2400" b="1">
                <a:latin typeface="Times New Roman" panose="02020603050405020304" pitchFamily="18" charset="0"/>
                <a:ea typeface="楷体" panose="02010609060101010101" pitchFamily="49" charset="-122"/>
                <a:sym typeface="+mn-ea"/>
              </a:rPr>
              <a:t>26</a:t>
            </a:r>
            <a:r>
              <a:rPr lang="zh-CN" altLang="zh-CN" sz="2400" b="1">
                <a:latin typeface="Times New Roman" panose="02020603050405020304" pitchFamily="18" charset="0"/>
                <a:ea typeface="楷体" panose="02010609060101010101" pitchFamily="49" charset="-122"/>
                <a:sym typeface="+mn-ea"/>
              </a:rPr>
              <a:t>日出生于湖南湘潭一个农民家庭。</a:t>
            </a:r>
            <a:r>
              <a:rPr lang="en-US" altLang="zh-CN" sz="2400" b="1">
                <a:latin typeface="Times New Roman" panose="02020603050405020304" pitchFamily="18" charset="0"/>
                <a:ea typeface="楷体" panose="02010609060101010101" pitchFamily="49" charset="-122"/>
                <a:sym typeface="+mn-ea"/>
              </a:rPr>
              <a:t>1976</a:t>
            </a:r>
            <a:r>
              <a:rPr lang="zh-CN" altLang="zh-CN" sz="2400" b="1">
                <a:latin typeface="Times New Roman" panose="02020603050405020304" pitchFamily="18" charset="0"/>
                <a:ea typeface="楷体" panose="02010609060101010101" pitchFamily="49" charset="-122"/>
                <a:sym typeface="+mn-ea"/>
              </a:rPr>
              <a:t>年</a:t>
            </a:r>
            <a:r>
              <a:rPr lang="en-US" altLang="zh-CN" sz="2400" b="1">
                <a:latin typeface="Times New Roman" panose="02020603050405020304" pitchFamily="18" charset="0"/>
                <a:ea typeface="楷体" panose="02010609060101010101" pitchFamily="49" charset="-122"/>
                <a:sym typeface="+mn-ea"/>
              </a:rPr>
              <a:t>9</a:t>
            </a:r>
            <a:r>
              <a:rPr lang="zh-CN" altLang="zh-CN" sz="2400" b="1">
                <a:latin typeface="Times New Roman" panose="02020603050405020304" pitchFamily="18" charset="0"/>
                <a:ea typeface="楷体" panose="02010609060101010101" pitchFamily="49" charset="-122"/>
                <a:sym typeface="+mn-ea"/>
              </a:rPr>
              <a:t>月</a:t>
            </a:r>
            <a:r>
              <a:rPr lang="en-US" altLang="zh-CN" sz="2400" b="1">
                <a:latin typeface="Times New Roman" panose="02020603050405020304" pitchFamily="18" charset="0"/>
                <a:ea typeface="楷体" panose="02010609060101010101" pitchFamily="49" charset="-122"/>
                <a:sym typeface="+mn-ea"/>
              </a:rPr>
              <a:t>9</a:t>
            </a:r>
            <a:r>
              <a:rPr lang="zh-CN" altLang="zh-CN" sz="2400" b="1">
                <a:latin typeface="Times New Roman" panose="02020603050405020304" pitchFamily="18" charset="0"/>
                <a:ea typeface="楷体" panose="02010609060101010101" pitchFamily="49" charset="-122"/>
                <a:sym typeface="+mn-ea"/>
              </a:rPr>
              <a:t>日在北京逝世。中国人民的领袖，马克思主义者，伟大的无产阶级革命家、战略家和理论家，中国共产党、中国人民解放军和中华人民共和国的主要缔造者和领导人，诗人，书法家。</a:t>
            </a:r>
            <a:endParaRPr lang="zh-CN" altLang="zh-CN" sz="2400" b="1">
              <a:latin typeface="Times New Roman" panose="02020603050405020304" pitchFamily="18" charset="0"/>
              <a:ea typeface="楷体" panose="02010609060101010101" pitchFamily="49" charset="-122"/>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p:txBody>
          <a:bodyPr/>
          <a:lstStyle/>
          <a:p>
            <a:r>
              <a:rPr lang="zh-CN" altLang="en-US" sz="3200" b="1">
                <a:solidFill>
                  <a:srgbClr val="000000"/>
                </a:solidFill>
                <a:latin typeface="Times New Roman" panose="02020603050405020304" pitchFamily="18" charset="0"/>
                <a:cs typeface="Times New Roman" panose="02020603050405020304" pitchFamily="18" charset="0"/>
                <a:sym typeface="+mn-ea"/>
              </a:rPr>
              <a:t>自读提示</a:t>
            </a:r>
            <a:endParaRPr lang="zh-CN" altLang="en-US" sz="3200" b="1">
              <a:solidFill>
                <a:srgbClr val="000000"/>
              </a:solidFill>
              <a:latin typeface="Times New Roman" panose="02020603050405020304" pitchFamily="18" charset="0"/>
              <a:cs typeface="Times New Roman" panose="02020603050405020304" pitchFamily="18" charset="0"/>
              <a:sym typeface="+mn-ea"/>
            </a:endParaRPr>
          </a:p>
          <a:p>
            <a:endParaRPr lang="zh-CN" altLang="en-US" b="1">
              <a:solidFill>
                <a:srgbClr val="000000"/>
              </a:solidFill>
              <a:latin typeface="Times New Roman" panose="02020603050405020304" pitchFamily="18" charset="0"/>
              <a:cs typeface="Times New Roman" panose="02020603050405020304" pitchFamily="18" charset="0"/>
              <a:sym typeface="+mn-ea"/>
            </a:endParaRPr>
          </a:p>
          <a:p>
            <a:pPr marL="0" indent="0">
              <a:lnSpc>
                <a:spcPct val="150000"/>
              </a:lnSpc>
              <a:buNone/>
            </a:pPr>
            <a:r>
              <a:rPr lang="en-US" altLang="zh-CN">
                <a:solidFill>
                  <a:srgbClr val="000000"/>
                </a:solidFill>
                <a:latin typeface="Times New Roman" panose="02020603050405020304" pitchFamily="18" charset="0"/>
                <a:cs typeface="Times New Roman" panose="02020603050405020304" pitchFamily="18" charset="0"/>
                <a:sym typeface="+mn-ea"/>
              </a:rPr>
              <a:t>        </a:t>
            </a:r>
            <a:r>
              <a:rPr lang="zh-CN" altLang="en-US">
                <a:solidFill>
                  <a:srgbClr val="000000"/>
                </a:solidFill>
                <a:latin typeface="Times New Roman" panose="02020603050405020304" pitchFamily="18" charset="0"/>
                <a:cs typeface="Times New Roman" panose="02020603050405020304" pitchFamily="18" charset="0"/>
                <a:sym typeface="+mn-ea"/>
              </a:rPr>
              <a:t>请同学们自由朗读课文，注意读准字音，读通句子，难读的地方多读几遍。</a:t>
            </a:r>
            <a:endParaRPr lang="zh-CN" altLang="en-US">
              <a:solidFill>
                <a:srgbClr val="000000"/>
              </a:solidFill>
              <a:latin typeface="Times New Roman" panose="02020603050405020304" pitchFamily="18" charset="0"/>
              <a:cs typeface="Times New Roman" panose="02020603050405020304" pitchFamily="18" charset="0"/>
              <a:sym typeface="+mn-ea"/>
            </a:endParaRPr>
          </a:p>
          <a:p>
            <a:endParaRPr lang="zh-CN" altLang="en-US"/>
          </a:p>
        </p:txBody>
      </p:sp>
      <p:sp>
        <p:nvSpPr>
          <p:cNvPr id="100" name="文本框 99" title=""/>
          <p:cNvSpPr txBox="1"/>
          <p:nvPr/>
        </p:nvSpPr>
        <p:spPr>
          <a:xfrm>
            <a:off x="1492885" y="429260"/>
            <a:ext cx="7174865" cy="5835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1">
                <a:ea typeface="宋体" panose="02010600030101010101" pitchFamily="2" charset="-122"/>
              </a:rPr>
              <a:t>活动二：读诗歌，了解大意</a:t>
            </a:r>
            <a:endParaRPr lang="zh-CN" sz="3200" b="1">
              <a:ea typeface="宋体" panose="02010600030101010101" pitchFamily="2" charset="-122"/>
            </a:endParaRPr>
          </a:p>
        </p:txBody>
      </p:sp>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Rectangle 6" title=""/>
          <p:cNvSpPr>
            <a:spLocks noChangeArrowheads="1"/>
          </p:cNvSpPr>
          <p:nvPr>
            <p:custDataLst>
              <p:tags r:id="rId2"/>
            </p:custDataLst>
          </p:nvPr>
        </p:nvSpPr>
        <p:spPr bwMode="auto">
          <a:xfrm>
            <a:off x="617538" y="1244600"/>
            <a:ext cx="7429500" cy="1247775"/>
          </a:xfrm>
          <a:prstGeom prst="rect">
            <a:avLst/>
          </a:prstGeom>
          <a:noFill/>
          <a:ln w="3175" cap="rnd">
            <a:noFill/>
            <a:prstDash val="sysDot"/>
            <a:miter lim="800000"/>
          </a:ln>
        </p:spPr>
        <p:txBody>
          <a:bodyPr lIns="91439" tIns="45719" rIns="91439" bIns="45719"/>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457200" rtl="0" eaLnBrk="1" fontAlgn="base" latinLnBrk="0" hangingPunct="1">
              <a:lnSpc>
                <a:spcPct val="15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tx1"/>
                </a:solidFill>
                <a:effectLst/>
                <a:uLnTx/>
                <a:uFillTx/>
                <a:latin typeface="+mn-ea"/>
                <a:ea typeface="+mn-ea"/>
                <a:cs typeface="+mn-cs"/>
              </a:rPr>
              <a:t>读一读下面的句子，看看你有什么发现？</a:t>
            </a:r>
            <a:endParaRPr kumimoji="0" lang="en-US" altLang="zh-CN" sz="2400" b="1" i="0" u="none" strike="noStrike" kern="1200" cap="none" spc="0" normalizeH="0" baseline="0" noProof="0">
              <a:ln>
                <a:noFill/>
              </a:ln>
              <a:solidFill>
                <a:schemeClr val="tx1"/>
              </a:solidFill>
              <a:effectLst/>
              <a:uLnTx/>
              <a:uFillTx/>
              <a:latin typeface="+mn-ea"/>
              <a:ea typeface="+mn-ea"/>
              <a:cs typeface="+mn-cs"/>
            </a:endParaRPr>
          </a:p>
          <a:p>
            <a:pPr marL="0" marR="0" lvl="0" indent="0" algn="l" defTabSz="457200" rtl="0" eaLnBrk="1" fontAlgn="base" latinLnBrk="0"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srgbClr val="0000FF"/>
                </a:solidFill>
                <a:effectLst/>
                <a:uLnTx/>
                <a:uFillTx/>
                <a:latin typeface="Calibri"/>
                <a:ea typeface="宋体" panose="02010600030101010101" pitchFamily="2" charset="-122"/>
                <a:cs typeface="+mn-cs"/>
              </a:rPr>
              <a:t>         </a:t>
            </a:r>
            <a:r>
              <a:rPr kumimoji="0" lang="zh-CN" altLang="en-US" sz="2400" b="1" i="0" u="none" strike="noStrike" kern="1200" cap="none" spc="0" normalizeH="0" baseline="0" noProof="0">
                <a:ln>
                  <a:noFill/>
                </a:ln>
                <a:solidFill>
                  <a:srgbClr val="0000FF"/>
                </a:solidFill>
                <a:effectLst/>
                <a:uLnTx/>
                <a:uFillTx/>
                <a:latin typeface="楷体" panose="02010609060101010101" pitchFamily="49" charset="-122"/>
                <a:ea typeface="楷体" panose="02010609060101010101" pitchFamily="49" charset="-122"/>
                <a:cs typeface="+mn-cs"/>
              </a:rPr>
              <a:t>红军不怕远征</a:t>
            </a:r>
            <a:r>
              <a:rPr kumimoji="0" lang="zh-CN" altLang="en-US" sz="2400" b="1" i="0" u="none" strike="noStrike" kern="1200" cap="none" spc="0" normalizeH="0" baseline="0" noProof="0">
                <a:ln>
                  <a:noFill/>
                </a:ln>
                <a:solidFill>
                  <a:srgbClr val="FF0000"/>
                </a:solidFill>
                <a:effectLst/>
                <a:uLnTx/>
                <a:uFillTx/>
                <a:latin typeface="楷体" panose="02010609060101010101" pitchFamily="49" charset="-122"/>
                <a:ea typeface="楷体" panose="02010609060101010101" pitchFamily="49" charset="-122"/>
                <a:cs typeface="+mn-cs"/>
              </a:rPr>
              <a:t>难</a:t>
            </a:r>
            <a:endParaRPr kumimoji="0" lang="zh-CN" altLang="en-US" sz="2400" b="1" i="0" u="none" strike="noStrike" kern="1200" cap="none" spc="0" normalizeH="0" baseline="0" noProof="0">
              <a:ln>
                <a:noFill/>
              </a:ln>
              <a:solidFill>
                <a:srgbClr val="FF0000"/>
              </a:solidFill>
              <a:effectLst/>
              <a:uLnTx/>
              <a:uFillTx/>
              <a:latin typeface="楷体" panose="02010609060101010101" pitchFamily="49" charset="-122"/>
              <a:ea typeface="楷体" panose="02010609060101010101" pitchFamily="49" charset="-122"/>
              <a:cs typeface="+mn-cs"/>
            </a:endParaRPr>
          </a:p>
        </p:txBody>
      </p:sp>
      <p:sp>
        <p:nvSpPr>
          <p:cNvPr id="100" name="文本框 99" title=""/>
          <p:cNvSpPr txBox="1"/>
          <p:nvPr>
            <p:custDataLst>
              <p:tags r:id="rId3"/>
            </p:custDataLst>
          </p:nvPr>
        </p:nvSpPr>
        <p:spPr>
          <a:xfrm>
            <a:off x="1492885" y="429260"/>
            <a:ext cx="7174865" cy="5835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1">
                <a:ea typeface="宋体" panose="02010600030101010101" pitchFamily="2" charset="-122"/>
              </a:rPr>
              <a:t>活动二：读诗歌，了解大意</a:t>
            </a:r>
            <a:endParaRPr lang="zh-CN" sz="3200" b="1">
              <a:ea typeface="宋体" panose="02010600030101010101" pitchFamily="2" charset="-122"/>
            </a:endParaRPr>
          </a:p>
        </p:txBody>
      </p:sp>
      <p:pic>
        <p:nvPicPr>
          <p:cNvPr id="10" name="Picture 3" title=""/>
          <p:cNvPicPr>
            <a:picLocks noChangeAspect="1" noChangeArrowheads="1"/>
          </p:cNvPicPr>
          <p:nvPr>
            <p:custDataLst>
              <p:tags r:id="rId5"/>
            </p:custDataLst>
          </p:nvPr>
        </p:nvPicPr>
        <p:blipFill>
          <a:blip r:embed="rId4">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grpSp>
        <p:nvGrpSpPr>
          <p:cNvPr id="6" name="组合 26" title=""/>
          <p:cNvGrpSpPr/>
          <p:nvPr/>
        </p:nvGrpSpPr>
        <p:grpSpPr>
          <a:xfrm>
            <a:off x="7354947" y="1349103"/>
            <a:ext cx="2654241" cy="1048661"/>
            <a:chOff x="6712495" y="-330511"/>
            <a:chExt cx="2654241" cy="1048661"/>
          </a:xfrm>
          <a:effectLst>
            <a:outerShdw blurRad="63500" sx="102000" sy="102000" algn="ctr" rotWithShape="0">
              <a:prstClr val="black">
                <a:alpha val="40000"/>
              </a:prstClr>
            </a:outerShdw>
          </a:effectLst>
        </p:grpSpPr>
        <p:pic>
          <p:nvPicPr>
            <p:cNvPr id="28" name="Picture 15" descr="C:\Users\Administrator\Desktop\1.png"/>
            <p:cNvPicPr>
              <a:picLocks noChangeAspect="1" noChangeArrowheads="1"/>
            </p:cNvPicPr>
            <p:nvPr>
              <p:custDataLst>
                <p:tags r:id="rId7"/>
              </p:custDataLst>
            </p:nvPr>
          </p:nvPicPr>
          <p:blipFill>
            <a:blip r:embed="rId6"/>
            <a:stretch>
              <a:fillRect/>
            </a:stretch>
          </p:blipFill>
          <p:spPr bwMode="auto">
            <a:xfrm>
              <a:off x="6712495" y="-330511"/>
              <a:ext cx="2654241" cy="1048661"/>
            </a:xfrm>
            <a:prstGeom prst="rect">
              <a:avLst/>
            </a:prstGeom>
            <a:noFill/>
          </p:spPr>
        </p:pic>
        <p:sp>
          <p:nvSpPr>
            <p:cNvPr id="29" name="矩形 28"/>
            <p:cNvSpPr/>
            <p:nvPr>
              <p:custDataLst>
                <p:tags r:id="rId8"/>
              </p:custDataLst>
            </p:nvPr>
          </p:nvSpPr>
          <p:spPr>
            <a:xfrm>
              <a:off x="7022614" y="-221680"/>
              <a:ext cx="1589063" cy="829945"/>
            </a:xfrm>
            <a:prstGeom prst="rect">
              <a:avLst/>
            </a:prstGeom>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457200" rtl="0" eaLnBrk="1" fontAlgn="base" latinLnBrk="0" hangingPunct="1">
                <a:lnSpc>
                  <a:spcPct val="100000"/>
                </a:lnSpc>
                <a:spcBef>
                  <a:spcPct val="0"/>
                </a:spcBef>
                <a:spcAft>
                  <a:spcPct val="0"/>
                </a:spcAft>
                <a:buClrTx/>
                <a:buSzTx/>
                <a:buFontTx/>
                <a:buNone/>
                <a:defRPr/>
              </a:pPr>
              <a:r>
                <a:rPr kumimoji="0" lang="zh-CN" altLang="en-US" sz="2400" b="1" i="0" u="none" strike="noStrike" kern="1200" cap="none" spc="0" normalizeH="0" baseline="0" noProof="0">
                  <a:ln>
                    <a:noFill/>
                  </a:ln>
                  <a:solidFill>
                    <a:schemeClr val="bg1"/>
                  </a:solidFill>
                  <a:effectLst/>
                  <a:uLnTx/>
                  <a:uFillTx/>
                  <a:latin typeface="黑体" panose="02010609060101010101" charset="-122"/>
                  <a:ea typeface="黑体" panose="02010609060101010101" charset="-122"/>
                  <a:cs typeface="+mn-cs"/>
                </a:rPr>
                <a:t>红色的字是多音字！</a:t>
              </a:r>
              <a:endParaRPr kumimoji="0" lang="zh-CN" altLang="en-US" sz="2400" b="1" i="0" u="none" strike="noStrike" kern="1200" cap="none" spc="0" normalizeH="0" baseline="0" noProof="0">
                <a:ln>
                  <a:noFill/>
                </a:ln>
                <a:solidFill>
                  <a:schemeClr val="bg1"/>
                </a:solidFill>
                <a:effectLst/>
                <a:uLnTx/>
                <a:uFillTx/>
                <a:latin typeface="黑体" panose="02010609060101010101" charset="-122"/>
                <a:ea typeface="黑体" panose="02010609060101010101" charset="-122"/>
                <a:cs typeface="+mn-cs"/>
              </a:endParaRPr>
            </a:p>
          </p:txBody>
        </p:sp>
      </p:grpSp>
      <p:sp>
        <p:nvSpPr>
          <p:cNvPr id="20482" name="TextBox 13" title=""/>
          <p:cNvSpPr txBox="1">
            <a:spLocks noChangeArrowheads="1"/>
          </p:cNvSpPr>
          <p:nvPr/>
        </p:nvSpPr>
        <p:spPr bwMode="auto">
          <a:xfrm>
            <a:off x="2595563" y="2874963"/>
            <a:ext cx="569913" cy="461963"/>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defTabSz="457200" eaLnBrk="1" hangingPunct="1">
              <a:buClrTx/>
              <a:buSzTx/>
              <a:buFontTx/>
              <a:buNone/>
              <a:defRPr/>
            </a:pPr>
            <a:r>
              <a:rPr kumimoji="0" lang="zh-CN" altLang="en-US" sz="2400" b="1" kern="1200" cap="none" spc="0" normalizeH="0" baseline="0" noProof="0">
                <a:solidFill>
                  <a:srgbClr val="FF0000"/>
                </a:solidFill>
                <a:latin typeface="+mn-ea"/>
                <a:ea typeface="宋体" panose="02010600030101010101" pitchFamily="2" charset="-122"/>
                <a:cs typeface="+mn-cs"/>
              </a:rPr>
              <a:t>难</a:t>
            </a:r>
            <a:endParaRPr kumimoji="0" lang="zh-CN" altLang="en-US" sz="2400" b="1" kern="1200" cap="none" spc="0" normalizeH="0" baseline="0" noProof="0">
              <a:solidFill>
                <a:srgbClr val="FF0000"/>
              </a:solidFill>
              <a:latin typeface="+mn-ea"/>
              <a:ea typeface="宋体" panose="02010600030101010101" pitchFamily="2" charset="-122"/>
              <a:cs typeface="+mn-cs"/>
            </a:endParaRPr>
          </a:p>
        </p:txBody>
      </p:sp>
      <p:sp>
        <p:nvSpPr>
          <p:cNvPr id="16" name="TextBox 15" title=""/>
          <p:cNvSpPr txBox="1"/>
          <p:nvPr/>
        </p:nvSpPr>
        <p:spPr>
          <a:xfrm>
            <a:off x="3225800" y="2492375"/>
            <a:ext cx="2565400" cy="1201738"/>
          </a:xfrm>
          <a:prstGeom prst="rect">
            <a:avLst/>
          </a:prstGeom>
          <a:noFill/>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defTabSz="457200" eaLnBrk="1" hangingPunct="1">
              <a:lnSpc>
                <a:spcPct val="150000"/>
              </a:lnSpc>
              <a:buClrTx/>
              <a:buSzTx/>
              <a:buFontTx/>
              <a:buNone/>
              <a:defRPr/>
            </a:pPr>
            <a:r>
              <a:rPr kumimoji="0" lang="en-US" altLang="zh-CN" sz="2400" b="1" kern="1200" cap="none" spc="0" normalizeH="0" baseline="0" noProof="0" err="1">
                <a:solidFill>
                  <a:srgbClr val="FF0000"/>
                </a:solidFill>
                <a:latin typeface="方正姚体" pitchFamily="2" charset="-122"/>
                <a:ea typeface="方正姚体" pitchFamily="2" charset="-122"/>
                <a:cs typeface="+mn-cs"/>
              </a:rPr>
              <a:t>nán</a:t>
            </a:r>
            <a:r>
              <a:rPr kumimoji="0" lang="en-US" altLang="zh-CN" sz="2400" b="1" kern="1200" cap="none" spc="0" normalizeH="0" baseline="0" noProof="0">
                <a:solidFill>
                  <a:srgbClr val="FF0000"/>
                </a:solidFill>
                <a:latin typeface="+mn-ea"/>
                <a:ea typeface="+mn-ea"/>
                <a:cs typeface="+mn-cs"/>
              </a:rPr>
              <a:t>(</a:t>
            </a:r>
            <a:r>
              <a:rPr kumimoji="0" lang="zh-CN" altLang="en-US" sz="2400" b="1" kern="1200" cap="none" spc="0" normalizeH="0" baseline="0" noProof="0">
                <a:solidFill>
                  <a:srgbClr val="FF0000"/>
                </a:solidFill>
                <a:latin typeface="+mn-ea"/>
                <a:ea typeface="+mn-ea"/>
                <a:cs typeface="+mn-cs"/>
              </a:rPr>
              <a:t>困难</a:t>
            </a:r>
            <a:r>
              <a:rPr kumimoji="0" lang="en-US" altLang="zh-CN" sz="2400" b="1" kern="1200" cap="none" spc="0" normalizeH="0" baseline="0" noProof="0">
                <a:solidFill>
                  <a:srgbClr val="FF0000"/>
                </a:solidFill>
                <a:latin typeface="+mn-ea"/>
                <a:ea typeface="+mn-ea"/>
                <a:cs typeface="+mn-cs"/>
              </a:rPr>
              <a:t>)</a:t>
            </a:r>
            <a:endParaRPr kumimoji="0" lang="en-US" altLang="zh-CN" sz="2400" b="1" kern="1200" cap="none" spc="0" normalizeH="0" baseline="0" noProof="0">
              <a:solidFill>
                <a:srgbClr val="FF0000"/>
              </a:solidFill>
              <a:latin typeface="+mn-ea"/>
              <a:ea typeface="+mn-ea"/>
              <a:cs typeface="+mn-cs"/>
            </a:endParaRPr>
          </a:p>
          <a:p>
            <a:pPr marR="0" defTabSz="457200" eaLnBrk="1" hangingPunct="1">
              <a:lnSpc>
                <a:spcPct val="150000"/>
              </a:lnSpc>
              <a:buClrTx/>
              <a:buSzTx/>
              <a:buFontTx/>
              <a:buNone/>
              <a:defRPr/>
            </a:pPr>
            <a:r>
              <a:rPr kumimoji="0" lang="en-US" altLang="zh-CN" sz="2400" b="1" kern="1200" cap="none" spc="0" normalizeH="0" baseline="0" noProof="0" err="1">
                <a:solidFill>
                  <a:srgbClr val="FF0000"/>
                </a:solidFill>
                <a:latin typeface="方正姚体" pitchFamily="2" charset="-122"/>
                <a:ea typeface="方正姚体" pitchFamily="2" charset="-122"/>
                <a:cs typeface="+mn-cs"/>
              </a:rPr>
              <a:t>nàn</a:t>
            </a:r>
            <a:r>
              <a:rPr kumimoji="0" lang="en-US" altLang="zh-CN" sz="2400" b="1" kern="1200" cap="none" spc="0" normalizeH="0" baseline="0" noProof="0">
                <a:solidFill>
                  <a:srgbClr val="FF0000"/>
                </a:solidFill>
                <a:latin typeface="+mn-ea"/>
                <a:ea typeface="+mn-ea"/>
                <a:cs typeface="+mn-cs"/>
              </a:rPr>
              <a:t>(</a:t>
            </a:r>
            <a:r>
              <a:rPr kumimoji="0" lang="zh-CN" altLang="en-US" sz="2400" b="1" kern="1200" cap="none" spc="0" normalizeH="0" baseline="0" noProof="0">
                <a:solidFill>
                  <a:srgbClr val="FF0000"/>
                </a:solidFill>
                <a:latin typeface="+mn-ea"/>
                <a:ea typeface="+mn-ea"/>
                <a:cs typeface="+mn-cs"/>
              </a:rPr>
              <a:t>灾难</a:t>
            </a:r>
            <a:r>
              <a:rPr kumimoji="0" lang="en-US" altLang="zh-CN" sz="2400" b="1" kern="1200" cap="none" spc="0" normalizeH="0" baseline="0" noProof="0">
                <a:solidFill>
                  <a:srgbClr val="FF0000"/>
                </a:solidFill>
                <a:latin typeface="+mn-ea"/>
                <a:ea typeface="+mn-ea"/>
                <a:cs typeface="+mn-cs"/>
              </a:rPr>
              <a:t>)</a:t>
            </a:r>
            <a:endParaRPr kumimoji="0" lang="en-US" altLang="zh-CN" sz="2400" b="1" kern="1200" cap="none" spc="0" normalizeH="0" baseline="0" noProof="0">
              <a:solidFill>
                <a:srgbClr val="FF0000"/>
              </a:solidFill>
              <a:latin typeface="+mn-ea"/>
              <a:ea typeface="+mn-ea"/>
              <a:cs typeface="+mn-cs"/>
            </a:endParaRPr>
          </a:p>
        </p:txBody>
      </p:sp>
      <p:sp>
        <p:nvSpPr>
          <p:cNvPr id="15" name="左大括号 14" title=""/>
          <p:cNvSpPr/>
          <p:nvPr/>
        </p:nvSpPr>
        <p:spPr>
          <a:xfrm>
            <a:off x="3078163" y="2733675"/>
            <a:ext cx="176212" cy="787400"/>
          </a:xfrm>
          <a:prstGeom prst="leftBrace">
            <a:avLst/>
          </a:prstGeom>
          <a:ln>
            <a:solidFill>
              <a:srgbClr val="FF0000"/>
            </a:solidFill>
          </a:ln>
          <a:effectLst/>
        </p:spPr>
        <p:style>
          <a:lnRef idx="2">
            <a:schemeClr val="accent1"/>
          </a:lnRef>
          <a:fillRef idx="0">
            <a:schemeClr val="accent1"/>
          </a:fillRef>
          <a:effectRef idx="1">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marL="0" marR="0" lvl="0" indent="0" algn="ctr" defTabSz="457200" rtl="0" eaLnBrk="1" fontAlgn="base" latinLnBrk="0" hangingPunct="1">
              <a:lnSpc>
                <a:spcPct val="100000"/>
              </a:lnSpc>
              <a:spcBef>
                <a:spcPct val="0"/>
              </a:spcBef>
              <a:spcAft>
                <a:spcPct val="0"/>
              </a:spcAft>
              <a:buClrTx/>
              <a:buSzTx/>
              <a:buFontTx/>
              <a:buNone/>
              <a:defRPr/>
            </a:pPr>
            <a:endParaRPr kumimoji="0" lang="zh-CN" altLang="en-US" sz="2800" b="1" i="0" u="none" strike="noStrike" kern="1200" cap="none" spc="0" normalizeH="0" baseline="0" noProof="0">
              <a:ln>
                <a:noFill/>
              </a:ln>
              <a:solidFill>
                <a:schemeClr val="tx1"/>
              </a:solidFill>
              <a:effectLst/>
              <a:uLnTx/>
              <a:uFillTx/>
              <a:latin typeface="+mn-lt"/>
              <a:ea typeface="+mn-ea"/>
              <a:cs typeface="+mn-cs"/>
            </a:endParaRPr>
          </a:p>
        </p:txBody>
      </p:sp>
      <p:sp>
        <p:nvSpPr>
          <p:cNvPr id="16397" name="矩形 7" title=""/>
          <p:cNvSpPr/>
          <p:nvPr/>
        </p:nvSpPr>
        <p:spPr>
          <a:xfrm>
            <a:off x="1943154" y="3965435"/>
            <a:ext cx="7021459" cy="830403"/>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2400" b="1">
                <a:latin typeface="楷体" panose="02010609060101010101" pitchFamily="49" charset="-122"/>
                <a:ea typeface="楷体" panose="02010609060101010101" pitchFamily="49" charset="-122"/>
              </a:rPr>
              <a:t>这次地震灾难</a:t>
            </a:r>
            <a:r>
              <a:rPr lang="en-US" altLang="zh-CN" sz="2400" b="1">
                <a:latin typeface="楷体" panose="02010609060101010101" pitchFamily="49" charset="-122"/>
                <a:ea typeface="楷体" panose="02010609060101010101" pitchFamily="49" charset="-122"/>
              </a:rPr>
              <a:t>(</a:t>
            </a:r>
            <a:r>
              <a:rPr lang="en-US" altLang="zh-CN" sz="2400" b="1">
                <a:latin typeface="方正姚体" pitchFamily="2" charset="-122"/>
                <a:ea typeface="方正姚体" pitchFamily="2" charset="-122"/>
              </a:rPr>
              <a:t>nàn</a:t>
            </a:r>
            <a:r>
              <a:rPr lang="en-US" altLang="zh-CN" sz="2400" b="1">
                <a:latin typeface="楷体" panose="02010609060101010101" pitchFamily="49" charset="-122"/>
                <a:ea typeface="楷体" panose="02010609060101010101" pitchFamily="49" charset="-122"/>
              </a:rPr>
              <a:t>)</a:t>
            </a:r>
            <a:r>
              <a:rPr lang="zh-CN" altLang="en-US" sz="2400" b="1">
                <a:latin typeface="楷体" panose="02010609060101010101" pitchFamily="49" charset="-122"/>
                <a:ea typeface="楷体" panose="02010609060101010101" pitchFamily="49" charset="-122"/>
              </a:rPr>
              <a:t>之后的救援工作非常困难</a:t>
            </a:r>
            <a:r>
              <a:rPr lang="en-US" altLang="zh-CN" sz="2400" b="1">
                <a:latin typeface="楷体" panose="02010609060101010101" pitchFamily="49" charset="-122"/>
                <a:ea typeface="楷体" panose="02010609060101010101" pitchFamily="49" charset="-122"/>
              </a:rPr>
              <a:t>(</a:t>
            </a:r>
            <a:r>
              <a:rPr lang="en-US" altLang="zh-CN" sz="2400" b="1">
                <a:latin typeface="方正姚体" pitchFamily="2" charset="-122"/>
                <a:ea typeface="方正姚体" pitchFamily="2" charset="-122"/>
              </a:rPr>
              <a:t>nán</a:t>
            </a:r>
            <a:r>
              <a:rPr lang="en-US" altLang="zh-CN" sz="2400" b="1">
                <a:latin typeface="楷体" panose="02010609060101010101" pitchFamily="49" charset="-122"/>
                <a:ea typeface="楷体" panose="02010609060101010101" pitchFamily="49" charset="-122"/>
              </a:rPr>
              <a:t>)</a:t>
            </a:r>
            <a:r>
              <a:rPr lang="zh-CN" altLang="en-US" sz="2400" b="1">
                <a:latin typeface="楷体" panose="02010609060101010101" pitchFamily="49" charset="-122"/>
                <a:ea typeface="楷体" panose="02010609060101010101" pitchFamily="49" charset="-122"/>
              </a:rPr>
              <a:t>，最大的问题就是余震不断。</a:t>
            </a:r>
            <a:endParaRPr lang="zh-CN" altLang="zh-CN" sz="2400" b="1">
              <a:latin typeface="楷体" panose="02010609060101010101" pitchFamily="49" charset="-122"/>
              <a:ea typeface="楷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0" presetClass="entr" presetSubtype="0" dur="2000" fill="hold" grpId="0" nodeType="clickEffect">
                                  <p:stCondLst>
                                    <p:cond delay="0"/>
                                  </p:stCondLst>
                                  <p:childTnLst>
                                    <p:set>
                                      <p:cBhvr>
                                        <p:cTn id="11" dur="1" fill="hold">
                                          <p:stCondLst>
                                            <p:cond delay="0"/>
                                          </p:stCondLst>
                                        </p:cTn>
                                        <p:tgtEl>
                                          <p:spTgt spid="20482"/>
                                        </p:tgtEl>
                                        <p:attrNameLst>
                                          <p:attrName>style.visibility</p:attrName>
                                        </p:attrNameLst>
                                      </p:cBhvr>
                                      <p:to>
                                        <p:strVal val="visible"/>
                                      </p:to>
                                    </p:set>
                                    <p:animEffect transition="in" filter="wedge">
                                      <p:cBhvr>
                                        <p:cTn id="12" dur="2000"/>
                                        <p:tgtEl>
                                          <p:spTgt spid="2048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ipe(down)">
                                      <p:cBhvr>
                                        <p:cTn id="17" dur="500"/>
                                        <p:tgtEl>
                                          <p:spTgt spid="1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blinds(horizontal)">
                                      <p:cBhvr>
                                        <p:cTn id="22" dur="500"/>
                                        <p:tgtEl>
                                          <p:spTgt spid="1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4" dur="500" fill="hold" grpId="0" nodeType="clickEffect">
                                  <p:stCondLst>
                                    <p:cond delay="0"/>
                                  </p:stCondLst>
                                  <p:childTnLst>
                                    <p:set>
                                      <p:cBhvr>
                                        <p:cTn id="26" dur="1" fill="hold">
                                          <p:stCondLst>
                                            <p:cond delay="0"/>
                                          </p:stCondLst>
                                        </p:cTn>
                                        <p:tgtEl>
                                          <p:spTgt spid="16397"/>
                                        </p:tgtEl>
                                        <p:attrNameLst>
                                          <p:attrName>style.visibility</p:attrName>
                                        </p:attrNameLst>
                                      </p:cBhvr>
                                      <p:to>
                                        <p:strVal val="visible"/>
                                      </p:to>
                                    </p:set>
                                    <p:animEffect transition="in" filter="wipe(down)">
                                      <p:cBhvr>
                                        <p:cTn id="27" dur="500"/>
                                        <p:tgtEl>
                                          <p:spTgt spid="163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2" grpId="0"/>
      <p:bldP spid="15" grpId="0"/>
      <p:bldP spid="16" grpId="0"/>
      <p:bldP spid="1639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p:txBody>
          <a:bodyPr>
            <a:normAutofit fontScale="90000"/>
          </a:bodyPr>
          <a:lstStyle/>
          <a:p>
            <a:pPr marL="0" marR="0" lvl="0" indent="449580" algn="l" defTabSz="457200" rtl="0" eaLnBrk="1" fontAlgn="base" latinLnBrk="0" hangingPunct="1">
              <a:lnSpc>
                <a:spcPct val="150000"/>
              </a:lnSpc>
              <a:spcBef>
                <a:spcPct val="0"/>
              </a:spcBef>
              <a:spcAft>
                <a:spcPct val="0"/>
              </a:spcAft>
              <a:buClrTx/>
              <a:buSzTx/>
              <a:buFontTx/>
              <a:buNone/>
              <a:defRPr/>
            </a:pPr>
            <a:r>
              <a:rPr lang="zh-CN" altLang="zh-CN" b="1" noProof="0">
                <a:ln>
                  <a:noFill/>
                </a:ln>
                <a:solidFill>
                  <a:schemeClr val="dk1"/>
                </a:solidFill>
                <a:effectLst/>
                <a:uLnTx/>
                <a:uFillTx/>
                <a:latin typeface="楷体" panose="02010609060101010101" pitchFamily="49" charset="-122"/>
                <a:ea typeface="楷体" panose="02010609060101010101" pitchFamily="49" charset="-122"/>
                <a:sym typeface="+mn-ea"/>
              </a:rPr>
              <a:t>红军不怕万里长征路上的一切艰难困苦，把千山万水都看得极为平常。</a:t>
            </a:r>
            <a:endParaRPr kumimoji="0" lang="zh-CN" altLang="zh-CN" b="1" i="0" u="none" strike="noStrike" kern="1200" cap="none" spc="0" normalizeH="0" baseline="0" noProof="0">
              <a:ln>
                <a:noFill/>
              </a:ln>
              <a:solidFill>
                <a:schemeClr val="dk1"/>
              </a:solidFill>
              <a:effectLst/>
              <a:uLnTx/>
              <a:uFillTx/>
              <a:latin typeface="楷体" panose="02010609060101010101" pitchFamily="49" charset="-122"/>
              <a:ea typeface="楷体" panose="02010609060101010101" pitchFamily="49" charset="-122"/>
              <a:cs typeface="+mn-cs"/>
            </a:endParaRPr>
          </a:p>
          <a:p>
            <a:pPr marL="0" marR="0" lvl="0" indent="449580" algn="l" defTabSz="457200" rtl="0" eaLnBrk="1" fontAlgn="base" latinLnBrk="0" hangingPunct="1">
              <a:lnSpc>
                <a:spcPct val="150000"/>
              </a:lnSpc>
              <a:spcBef>
                <a:spcPct val="0"/>
              </a:spcBef>
              <a:spcAft>
                <a:spcPct val="0"/>
              </a:spcAft>
              <a:buClrTx/>
              <a:buSzTx/>
              <a:buFontTx/>
              <a:buNone/>
              <a:defRPr/>
            </a:pPr>
            <a:r>
              <a:rPr lang="zh-CN" altLang="zh-CN" b="1" noProof="0">
                <a:ln>
                  <a:noFill/>
                </a:ln>
                <a:solidFill>
                  <a:schemeClr val="dk1"/>
                </a:solidFill>
                <a:effectLst/>
                <a:uLnTx/>
                <a:uFillTx/>
                <a:latin typeface="楷体" panose="02010609060101010101" pitchFamily="49" charset="-122"/>
                <a:ea typeface="楷体" panose="02010609060101010101" pitchFamily="49" charset="-122"/>
                <a:sym typeface="+mn-ea"/>
              </a:rPr>
              <a:t>绵延不断的五岭，在红军眼里只不过是翻腾着的小细浪，而气势雄伟的乌蒙山，在红军看来也不过是脚下滚过的小泥丸。</a:t>
            </a:r>
            <a:endParaRPr kumimoji="0" lang="zh-CN" altLang="zh-CN" b="1" i="0" u="none" strike="noStrike" kern="1200" cap="none" spc="0" normalizeH="0" baseline="0" noProof="0">
              <a:ln>
                <a:noFill/>
              </a:ln>
              <a:solidFill>
                <a:schemeClr val="dk1"/>
              </a:solidFill>
              <a:effectLst/>
              <a:uLnTx/>
              <a:uFillTx/>
              <a:latin typeface="楷体" panose="02010609060101010101" pitchFamily="49" charset="-122"/>
              <a:ea typeface="楷体" panose="02010609060101010101" pitchFamily="49" charset="-122"/>
              <a:cs typeface="+mn-cs"/>
            </a:endParaRPr>
          </a:p>
          <a:p>
            <a:pPr marL="0" marR="0" lvl="0" indent="449580" algn="l" defTabSz="457200" rtl="0" eaLnBrk="1" fontAlgn="base" latinLnBrk="0" hangingPunct="1">
              <a:lnSpc>
                <a:spcPct val="150000"/>
              </a:lnSpc>
              <a:spcBef>
                <a:spcPct val="0"/>
              </a:spcBef>
              <a:spcAft>
                <a:spcPct val="0"/>
              </a:spcAft>
              <a:buClrTx/>
              <a:buSzTx/>
              <a:buFontTx/>
              <a:buNone/>
              <a:defRPr/>
            </a:pPr>
            <a:r>
              <a:rPr lang="zh-CN" altLang="zh-CN" b="1" noProof="0">
                <a:ln>
                  <a:noFill/>
                </a:ln>
                <a:solidFill>
                  <a:schemeClr val="dk1"/>
                </a:solidFill>
                <a:effectLst/>
                <a:uLnTx/>
                <a:uFillTx/>
                <a:latin typeface="楷体" panose="02010609060101010101" pitchFamily="49" charset="-122"/>
                <a:ea typeface="楷体" panose="02010609060101010101" pitchFamily="49" charset="-122"/>
                <a:sym typeface="+mn-ea"/>
              </a:rPr>
              <a:t>金沙江两岸悬崖峭壁，滔滔江水拍击着高耸入山崖，给人以温暖的感受；大渡河上的泸定桥横跨东西两岸，只剩下根根铁索，使人寒意阵阵。</a:t>
            </a:r>
            <a:endParaRPr kumimoji="0" lang="zh-CN" altLang="zh-CN" b="1" i="0" u="none" strike="noStrike" kern="1200" cap="none" spc="0" normalizeH="0" baseline="0" noProof="0">
              <a:ln>
                <a:noFill/>
              </a:ln>
              <a:solidFill>
                <a:schemeClr val="dk1"/>
              </a:solidFill>
              <a:effectLst/>
              <a:uLnTx/>
              <a:uFillTx/>
              <a:latin typeface="楷体" panose="02010609060101010101" pitchFamily="49" charset="-122"/>
              <a:ea typeface="楷体" panose="02010609060101010101" pitchFamily="49" charset="-122"/>
              <a:cs typeface="+mn-cs"/>
            </a:endParaRPr>
          </a:p>
          <a:p>
            <a:pPr marL="0" marR="0" lvl="0" indent="449580" algn="l" defTabSz="457200" rtl="0" eaLnBrk="1" fontAlgn="base" latinLnBrk="0" hangingPunct="1">
              <a:lnSpc>
                <a:spcPct val="150000"/>
              </a:lnSpc>
              <a:spcBef>
                <a:spcPct val="0"/>
              </a:spcBef>
              <a:spcAft>
                <a:spcPct val="0"/>
              </a:spcAft>
              <a:buClrTx/>
              <a:buSzTx/>
              <a:buFontTx/>
              <a:buNone/>
              <a:defRPr/>
            </a:pPr>
            <a:r>
              <a:rPr lang="zh-CN" altLang="zh-CN" b="1" noProof="0">
                <a:ln>
                  <a:noFill/>
                </a:ln>
                <a:solidFill>
                  <a:schemeClr val="dk1"/>
                </a:solidFill>
                <a:effectLst/>
                <a:uLnTx/>
                <a:uFillTx/>
                <a:latin typeface="楷体" panose="02010609060101010101" pitchFamily="49" charset="-122"/>
                <a:ea typeface="楷体" panose="02010609060101010101" pitchFamily="49" charset="-122"/>
                <a:sym typeface="+mn-ea"/>
              </a:rPr>
              <a:t>更加令人喜悦的是翻过了千里积雪的岷山，个个笑逐颜开</a:t>
            </a:r>
            <a:r>
              <a:rPr lang="zh-CN" altLang="zh-CN" noProof="0">
                <a:ln>
                  <a:noFill/>
                </a:ln>
                <a:solidFill>
                  <a:schemeClr val="dk1"/>
                </a:solidFill>
                <a:effectLst/>
                <a:uLnTx/>
                <a:uFillTx/>
                <a:latin typeface="楷体" panose="02010609060101010101" pitchFamily="49" charset="-122"/>
                <a:ea typeface="楷体" panose="02010609060101010101" pitchFamily="49" charset="-122"/>
                <a:sym typeface="+mn-ea"/>
              </a:rPr>
              <a:t>。</a:t>
            </a:r>
            <a:endParaRPr kumimoji="0" lang="zh-CN" altLang="zh-CN" b="0" i="0" u="none" strike="noStrike" kern="1200" cap="none" spc="0" normalizeH="0" baseline="0" noProof="0">
              <a:ln>
                <a:noFill/>
              </a:ln>
              <a:solidFill>
                <a:schemeClr val="dk1"/>
              </a:solidFill>
              <a:effectLst/>
              <a:uLnTx/>
              <a:uFillTx/>
              <a:latin typeface="楷体" panose="02010609060101010101" pitchFamily="49" charset="-122"/>
              <a:ea typeface="楷体" panose="02010609060101010101" pitchFamily="49" charset="-122"/>
              <a:cs typeface="+mn-cs"/>
            </a:endParaRPr>
          </a:p>
          <a:p>
            <a:endParaRPr lang="zh-CN" altLang="en-US"/>
          </a:p>
        </p:txBody>
      </p:sp>
      <p:sp>
        <p:nvSpPr>
          <p:cNvPr id="100" name="文本框 99" title=""/>
          <p:cNvSpPr txBox="1"/>
          <p:nvPr/>
        </p:nvSpPr>
        <p:spPr>
          <a:xfrm>
            <a:off x="1630045" y="481330"/>
            <a:ext cx="6974205" cy="107632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1">
                <a:ea typeface="宋体" panose="02010600030101010101" pitchFamily="2" charset="-122"/>
                <a:sym typeface="+mn-ea"/>
              </a:rPr>
              <a:t>活动二：读诗歌，了解大意</a:t>
            </a:r>
            <a:endParaRPr lang="zh-CN" sz="3200" b="1">
              <a:ea typeface="宋体" panose="02010600030101010101" pitchFamily="2" charset="-122"/>
            </a:endParaRPr>
          </a:p>
          <a:p>
            <a:pPr indent="0"/>
            <a:endParaRPr lang="zh-CN" altLang="en-US" sz="3200" b="1">
              <a:ea typeface="宋体" panose="02010600030101010101" pitchFamily="2" charset="-122"/>
            </a:endParaRPr>
          </a:p>
        </p:txBody>
      </p:sp>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title=""/>
          <p:cNvSpPr txBox="1"/>
          <p:nvPr/>
        </p:nvSpPr>
        <p:spPr>
          <a:xfrm>
            <a:off x="1630045" y="481330"/>
            <a:ext cx="6974205" cy="5835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1">
                <a:ea typeface="宋体" panose="02010600030101010101" pitchFamily="2" charset="-122"/>
                <a:sym typeface="+mn-ea"/>
              </a:rPr>
              <a:t>活动二：读诗歌，了解大意</a:t>
            </a:r>
            <a:endParaRPr lang="zh-CN" altLang="en-US" sz="3200" b="1">
              <a:ea typeface="宋体" panose="02010600030101010101" pitchFamily="2" charset="-122"/>
            </a:endParaRPr>
          </a:p>
        </p:txBody>
      </p:sp>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
        <p:nvSpPr>
          <p:cNvPr id="8" name="矩形 7" title=""/>
          <p:cNvSpPr/>
          <p:nvPr>
            <p:custDataLst>
              <p:tags r:id="rId4"/>
            </p:custDataLst>
          </p:nvPr>
        </p:nvSpPr>
        <p:spPr>
          <a:xfrm>
            <a:off x="714375" y="1095375"/>
            <a:ext cx="9672955" cy="65087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eaLnBrk="1" hangingPunct="1">
              <a:lnSpc>
                <a:spcPct val="130000"/>
              </a:lnSpc>
            </a:pPr>
            <a:r>
              <a:rPr lang="en-US" altLang="zh-CN" sz="2800" b="1">
                <a:latin typeface="黑体" panose="02010609060101010101" charset="-122"/>
                <a:ea typeface="黑体" panose="02010609060101010101" charset="-122"/>
              </a:rPr>
              <a:t>  </a:t>
            </a:r>
            <a:endParaRPr lang="zh-CN" altLang="en-US" sz="2800" b="1">
              <a:latin typeface="黑体" panose="02010609060101010101" charset="-122"/>
              <a:ea typeface="黑体" panose="02010609060101010101" charset="-122"/>
            </a:endParaRPr>
          </a:p>
        </p:txBody>
      </p:sp>
      <p:sp>
        <p:nvSpPr>
          <p:cNvPr id="2" name="文本框 1" title=""/>
          <p:cNvSpPr txBox="1"/>
          <p:nvPr/>
        </p:nvSpPr>
        <p:spPr>
          <a:xfrm>
            <a:off x="1555750" y="1746250"/>
            <a:ext cx="8529320" cy="95313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latin typeface="黑体" panose="02010609060101010101" charset="-122"/>
                <a:ea typeface="黑体" panose="02010609060101010101" charset="-122"/>
                <a:sym typeface="+mn-ea"/>
              </a:rPr>
              <a:t>   </a:t>
            </a:r>
            <a:r>
              <a:rPr lang="en-US" altLang="zh-CN" sz="2800">
                <a:latin typeface="黑体" panose="02010609060101010101" charset="-122"/>
                <a:ea typeface="黑体" panose="02010609060101010101" charset="-122"/>
                <a:sym typeface="+mn-ea"/>
              </a:rPr>
              <a:t> </a:t>
            </a:r>
            <a:r>
              <a:rPr lang="zh-CN" altLang="en-US" sz="2800">
                <a:latin typeface="黑体" panose="02010609060101010101" charset="-122"/>
                <a:ea typeface="黑体" panose="02010609060101010101" charset="-122"/>
                <a:sym typeface="+mn-ea"/>
              </a:rPr>
              <a:t>这首诗用艺术手法为我们具体展示了哪几幅红军长征途中威武雄壮的“征难图”？</a:t>
            </a:r>
            <a:endParaRPr lang="zh-CN" altLang="en-US" sz="2800">
              <a:latin typeface="黑体" panose="02010609060101010101" charset="-122"/>
              <a:ea typeface="黑体" panose="02010609060101010101" charset="-122"/>
              <a:sym typeface="+mn-ea"/>
            </a:endParaRPr>
          </a:p>
        </p:txBody>
      </p:sp>
      <p:sp>
        <p:nvSpPr>
          <p:cNvPr id="4" name="圆角矩形 12" title=""/>
          <p:cNvSpPr/>
          <p:nvPr>
            <p:custDataLst>
              <p:tags r:id="rId5"/>
            </p:custDataLst>
          </p:nvPr>
        </p:nvSpPr>
        <p:spPr>
          <a:xfrm>
            <a:off x="714375" y="3425825"/>
            <a:ext cx="1571625" cy="604838"/>
          </a:xfrm>
          <a:prstGeom prst="roundRect">
            <a:avLst/>
          </a:prstGeom>
        </p:spPr>
        <p:style>
          <a:lnRef idx="1">
            <a:schemeClr val="accent6"/>
          </a:lnRef>
          <a:fillRef idx="2">
            <a:schemeClr val="accent6"/>
          </a:fillRef>
          <a:effectRef idx="1">
            <a:schemeClr val="accent6"/>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marL="0" marR="0" lvl="0" indent="0" algn="ctr" defTabSz="4572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1">
                <a:ln>
                  <a:noFill/>
                </a:ln>
                <a:solidFill>
                  <a:srgbClr val="FF0000"/>
                </a:solidFill>
                <a:effectLst/>
                <a:uLnTx/>
                <a:uFillTx/>
                <a:latin typeface="黑体" panose="02010609060101010101" charset="-122"/>
                <a:ea typeface="黑体" panose="02010609060101010101" charset="-122"/>
                <a:cs typeface="+mn-cs"/>
              </a:rPr>
              <a:t>腾越五岭</a:t>
            </a:r>
            <a:endParaRPr kumimoji="0" lang="zh-CN" altLang="en-US" sz="2400" b="1" i="0" u="none" strike="noStrike" kern="1200" cap="none" spc="0" normalizeH="0" baseline="0" noProof="1">
              <a:ln>
                <a:noFill/>
              </a:ln>
              <a:solidFill>
                <a:srgbClr val="FF0000"/>
              </a:solidFill>
              <a:effectLst/>
              <a:uLnTx/>
              <a:uFillTx/>
              <a:latin typeface="黑体" panose="02010609060101010101" charset="-122"/>
              <a:ea typeface="黑体" panose="02010609060101010101" charset="-122"/>
              <a:cs typeface="+mn-cs"/>
            </a:endParaRPr>
          </a:p>
        </p:txBody>
      </p:sp>
      <p:sp>
        <p:nvSpPr>
          <p:cNvPr id="9" name="Freeform 24" title=""/>
          <p:cNvSpPr/>
          <p:nvPr>
            <p:custDataLst>
              <p:tags r:id="rId6"/>
            </p:custDataLst>
          </p:nvPr>
        </p:nvSpPr>
        <p:spPr>
          <a:xfrm rot="5400000">
            <a:off x="2413000" y="3339465"/>
            <a:ext cx="719455" cy="829945"/>
          </a:xfrm>
          <a:custGeom>
            <a:cxnLst>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Lst>
            <a:rect l="l" t="t" r="r" b="b"/>
            <a:pathLst>
              <a:path w="1824" h="2648">
                <a:moveTo>
                  <a:pt x="0" y="2648"/>
                </a:moveTo>
                <a:lnTo>
                  <a:pt x="12" y="2464"/>
                </a:lnTo>
                <a:lnTo>
                  <a:pt x="32" y="2288"/>
                </a:lnTo>
                <a:lnTo>
                  <a:pt x="56" y="2120"/>
                </a:lnTo>
                <a:lnTo>
                  <a:pt x="88" y="1960"/>
                </a:lnTo>
                <a:lnTo>
                  <a:pt x="124" y="1808"/>
                </a:lnTo>
                <a:lnTo>
                  <a:pt x="166" y="1662"/>
                </a:lnTo>
                <a:lnTo>
                  <a:pt x="212" y="1524"/>
                </a:lnTo>
                <a:lnTo>
                  <a:pt x="262" y="1394"/>
                </a:lnTo>
                <a:lnTo>
                  <a:pt x="316" y="1270"/>
                </a:lnTo>
                <a:lnTo>
                  <a:pt x="372" y="1154"/>
                </a:lnTo>
                <a:lnTo>
                  <a:pt x="430" y="1044"/>
                </a:lnTo>
                <a:lnTo>
                  <a:pt x="490" y="942"/>
                </a:lnTo>
                <a:lnTo>
                  <a:pt x="550" y="846"/>
                </a:lnTo>
                <a:lnTo>
                  <a:pt x="612" y="758"/>
                </a:lnTo>
                <a:lnTo>
                  <a:pt x="672" y="674"/>
                </a:lnTo>
                <a:lnTo>
                  <a:pt x="734" y="598"/>
                </a:lnTo>
                <a:lnTo>
                  <a:pt x="792" y="528"/>
                </a:lnTo>
                <a:lnTo>
                  <a:pt x="850" y="464"/>
                </a:lnTo>
                <a:lnTo>
                  <a:pt x="906" y="408"/>
                </a:lnTo>
                <a:lnTo>
                  <a:pt x="960" y="356"/>
                </a:lnTo>
                <a:lnTo>
                  <a:pt x="1010" y="310"/>
                </a:lnTo>
                <a:lnTo>
                  <a:pt x="1056" y="270"/>
                </a:lnTo>
                <a:lnTo>
                  <a:pt x="1096" y="236"/>
                </a:lnTo>
                <a:lnTo>
                  <a:pt x="1134" y="208"/>
                </a:lnTo>
                <a:lnTo>
                  <a:pt x="1164" y="184"/>
                </a:lnTo>
                <a:lnTo>
                  <a:pt x="1190" y="166"/>
                </a:lnTo>
                <a:lnTo>
                  <a:pt x="1208" y="154"/>
                </a:lnTo>
                <a:lnTo>
                  <a:pt x="1220" y="146"/>
                </a:lnTo>
                <a:lnTo>
                  <a:pt x="1224" y="144"/>
                </a:lnTo>
                <a:lnTo>
                  <a:pt x="848" y="0"/>
                </a:lnTo>
                <a:lnTo>
                  <a:pt x="1728" y="56"/>
                </a:lnTo>
                <a:lnTo>
                  <a:pt x="1824" y="480"/>
                </a:lnTo>
                <a:lnTo>
                  <a:pt x="1568" y="328"/>
                </a:lnTo>
                <a:lnTo>
                  <a:pt x="1564" y="328"/>
                </a:lnTo>
                <a:lnTo>
                  <a:pt x="1554" y="332"/>
                </a:lnTo>
                <a:lnTo>
                  <a:pt x="1538" y="338"/>
                </a:lnTo>
                <a:lnTo>
                  <a:pt x="1514" y="346"/>
                </a:lnTo>
                <a:lnTo>
                  <a:pt x="1486" y="356"/>
                </a:lnTo>
                <a:lnTo>
                  <a:pt x="1452" y="370"/>
                </a:lnTo>
                <a:lnTo>
                  <a:pt x="1412" y="388"/>
                </a:lnTo>
                <a:lnTo>
                  <a:pt x="1370" y="410"/>
                </a:lnTo>
                <a:lnTo>
                  <a:pt x="1322" y="436"/>
                </a:lnTo>
                <a:lnTo>
                  <a:pt x="1270" y="466"/>
                </a:lnTo>
                <a:lnTo>
                  <a:pt x="1216" y="500"/>
                </a:lnTo>
                <a:lnTo>
                  <a:pt x="1158" y="540"/>
                </a:lnTo>
                <a:lnTo>
                  <a:pt x="1098" y="584"/>
                </a:lnTo>
                <a:lnTo>
                  <a:pt x="1034" y="636"/>
                </a:lnTo>
                <a:lnTo>
                  <a:pt x="970" y="692"/>
                </a:lnTo>
                <a:lnTo>
                  <a:pt x="904" y="756"/>
                </a:lnTo>
                <a:lnTo>
                  <a:pt x="836" y="824"/>
                </a:lnTo>
                <a:lnTo>
                  <a:pt x="770" y="900"/>
                </a:lnTo>
                <a:lnTo>
                  <a:pt x="700" y="984"/>
                </a:lnTo>
                <a:lnTo>
                  <a:pt x="632" y="1076"/>
                </a:lnTo>
                <a:lnTo>
                  <a:pt x="566" y="1174"/>
                </a:lnTo>
                <a:lnTo>
                  <a:pt x="498" y="1280"/>
                </a:lnTo>
                <a:lnTo>
                  <a:pt x="434" y="1394"/>
                </a:lnTo>
                <a:lnTo>
                  <a:pt x="370" y="1518"/>
                </a:lnTo>
                <a:lnTo>
                  <a:pt x="308" y="1650"/>
                </a:lnTo>
                <a:lnTo>
                  <a:pt x="248" y="1792"/>
                </a:lnTo>
                <a:lnTo>
                  <a:pt x="192" y="1944"/>
                </a:lnTo>
                <a:lnTo>
                  <a:pt x="138" y="2104"/>
                </a:lnTo>
                <a:lnTo>
                  <a:pt x="88" y="2274"/>
                </a:lnTo>
                <a:lnTo>
                  <a:pt x="42" y="2456"/>
                </a:lnTo>
                <a:lnTo>
                  <a:pt x="0" y="2648"/>
                </a:lnTo>
                <a:close/>
              </a:path>
            </a:pathLst>
          </a:custGeom>
          <a:solidFill>
            <a:srgbClr val="558ED5">
              <a:alpha val="100000"/>
            </a:srgb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圆角矩形 15" title=""/>
          <p:cNvSpPr/>
          <p:nvPr>
            <p:custDataLst>
              <p:tags r:id="rId7"/>
            </p:custDataLst>
          </p:nvPr>
        </p:nvSpPr>
        <p:spPr>
          <a:xfrm>
            <a:off x="2285683" y="4505008"/>
            <a:ext cx="1500188" cy="604838"/>
          </a:xfrm>
          <a:prstGeom prst="roundRect">
            <a:avLst/>
          </a:prstGeom>
        </p:spPr>
        <p:style>
          <a:lnRef idx="1">
            <a:schemeClr val="accent6"/>
          </a:lnRef>
          <a:fillRef idx="2">
            <a:schemeClr val="accent6"/>
          </a:fillRef>
          <a:effectRef idx="1">
            <a:schemeClr val="accent6"/>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marL="0" marR="0" lvl="0" indent="0" algn="ctr" defTabSz="4572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1">
                <a:ln>
                  <a:noFill/>
                </a:ln>
                <a:solidFill>
                  <a:srgbClr val="FF0000"/>
                </a:solidFill>
                <a:effectLst/>
                <a:uLnTx/>
                <a:uFillTx/>
                <a:latin typeface="黑体" panose="02010609060101010101" charset="-122"/>
                <a:ea typeface="黑体" panose="02010609060101010101" charset="-122"/>
                <a:cs typeface="+mn-cs"/>
              </a:rPr>
              <a:t>疾跨乌蒙</a:t>
            </a:r>
            <a:endParaRPr kumimoji="0" lang="zh-CN" altLang="en-US" sz="2400" b="1" i="0" u="none" strike="noStrike" kern="1200" cap="none" spc="0" normalizeH="0" baseline="0" noProof="1">
              <a:ln>
                <a:noFill/>
              </a:ln>
              <a:solidFill>
                <a:srgbClr val="FF0000"/>
              </a:solidFill>
              <a:effectLst/>
              <a:uLnTx/>
              <a:uFillTx/>
              <a:latin typeface="黑体" panose="02010609060101010101" charset="-122"/>
              <a:ea typeface="黑体" panose="02010609060101010101" charset="-122"/>
              <a:cs typeface="+mn-cs"/>
            </a:endParaRPr>
          </a:p>
        </p:txBody>
      </p:sp>
      <p:sp>
        <p:nvSpPr>
          <p:cNvPr id="11" name="Freeform 24" title=""/>
          <p:cNvSpPr/>
          <p:nvPr>
            <p:custDataLst>
              <p:tags r:id="rId8"/>
            </p:custDataLst>
          </p:nvPr>
        </p:nvSpPr>
        <p:spPr>
          <a:xfrm rot="5400000" flipH="1">
            <a:off x="4123690" y="4155440"/>
            <a:ext cx="323850" cy="871855"/>
          </a:xfrm>
          <a:custGeom>
            <a:cxnLst>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Lst>
            <a:rect l="l" t="t" r="r" b="b"/>
            <a:pathLst>
              <a:path w="1824" h="2648">
                <a:moveTo>
                  <a:pt x="0" y="2648"/>
                </a:moveTo>
                <a:lnTo>
                  <a:pt x="12" y="2464"/>
                </a:lnTo>
                <a:lnTo>
                  <a:pt x="32" y="2288"/>
                </a:lnTo>
                <a:lnTo>
                  <a:pt x="56" y="2120"/>
                </a:lnTo>
                <a:lnTo>
                  <a:pt x="88" y="1960"/>
                </a:lnTo>
                <a:lnTo>
                  <a:pt x="124" y="1808"/>
                </a:lnTo>
                <a:lnTo>
                  <a:pt x="166" y="1662"/>
                </a:lnTo>
                <a:lnTo>
                  <a:pt x="212" y="1524"/>
                </a:lnTo>
                <a:lnTo>
                  <a:pt x="262" y="1394"/>
                </a:lnTo>
                <a:lnTo>
                  <a:pt x="316" y="1270"/>
                </a:lnTo>
                <a:lnTo>
                  <a:pt x="372" y="1154"/>
                </a:lnTo>
                <a:lnTo>
                  <a:pt x="430" y="1044"/>
                </a:lnTo>
                <a:lnTo>
                  <a:pt x="490" y="942"/>
                </a:lnTo>
                <a:lnTo>
                  <a:pt x="550" y="846"/>
                </a:lnTo>
                <a:lnTo>
                  <a:pt x="612" y="758"/>
                </a:lnTo>
                <a:lnTo>
                  <a:pt x="672" y="674"/>
                </a:lnTo>
                <a:lnTo>
                  <a:pt x="734" y="598"/>
                </a:lnTo>
                <a:lnTo>
                  <a:pt x="792" y="528"/>
                </a:lnTo>
                <a:lnTo>
                  <a:pt x="850" y="464"/>
                </a:lnTo>
                <a:lnTo>
                  <a:pt x="906" y="408"/>
                </a:lnTo>
                <a:lnTo>
                  <a:pt x="960" y="356"/>
                </a:lnTo>
                <a:lnTo>
                  <a:pt x="1010" y="310"/>
                </a:lnTo>
                <a:lnTo>
                  <a:pt x="1056" y="270"/>
                </a:lnTo>
                <a:lnTo>
                  <a:pt x="1096" y="236"/>
                </a:lnTo>
                <a:lnTo>
                  <a:pt x="1134" y="208"/>
                </a:lnTo>
                <a:lnTo>
                  <a:pt x="1164" y="184"/>
                </a:lnTo>
                <a:lnTo>
                  <a:pt x="1190" y="166"/>
                </a:lnTo>
                <a:lnTo>
                  <a:pt x="1208" y="154"/>
                </a:lnTo>
                <a:lnTo>
                  <a:pt x="1220" y="146"/>
                </a:lnTo>
                <a:lnTo>
                  <a:pt x="1224" y="144"/>
                </a:lnTo>
                <a:lnTo>
                  <a:pt x="848" y="0"/>
                </a:lnTo>
                <a:lnTo>
                  <a:pt x="1728" y="56"/>
                </a:lnTo>
                <a:lnTo>
                  <a:pt x="1824" y="480"/>
                </a:lnTo>
                <a:lnTo>
                  <a:pt x="1568" y="328"/>
                </a:lnTo>
                <a:lnTo>
                  <a:pt x="1564" y="328"/>
                </a:lnTo>
                <a:lnTo>
                  <a:pt x="1554" y="332"/>
                </a:lnTo>
                <a:lnTo>
                  <a:pt x="1538" y="338"/>
                </a:lnTo>
                <a:lnTo>
                  <a:pt x="1514" y="346"/>
                </a:lnTo>
                <a:lnTo>
                  <a:pt x="1486" y="356"/>
                </a:lnTo>
                <a:lnTo>
                  <a:pt x="1452" y="370"/>
                </a:lnTo>
                <a:lnTo>
                  <a:pt x="1412" y="388"/>
                </a:lnTo>
                <a:lnTo>
                  <a:pt x="1370" y="410"/>
                </a:lnTo>
                <a:lnTo>
                  <a:pt x="1322" y="436"/>
                </a:lnTo>
                <a:lnTo>
                  <a:pt x="1270" y="466"/>
                </a:lnTo>
                <a:lnTo>
                  <a:pt x="1216" y="500"/>
                </a:lnTo>
                <a:lnTo>
                  <a:pt x="1158" y="540"/>
                </a:lnTo>
                <a:lnTo>
                  <a:pt x="1098" y="584"/>
                </a:lnTo>
                <a:lnTo>
                  <a:pt x="1034" y="636"/>
                </a:lnTo>
                <a:lnTo>
                  <a:pt x="970" y="692"/>
                </a:lnTo>
                <a:lnTo>
                  <a:pt x="904" y="756"/>
                </a:lnTo>
                <a:lnTo>
                  <a:pt x="836" y="824"/>
                </a:lnTo>
                <a:lnTo>
                  <a:pt x="770" y="900"/>
                </a:lnTo>
                <a:lnTo>
                  <a:pt x="700" y="984"/>
                </a:lnTo>
                <a:lnTo>
                  <a:pt x="632" y="1076"/>
                </a:lnTo>
                <a:lnTo>
                  <a:pt x="566" y="1174"/>
                </a:lnTo>
                <a:lnTo>
                  <a:pt x="498" y="1280"/>
                </a:lnTo>
                <a:lnTo>
                  <a:pt x="434" y="1394"/>
                </a:lnTo>
                <a:lnTo>
                  <a:pt x="370" y="1518"/>
                </a:lnTo>
                <a:lnTo>
                  <a:pt x="308" y="1650"/>
                </a:lnTo>
                <a:lnTo>
                  <a:pt x="248" y="1792"/>
                </a:lnTo>
                <a:lnTo>
                  <a:pt x="192" y="1944"/>
                </a:lnTo>
                <a:lnTo>
                  <a:pt x="138" y="2104"/>
                </a:lnTo>
                <a:lnTo>
                  <a:pt x="88" y="2274"/>
                </a:lnTo>
                <a:lnTo>
                  <a:pt x="42" y="2456"/>
                </a:lnTo>
                <a:lnTo>
                  <a:pt x="0" y="2648"/>
                </a:lnTo>
                <a:close/>
              </a:path>
            </a:pathLst>
          </a:custGeom>
          <a:solidFill>
            <a:srgbClr val="558ED5">
              <a:alpha val="100000"/>
            </a:srgb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圆角矩形 21" title=""/>
          <p:cNvSpPr/>
          <p:nvPr>
            <p:custDataLst>
              <p:tags r:id="rId9"/>
            </p:custDataLst>
          </p:nvPr>
        </p:nvSpPr>
        <p:spPr>
          <a:xfrm>
            <a:off x="4188460" y="3402013"/>
            <a:ext cx="1857375" cy="604838"/>
          </a:xfrm>
          <a:prstGeom prst="roundRect">
            <a:avLst/>
          </a:prstGeom>
        </p:spPr>
        <p:style>
          <a:lnRef idx="1">
            <a:schemeClr val="accent6"/>
          </a:lnRef>
          <a:fillRef idx="2">
            <a:schemeClr val="accent6"/>
          </a:fillRef>
          <a:effectRef idx="1">
            <a:schemeClr val="accent6"/>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marL="0" marR="0" lvl="0" indent="0" algn="ctr" defTabSz="4572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1">
                <a:ln>
                  <a:noFill/>
                </a:ln>
                <a:solidFill>
                  <a:srgbClr val="FF0000"/>
                </a:solidFill>
                <a:effectLst/>
                <a:uLnTx/>
                <a:uFillTx/>
                <a:latin typeface="黑体" panose="02010609060101010101" charset="-122"/>
                <a:ea typeface="黑体" panose="02010609060101010101" charset="-122"/>
                <a:cs typeface="+mn-cs"/>
              </a:rPr>
              <a:t>巧渡金沙江</a:t>
            </a:r>
            <a:endParaRPr kumimoji="0" lang="zh-CN" altLang="en-US" sz="2400" b="1" i="0" u="none" strike="noStrike" kern="1200" cap="none" spc="0" normalizeH="0" baseline="0" noProof="1">
              <a:ln>
                <a:noFill/>
              </a:ln>
              <a:solidFill>
                <a:srgbClr val="FF0000"/>
              </a:solidFill>
              <a:effectLst/>
              <a:uLnTx/>
              <a:uFillTx/>
              <a:latin typeface="黑体" panose="02010609060101010101" charset="-122"/>
              <a:ea typeface="黑体" panose="02010609060101010101" charset="-122"/>
              <a:cs typeface="+mn-cs"/>
            </a:endParaRPr>
          </a:p>
        </p:txBody>
      </p:sp>
      <p:sp>
        <p:nvSpPr>
          <p:cNvPr id="7" name="Freeform 24" title=""/>
          <p:cNvSpPr/>
          <p:nvPr>
            <p:custDataLst>
              <p:tags r:id="rId10"/>
            </p:custDataLst>
          </p:nvPr>
        </p:nvSpPr>
        <p:spPr>
          <a:xfrm rot="5400000">
            <a:off x="6449060" y="3093720"/>
            <a:ext cx="524510" cy="1515745"/>
          </a:xfrm>
          <a:custGeom>
            <a:cxnLst>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Lst>
            <a:rect l="l" t="t" r="r" b="b"/>
            <a:pathLst>
              <a:path w="1824" h="2648">
                <a:moveTo>
                  <a:pt x="0" y="2648"/>
                </a:moveTo>
                <a:lnTo>
                  <a:pt x="12" y="2464"/>
                </a:lnTo>
                <a:lnTo>
                  <a:pt x="32" y="2288"/>
                </a:lnTo>
                <a:lnTo>
                  <a:pt x="56" y="2120"/>
                </a:lnTo>
                <a:lnTo>
                  <a:pt x="88" y="1960"/>
                </a:lnTo>
                <a:lnTo>
                  <a:pt x="124" y="1808"/>
                </a:lnTo>
                <a:lnTo>
                  <a:pt x="166" y="1662"/>
                </a:lnTo>
                <a:lnTo>
                  <a:pt x="212" y="1524"/>
                </a:lnTo>
                <a:lnTo>
                  <a:pt x="262" y="1394"/>
                </a:lnTo>
                <a:lnTo>
                  <a:pt x="316" y="1270"/>
                </a:lnTo>
                <a:lnTo>
                  <a:pt x="372" y="1154"/>
                </a:lnTo>
                <a:lnTo>
                  <a:pt x="430" y="1044"/>
                </a:lnTo>
                <a:lnTo>
                  <a:pt x="490" y="942"/>
                </a:lnTo>
                <a:lnTo>
                  <a:pt x="550" y="846"/>
                </a:lnTo>
                <a:lnTo>
                  <a:pt x="612" y="758"/>
                </a:lnTo>
                <a:lnTo>
                  <a:pt x="672" y="674"/>
                </a:lnTo>
                <a:lnTo>
                  <a:pt x="734" y="598"/>
                </a:lnTo>
                <a:lnTo>
                  <a:pt x="792" y="528"/>
                </a:lnTo>
                <a:lnTo>
                  <a:pt x="850" y="464"/>
                </a:lnTo>
                <a:lnTo>
                  <a:pt x="906" y="408"/>
                </a:lnTo>
                <a:lnTo>
                  <a:pt x="960" y="356"/>
                </a:lnTo>
                <a:lnTo>
                  <a:pt x="1010" y="310"/>
                </a:lnTo>
                <a:lnTo>
                  <a:pt x="1056" y="270"/>
                </a:lnTo>
                <a:lnTo>
                  <a:pt x="1096" y="236"/>
                </a:lnTo>
                <a:lnTo>
                  <a:pt x="1134" y="208"/>
                </a:lnTo>
                <a:lnTo>
                  <a:pt x="1164" y="184"/>
                </a:lnTo>
                <a:lnTo>
                  <a:pt x="1190" y="166"/>
                </a:lnTo>
                <a:lnTo>
                  <a:pt x="1208" y="154"/>
                </a:lnTo>
                <a:lnTo>
                  <a:pt x="1220" y="146"/>
                </a:lnTo>
                <a:lnTo>
                  <a:pt x="1224" y="144"/>
                </a:lnTo>
                <a:lnTo>
                  <a:pt x="848" y="0"/>
                </a:lnTo>
                <a:lnTo>
                  <a:pt x="1728" y="56"/>
                </a:lnTo>
                <a:lnTo>
                  <a:pt x="1824" y="480"/>
                </a:lnTo>
                <a:lnTo>
                  <a:pt x="1568" y="328"/>
                </a:lnTo>
                <a:lnTo>
                  <a:pt x="1564" y="328"/>
                </a:lnTo>
                <a:lnTo>
                  <a:pt x="1554" y="332"/>
                </a:lnTo>
                <a:lnTo>
                  <a:pt x="1538" y="338"/>
                </a:lnTo>
                <a:lnTo>
                  <a:pt x="1514" y="346"/>
                </a:lnTo>
                <a:lnTo>
                  <a:pt x="1486" y="356"/>
                </a:lnTo>
                <a:lnTo>
                  <a:pt x="1452" y="370"/>
                </a:lnTo>
                <a:lnTo>
                  <a:pt x="1412" y="388"/>
                </a:lnTo>
                <a:lnTo>
                  <a:pt x="1370" y="410"/>
                </a:lnTo>
                <a:lnTo>
                  <a:pt x="1322" y="436"/>
                </a:lnTo>
                <a:lnTo>
                  <a:pt x="1270" y="466"/>
                </a:lnTo>
                <a:lnTo>
                  <a:pt x="1216" y="500"/>
                </a:lnTo>
                <a:lnTo>
                  <a:pt x="1158" y="540"/>
                </a:lnTo>
                <a:lnTo>
                  <a:pt x="1098" y="584"/>
                </a:lnTo>
                <a:lnTo>
                  <a:pt x="1034" y="636"/>
                </a:lnTo>
                <a:lnTo>
                  <a:pt x="970" y="692"/>
                </a:lnTo>
                <a:lnTo>
                  <a:pt x="904" y="756"/>
                </a:lnTo>
                <a:lnTo>
                  <a:pt x="836" y="824"/>
                </a:lnTo>
                <a:lnTo>
                  <a:pt x="770" y="900"/>
                </a:lnTo>
                <a:lnTo>
                  <a:pt x="700" y="984"/>
                </a:lnTo>
                <a:lnTo>
                  <a:pt x="632" y="1076"/>
                </a:lnTo>
                <a:lnTo>
                  <a:pt x="566" y="1174"/>
                </a:lnTo>
                <a:lnTo>
                  <a:pt x="498" y="1280"/>
                </a:lnTo>
                <a:lnTo>
                  <a:pt x="434" y="1394"/>
                </a:lnTo>
                <a:lnTo>
                  <a:pt x="370" y="1518"/>
                </a:lnTo>
                <a:lnTo>
                  <a:pt x="308" y="1650"/>
                </a:lnTo>
                <a:lnTo>
                  <a:pt x="248" y="1792"/>
                </a:lnTo>
                <a:lnTo>
                  <a:pt x="192" y="1944"/>
                </a:lnTo>
                <a:lnTo>
                  <a:pt x="138" y="2104"/>
                </a:lnTo>
                <a:lnTo>
                  <a:pt x="88" y="2274"/>
                </a:lnTo>
                <a:lnTo>
                  <a:pt x="42" y="2456"/>
                </a:lnTo>
                <a:lnTo>
                  <a:pt x="0" y="2648"/>
                </a:lnTo>
                <a:close/>
              </a:path>
            </a:pathLst>
          </a:custGeom>
          <a:solidFill>
            <a:srgbClr val="558ED5">
              <a:alpha val="100000"/>
            </a:srgb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圆角矩形 28" title=""/>
          <p:cNvSpPr/>
          <p:nvPr>
            <p:custDataLst>
              <p:tags r:id="rId11"/>
            </p:custDataLst>
          </p:nvPr>
        </p:nvSpPr>
        <p:spPr>
          <a:xfrm>
            <a:off x="6217285" y="4505325"/>
            <a:ext cx="1857375" cy="604838"/>
          </a:xfrm>
          <a:prstGeom prst="roundRect">
            <a:avLst/>
          </a:prstGeom>
        </p:spPr>
        <p:style>
          <a:lnRef idx="1">
            <a:schemeClr val="accent6"/>
          </a:lnRef>
          <a:fillRef idx="2">
            <a:schemeClr val="accent6"/>
          </a:fillRef>
          <a:effectRef idx="1">
            <a:schemeClr val="accent6"/>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marL="0" marR="0" lvl="0" indent="0" algn="ctr" defTabSz="4572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1">
                <a:ln>
                  <a:noFill/>
                </a:ln>
                <a:solidFill>
                  <a:srgbClr val="FF0000"/>
                </a:solidFill>
                <a:effectLst/>
                <a:uLnTx/>
                <a:uFillTx/>
                <a:latin typeface="黑体" panose="02010609060101010101" charset="-122"/>
                <a:ea typeface="黑体" panose="02010609060101010101" charset="-122"/>
                <a:cs typeface="+mn-cs"/>
              </a:rPr>
              <a:t>飞夺泸定桥</a:t>
            </a:r>
            <a:endParaRPr kumimoji="0" lang="zh-CN" altLang="en-US" sz="2400" b="1" i="0" u="none" strike="noStrike" kern="1200" cap="none" spc="0" normalizeH="0" baseline="0" noProof="1">
              <a:ln>
                <a:noFill/>
              </a:ln>
              <a:solidFill>
                <a:srgbClr val="FF0000"/>
              </a:solidFill>
              <a:effectLst/>
              <a:uLnTx/>
              <a:uFillTx/>
              <a:latin typeface="黑体" panose="02010609060101010101" charset="-122"/>
              <a:ea typeface="黑体" panose="02010609060101010101" charset="-122"/>
              <a:cs typeface="+mn-cs"/>
            </a:endParaRPr>
          </a:p>
        </p:txBody>
      </p:sp>
      <p:sp>
        <p:nvSpPr>
          <p:cNvPr id="13" name="Freeform 24" title=""/>
          <p:cNvSpPr/>
          <p:nvPr>
            <p:custDataLst>
              <p:tags r:id="rId12"/>
            </p:custDataLst>
          </p:nvPr>
        </p:nvSpPr>
        <p:spPr>
          <a:xfrm rot="5400000" flipH="1">
            <a:off x="8595995" y="3982085"/>
            <a:ext cx="323850" cy="1218565"/>
          </a:xfrm>
          <a:custGeom>
            <a:cxnLst>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Lst>
            <a:rect l="l" t="t" r="r" b="b"/>
            <a:pathLst>
              <a:path w="1824" h="2648">
                <a:moveTo>
                  <a:pt x="0" y="2648"/>
                </a:moveTo>
                <a:lnTo>
                  <a:pt x="12" y="2464"/>
                </a:lnTo>
                <a:lnTo>
                  <a:pt x="32" y="2288"/>
                </a:lnTo>
                <a:lnTo>
                  <a:pt x="56" y="2120"/>
                </a:lnTo>
                <a:lnTo>
                  <a:pt x="88" y="1960"/>
                </a:lnTo>
                <a:lnTo>
                  <a:pt x="124" y="1808"/>
                </a:lnTo>
                <a:lnTo>
                  <a:pt x="166" y="1662"/>
                </a:lnTo>
                <a:lnTo>
                  <a:pt x="212" y="1524"/>
                </a:lnTo>
                <a:lnTo>
                  <a:pt x="262" y="1394"/>
                </a:lnTo>
                <a:lnTo>
                  <a:pt x="316" y="1270"/>
                </a:lnTo>
                <a:lnTo>
                  <a:pt x="372" y="1154"/>
                </a:lnTo>
                <a:lnTo>
                  <a:pt x="430" y="1044"/>
                </a:lnTo>
                <a:lnTo>
                  <a:pt x="490" y="942"/>
                </a:lnTo>
                <a:lnTo>
                  <a:pt x="550" y="846"/>
                </a:lnTo>
                <a:lnTo>
                  <a:pt x="612" y="758"/>
                </a:lnTo>
                <a:lnTo>
                  <a:pt x="672" y="674"/>
                </a:lnTo>
                <a:lnTo>
                  <a:pt x="734" y="598"/>
                </a:lnTo>
                <a:lnTo>
                  <a:pt x="792" y="528"/>
                </a:lnTo>
                <a:lnTo>
                  <a:pt x="850" y="464"/>
                </a:lnTo>
                <a:lnTo>
                  <a:pt x="906" y="408"/>
                </a:lnTo>
                <a:lnTo>
                  <a:pt x="960" y="356"/>
                </a:lnTo>
                <a:lnTo>
                  <a:pt x="1010" y="310"/>
                </a:lnTo>
                <a:lnTo>
                  <a:pt x="1056" y="270"/>
                </a:lnTo>
                <a:lnTo>
                  <a:pt x="1096" y="236"/>
                </a:lnTo>
                <a:lnTo>
                  <a:pt x="1134" y="208"/>
                </a:lnTo>
                <a:lnTo>
                  <a:pt x="1164" y="184"/>
                </a:lnTo>
                <a:lnTo>
                  <a:pt x="1190" y="166"/>
                </a:lnTo>
                <a:lnTo>
                  <a:pt x="1208" y="154"/>
                </a:lnTo>
                <a:lnTo>
                  <a:pt x="1220" y="146"/>
                </a:lnTo>
                <a:lnTo>
                  <a:pt x="1224" y="144"/>
                </a:lnTo>
                <a:lnTo>
                  <a:pt x="848" y="0"/>
                </a:lnTo>
                <a:lnTo>
                  <a:pt x="1728" y="56"/>
                </a:lnTo>
                <a:lnTo>
                  <a:pt x="1824" y="480"/>
                </a:lnTo>
                <a:lnTo>
                  <a:pt x="1568" y="328"/>
                </a:lnTo>
                <a:lnTo>
                  <a:pt x="1564" y="328"/>
                </a:lnTo>
                <a:lnTo>
                  <a:pt x="1554" y="332"/>
                </a:lnTo>
                <a:lnTo>
                  <a:pt x="1538" y="338"/>
                </a:lnTo>
                <a:lnTo>
                  <a:pt x="1514" y="346"/>
                </a:lnTo>
                <a:lnTo>
                  <a:pt x="1486" y="356"/>
                </a:lnTo>
                <a:lnTo>
                  <a:pt x="1452" y="370"/>
                </a:lnTo>
                <a:lnTo>
                  <a:pt x="1412" y="388"/>
                </a:lnTo>
                <a:lnTo>
                  <a:pt x="1370" y="410"/>
                </a:lnTo>
                <a:lnTo>
                  <a:pt x="1322" y="436"/>
                </a:lnTo>
                <a:lnTo>
                  <a:pt x="1270" y="466"/>
                </a:lnTo>
                <a:lnTo>
                  <a:pt x="1216" y="500"/>
                </a:lnTo>
                <a:lnTo>
                  <a:pt x="1158" y="540"/>
                </a:lnTo>
                <a:lnTo>
                  <a:pt x="1098" y="584"/>
                </a:lnTo>
                <a:lnTo>
                  <a:pt x="1034" y="636"/>
                </a:lnTo>
                <a:lnTo>
                  <a:pt x="970" y="692"/>
                </a:lnTo>
                <a:lnTo>
                  <a:pt x="904" y="756"/>
                </a:lnTo>
                <a:lnTo>
                  <a:pt x="836" y="824"/>
                </a:lnTo>
                <a:lnTo>
                  <a:pt x="770" y="900"/>
                </a:lnTo>
                <a:lnTo>
                  <a:pt x="700" y="984"/>
                </a:lnTo>
                <a:lnTo>
                  <a:pt x="632" y="1076"/>
                </a:lnTo>
                <a:lnTo>
                  <a:pt x="566" y="1174"/>
                </a:lnTo>
                <a:lnTo>
                  <a:pt x="498" y="1280"/>
                </a:lnTo>
                <a:lnTo>
                  <a:pt x="434" y="1394"/>
                </a:lnTo>
                <a:lnTo>
                  <a:pt x="370" y="1518"/>
                </a:lnTo>
                <a:lnTo>
                  <a:pt x="308" y="1650"/>
                </a:lnTo>
                <a:lnTo>
                  <a:pt x="248" y="1792"/>
                </a:lnTo>
                <a:lnTo>
                  <a:pt x="192" y="1944"/>
                </a:lnTo>
                <a:lnTo>
                  <a:pt x="138" y="2104"/>
                </a:lnTo>
                <a:lnTo>
                  <a:pt x="88" y="2274"/>
                </a:lnTo>
                <a:lnTo>
                  <a:pt x="42" y="2456"/>
                </a:lnTo>
                <a:lnTo>
                  <a:pt x="0" y="2648"/>
                </a:lnTo>
                <a:close/>
              </a:path>
            </a:pathLst>
          </a:custGeom>
          <a:solidFill>
            <a:srgbClr val="558ED5">
              <a:alpha val="100000"/>
            </a:srgb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圆角矩形 31" title=""/>
          <p:cNvSpPr/>
          <p:nvPr>
            <p:custDataLst>
              <p:tags r:id="rId13"/>
            </p:custDataLst>
          </p:nvPr>
        </p:nvSpPr>
        <p:spPr>
          <a:xfrm>
            <a:off x="8600758" y="3380423"/>
            <a:ext cx="1785938" cy="604838"/>
          </a:xfrm>
          <a:prstGeom prst="roundRect">
            <a:avLst/>
          </a:prstGeom>
        </p:spPr>
        <p:style>
          <a:lnRef idx="1">
            <a:schemeClr val="accent6"/>
          </a:lnRef>
          <a:fillRef idx="2">
            <a:schemeClr val="accent6"/>
          </a:fillRef>
          <a:effectRef idx="1">
            <a:schemeClr val="accent6"/>
          </a:effectRef>
          <a:fontRef idx="minor">
            <a:schemeClr val="dk1"/>
          </a:fontRef>
        </p:style>
        <p:txBody>
          <a:bodyPr anchor="ctr"/>
          <a:lstStyle>
            <a:defPPr>
              <a:defRPr lang="zh-CN"/>
            </a:defPPr>
            <a:lvl1pPr marL="0" algn="l" defTabSz="914400" rtl="0" eaLnBrk="1" latinLnBrk="0" hangingPunct="1">
              <a:defRPr sz="1800" kern="1200">
                <a:solidFill>
                  <a:srgbClr val="000000"/>
                </a:solidFill>
                <a:latin typeface="等线"/>
                <a:ea typeface="+mn-ea"/>
                <a:cs typeface="+mn-cs"/>
              </a:defRPr>
            </a:lvl1pPr>
            <a:lvl2pPr marL="457200" algn="l" defTabSz="914400" rtl="0" eaLnBrk="1" latinLnBrk="0" hangingPunct="1">
              <a:defRPr sz="1800" kern="1200">
                <a:solidFill>
                  <a:srgbClr val="000000"/>
                </a:solidFill>
                <a:latin typeface="等线"/>
                <a:ea typeface="+mn-ea"/>
                <a:cs typeface="+mn-cs"/>
              </a:defRPr>
            </a:lvl2pPr>
            <a:lvl3pPr marL="914400" algn="l" defTabSz="914400" rtl="0" eaLnBrk="1" latinLnBrk="0" hangingPunct="1">
              <a:defRPr sz="1800" kern="1200">
                <a:solidFill>
                  <a:srgbClr val="000000"/>
                </a:solidFill>
                <a:latin typeface="等线"/>
                <a:ea typeface="+mn-ea"/>
                <a:cs typeface="+mn-cs"/>
              </a:defRPr>
            </a:lvl3pPr>
            <a:lvl4pPr marL="1371600" algn="l" defTabSz="914400" rtl="0" eaLnBrk="1" latinLnBrk="0" hangingPunct="1">
              <a:defRPr sz="1800" kern="1200">
                <a:solidFill>
                  <a:srgbClr val="000000"/>
                </a:solidFill>
                <a:latin typeface="等线"/>
                <a:ea typeface="+mn-ea"/>
                <a:cs typeface="+mn-cs"/>
              </a:defRPr>
            </a:lvl4pPr>
            <a:lvl5pPr marL="1828800" algn="l" defTabSz="914400" rtl="0" eaLnBrk="1" latinLnBrk="0" hangingPunct="1">
              <a:defRPr sz="1800" kern="1200">
                <a:solidFill>
                  <a:srgbClr val="000000"/>
                </a:solidFill>
                <a:latin typeface="等线"/>
                <a:ea typeface="+mn-ea"/>
                <a:cs typeface="+mn-cs"/>
              </a:defRPr>
            </a:lvl5pPr>
            <a:lvl6pPr marL="2286000" algn="l" defTabSz="914400" rtl="0" eaLnBrk="1" latinLnBrk="0" hangingPunct="1">
              <a:defRPr sz="1800" kern="1200">
                <a:solidFill>
                  <a:srgbClr val="000000"/>
                </a:solidFill>
                <a:latin typeface="等线"/>
                <a:ea typeface="+mn-ea"/>
                <a:cs typeface="+mn-cs"/>
              </a:defRPr>
            </a:lvl6pPr>
            <a:lvl7pPr marL="2743200" algn="l" defTabSz="914400" rtl="0" eaLnBrk="1" latinLnBrk="0" hangingPunct="1">
              <a:defRPr sz="1800" kern="1200">
                <a:solidFill>
                  <a:srgbClr val="000000"/>
                </a:solidFill>
                <a:latin typeface="等线"/>
                <a:ea typeface="+mn-ea"/>
                <a:cs typeface="+mn-cs"/>
              </a:defRPr>
            </a:lvl7pPr>
            <a:lvl8pPr marL="3200400" algn="l" defTabSz="914400" rtl="0" eaLnBrk="1" latinLnBrk="0" hangingPunct="1">
              <a:defRPr sz="1800" kern="1200">
                <a:solidFill>
                  <a:srgbClr val="000000"/>
                </a:solidFill>
                <a:latin typeface="等线"/>
                <a:ea typeface="+mn-ea"/>
                <a:cs typeface="+mn-cs"/>
              </a:defRPr>
            </a:lvl8pPr>
            <a:lvl9pPr marL="3657600" algn="l" defTabSz="914400" rtl="0" eaLnBrk="1" latinLnBrk="0" hangingPunct="1">
              <a:defRPr sz="1800" kern="1200">
                <a:solidFill>
                  <a:srgbClr val="000000"/>
                </a:solidFill>
                <a:latin typeface="等线"/>
                <a:ea typeface="+mn-ea"/>
                <a:cs typeface="+mn-cs"/>
              </a:defRPr>
            </a:lvl9pPr>
          </a:lstStyle>
          <a:p>
            <a:pPr marL="0" marR="0" lvl="0" indent="0" algn="ctr" defTabSz="4572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1">
                <a:ln>
                  <a:noFill/>
                </a:ln>
                <a:solidFill>
                  <a:srgbClr val="FF0000"/>
                </a:solidFill>
                <a:effectLst/>
                <a:uLnTx/>
                <a:uFillTx/>
                <a:latin typeface="黑体" panose="02010609060101010101" charset="-122"/>
                <a:ea typeface="黑体" panose="02010609060101010101" charset="-122"/>
                <a:cs typeface="+mn-cs"/>
              </a:rPr>
              <a:t>喜踏岷山雪</a:t>
            </a:r>
            <a:endParaRPr kumimoji="0" lang="zh-CN" altLang="en-US" sz="2400" b="1" i="0" u="none" strike="noStrike" kern="1200" cap="none" spc="0" normalizeH="0" baseline="0" noProof="1">
              <a:ln>
                <a:noFill/>
              </a:ln>
              <a:solidFill>
                <a:srgbClr val="FF0000"/>
              </a:solidFill>
              <a:effectLst/>
              <a:uLnTx/>
              <a:uFillTx/>
              <a:latin typeface="黑体" panose="02010609060101010101" charset="-122"/>
              <a:ea typeface="黑体" panose="02010609060101010101"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10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1000"/>
                                        <p:tgtEl>
                                          <p:spTgt spid="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20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20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100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1000"/>
                                        <p:tgtEl>
                                          <p:spTgt spid="9"/>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200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2000"/>
                                        <p:tgtEl>
                                          <p:spTgt spid="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8" dur="100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wipe(left)">
                                      <p:cBhvr>
                                        <p:cTn id="27" dur="1000"/>
                                        <p:tgtEl>
                                          <p:spTgt spid="1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200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2000"/>
                                        <p:tgtEl>
                                          <p:spTgt spid="6"/>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8" dur="1000"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wipe(left)">
                                      <p:cBhvr>
                                        <p:cTn id="37" dur="1000"/>
                                        <p:tgtEl>
                                          <p:spTgt spid="7"/>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0" presetClass="entr" presetSubtype="0" dur="200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2000"/>
                                        <p:tgtEl>
                                          <p:spTgt spid="12"/>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8" dur="1000" fill="hold"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wipe(left)">
                                      <p:cBhvr>
                                        <p:cTn id="47" dur="1000"/>
                                        <p:tgtEl>
                                          <p:spTgt spid="13"/>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0" presetClass="entr" presetSubtype="0" dur="200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4" grpId="0"/>
      <p:bldP spid="5" grpId="0"/>
      <p:bldP spid="6" grpId="0"/>
      <p:bldP spid="12" grpId="0"/>
      <p:bldP spid="14"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title=""/>
          <p:cNvSpPr txBox="1"/>
          <p:nvPr/>
        </p:nvSpPr>
        <p:spPr>
          <a:xfrm>
            <a:off x="1630045" y="481330"/>
            <a:ext cx="6974205" cy="107632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1">
                <a:ea typeface="宋体" panose="02010600030101010101" pitchFamily="2" charset="-122"/>
                <a:sym typeface="+mn-ea"/>
              </a:rPr>
              <a:t>活动二：读诗歌，了解大意</a:t>
            </a:r>
            <a:endParaRPr lang="zh-CN" sz="3200" b="1">
              <a:ea typeface="宋体" panose="02010600030101010101" pitchFamily="2" charset="-122"/>
            </a:endParaRPr>
          </a:p>
          <a:p>
            <a:pPr indent="0"/>
            <a:endParaRPr lang="zh-CN" altLang="en-US" sz="3200" b="1">
              <a:ea typeface="宋体" panose="02010600030101010101" pitchFamily="2" charset="-122"/>
            </a:endParaRPr>
          </a:p>
        </p:txBody>
      </p:sp>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
        <p:nvSpPr>
          <p:cNvPr id="6" name="矩形 11" title=""/>
          <p:cNvSpPr/>
          <p:nvPr>
            <p:custDataLst>
              <p:tags r:id="rId4"/>
            </p:custDataLst>
          </p:nvPr>
        </p:nvSpPr>
        <p:spPr>
          <a:xfrm>
            <a:off x="1128713" y="1514475"/>
            <a:ext cx="7050087" cy="203009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50000"/>
              </a:lnSpc>
            </a:pPr>
            <a:endParaRPr lang="zh-CN" altLang="en-US" sz="2800">
              <a:latin typeface="黑体" panose="02010609060101010101" charset="-122"/>
              <a:ea typeface="黑体" panose="02010609060101010101" charset="-122"/>
            </a:endParaRPr>
          </a:p>
          <a:p>
            <a:pPr eaLnBrk="1" hangingPunct="1">
              <a:lnSpc>
                <a:spcPct val="150000"/>
              </a:lnSpc>
            </a:pPr>
            <a:endParaRPr lang="zh-CN" altLang="en-US" sz="2800">
              <a:latin typeface="黑体" panose="02010609060101010101" charset="-122"/>
              <a:ea typeface="黑体" panose="02010609060101010101" charset="-122"/>
            </a:endParaRPr>
          </a:p>
          <a:p>
            <a:pPr eaLnBrk="1" hangingPunct="1">
              <a:lnSpc>
                <a:spcPct val="150000"/>
              </a:lnSpc>
            </a:pPr>
            <a:r>
              <a:rPr lang="zh-CN" altLang="en-US" sz="2800">
                <a:latin typeface="黑体" panose="02010609060101010101" charset="-122"/>
                <a:ea typeface="黑体" panose="02010609060101010101" charset="-122"/>
              </a:rPr>
              <a:t>初读诗歌后，你感受到了什么？</a:t>
            </a:r>
            <a:endParaRPr lang="zh-CN" altLang="en-US" sz="2800">
              <a:latin typeface="黑体" panose="02010609060101010101" charset="-122"/>
              <a:ea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title=""/>
          <p:cNvSpPr txBox="1"/>
          <p:nvPr/>
        </p:nvSpPr>
        <p:spPr>
          <a:xfrm>
            <a:off x="1630045" y="481330"/>
            <a:ext cx="6974205" cy="5835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1">
                <a:ea typeface="宋体" panose="02010600030101010101" pitchFamily="2" charset="-122"/>
              </a:rPr>
              <a:t>活动三：再读诗歌，读出气势</a:t>
            </a:r>
            <a:endParaRPr lang="zh-CN" sz="3200" b="1">
              <a:ea typeface="宋体" panose="02010600030101010101" pitchFamily="2" charset="-122"/>
            </a:endParaRPr>
          </a:p>
        </p:txBody>
      </p:sp>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
        <p:nvSpPr>
          <p:cNvPr id="6" name="矩形 11" title=""/>
          <p:cNvSpPr/>
          <p:nvPr>
            <p:custDataLst>
              <p:tags r:id="rId4"/>
            </p:custDataLst>
          </p:nvPr>
        </p:nvSpPr>
        <p:spPr>
          <a:xfrm>
            <a:off x="1128713" y="1514475"/>
            <a:ext cx="7050087" cy="73723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50000"/>
              </a:lnSpc>
            </a:pPr>
            <a:r>
              <a:rPr lang="zh-CN" altLang="en-US" sz="2800">
                <a:latin typeface="黑体" panose="02010609060101010101" charset="-122"/>
                <a:ea typeface="黑体" panose="02010609060101010101" charset="-122"/>
              </a:rPr>
              <a:t>读准字音，把握节奏，读出感情，读出气势。</a:t>
            </a:r>
            <a:endParaRPr lang="zh-CN" altLang="en-US" sz="2800">
              <a:latin typeface="黑体" panose="02010609060101010101" charset="-122"/>
              <a:ea typeface="黑体" panose="02010609060101010101" charset="-122"/>
            </a:endParaRPr>
          </a:p>
        </p:txBody>
      </p:sp>
      <p:sp>
        <p:nvSpPr>
          <p:cNvPr id="2" name="文本框 1" title=""/>
          <p:cNvSpPr txBox="1"/>
          <p:nvPr/>
        </p:nvSpPr>
        <p:spPr>
          <a:xfrm>
            <a:off x="1853565" y="2829560"/>
            <a:ext cx="8273415" cy="2696845"/>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55600"/>
            <a:r>
              <a:rPr lang="en-US" altLang="zh-CN" b="0">
                <a:ea typeface="宋体" panose="02010600030101010101" pitchFamily="2" charset="-122"/>
              </a:rPr>
              <a:t>                                               </a:t>
            </a:r>
            <a:r>
              <a:rPr lang="zh-CN" sz="2800" b="0">
                <a:ea typeface="宋体" panose="02010600030101010101" pitchFamily="2" charset="-122"/>
              </a:rPr>
              <a:t>七律·长征</a:t>
            </a:r>
            <a:endParaRPr lang="zh-CN" sz="2800" b="0">
              <a:ea typeface="宋体" panose="02010600030101010101" pitchFamily="2" charset="-122"/>
            </a:endParaRPr>
          </a:p>
          <a:p>
            <a:pPr indent="355600"/>
            <a:r>
              <a:rPr lang="en-US" altLang="zh-CN" sz="2800" b="0">
                <a:ea typeface="宋体" panose="02010600030101010101" pitchFamily="2" charset="-122"/>
              </a:rPr>
              <a:t>     </a:t>
            </a:r>
            <a:r>
              <a:rPr lang="zh-CN" sz="2800" b="0">
                <a:ea typeface="宋体" panose="02010600030101010101" pitchFamily="2" charset="-122"/>
              </a:rPr>
              <a:t>红军/不怕/远征/难，</a:t>
            </a:r>
            <a:r>
              <a:rPr lang="en-US" sz="2800" b="0">
                <a:latin typeface="宋体" panose="02010600030101010101" pitchFamily="2" charset="-122"/>
              </a:rPr>
              <a:t> </a:t>
            </a:r>
            <a:r>
              <a:rPr lang="zh-CN" sz="2800" b="0">
                <a:ea typeface="宋体" panose="02010600030101010101" pitchFamily="2" charset="-122"/>
              </a:rPr>
              <a:t>万水/千山/只/等闲。</a:t>
            </a:r>
            <a:endParaRPr lang="zh-CN" sz="2800" b="0">
              <a:ea typeface="宋体" panose="02010600030101010101" pitchFamily="2" charset="-122"/>
            </a:endParaRPr>
          </a:p>
          <a:p>
            <a:pPr indent="355600"/>
            <a:r>
              <a:rPr lang="en-US" altLang="zh-CN" sz="2800" b="0">
                <a:ea typeface="宋体" panose="02010600030101010101" pitchFamily="2" charset="-122"/>
              </a:rPr>
              <a:t>     </a:t>
            </a:r>
            <a:r>
              <a:rPr lang="zh-CN" sz="2800" b="0">
                <a:ea typeface="宋体" panose="02010600030101010101" pitchFamily="2" charset="-122"/>
              </a:rPr>
              <a:t>五岭/逶迤/腾/细浪，</a:t>
            </a:r>
            <a:r>
              <a:rPr lang="en-US" sz="2800" b="0">
                <a:latin typeface="宋体" panose="02010600030101010101" pitchFamily="2" charset="-122"/>
              </a:rPr>
              <a:t> </a:t>
            </a:r>
            <a:r>
              <a:rPr lang="zh-CN" sz="2800" b="0">
                <a:ea typeface="宋体" panose="02010600030101010101" pitchFamily="2" charset="-122"/>
              </a:rPr>
              <a:t>乌蒙/磅礴/走/泥丸。</a:t>
            </a:r>
            <a:endParaRPr lang="zh-CN" sz="2800" b="0">
              <a:ea typeface="宋体" panose="02010600030101010101" pitchFamily="2" charset="-122"/>
            </a:endParaRPr>
          </a:p>
          <a:p>
            <a:pPr indent="355600"/>
            <a:r>
              <a:rPr lang="en-US" altLang="zh-CN" sz="2800" b="0">
                <a:ea typeface="宋体" panose="02010600030101010101" pitchFamily="2" charset="-122"/>
              </a:rPr>
              <a:t>     </a:t>
            </a:r>
            <a:r>
              <a:rPr lang="zh-CN" sz="2800" b="0">
                <a:ea typeface="宋体" panose="02010600030101010101" pitchFamily="2" charset="-122"/>
              </a:rPr>
              <a:t>金沙/水拍/云崖/暖，</a:t>
            </a:r>
            <a:r>
              <a:rPr lang="en-US" sz="2800" b="0">
                <a:latin typeface="宋体" panose="02010600030101010101" pitchFamily="2" charset="-122"/>
              </a:rPr>
              <a:t> </a:t>
            </a:r>
            <a:r>
              <a:rPr lang="zh-CN" sz="2800" b="0">
                <a:ea typeface="宋体" panose="02010600030101010101" pitchFamily="2" charset="-122"/>
              </a:rPr>
              <a:t>大渡/桥横/铁索/寒。</a:t>
            </a:r>
            <a:endParaRPr lang="zh-CN" sz="2800" b="0">
              <a:ea typeface="宋体" panose="02010600030101010101" pitchFamily="2" charset="-122"/>
            </a:endParaRPr>
          </a:p>
          <a:p>
            <a:pPr indent="355600"/>
            <a:r>
              <a:rPr lang="en-US" altLang="zh-CN" sz="2800" b="0">
                <a:ea typeface="宋体" panose="02010600030101010101" pitchFamily="2" charset="-122"/>
              </a:rPr>
              <a:t>     </a:t>
            </a:r>
            <a:r>
              <a:rPr lang="zh-CN" sz="2800" b="0">
                <a:ea typeface="宋体" panose="02010600030101010101" pitchFamily="2" charset="-122"/>
              </a:rPr>
              <a:t>更喜/岷山/千里/雪，</a:t>
            </a:r>
            <a:r>
              <a:rPr lang="en-US" sz="2800" b="0">
                <a:latin typeface="宋体" panose="02010600030101010101" pitchFamily="2" charset="-122"/>
              </a:rPr>
              <a:t> </a:t>
            </a:r>
            <a:r>
              <a:rPr lang="zh-CN" sz="2800" b="0">
                <a:ea typeface="宋体" panose="02010600030101010101" pitchFamily="2" charset="-122"/>
              </a:rPr>
              <a:t>三军/过后/尽/开颜。</a:t>
            </a:r>
            <a:endParaRPr lang="zh-CN" altLang="en-US" sz="2800" b="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a:xfrm>
            <a:off x="838200" y="263525"/>
            <a:ext cx="10515600" cy="1325563"/>
          </a:xfrm>
        </p:spPr>
        <p:txBody>
          <a:bodyPr/>
          <a:lstStyle/>
          <a:p>
            <a:r>
              <a:rPr lang="zh-CN" altLang="en-US"/>
              <a:t>【</a:t>
            </a:r>
            <a:r>
              <a:rPr lang="zh-CN" altLang="en-US" sz="3200" b="1"/>
              <a:t>随堂检测</a:t>
            </a:r>
            <a:r>
              <a:rPr lang="zh-CN" altLang="en-US"/>
              <a:t>】</a:t>
            </a:r>
            <a:endParaRPr lang="zh-CN" altLang="en-US"/>
          </a:p>
        </p:txBody>
      </p:sp>
      <p:sp>
        <p:nvSpPr>
          <p:cNvPr id="100" name="文本框 99" title=""/>
          <p:cNvSpPr txBox="1"/>
          <p:nvPr/>
        </p:nvSpPr>
        <p:spPr>
          <a:xfrm>
            <a:off x="2032000" y="1939925"/>
            <a:ext cx="6604000" cy="2086610"/>
          </a:xfrm>
          <a:prstGeom prst="rect">
            <a:avLst/>
          </a:prstGeom>
          <a:noFill/>
          <a:ln w="9525">
            <a:noFill/>
          </a:ln>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2800" b="0">
                <a:ea typeface="宋体" panose="02010600030101010101" pitchFamily="2" charset="-122"/>
              </a:rPr>
              <a:t>1、给下列词语注音逶迤（</a:t>
            </a:r>
            <a:r>
              <a:rPr lang="en-US" sz="2800" b="0">
                <a:latin typeface="宋体" panose="02010600030101010101" pitchFamily="2" charset="-122"/>
              </a:rPr>
              <a:t>      </a:t>
            </a:r>
            <a:r>
              <a:rPr lang="zh-CN" sz="2800" b="0">
                <a:ea typeface="宋体" panose="02010600030101010101" pitchFamily="2" charset="-122"/>
              </a:rPr>
              <a:t>）</a:t>
            </a:r>
            <a:r>
              <a:rPr lang="en-US" sz="2800" b="0">
                <a:latin typeface="宋体" panose="02010600030101010101" pitchFamily="2" charset="-122"/>
              </a:rPr>
              <a:t>      </a:t>
            </a:r>
            <a:r>
              <a:rPr lang="zh-CN" sz="2800" b="0">
                <a:ea typeface="宋体" panose="02010600030101010101" pitchFamily="2" charset="-122"/>
              </a:rPr>
              <a:t>磅礴（</a:t>
            </a:r>
            <a:r>
              <a:rPr lang="en-US" sz="2800" b="0">
                <a:latin typeface="宋体" panose="02010600030101010101" pitchFamily="2" charset="-122"/>
              </a:rPr>
              <a:t>      </a:t>
            </a:r>
            <a:r>
              <a:rPr lang="zh-CN" sz="2800" b="0">
                <a:ea typeface="宋体" panose="02010600030101010101" pitchFamily="2" charset="-122"/>
              </a:rPr>
              <a:t>）</a:t>
            </a:r>
            <a:r>
              <a:rPr lang="en-US" sz="2800" b="0">
                <a:latin typeface="宋体" panose="02010600030101010101" pitchFamily="2" charset="-122"/>
              </a:rPr>
              <a:t>      </a:t>
            </a:r>
            <a:r>
              <a:rPr lang="zh-CN" sz="2800" b="0">
                <a:ea typeface="宋体" panose="02010600030101010101" pitchFamily="2" charset="-122"/>
              </a:rPr>
              <a:t>岷山（</a:t>
            </a:r>
            <a:r>
              <a:rPr lang="en-US" sz="2800" b="0">
                <a:latin typeface="宋体" panose="02010600030101010101" pitchFamily="2" charset="-122"/>
              </a:rPr>
              <a:t>       </a:t>
            </a:r>
            <a:r>
              <a:rPr lang="zh-CN" sz="2800" b="0">
                <a:ea typeface="宋体" panose="02010600030101010101" pitchFamily="2" charset="-122"/>
              </a:rPr>
              <a:t>）2、说出下列诗句的意思万水千山只等闲</a:t>
            </a:r>
            <a:r>
              <a:rPr lang="en-US" sz="2800" b="0">
                <a:latin typeface="宋体" panose="02010600030101010101" pitchFamily="2" charset="-122"/>
              </a:rPr>
              <a:t>  
</a:t>
            </a:r>
            <a:endParaRPr lang="en-US" altLang="en-US" sz="2800" b="0">
              <a:latin typeface="宋体" panose="02010600030101010101"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title=""/>
          <p:cNvSpPr txBox="1"/>
          <p:nvPr/>
        </p:nvSpPr>
        <p:spPr>
          <a:xfrm>
            <a:off x="1630045" y="481330"/>
            <a:ext cx="6974205" cy="5835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1">
                <a:ea typeface="宋体" panose="02010600030101010101" pitchFamily="2" charset="-122"/>
              </a:rPr>
              <a:t>活动四：品读释疑，感受情感</a:t>
            </a:r>
            <a:endParaRPr lang="zh-CN" sz="3200" b="1">
              <a:ea typeface="宋体" panose="02010600030101010101" pitchFamily="2" charset="-122"/>
            </a:endParaRPr>
          </a:p>
        </p:txBody>
      </p:sp>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
        <p:nvSpPr>
          <p:cNvPr id="3" name="文本框 2" title=""/>
          <p:cNvSpPr txBox="1"/>
          <p:nvPr/>
        </p:nvSpPr>
        <p:spPr>
          <a:xfrm>
            <a:off x="1867535" y="2005330"/>
            <a:ext cx="8310880" cy="332295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55600">
              <a:lnSpc>
                <a:spcPct val="150000"/>
              </a:lnSpc>
            </a:pPr>
            <a:r>
              <a:rPr lang="en-US" altLang="zh-CN" sz="2400" b="0">
                <a:ea typeface="宋体" panose="02010600030101010101" pitchFamily="2" charset="-122"/>
              </a:rPr>
              <a:t>                      </a:t>
            </a:r>
            <a:r>
              <a:rPr lang="zh-CN" sz="2800" b="0">
                <a:ea typeface="宋体" panose="02010600030101010101" pitchFamily="2" charset="-122"/>
              </a:rPr>
              <a:t>七律知识知多少？七律是七言律诗的简称，是诗的一种，每篇共有八句，每句七个字；偶句末字押韵，中间四句对仗；分为四联，每联两句，分别是首联、颔联、颈联和尾联。
</a:t>
            </a:r>
            <a:endParaRPr lang="zh-CN" altLang="en-US" sz="2800" b="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100" name="文本框 99" title=""/>
          <p:cNvSpPr txBox="1"/>
          <p:nvPr/>
        </p:nvSpPr>
        <p:spPr>
          <a:xfrm>
            <a:off x="1630045" y="481330"/>
            <a:ext cx="6974205" cy="5835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1">
                <a:ea typeface="宋体" panose="02010600030101010101" pitchFamily="2" charset="-122"/>
                <a:sym typeface="+mn-ea"/>
              </a:rPr>
              <a:t>活动四：品读释疑，感受情感</a:t>
            </a:r>
            <a:endParaRPr lang="zh-CN" sz="3200" b="1">
              <a:ea typeface="宋体" panose="02010600030101010101" pitchFamily="2" charset="-122"/>
            </a:endParaRPr>
          </a:p>
        </p:txBody>
      </p:sp>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
        <p:nvSpPr>
          <p:cNvPr id="2" name="文本框 1" title=""/>
          <p:cNvSpPr txBox="1"/>
          <p:nvPr/>
        </p:nvSpPr>
        <p:spPr>
          <a:xfrm>
            <a:off x="1270635" y="1498600"/>
            <a:ext cx="5080000" cy="460375"/>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71475"/>
            <a:r>
              <a:rPr lang="zh-CN" sz="2400" b="0">
                <a:solidFill>
                  <a:srgbClr val="1E1E1E"/>
                </a:solidFill>
                <a:ea typeface="宋体" panose="02010600030101010101" pitchFamily="2" charset="-122"/>
              </a:rPr>
              <a:t>诗中哪两句概括了全诗？</a:t>
            </a:r>
            <a:endParaRPr lang="zh-CN" altLang="en-US" sz="2400" b="0">
              <a:solidFill>
                <a:srgbClr val="1E1E1E"/>
              </a:solidFill>
              <a:ea typeface="宋体" panose="02010600030101010101" pitchFamily="2" charset="-122"/>
            </a:endParaRPr>
          </a:p>
        </p:txBody>
      </p:sp>
      <p:sp>
        <p:nvSpPr>
          <p:cNvPr id="3" name="矩形 2" title=""/>
          <p:cNvSpPr/>
          <p:nvPr>
            <p:custDataLst>
              <p:tags r:id="rId4"/>
            </p:custDataLst>
          </p:nvPr>
        </p:nvSpPr>
        <p:spPr>
          <a:xfrm>
            <a:off x="1056005" y="1369695"/>
            <a:ext cx="5476240" cy="840740"/>
          </a:xfrm>
          <a:prstGeom prst="rect">
            <a:avLst/>
          </a:prstGeom>
          <a:solidFill>
            <a:schemeClr val="bg1"/>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圆角矩形 3" title=""/>
          <p:cNvSpPr/>
          <p:nvPr/>
        </p:nvSpPr>
        <p:spPr>
          <a:xfrm>
            <a:off x="1433195" y="1261745"/>
            <a:ext cx="6446520" cy="603885"/>
          </a:xfrm>
          <a:prstGeom prst="roundRect">
            <a:avLst/>
          </a:prstGeom>
          <a:solidFill>
            <a:schemeClr val="bg1">
              <a:alpha val="99000"/>
            </a:schemeClr>
          </a:solidFill>
          <a:ln w="28575" cmpd="sng">
            <a:solidFill>
              <a:schemeClr val="accent1">
                <a:shade val="50000"/>
              </a:schemeClr>
            </a:solidFill>
            <a:prstDash val="lgDashDotDot"/>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诗中哪两句概括了全诗？</a:t>
            </a:r>
            <a:endParaRPr lang="zh-CN" altLang="en-US" sz="2800"/>
          </a:p>
        </p:txBody>
      </p:sp>
      <p:sp>
        <p:nvSpPr>
          <p:cNvPr id="5" name="圆角矩形 4" title=""/>
          <p:cNvSpPr/>
          <p:nvPr/>
        </p:nvSpPr>
        <p:spPr>
          <a:xfrm>
            <a:off x="709930" y="3244850"/>
            <a:ext cx="6791325" cy="808990"/>
          </a:xfrm>
          <a:prstGeom prst="roundRect">
            <a:avLst/>
          </a:prstGeom>
          <a:solidFill>
            <a:schemeClr val="accent1">
              <a:lumMod val="60000"/>
              <a:lumOff val="40000"/>
              <a:alpha val="99000"/>
            </a:schemeClr>
          </a:solidFill>
          <a:ln w="28575" cmpd="sng">
            <a:solidFill>
              <a:schemeClr val="accent1">
                <a:shade val="50000"/>
              </a:schemeClr>
            </a:solidFill>
            <a:prstDash val="sysDot"/>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t>首联：红军不怕远征难，万水千山只等闲。</a:t>
            </a:r>
            <a:endParaRPr lang="zh-CN" altLang="en-US" sz="2800"/>
          </a:p>
        </p:txBody>
      </p:sp>
      <p:sp>
        <p:nvSpPr>
          <p:cNvPr id="6" name="圆角矩形标注 5" title=""/>
          <p:cNvSpPr/>
          <p:nvPr/>
        </p:nvSpPr>
        <p:spPr>
          <a:xfrm>
            <a:off x="8353425" y="1035685"/>
            <a:ext cx="3374390" cy="3201035"/>
          </a:xfrm>
          <a:prstGeom prst="wedgeRoundRectCallout">
            <a:avLst>
              <a:gd name="adj1" fmla="val -78001"/>
              <a:gd name="adj2" fmla="val 35558"/>
              <a:gd name="adj3" fmla="val 16667"/>
            </a:avLst>
          </a:prstGeom>
          <a:noFill/>
          <a:ln w="28575" cmpd="dbl">
            <a:solidFill>
              <a:schemeClr val="accent1">
                <a:shade val="50000"/>
              </a:schemeClr>
            </a:solidFill>
            <a:prstDash val="lgDash"/>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文本框 6" title=""/>
          <p:cNvSpPr txBox="1"/>
          <p:nvPr/>
        </p:nvSpPr>
        <p:spPr>
          <a:xfrm flipH="1">
            <a:off x="8636000" y="1369695"/>
            <a:ext cx="2875915" cy="2166620"/>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0">
                <a:ea typeface="宋体" panose="02010600030101010101" pitchFamily="2" charset="-122"/>
              </a:rPr>
              <a:t>总领全诗，高度概括了红军在长征中不畏艰难险阻、勇往直前的英雄气概。</a:t>
            </a:r>
            <a:endParaRPr lang="zh-CN" altLang="en-US" sz="3200" b="0">
              <a:ea typeface="宋体" panose="02010600030101010101" pitchFamily="2" charset="-122"/>
            </a:endParaRPr>
          </a:p>
        </p:txBody>
      </p:sp>
      <p:sp>
        <p:nvSpPr>
          <p:cNvPr id="8" name="文本框 7" title=""/>
          <p:cNvSpPr txBox="1"/>
          <p:nvPr/>
        </p:nvSpPr>
        <p:spPr>
          <a:xfrm>
            <a:off x="1335405" y="4926330"/>
            <a:ext cx="6685915" cy="638175"/>
          </a:xfrm>
          <a:prstGeom prst="rect">
            <a:avLst/>
          </a:prstGeom>
          <a:noFill/>
          <a:ln w="9525">
            <a:noFill/>
          </a:ln>
        </p:spPr>
        <p:txBody>
          <a:bodyP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55600"/>
            <a:r>
              <a:rPr lang="en-US" sz="2800" b="0">
                <a:latin typeface="宋体" panose="02010600030101010101" pitchFamily="2" charset="-122"/>
              </a:rPr>
              <a:t> </a:t>
            </a:r>
            <a:r>
              <a:rPr lang="zh-CN" sz="2800" b="0">
                <a:ea typeface="宋体" panose="02010600030101010101" pitchFamily="2" charset="-122"/>
              </a:rPr>
              <a:t>你从“不怕”“等闲”体会到了什么?</a:t>
            </a:r>
            <a:endParaRPr lang="zh-CN" altLang="en-US" sz="2800" b="0">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22" presetClass="entr" presetSubtype="4" dur="50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down)">
                                      <p:cBhvr>
                                        <p:cTn id="11" dur="500"/>
                                        <p:tgtEl>
                                          <p:spTgt spid="6"/>
                                        </p:tgtEl>
                                      </p:cBhvr>
                                    </p:animEffect>
                                  </p:childTnLst>
                                </p:cTn>
                              </p:par>
                            </p:childTnLst>
                          </p:cTn>
                        </p:par>
                      </p:childTnLst>
                    </p:cTn>
                  </p:par>
                  <p:par>
                    <p:cTn id="12" fill="hold" nodeType="clickPar">
                      <p:stCondLst>
                        <p:cond delay="indefinite"/>
                      </p:stCondLst>
                      <p:childTnLst>
                        <p:par>
                          <p:cTn id="13" fill="hold">
                            <p:stCondLst>
                              <p:cond delay="0"/>
                            </p:stCondLst>
                            <p:childTnLst>
                              <p:par>
                                <p:cTn id="14" presetID="1" presetClass="entr" presetSubtype="0" dur="1"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title=""/>
          <p:cNvSpPr txBox="1"/>
          <p:nvPr/>
        </p:nvSpPr>
        <p:spPr>
          <a:xfrm>
            <a:off x="1630045" y="481330"/>
            <a:ext cx="6974205" cy="5835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1">
                <a:ea typeface="宋体" panose="02010600030101010101" pitchFamily="2" charset="-122"/>
                <a:sym typeface="+mn-ea"/>
              </a:rPr>
              <a:t>活动四：品读释疑，感受情感</a:t>
            </a:r>
            <a:endParaRPr lang="zh-CN" sz="3200" b="1">
              <a:ea typeface="宋体" panose="02010600030101010101" pitchFamily="2" charset="-122"/>
            </a:endParaRPr>
          </a:p>
        </p:txBody>
      </p:sp>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
        <p:nvSpPr>
          <p:cNvPr id="6" name="矩形 5" title=""/>
          <p:cNvSpPr/>
          <p:nvPr>
            <p:custDataLst>
              <p:tags r:id="rId4"/>
            </p:custDataLst>
          </p:nvPr>
        </p:nvSpPr>
        <p:spPr>
          <a:xfrm>
            <a:off x="1629728" y="1577975"/>
            <a:ext cx="6716712" cy="582613"/>
          </a:xfrm>
          <a:prstGeom prst="rect">
            <a:avLst/>
          </a:prstGeom>
          <a:noFill/>
          <a:ln w="9525">
            <a:noFill/>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r>
              <a:rPr lang="zh-CN" altLang="en-US" sz="3200" b="1">
                <a:latin typeface="楷体" panose="02010609060101010101" pitchFamily="49" charset="-122"/>
                <a:ea typeface="楷体" panose="02010609060101010101" pitchFamily="49" charset="-122"/>
              </a:rPr>
              <a:t>五岭逶迤腾</a:t>
            </a:r>
            <a:r>
              <a:rPr lang="zh-CN" altLang="en-US" sz="3200" b="1">
                <a:solidFill>
                  <a:srgbClr val="FF0000"/>
                </a:solidFill>
                <a:latin typeface="楷体" panose="02010609060101010101" pitchFamily="49" charset="-122"/>
                <a:ea typeface="楷体" panose="02010609060101010101" pitchFamily="49" charset="-122"/>
              </a:rPr>
              <a:t>细浪</a:t>
            </a:r>
            <a:r>
              <a:rPr lang="zh-CN" altLang="en-US" sz="3200" b="1">
                <a:latin typeface="楷体" panose="02010609060101010101" pitchFamily="49" charset="-122"/>
                <a:ea typeface="楷体" panose="02010609060101010101" pitchFamily="49" charset="-122"/>
              </a:rPr>
              <a:t>，乌蒙磅礴走</a:t>
            </a:r>
            <a:r>
              <a:rPr lang="zh-CN" altLang="en-US" sz="3200" b="1">
                <a:solidFill>
                  <a:srgbClr val="FF0000"/>
                </a:solidFill>
                <a:latin typeface="楷体" panose="02010609060101010101" pitchFamily="49" charset="-122"/>
                <a:ea typeface="楷体" panose="02010609060101010101" pitchFamily="49" charset="-122"/>
              </a:rPr>
              <a:t>泥丸</a:t>
            </a:r>
            <a:r>
              <a:rPr lang="zh-CN" altLang="en-US" sz="3200" b="1">
                <a:latin typeface="楷体" panose="02010609060101010101" pitchFamily="49" charset="-122"/>
                <a:ea typeface="楷体" panose="02010609060101010101" pitchFamily="49" charset="-122"/>
              </a:rPr>
              <a:t>。</a:t>
            </a:r>
            <a:endParaRPr lang="zh-CN" altLang="en-US" sz="3200" b="1">
              <a:latin typeface="楷体" panose="02010609060101010101" pitchFamily="49" charset="-122"/>
              <a:ea typeface="楷体" panose="02010609060101010101" pitchFamily="49" charset="-122"/>
            </a:endParaRPr>
          </a:p>
        </p:txBody>
      </p:sp>
      <p:sp>
        <p:nvSpPr>
          <p:cNvPr id="14" name="Freeform 24" title=""/>
          <p:cNvSpPr/>
          <p:nvPr>
            <p:custDataLst>
              <p:tags r:id="rId5"/>
            </p:custDataLst>
          </p:nvPr>
        </p:nvSpPr>
        <p:spPr>
          <a:xfrm rot="-6109993" flipH="1">
            <a:off x="3769995" y="1997710"/>
            <a:ext cx="501015" cy="656590"/>
          </a:xfrm>
          <a:custGeom>
            <a:cxnLst>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Lst>
            <a:rect l="l" t="t" r="r" b="b"/>
            <a:pathLst>
              <a:path w="1824" h="2648">
                <a:moveTo>
                  <a:pt x="0" y="2648"/>
                </a:moveTo>
                <a:lnTo>
                  <a:pt x="12" y="2464"/>
                </a:lnTo>
                <a:lnTo>
                  <a:pt x="32" y="2288"/>
                </a:lnTo>
                <a:lnTo>
                  <a:pt x="56" y="2120"/>
                </a:lnTo>
                <a:lnTo>
                  <a:pt x="88" y="1960"/>
                </a:lnTo>
                <a:lnTo>
                  <a:pt x="124" y="1808"/>
                </a:lnTo>
                <a:lnTo>
                  <a:pt x="166" y="1662"/>
                </a:lnTo>
                <a:lnTo>
                  <a:pt x="212" y="1524"/>
                </a:lnTo>
                <a:lnTo>
                  <a:pt x="262" y="1394"/>
                </a:lnTo>
                <a:lnTo>
                  <a:pt x="316" y="1270"/>
                </a:lnTo>
                <a:lnTo>
                  <a:pt x="372" y="1154"/>
                </a:lnTo>
                <a:lnTo>
                  <a:pt x="430" y="1044"/>
                </a:lnTo>
                <a:lnTo>
                  <a:pt x="490" y="942"/>
                </a:lnTo>
                <a:lnTo>
                  <a:pt x="550" y="846"/>
                </a:lnTo>
                <a:lnTo>
                  <a:pt x="612" y="758"/>
                </a:lnTo>
                <a:lnTo>
                  <a:pt x="672" y="674"/>
                </a:lnTo>
                <a:lnTo>
                  <a:pt x="734" y="598"/>
                </a:lnTo>
                <a:lnTo>
                  <a:pt x="792" y="528"/>
                </a:lnTo>
                <a:lnTo>
                  <a:pt x="850" y="464"/>
                </a:lnTo>
                <a:lnTo>
                  <a:pt x="906" y="408"/>
                </a:lnTo>
                <a:lnTo>
                  <a:pt x="960" y="356"/>
                </a:lnTo>
                <a:lnTo>
                  <a:pt x="1010" y="310"/>
                </a:lnTo>
                <a:lnTo>
                  <a:pt x="1056" y="270"/>
                </a:lnTo>
                <a:lnTo>
                  <a:pt x="1096" y="236"/>
                </a:lnTo>
                <a:lnTo>
                  <a:pt x="1134" y="208"/>
                </a:lnTo>
                <a:lnTo>
                  <a:pt x="1164" y="184"/>
                </a:lnTo>
                <a:lnTo>
                  <a:pt x="1190" y="166"/>
                </a:lnTo>
                <a:lnTo>
                  <a:pt x="1208" y="154"/>
                </a:lnTo>
                <a:lnTo>
                  <a:pt x="1220" y="146"/>
                </a:lnTo>
                <a:lnTo>
                  <a:pt x="1224" y="144"/>
                </a:lnTo>
                <a:lnTo>
                  <a:pt x="848" y="0"/>
                </a:lnTo>
                <a:lnTo>
                  <a:pt x="1728" y="56"/>
                </a:lnTo>
                <a:lnTo>
                  <a:pt x="1824" y="480"/>
                </a:lnTo>
                <a:lnTo>
                  <a:pt x="1568" y="328"/>
                </a:lnTo>
                <a:lnTo>
                  <a:pt x="1564" y="328"/>
                </a:lnTo>
                <a:lnTo>
                  <a:pt x="1554" y="332"/>
                </a:lnTo>
                <a:lnTo>
                  <a:pt x="1538" y="338"/>
                </a:lnTo>
                <a:lnTo>
                  <a:pt x="1514" y="346"/>
                </a:lnTo>
                <a:lnTo>
                  <a:pt x="1486" y="356"/>
                </a:lnTo>
                <a:lnTo>
                  <a:pt x="1452" y="370"/>
                </a:lnTo>
                <a:lnTo>
                  <a:pt x="1412" y="388"/>
                </a:lnTo>
                <a:lnTo>
                  <a:pt x="1370" y="410"/>
                </a:lnTo>
                <a:lnTo>
                  <a:pt x="1322" y="436"/>
                </a:lnTo>
                <a:lnTo>
                  <a:pt x="1270" y="466"/>
                </a:lnTo>
                <a:lnTo>
                  <a:pt x="1216" y="500"/>
                </a:lnTo>
                <a:lnTo>
                  <a:pt x="1158" y="540"/>
                </a:lnTo>
                <a:lnTo>
                  <a:pt x="1098" y="584"/>
                </a:lnTo>
                <a:lnTo>
                  <a:pt x="1034" y="636"/>
                </a:lnTo>
                <a:lnTo>
                  <a:pt x="970" y="692"/>
                </a:lnTo>
                <a:lnTo>
                  <a:pt x="904" y="756"/>
                </a:lnTo>
                <a:lnTo>
                  <a:pt x="836" y="824"/>
                </a:lnTo>
                <a:lnTo>
                  <a:pt x="770" y="900"/>
                </a:lnTo>
                <a:lnTo>
                  <a:pt x="700" y="984"/>
                </a:lnTo>
                <a:lnTo>
                  <a:pt x="632" y="1076"/>
                </a:lnTo>
                <a:lnTo>
                  <a:pt x="566" y="1174"/>
                </a:lnTo>
                <a:lnTo>
                  <a:pt x="498" y="1280"/>
                </a:lnTo>
                <a:lnTo>
                  <a:pt x="434" y="1394"/>
                </a:lnTo>
                <a:lnTo>
                  <a:pt x="370" y="1518"/>
                </a:lnTo>
                <a:lnTo>
                  <a:pt x="308" y="1650"/>
                </a:lnTo>
                <a:lnTo>
                  <a:pt x="248" y="1792"/>
                </a:lnTo>
                <a:lnTo>
                  <a:pt x="192" y="1944"/>
                </a:lnTo>
                <a:lnTo>
                  <a:pt x="138" y="2104"/>
                </a:lnTo>
                <a:lnTo>
                  <a:pt x="88" y="2274"/>
                </a:lnTo>
                <a:lnTo>
                  <a:pt x="42" y="2456"/>
                </a:lnTo>
                <a:lnTo>
                  <a:pt x="0" y="2648"/>
                </a:lnTo>
                <a:close/>
              </a:path>
            </a:pathLst>
          </a:custGeom>
          <a:solidFill>
            <a:srgbClr val="FF0000">
              <a:alpha val="100000"/>
            </a:srgb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24" title=""/>
          <p:cNvSpPr/>
          <p:nvPr>
            <p:custDataLst>
              <p:tags r:id="rId6"/>
            </p:custDataLst>
          </p:nvPr>
        </p:nvSpPr>
        <p:spPr>
          <a:xfrm rot="5838959">
            <a:off x="7265035" y="2014220"/>
            <a:ext cx="382905" cy="770890"/>
          </a:xfrm>
          <a:custGeom>
            <a:cxnLst>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 ang="0">
                <a:pos x="2147483646" y="2147483646"/>
              </a:cxn>
            </a:cxnLst>
            <a:rect l="l" t="t" r="r" b="b"/>
            <a:pathLst>
              <a:path w="1824" h="2648">
                <a:moveTo>
                  <a:pt x="0" y="2648"/>
                </a:moveTo>
                <a:lnTo>
                  <a:pt x="12" y="2464"/>
                </a:lnTo>
                <a:lnTo>
                  <a:pt x="32" y="2288"/>
                </a:lnTo>
                <a:lnTo>
                  <a:pt x="56" y="2120"/>
                </a:lnTo>
                <a:lnTo>
                  <a:pt x="88" y="1960"/>
                </a:lnTo>
                <a:lnTo>
                  <a:pt x="124" y="1808"/>
                </a:lnTo>
                <a:lnTo>
                  <a:pt x="166" y="1662"/>
                </a:lnTo>
                <a:lnTo>
                  <a:pt x="212" y="1524"/>
                </a:lnTo>
                <a:lnTo>
                  <a:pt x="262" y="1394"/>
                </a:lnTo>
                <a:lnTo>
                  <a:pt x="316" y="1270"/>
                </a:lnTo>
                <a:lnTo>
                  <a:pt x="372" y="1154"/>
                </a:lnTo>
                <a:lnTo>
                  <a:pt x="430" y="1044"/>
                </a:lnTo>
                <a:lnTo>
                  <a:pt x="490" y="942"/>
                </a:lnTo>
                <a:lnTo>
                  <a:pt x="550" y="846"/>
                </a:lnTo>
                <a:lnTo>
                  <a:pt x="612" y="758"/>
                </a:lnTo>
                <a:lnTo>
                  <a:pt x="672" y="674"/>
                </a:lnTo>
                <a:lnTo>
                  <a:pt x="734" y="598"/>
                </a:lnTo>
                <a:lnTo>
                  <a:pt x="792" y="528"/>
                </a:lnTo>
                <a:lnTo>
                  <a:pt x="850" y="464"/>
                </a:lnTo>
                <a:lnTo>
                  <a:pt x="906" y="408"/>
                </a:lnTo>
                <a:lnTo>
                  <a:pt x="960" y="356"/>
                </a:lnTo>
                <a:lnTo>
                  <a:pt x="1010" y="310"/>
                </a:lnTo>
                <a:lnTo>
                  <a:pt x="1056" y="270"/>
                </a:lnTo>
                <a:lnTo>
                  <a:pt x="1096" y="236"/>
                </a:lnTo>
                <a:lnTo>
                  <a:pt x="1134" y="208"/>
                </a:lnTo>
                <a:lnTo>
                  <a:pt x="1164" y="184"/>
                </a:lnTo>
                <a:lnTo>
                  <a:pt x="1190" y="166"/>
                </a:lnTo>
                <a:lnTo>
                  <a:pt x="1208" y="154"/>
                </a:lnTo>
                <a:lnTo>
                  <a:pt x="1220" y="146"/>
                </a:lnTo>
                <a:lnTo>
                  <a:pt x="1224" y="144"/>
                </a:lnTo>
                <a:lnTo>
                  <a:pt x="848" y="0"/>
                </a:lnTo>
                <a:lnTo>
                  <a:pt x="1728" y="56"/>
                </a:lnTo>
                <a:lnTo>
                  <a:pt x="1824" y="480"/>
                </a:lnTo>
                <a:lnTo>
                  <a:pt x="1568" y="328"/>
                </a:lnTo>
                <a:lnTo>
                  <a:pt x="1564" y="328"/>
                </a:lnTo>
                <a:lnTo>
                  <a:pt x="1554" y="332"/>
                </a:lnTo>
                <a:lnTo>
                  <a:pt x="1538" y="338"/>
                </a:lnTo>
                <a:lnTo>
                  <a:pt x="1514" y="346"/>
                </a:lnTo>
                <a:lnTo>
                  <a:pt x="1486" y="356"/>
                </a:lnTo>
                <a:lnTo>
                  <a:pt x="1452" y="370"/>
                </a:lnTo>
                <a:lnTo>
                  <a:pt x="1412" y="388"/>
                </a:lnTo>
                <a:lnTo>
                  <a:pt x="1370" y="410"/>
                </a:lnTo>
                <a:lnTo>
                  <a:pt x="1322" y="436"/>
                </a:lnTo>
                <a:lnTo>
                  <a:pt x="1270" y="466"/>
                </a:lnTo>
                <a:lnTo>
                  <a:pt x="1216" y="500"/>
                </a:lnTo>
                <a:lnTo>
                  <a:pt x="1158" y="540"/>
                </a:lnTo>
                <a:lnTo>
                  <a:pt x="1098" y="584"/>
                </a:lnTo>
                <a:lnTo>
                  <a:pt x="1034" y="636"/>
                </a:lnTo>
                <a:lnTo>
                  <a:pt x="970" y="692"/>
                </a:lnTo>
                <a:lnTo>
                  <a:pt x="904" y="756"/>
                </a:lnTo>
                <a:lnTo>
                  <a:pt x="836" y="824"/>
                </a:lnTo>
                <a:lnTo>
                  <a:pt x="770" y="900"/>
                </a:lnTo>
                <a:lnTo>
                  <a:pt x="700" y="984"/>
                </a:lnTo>
                <a:lnTo>
                  <a:pt x="632" y="1076"/>
                </a:lnTo>
                <a:lnTo>
                  <a:pt x="566" y="1174"/>
                </a:lnTo>
                <a:lnTo>
                  <a:pt x="498" y="1280"/>
                </a:lnTo>
                <a:lnTo>
                  <a:pt x="434" y="1394"/>
                </a:lnTo>
                <a:lnTo>
                  <a:pt x="370" y="1518"/>
                </a:lnTo>
                <a:lnTo>
                  <a:pt x="308" y="1650"/>
                </a:lnTo>
                <a:lnTo>
                  <a:pt x="248" y="1792"/>
                </a:lnTo>
                <a:lnTo>
                  <a:pt x="192" y="1944"/>
                </a:lnTo>
                <a:lnTo>
                  <a:pt x="138" y="2104"/>
                </a:lnTo>
                <a:lnTo>
                  <a:pt x="88" y="2274"/>
                </a:lnTo>
                <a:lnTo>
                  <a:pt x="42" y="2456"/>
                </a:lnTo>
                <a:lnTo>
                  <a:pt x="0" y="2648"/>
                </a:lnTo>
                <a:close/>
              </a:path>
            </a:pathLst>
          </a:custGeom>
          <a:solidFill>
            <a:srgbClr val="FF0000">
              <a:alpha val="100000"/>
            </a:srgbClr>
          </a:solidFill>
          <a:ln w="9525">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圆角矩形 18" title=""/>
          <p:cNvSpPr/>
          <p:nvPr>
            <p:custDataLst>
              <p:tags r:id="rId7"/>
            </p:custDataLst>
          </p:nvPr>
        </p:nvSpPr>
        <p:spPr>
          <a:xfrm>
            <a:off x="1027113" y="2638108"/>
            <a:ext cx="2857500" cy="1839913"/>
          </a:xfrm>
          <a:prstGeom prst="roundRect">
            <a:avLst/>
          </a:prstGeom>
          <a:solidFill>
            <a:schemeClr val="accent5">
              <a:lumMod val="40000"/>
              <a:lumOff val="60000"/>
            </a:schemeClr>
          </a:solidFill>
          <a:ln w="12700">
            <a:noFill/>
          </a:ln>
          <a:effectLst>
            <a:outerShdw blurRad="444500" dist="254000" dir="8100000" algn="tr" rotWithShape="0">
              <a:schemeClr val="bg1">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l" defTabSz="4572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1">
                <a:ln>
                  <a:noFill/>
                </a:ln>
                <a:solidFill>
                  <a:srgbClr val="C00000"/>
                </a:solidFill>
                <a:effectLst/>
                <a:uLnTx/>
                <a:uFillTx/>
                <a:latin typeface="宋体" panose="02010600030101010101" pitchFamily="2" charset="-122"/>
                <a:ea typeface="+mn-ea"/>
                <a:cs typeface="+mn-cs"/>
              </a:rPr>
              <a:t>诗意：</a:t>
            </a:r>
            <a:r>
              <a:rPr kumimoji="0" lang="zh-CN" altLang="en-US" sz="2400" b="1" i="0" u="none" strike="noStrike" kern="1200" cap="none" spc="0" normalizeH="0" baseline="0" noProof="1">
                <a:ln>
                  <a:noFill/>
                </a:ln>
                <a:solidFill>
                  <a:schemeClr val="tx1"/>
                </a:solidFill>
                <a:effectLst/>
                <a:uLnTx/>
                <a:uFillTx/>
                <a:latin typeface="宋体" panose="02010600030101010101" pitchFamily="2" charset="-122"/>
                <a:ea typeface="+mn-ea"/>
                <a:cs typeface="+mn-cs"/>
              </a:rPr>
              <a:t>绵延不绝的五岭在红军眼里不过像翻腾着的细小波浪。</a:t>
            </a:r>
            <a:endParaRPr kumimoji="0" lang="zh-CN" altLang="en-US" sz="2400" b="1" i="0" u="none" strike="noStrike" kern="1200" cap="none" spc="0" normalizeH="0" baseline="0" noProof="1">
              <a:ln>
                <a:noFill/>
              </a:ln>
              <a:solidFill>
                <a:schemeClr val="tx1"/>
              </a:solidFill>
              <a:effectLst/>
              <a:uLnTx/>
              <a:uFillTx/>
              <a:latin typeface="宋体" panose="02010600030101010101" pitchFamily="2" charset="-122"/>
              <a:ea typeface="+mn-ea"/>
              <a:cs typeface="+mn-cs"/>
            </a:endParaRPr>
          </a:p>
        </p:txBody>
      </p:sp>
      <p:sp>
        <p:nvSpPr>
          <p:cNvPr id="20" name="圆角矩形 19" title=""/>
          <p:cNvSpPr/>
          <p:nvPr>
            <p:custDataLst>
              <p:tags r:id="rId8"/>
            </p:custDataLst>
          </p:nvPr>
        </p:nvSpPr>
        <p:spPr>
          <a:xfrm>
            <a:off x="6804343" y="2638425"/>
            <a:ext cx="2995613" cy="1624013"/>
          </a:xfrm>
          <a:prstGeom prst="roundRect">
            <a:avLst/>
          </a:prstGeom>
          <a:solidFill>
            <a:schemeClr val="accent6">
              <a:lumMod val="60000"/>
              <a:lumOff val="40000"/>
            </a:schemeClr>
          </a:solidFill>
          <a:ln w="12700">
            <a:noFill/>
          </a:ln>
          <a:effectLst>
            <a:outerShdw blurRad="444500" dist="254000" dir="8100000" algn="tr" rotWithShape="0">
              <a:schemeClr val="bg1">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l" defTabSz="457200" rtl="0" eaLnBrk="0" fontAlgn="base" latinLnBrk="0" hangingPunct="0">
              <a:lnSpc>
                <a:spcPct val="100000"/>
              </a:lnSpc>
              <a:spcBef>
                <a:spcPct val="0"/>
              </a:spcBef>
              <a:spcAft>
                <a:spcPct val="0"/>
              </a:spcAft>
              <a:buClrTx/>
              <a:buSzTx/>
              <a:buFontTx/>
              <a:buNone/>
              <a:defRPr/>
            </a:pPr>
            <a:r>
              <a:rPr kumimoji="0" lang="zh-CN" altLang="en-US" sz="2400" b="1" i="0" u="none" strike="noStrike" kern="1200" cap="none" spc="0" normalizeH="0" baseline="0" noProof="1">
                <a:ln>
                  <a:noFill/>
                </a:ln>
                <a:solidFill>
                  <a:srgbClr val="C00000"/>
                </a:solidFill>
                <a:effectLst/>
                <a:uLnTx/>
                <a:uFillTx/>
                <a:latin typeface="宋体" panose="02010600030101010101" pitchFamily="2" charset="-122"/>
                <a:ea typeface="+mn-ea"/>
                <a:cs typeface="+mn-cs"/>
              </a:rPr>
              <a:t>诗意：</a:t>
            </a:r>
            <a:r>
              <a:rPr kumimoji="0" lang="zh-CN" altLang="en-US" sz="2400" b="1" i="0" u="none" strike="noStrike" kern="1200" cap="none" spc="0" normalizeH="0" baseline="0" noProof="1">
                <a:ln>
                  <a:noFill/>
                </a:ln>
                <a:solidFill>
                  <a:schemeClr val="tx1"/>
                </a:solidFill>
                <a:effectLst/>
                <a:uLnTx/>
                <a:uFillTx/>
                <a:latin typeface="宋体" panose="02010600030101010101" pitchFamily="2" charset="-122"/>
                <a:ea typeface="+mn-ea"/>
                <a:cs typeface="+mn-cs"/>
              </a:rPr>
              <a:t>气势雄伟的乌蒙山在红军眼里也不过像脚下滚过的小小泥丸。</a:t>
            </a:r>
            <a:endParaRPr kumimoji="0" lang="zh-CN" altLang="en-US" sz="2400" b="1" i="0" u="none" strike="noStrike" kern="1200" cap="none" spc="0" normalizeH="0" baseline="0" noProof="1">
              <a:ln>
                <a:noFill/>
              </a:ln>
              <a:solidFill>
                <a:schemeClr val="tx1"/>
              </a:solidFill>
              <a:effectLst/>
              <a:uLnTx/>
              <a:uFillTx/>
              <a:latin typeface="宋体" panose="02010600030101010101" pitchFamily="2" charset="-122"/>
              <a:ea typeface="+mn-ea"/>
              <a:cs typeface="+mn-cs"/>
            </a:endParaRPr>
          </a:p>
        </p:txBody>
      </p:sp>
      <p:sp>
        <p:nvSpPr>
          <p:cNvPr id="7" name="TextBox 3" title=""/>
          <p:cNvSpPr txBox="1">
            <a:spLocks noChangeArrowheads="1"/>
          </p:cNvSpPr>
          <p:nvPr>
            <p:custDataLst>
              <p:tags r:id="rId9"/>
            </p:custDataLst>
          </p:nvPr>
        </p:nvSpPr>
        <p:spPr bwMode="auto">
          <a:xfrm>
            <a:off x="1756093" y="4955540"/>
            <a:ext cx="8075613" cy="522288"/>
          </a:xfrm>
          <a:prstGeom prst="rect">
            <a:avLst/>
          </a:prstGeom>
          <a:noFill/>
          <a:ln>
            <a:noFill/>
          </a:ln>
        </p:spPr>
        <p:txBody>
          <a:bodyPr>
            <a:spAutoFit/>
          </a:bodyPr>
          <a:lstStyle>
            <a:defPPr>
              <a:defRPr lang="zh-CN"/>
            </a:defPPr>
            <a:lvl1pPr marL="0" algn="l" defTabSz="914400" rtl="0" eaLnBrk="0" latinLnBrk="0" hangingPunct="0">
              <a:defRPr sz="1800" kern="1200">
                <a:solidFill>
                  <a:schemeClr val="tx1"/>
                </a:solidFill>
                <a:latin typeface="Calibri"/>
                <a:ea typeface="宋体" panose="02010600030101010101" pitchFamily="2" charset="-122"/>
                <a:cs typeface="+mn-cs"/>
              </a:defRPr>
            </a:lvl1pPr>
            <a:lvl2pPr marL="742950" indent="-285750" algn="l" defTabSz="914400" rtl="0" eaLnBrk="0" latinLnBrk="0" hangingPunct="0">
              <a:defRPr sz="1800" kern="1200">
                <a:solidFill>
                  <a:schemeClr val="tx1"/>
                </a:solidFill>
                <a:latin typeface="Calibri"/>
                <a:ea typeface="宋体" panose="02010600030101010101" pitchFamily="2" charset="-122"/>
                <a:cs typeface="+mn-cs"/>
              </a:defRPr>
            </a:lvl2pPr>
            <a:lvl3pPr marL="1143000" indent="-228600" algn="l" defTabSz="914400" rtl="0" eaLnBrk="0" latinLnBrk="0" hangingPunct="0">
              <a:defRPr sz="1800" kern="1200">
                <a:solidFill>
                  <a:schemeClr val="tx1"/>
                </a:solidFill>
                <a:latin typeface="Calibri"/>
                <a:ea typeface="宋体" panose="02010600030101010101" pitchFamily="2" charset="-122"/>
                <a:cs typeface="+mn-cs"/>
              </a:defRPr>
            </a:lvl3pPr>
            <a:lvl4pPr marL="1600200" indent="-228600" algn="l" defTabSz="914400" rtl="0" eaLnBrk="0" latinLnBrk="0" hangingPunct="0">
              <a:defRPr sz="1800" kern="1200">
                <a:solidFill>
                  <a:schemeClr val="tx1"/>
                </a:solidFill>
                <a:latin typeface="Calibri"/>
                <a:ea typeface="宋体" panose="02010600030101010101" pitchFamily="2" charset="-122"/>
                <a:cs typeface="+mn-cs"/>
              </a:defRPr>
            </a:lvl4pPr>
            <a:lvl5pPr marL="2057400" indent="-228600" algn="l" defTabSz="914400" rtl="0" eaLnBrk="0" latinLnBrk="0" hangingPunct="0">
              <a:defRPr sz="1800" kern="1200">
                <a:solidFill>
                  <a:schemeClr val="tx1"/>
                </a:solidFill>
                <a:latin typeface="Calibri"/>
                <a:ea typeface="宋体" panose="02010600030101010101" pitchFamily="2" charset="-122"/>
                <a:cs typeface="+mn-cs"/>
              </a:defRPr>
            </a:lvl5pPr>
            <a:lvl6pPr marL="2514600" indent="-228600" algn="l" defTabSz="4572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4572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4572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4572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L="0" marR="0" lvl="0" indent="0" algn="l" defTabSz="457200" rtl="0" eaLnBrk="1" fontAlgn="base" latinLnBrk="0" hangingPunct="1">
              <a:lnSpc>
                <a:spcPct val="100000"/>
              </a:lnSpc>
              <a:spcBef>
                <a:spcPct val="0"/>
              </a:spcBef>
              <a:spcAft>
                <a:spcPct val="0"/>
              </a:spcAft>
              <a:buClrTx/>
              <a:buSzTx/>
              <a:buFontTx/>
              <a:buNone/>
              <a:defRPr/>
            </a:pPr>
            <a:r>
              <a:rPr kumimoji="0" lang="zh-CN" altLang="en-US" sz="2800" b="1" i="0" u="none" strike="noStrike" kern="1200" cap="none" spc="0" normalizeH="0" baseline="0" noProof="0">
                <a:ln>
                  <a:noFill/>
                </a:ln>
                <a:solidFill>
                  <a:srgbClr val="FF0000"/>
                </a:solidFill>
                <a:effectLst/>
                <a:uLnTx/>
                <a:uFillTx/>
                <a:latin typeface="+mj-ea"/>
                <a:ea typeface="+mj-ea"/>
                <a:cs typeface="+mn-cs"/>
              </a:rPr>
              <a:t>表现了红军的顽强豪迈、不怕艰难险阻的英雄气概。</a:t>
            </a:r>
            <a:endParaRPr kumimoji="0" lang="zh-CN" altLang="en-US" sz="2800" b="1" i="0" u="none" strike="noStrike" kern="1200" cap="none" spc="0" normalizeH="0" baseline="0" noProof="0">
              <a:ln>
                <a:noFill/>
              </a:ln>
              <a:solidFill>
                <a:srgbClr val="FF0000"/>
              </a:solidFill>
              <a:effectLst/>
              <a:uLnTx/>
              <a:uFillTx/>
              <a:latin typeface="+mj-ea"/>
              <a:ea typeface="+mj-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10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10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2" dur="100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right)">
                                      <p:cBhvr>
                                        <p:cTn id="12" dur="1000"/>
                                        <p:tgtEl>
                                          <p:spTgt spid="1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1" dur="100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ipe(up)">
                                      <p:cBhvr>
                                        <p:cTn id="17" dur="1000"/>
                                        <p:tgtEl>
                                          <p:spTgt spid="1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4" presetClass="entr" presetSubtype="32" dur="1000" fill="hold" grpId="0"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box(out)">
                                      <p:cBhvr>
                                        <p:cTn id="22" dur="1000"/>
                                        <p:tgtEl>
                                          <p:spTgt spid="1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4" presetClass="entr" presetSubtype="32" dur="100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box(out)">
                                      <p:cBhvr>
                                        <p:cTn id="27" dur="1000"/>
                                        <p:tgtEl>
                                          <p:spTgt spid="20"/>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8" dur="100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wipe(left)">
                                      <p:cBhvr>
                                        <p:cTn id="32"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9" grpId="0"/>
      <p:bldP spid="20" grpId="0"/>
      <p:bldP spid="7"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0" name="文本框 99" title=""/>
          <p:cNvSpPr txBox="1"/>
          <p:nvPr/>
        </p:nvSpPr>
        <p:spPr>
          <a:xfrm>
            <a:off x="1630045" y="481330"/>
            <a:ext cx="6974205" cy="583565"/>
          </a:xfrm>
          <a:prstGeom prst="rect">
            <a:avLst/>
          </a:prstGeom>
          <a:noFill/>
          <a:ln w="9525">
            <a:noFill/>
          </a:ln>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zh-CN" sz="3200" b="1">
                <a:ea typeface="宋体" panose="02010600030101010101" pitchFamily="2" charset="-122"/>
                <a:sym typeface="+mn-ea"/>
              </a:rPr>
              <a:t>活动四：品读释疑，感受情感</a:t>
            </a:r>
            <a:endParaRPr lang="zh-CN" sz="3200" b="1">
              <a:ea typeface="宋体" panose="02010600030101010101" pitchFamily="2" charset="-122"/>
            </a:endParaRPr>
          </a:p>
        </p:txBody>
      </p:sp>
      <p:pic>
        <p:nvPicPr>
          <p:cNvPr id="10" name="Picture 3" title=""/>
          <p:cNvPicPr>
            <a:picLocks noChangeAspect="1" noChangeArrowheads="1"/>
          </p:cNvPicPr>
          <p:nvPr>
            <p:custDataLst>
              <p:tags r:id="rId3"/>
            </p:custDataLst>
          </p:nvPr>
        </p:nvPicPr>
        <p:blipFill>
          <a:blip r:embed="rId2">
            <a:clrChange>
              <a:clrFrom>
                <a:srgbClr val="F6F6F6"/>
              </a:clrFrom>
              <a:clrTo>
                <a:srgbClr val="F6F6F6">
                  <a:alpha val="0"/>
                </a:srgbClr>
              </a:clrTo>
            </a:clrChange>
          </a:blip>
          <a:stretch>
            <a:fillRect/>
          </a:stretch>
        </p:blipFill>
        <p:spPr bwMode="auto">
          <a:xfrm>
            <a:off x="551655" y="197020"/>
            <a:ext cx="1204709" cy="1152127"/>
          </a:xfrm>
          <a:prstGeom prst="rect">
            <a:avLst/>
          </a:prstGeom>
          <a:noFill/>
        </p:spPr>
      </p:pic>
      <p:sp>
        <p:nvSpPr>
          <p:cNvPr id="24578" name="矩形 2" title=""/>
          <p:cNvSpPr/>
          <p:nvPr>
            <p:custDataLst>
              <p:tags r:id="rId4"/>
            </p:custDataLst>
          </p:nvPr>
        </p:nvSpPr>
        <p:spPr>
          <a:xfrm>
            <a:off x="2064703" y="1559878"/>
            <a:ext cx="3678237" cy="1430337"/>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30000"/>
              </a:lnSpc>
            </a:pPr>
            <a:r>
              <a:rPr lang="zh-CN" altLang="en-US" sz="3600" b="1">
                <a:latin typeface="楷体" panose="02010609060101010101" pitchFamily="49" charset="-122"/>
                <a:ea typeface="楷体" panose="02010609060101010101" pitchFamily="49" charset="-122"/>
              </a:rPr>
              <a:t>五岭逶迤腾细浪，</a:t>
            </a:r>
            <a:endParaRPr lang="en-US" altLang="zh-CN" sz="3600" b="1">
              <a:latin typeface="楷体" panose="02010609060101010101" pitchFamily="49" charset="-122"/>
              <a:ea typeface="楷体" panose="02010609060101010101" pitchFamily="49" charset="-122"/>
            </a:endParaRPr>
          </a:p>
          <a:p>
            <a:pPr eaLnBrk="1" hangingPunct="1">
              <a:lnSpc>
                <a:spcPct val="130000"/>
              </a:lnSpc>
            </a:pPr>
            <a:r>
              <a:rPr lang="zh-CN" altLang="en-US" sz="3600" b="1">
                <a:latin typeface="楷体" panose="02010609060101010101" pitchFamily="49" charset="-122"/>
                <a:ea typeface="楷体" panose="02010609060101010101" pitchFamily="49" charset="-122"/>
              </a:rPr>
              <a:t>乌蒙磅礴走泥丸。 </a:t>
            </a:r>
            <a:endParaRPr lang="zh-CN" altLang="en-US" sz="3600" b="1">
              <a:latin typeface="楷体" panose="02010609060101010101" pitchFamily="49" charset="-122"/>
              <a:ea typeface="楷体" panose="02010609060101010101" pitchFamily="49" charset="-122"/>
            </a:endParaRPr>
          </a:p>
        </p:txBody>
      </p:sp>
      <p:sp>
        <p:nvSpPr>
          <p:cNvPr id="7" name="爆炸形 2 11" title=""/>
          <p:cNvSpPr/>
          <p:nvPr>
            <p:custDataLst>
              <p:tags r:id="rId5"/>
            </p:custDataLst>
          </p:nvPr>
        </p:nvSpPr>
        <p:spPr>
          <a:xfrm>
            <a:off x="6264275" y="1064578"/>
            <a:ext cx="2195513" cy="914400"/>
          </a:xfrm>
          <a:prstGeom prst="irregularSeal2">
            <a:avLst/>
          </a:prstGeom>
          <a:solidFill>
            <a:schemeClr val="accent5">
              <a:lumMod val="40000"/>
              <a:lumOff val="60000"/>
            </a:schemeClr>
          </a:solidFill>
          <a:ln w="12700">
            <a:noFill/>
          </a:ln>
          <a:effectLst>
            <a:outerShdw blurRad="444500" dist="254000" dir="8100000" algn="tr" rotWithShape="0">
              <a:schemeClr val="bg1">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457200" rtl="0" eaLnBrk="0" fontAlgn="base" latinLnBrk="0" hangingPunct="0">
              <a:lnSpc>
                <a:spcPct val="100000"/>
              </a:lnSpc>
              <a:spcBef>
                <a:spcPct val="0"/>
              </a:spcBef>
              <a:spcAft>
                <a:spcPct val="0"/>
              </a:spcAft>
              <a:buClrTx/>
              <a:buSzTx/>
              <a:buFontTx/>
              <a:buNone/>
              <a:defRPr/>
            </a:pPr>
            <a:r>
              <a:rPr kumimoji="0" lang="zh-CN" altLang="en-US" sz="2800" b="1" i="0" u="none" strike="noStrike" kern="1200" cap="none" spc="0" normalizeH="0" baseline="0" noProof="1">
                <a:ln>
                  <a:noFill/>
                </a:ln>
                <a:solidFill>
                  <a:srgbClr val="FF0000"/>
                </a:solidFill>
                <a:effectLst/>
                <a:uLnTx/>
                <a:uFillTx/>
                <a:latin typeface="楷体" panose="02010609060101010101" pitchFamily="49" charset="-122"/>
                <a:ea typeface="楷体" panose="02010609060101010101" pitchFamily="49" charset="-122"/>
                <a:cs typeface="+mn-cs"/>
              </a:rPr>
              <a:t>夸张</a:t>
            </a:r>
            <a:endParaRPr kumimoji="0" lang="zh-CN" altLang="en-US" sz="2800" b="1" i="0" u="none" strike="noStrike" kern="1200" cap="none" spc="0" normalizeH="0" baseline="0" noProof="1">
              <a:ln>
                <a:noFill/>
              </a:ln>
              <a:solidFill>
                <a:srgbClr val="FF0000"/>
              </a:solidFill>
              <a:effectLst/>
              <a:uLnTx/>
              <a:uFillTx/>
              <a:latin typeface="楷体" panose="02010609060101010101" pitchFamily="49" charset="-122"/>
              <a:ea typeface="楷体" panose="02010609060101010101" pitchFamily="49" charset="-122"/>
              <a:cs typeface="+mn-cs"/>
            </a:endParaRPr>
          </a:p>
        </p:txBody>
      </p:sp>
      <p:sp>
        <p:nvSpPr>
          <p:cNvPr id="8" name="爆炸形 2 12" title=""/>
          <p:cNvSpPr/>
          <p:nvPr>
            <p:custDataLst>
              <p:tags r:id="rId6"/>
            </p:custDataLst>
          </p:nvPr>
        </p:nvSpPr>
        <p:spPr>
          <a:xfrm>
            <a:off x="6935788" y="1979295"/>
            <a:ext cx="2114550" cy="914400"/>
          </a:xfrm>
          <a:prstGeom prst="irregularSeal2">
            <a:avLst/>
          </a:prstGeom>
          <a:solidFill>
            <a:schemeClr val="accent6">
              <a:lumMod val="60000"/>
              <a:lumOff val="40000"/>
            </a:schemeClr>
          </a:solidFill>
          <a:ln w="12700">
            <a:noFill/>
          </a:ln>
          <a:effectLst>
            <a:outerShdw blurRad="444500" dist="254000" dir="8100000" algn="tr" rotWithShape="0">
              <a:schemeClr val="bg1">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457200" rtl="0" eaLnBrk="0" fontAlgn="base" latinLnBrk="0" hangingPunct="0">
              <a:lnSpc>
                <a:spcPct val="100000"/>
              </a:lnSpc>
              <a:spcBef>
                <a:spcPct val="0"/>
              </a:spcBef>
              <a:spcAft>
                <a:spcPct val="0"/>
              </a:spcAft>
              <a:buClrTx/>
              <a:buSzTx/>
              <a:buFontTx/>
              <a:buNone/>
              <a:defRPr/>
            </a:pPr>
            <a:r>
              <a:rPr kumimoji="0" lang="zh-CN" altLang="en-US" sz="2800" b="1" i="0" u="none" strike="noStrike" kern="1200" cap="none" spc="0" normalizeH="0" baseline="0" noProof="1">
                <a:ln>
                  <a:noFill/>
                </a:ln>
                <a:solidFill>
                  <a:srgbClr val="FF0000"/>
                </a:solidFill>
                <a:effectLst/>
                <a:uLnTx/>
                <a:uFillTx/>
                <a:latin typeface="楷体" panose="02010609060101010101" pitchFamily="49" charset="-122"/>
                <a:ea typeface="楷体" panose="02010609060101010101" pitchFamily="49" charset="-122"/>
                <a:cs typeface="+mn-cs"/>
              </a:rPr>
              <a:t>比喻</a:t>
            </a:r>
            <a:endParaRPr kumimoji="0" lang="zh-CN" altLang="en-US" sz="2800" b="1" i="0" u="none" strike="noStrike" kern="1200" cap="none" spc="0" normalizeH="0" baseline="0" noProof="1">
              <a:ln>
                <a:noFill/>
              </a:ln>
              <a:solidFill>
                <a:srgbClr val="FF0000"/>
              </a:solidFill>
              <a:effectLst/>
              <a:uLnTx/>
              <a:uFillTx/>
              <a:latin typeface="楷体" panose="02010609060101010101" pitchFamily="49" charset="-122"/>
              <a:ea typeface="楷体" panose="02010609060101010101" pitchFamily="49" charset="-122"/>
              <a:cs typeface="+mn-cs"/>
            </a:endParaRPr>
          </a:p>
        </p:txBody>
      </p:sp>
      <p:sp>
        <p:nvSpPr>
          <p:cNvPr id="24583" name="文本框 9" title=""/>
          <p:cNvSpPr txBox="1"/>
          <p:nvPr>
            <p:custDataLst>
              <p:tags r:id="rId7"/>
            </p:custDataLst>
          </p:nvPr>
        </p:nvSpPr>
        <p:spPr>
          <a:xfrm>
            <a:off x="1399037" y="3284476"/>
            <a:ext cx="7767823" cy="532453"/>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1" hangingPunct="1">
              <a:lnSpc>
                <a:spcPct val="130000"/>
              </a:lnSpc>
            </a:pPr>
            <a:r>
              <a:rPr lang="zh-CN" altLang="en-US" sz="2200" b="1">
                <a:latin typeface="微软雅黑" panose="020b0503020204020204" charset="-122"/>
                <a:ea typeface="微软雅黑" panose="020b0503020204020204" charset="-122"/>
              </a:rPr>
              <a:t>这两句诗运用了怎样的修辞方法</a:t>
            </a:r>
            <a:r>
              <a:rPr lang="en-US" altLang="zh-CN" sz="2200" b="1">
                <a:latin typeface="微软雅黑" panose="020b0503020204020204" charset="-122"/>
                <a:ea typeface="微软雅黑" panose="020b0503020204020204" charset="-122"/>
              </a:rPr>
              <a:t>? </a:t>
            </a:r>
            <a:r>
              <a:rPr lang="zh-CN" altLang="en-US" sz="2200" b="1">
                <a:latin typeface="微软雅黑" panose="020b0503020204020204" charset="-122"/>
                <a:ea typeface="微软雅黑" panose="020b0503020204020204" charset="-122"/>
              </a:rPr>
              <a:t>表现了红军什么样的精神</a:t>
            </a:r>
            <a:r>
              <a:rPr lang="en-US" altLang="zh-CN" sz="2200" b="1">
                <a:latin typeface="微软雅黑" panose="020b0503020204020204" charset="-122"/>
                <a:ea typeface="微软雅黑" panose="020b0503020204020204" charset="-122"/>
              </a:rPr>
              <a:t>?</a:t>
            </a:r>
            <a:endParaRPr lang="en-US" altLang="zh-CN" sz="2200" b="1">
              <a:latin typeface="微软雅黑" panose="020b0503020204020204" charset="-122"/>
              <a:ea typeface="微软雅黑" panose="020b0503020204020204" charset="-122"/>
            </a:endParaRPr>
          </a:p>
        </p:txBody>
      </p:sp>
      <p:pic>
        <p:nvPicPr>
          <p:cNvPr id="24584" name="Picture 9" title=""/>
          <p:cNvPicPr>
            <a:picLocks noChangeAspect="1"/>
          </p:cNvPicPr>
          <p:nvPr>
            <p:custDataLst>
              <p:tags r:id="rId9"/>
            </p:custDataLst>
          </p:nvPr>
        </p:nvPicPr>
        <p:blipFill>
          <a:blip r:embed="rId8"/>
          <a:stretch>
            <a:fillRect/>
          </a:stretch>
        </p:blipFill>
        <p:spPr>
          <a:xfrm>
            <a:off x="271145" y="3110548"/>
            <a:ext cx="895759" cy="879475"/>
          </a:xfrm>
          <a:prstGeom prst="rect">
            <a:avLst/>
          </a:prstGeom>
          <a:noFill/>
          <a:ln w="9525">
            <a:noFill/>
          </a:ln>
        </p:spPr>
      </p:pic>
      <p:sp>
        <p:nvSpPr>
          <p:cNvPr id="9" name="矩形 8" title=""/>
          <p:cNvSpPr/>
          <p:nvPr>
            <p:custDataLst>
              <p:tags r:id="rId10"/>
            </p:custDataLst>
          </p:nvPr>
        </p:nvSpPr>
        <p:spPr>
          <a:xfrm>
            <a:off x="1117918" y="4207193"/>
            <a:ext cx="7342187" cy="1655762"/>
          </a:xfrm>
          <a:prstGeom prst="rect">
            <a:avLst/>
          </a:prstGeom>
          <a:noFill/>
          <a:ln w="9525">
            <a:noFill/>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536575" eaLnBrk="1" hangingPunct="1">
              <a:lnSpc>
                <a:spcPct val="130000"/>
              </a:lnSpc>
            </a:pPr>
            <a:r>
              <a:rPr lang="zh-CN" altLang="en-US" sz="2000" b="1">
                <a:solidFill>
                  <a:srgbClr val="C00000"/>
                </a:solidFill>
                <a:latin typeface="Calibri"/>
              </a:rPr>
              <a:t>把延续不绝的五岭比作“翻腾着的细小波浪”，把高大的乌蒙山比作“脚下滚过的小小泥丸”，想象奇特，夸张至极，是把红军藐视困难的思想具体化、形象化，以此衬托红军征服高山，不畏艰险的高大形象。</a:t>
            </a:r>
            <a:endParaRPr lang="zh-CN" altLang="en-US" sz="2000" b="1">
              <a:solidFill>
                <a:srgbClr val="C00000"/>
              </a:solidFill>
              <a:latin typeface="Calibri"/>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2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20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left)">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https://d.book118.com/277162130110006042</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TIMING" val="|1.7|1.6|1.9|1.3|1.6|3.4|2"/>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UNIT_PLACING_PICTURE_USER_VIEWPORT" val="{&quot;height&quot;:1324,&quot;width&quot;:8624}"/>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lipFill dpi="0" rotWithShape="0">
          <a:blip r:embed="rId1"/>
          <a:srcRect/>
          <a:stretch>
            <a:fillRect t="-3000" b="-20000"/>
          </a:stretch>
        </a:blipFill>
        <a:ln>
          <a:noFill/>
        </a:ln>
      </a:spPr>
      <a:bodyPr vert="horz" wrap="square" lIns="91440" tIns="45720" rIns="91440" bIns="45720" numCol="1" anchor="t" anchorCtr="0" compatLnSpc="1"/>
      <a:lstStyle>
        <a:defPPr>
          <a:defRPr lang="zh-CN" altLang="en-US"/>
        </a:defPPr>
      </a:lst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等线 Light</vt:lpstr>
      <vt:lpstr>等线</vt:lpstr>
      <vt:lpstr>黑体</vt:lpstr>
      <vt:lpstr>宋体</vt:lpstr>
      <vt:lpstr>微软雅黑</vt:lpstr>
      <vt:lpstr>Times New Roman</vt:lpstr>
      <vt:lpstr>楷体</vt:lpstr>
      <vt:lpstr>方正姚体</vt:lpstr>
      <vt:lpstr>Office Theme</vt:lpstr>
      <vt:lpstr>主席诗词——《七律·长征》</vt:lpstr>
      <vt:lpstr>活动一：激趣导入，了解背景</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【随堂检测】</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2024-09-15T21:24:20.990</cp:lastPrinted>
  <dcterms:created xsi:type="dcterms:W3CDTF">2024-09-15T13:24:21Z</dcterms:created>
  <dcterms:modified xsi:type="dcterms:W3CDTF">2024-09-15T13:24:23Z</dcterms:modified>
</cp:coreProperties>
</file>