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3B0C9E-FDA0-459C-BD9D-1B2E234C01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161CF4-8E68-48F5-91B2-74B839E683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32088A-822A-4294-84A0-7FE90E1039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787AC8-D9F4-4E3A-9F33-C70B8D6E6F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414EE55-0023-41E7-AF96-912CAF1FB8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8161C41-A48E-4B05-9D05-7A1549B312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479B184-16D0-403D-B9C1-FD7AE1501F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16CB4F-983C-418A-A38E-B2D2313EDB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0A595D-BD55-4DE4-BC83-6D7B1E7E13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AB9FA9-9556-419E-A851-5AA6B51829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E5871B-A0F4-436A-B549-7774A75B2C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12.pn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15.jpe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7162135134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中医诊断技术在脑梗塞中的治疗方法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中医诊断技术在脑梗塞中的应用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脑梗塞的中医治疗方法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中医诊断技术在脑梗塞治疗中的案例分析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中医诊断技术在脑梗塞治疗中的挑战与展望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888" b="17888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85248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89066" y="1938594"/>
            <a:ext cx="391119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467193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探讨中医诊断技术在脑梗塞治疗中的应用和价值。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63829" y="3650029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74314" y="3736142"/>
            <a:ext cx="416357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1306341" y="3264741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分析中医诊断技术对脑梗塞患者康复的影响。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63829" y="544148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773583" y="5527602"/>
            <a:ext cx="441594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2" name="AutoShape 12"/>
          <p:cNvSpPr/>
          <p:nvPr/>
        </p:nvSpPr>
        <p:spPr>
          <a:xfrm>
            <a:off x="1306341" y="5062289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弘扬中医文化，推广中医诊断技术。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67054" y="172053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8776" y="178893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AutoShape 4"/>
          <p:cNvSpPr/>
          <p:nvPr/>
        </p:nvSpPr>
        <p:spPr>
          <a:xfrm>
            <a:off x="1804696" y="1549847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中医诊断技术是中医学的重要组成部分，包括望、闻、问、切四种基本方法。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267054" y="332962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78301" y="3398024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AutoShape 7"/>
          <p:cNvSpPr/>
          <p:nvPr/>
        </p:nvSpPr>
        <p:spPr>
          <a:xfrm>
            <a:off x="1804696" y="3158939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中医诊断技术具有整体观、辨证论治的特点，能够全面把握患者的病情。</a:t>
            </a:r>
            <a:endParaRPr lang="en-US" sz="1100"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9652" b="1965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11" name="AutoShape 11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AutoShape 22"/>
          <p:cNvSpPr/>
          <p:nvPr/>
        </p:nvSpPr>
        <p:spPr>
          <a:xfrm>
            <a:off x="1804696" y="4750369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中医诊断技术在脑梗塞治疗中，能够辅助现代医学技术，提高治疗效果。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262116" y="4828813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中医诊断技术简介</a:t>
              </a:r>
            </a:p>
          </p:txBody>
        </p:sp>
      </p:grpSp>
      <p:sp>
        <p:nvSpPr>
          <p:cNvPr id="46" name="TextBox 46"/>
          <p:cNvSpPr txBox="1"/>
          <p:nvPr/>
        </p:nvSpPr>
        <p:spPr>
          <a:xfrm>
            <a:off x="1273363" y="4897210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脑梗塞的发病原因多样，包括高血压、动脉硬化、糖尿病等。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脑梗塞的治疗需要综合考虑患者的病情和身体状况，制定个性化的治疗方案。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4522" r="452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4522" r="452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4522" r="4522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脑梗塞是一种常见的脑血管疾病，具有高发病率、高死亡率和高致残率的特点。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脑梗塞概述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中医诊断技术在脑梗塞中的应用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51871" y="2201468"/>
            <a:ext cx="361939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望诊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51871" y="2556134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观察患者面色、舌苔、舌质等，判断病情轻重和病邪性质。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51871" y="3917737"/>
            <a:ext cx="361939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问诊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51871" y="4293372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详细询问患者病史、症状、体征等，为辨证施治提供依据。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675726" y="2201468"/>
            <a:ext cx="359504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闻诊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675726" y="2556134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听患者语声、气息等，了解病情虚实和气血运行状况。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20854" y="3917737"/>
            <a:ext cx="359504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切诊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20854" y="4293372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通过脉诊、按诊等方式，了解患者体内气血阴阳的盛衰变化。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中医四诊在脑梗塞中的应用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9280" y="2019239"/>
            <a:ext cx="907085" cy="90708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08287" y="3403519"/>
            <a:ext cx="827715" cy="82771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69280" y="4551274"/>
            <a:ext cx="907085" cy="90708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062094" y="3403519"/>
            <a:ext cx="827715" cy="82771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24975" y="16886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辨证分型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根据中医理论将脑梗塞分为风痰瘀血、气虚血瘀、阴虚风动等证型，针对不同证型制定相应的治疗方案。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231186" y="16580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中药治疗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采用中药汤剂、中成药等，以活血化瘀、通经活络、熄风止痉为主要治法，改善脑部血液循环，促进神经功能恢复。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24975" y="3885433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针灸治疗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运用针灸疗法刺激穴位，调和气血，疏通经络，达到治疗目的。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231186" y="3854834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推拿按摩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通过推拿按摩手法作用于患者体表特定部位或穴位，以舒筋活络、行气活血、缓解肌肉紧张等。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5835091" y="2197120"/>
            <a:ext cx="575584" cy="551200"/>
            <a:chOff x="5835091" y="2197120"/>
            <a:chExt cx="575584" cy="551200"/>
          </a:xfrm>
        </p:grpSpPr>
        <p:sp>
          <p:nvSpPr>
            <p:cNvPr id="16" name="Freeform 16"/>
            <p:cNvSpPr/>
            <p:nvPr/>
          </p:nvSpPr>
          <p:spPr>
            <a:xfrm>
              <a:off x="5835091" y="2197120"/>
              <a:ext cx="575584" cy="551200"/>
            </a:xfrm>
            <a:custGeom>
              <a:rect l="l" t="t" r="r" b="b"/>
              <a:pathLst>
                <a:path w="21600" h="21600">
                  <a:moveTo>
                    <a:pt x="18180" y="12132"/>
                  </a:moveTo>
                  <a:cubicBezTo>
                    <a:pt x="17710" y="12226"/>
                    <a:pt x="17327" y="12561"/>
                    <a:pt x="17170" y="13012"/>
                  </a:cubicBezTo>
                  <a:cubicBezTo>
                    <a:pt x="17083" y="13261"/>
                    <a:pt x="16981" y="13503"/>
                    <a:pt x="16868" y="13738"/>
                  </a:cubicBezTo>
                  <a:cubicBezTo>
                    <a:pt x="16658" y="14169"/>
                    <a:pt x="16694" y="14677"/>
                    <a:pt x="16959" y="15075"/>
                  </a:cubicBezTo>
                  <a:lnTo>
                    <a:pt x="18131" y="16833"/>
                  </a:lnTo>
                  <a:lnTo>
                    <a:pt x="16832" y="18132"/>
                  </a:lnTo>
                  <a:lnTo>
                    <a:pt x="15075" y="16960"/>
                  </a:lnTo>
                  <a:cubicBezTo>
                    <a:pt x="14850" y="16810"/>
                    <a:pt x="14589" y="16733"/>
                    <a:pt x="14326" y="16733"/>
                  </a:cubicBezTo>
                  <a:cubicBezTo>
                    <a:pt x="14126" y="16733"/>
                    <a:pt x="13924" y="16778"/>
                    <a:pt x="13738" y="16868"/>
                  </a:cubicBezTo>
                  <a:cubicBezTo>
                    <a:pt x="13504" y="16981"/>
                    <a:pt x="13262" y="17083"/>
                    <a:pt x="13012" y="17170"/>
                  </a:cubicBezTo>
                  <a:cubicBezTo>
                    <a:pt x="12561" y="17327"/>
                    <a:pt x="12226" y="17712"/>
                    <a:pt x="12133" y="18180"/>
                  </a:cubicBezTo>
                  <a:lnTo>
                    <a:pt x="11717" y="20249"/>
                  </a:lnTo>
                  <a:lnTo>
                    <a:pt x="9881" y="20249"/>
                  </a:lnTo>
                  <a:lnTo>
                    <a:pt x="9467" y="18180"/>
                  </a:lnTo>
                  <a:cubicBezTo>
                    <a:pt x="9373" y="17712"/>
                    <a:pt x="9039" y="17327"/>
                    <a:pt x="8588" y="17170"/>
                  </a:cubicBezTo>
                  <a:cubicBezTo>
                    <a:pt x="8339" y="17083"/>
                    <a:pt x="8096" y="16983"/>
                    <a:pt x="7861" y="16869"/>
                  </a:cubicBezTo>
                  <a:cubicBezTo>
                    <a:pt x="7675" y="16778"/>
                    <a:pt x="7474" y="16733"/>
                    <a:pt x="7273" y="16733"/>
                  </a:cubicBezTo>
                  <a:cubicBezTo>
                    <a:pt x="7011" y="16733"/>
                    <a:pt x="6750" y="16810"/>
                    <a:pt x="6525" y="16960"/>
                  </a:cubicBezTo>
                  <a:lnTo>
                    <a:pt x="4767" y="18132"/>
                  </a:lnTo>
                  <a:lnTo>
                    <a:pt x="3468" y="16833"/>
                  </a:lnTo>
                  <a:lnTo>
                    <a:pt x="4639" y="15075"/>
                  </a:lnTo>
                  <a:cubicBezTo>
                    <a:pt x="4904" y="14677"/>
                    <a:pt x="4939" y="14169"/>
                    <a:pt x="4732" y="13738"/>
                  </a:cubicBezTo>
                  <a:cubicBezTo>
                    <a:pt x="4618" y="13504"/>
                    <a:pt x="4516" y="13263"/>
                    <a:pt x="4429" y="13013"/>
                  </a:cubicBezTo>
                  <a:cubicBezTo>
                    <a:pt x="4273" y="12561"/>
                    <a:pt x="3888" y="12227"/>
                    <a:pt x="3419" y="12133"/>
                  </a:cubicBezTo>
                  <a:lnTo>
                    <a:pt x="1350" y="11718"/>
                  </a:lnTo>
                  <a:lnTo>
                    <a:pt x="1349" y="9882"/>
                  </a:lnTo>
                  <a:lnTo>
                    <a:pt x="3419" y="9468"/>
                  </a:lnTo>
                  <a:cubicBezTo>
                    <a:pt x="3888" y="9374"/>
                    <a:pt x="4273" y="9039"/>
                    <a:pt x="4429" y="8588"/>
                  </a:cubicBezTo>
                  <a:cubicBezTo>
                    <a:pt x="4516" y="8338"/>
                    <a:pt x="4617" y="8096"/>
                    <a:pt x="4731" y="7862"/>
                  </a:cubicBezTo>
                  <a:cubicBezTo>
                    <a:pt x="4940" y="7431"/>
                    <a:pt x="4905" y="6923"/>
                    <a:pt x="4639" y="6524"/>
                  </a:cubicBezTo>
                  <a:lnTo>
                    <a:pt x="3468" y="4767"/>
                  </a:lnTo>
                  <a:lnTo>
                    <a:pt x="4767" y="3468"/>
                  </a:lnTo>
                  <a:lnTo>
                    <a:pt x="6525" y="4639"/>
                  </a:lnTo>
                  <a:cubicBezTo>
                    <a:pt x="6750" y="4790"/>
                    <a:pt x="7011" y="4866"/>
                    <a:pt x="7273" y="4866"/>
                  </a:cubicBezTo>
                  <a:cubicBezTo>
                    <a:pt x="7474" y="4866"/>
                    <a:pt x="7674" y="4822"/>
                    <a:pt x="7861" y="4732"/>
                  </a:cubicBezTo>
                  <a:cubicBezTo>
                    <a:pt x="8095" y="4619"/>
                    <a:pt x="8337" y="4517"/>
                    <a:pt x="8586" y="4430"/>
                  </a:cubicBezTo>
                  <a:cubicBezTo>
                    <a:pt x="9039" y="4272"/>
                    <a:pt x="9373" y="3888"/>
                    <a:pt x="9467" y="3420"/>
                  </a:cubicBezTo>
                  <a:lnTo>
                    <a:pt x="9881" y="1350"/>
                  </a:lnTo>
                  <a:lnTo>
                    <a:pt x="11717" y="1350"/>
                  </a:lnTo>
                  <a:lnTo>
                    <a:pt x="12131" y="3420"/>
                  </a:lnTo>
                  <a:cubicBezTo>
                    <a:pt x="12225" y="3888"/>
                    <a:pt x="12560" y="4272"/>
                    <a:pt x="13012" y="4430"/>
                  </a:cubicBezTo>
                  <a:cubicBezTo>
                    <a:pt x="13261" y="4517"/>
                    <a:pt x="13502" y="4617"/>
                    <a:pt x="13737" y="4731"/>
                  </a:cubicBezTo>
                  <a:cubicBezTo>
                    <a:pt x="13924" y="4822"/>
                    <a:pt x="14125" y="4866"/>
                    <a:pt x="14326" y="4866"/>
                  </a:cubicBezTo>
                  <a:cubicBezTo>
                    <a:pt x="14589" y="4866"/>
                    <a:pt x="14850" y="4790"/>
                    <a:pt x="15075" y="4639"/>
                  </a:cubicBezTo>
                  <a:lnTo>
                    <a:pt x="16832" y="3468"/>
                  </a:lnTo>
                  <a:lnTo>
                    <a:pt x="18131" y="4767"/>
                  </a:lnTo>
                  <a:lnTo>
                    <a:pt x="16959" y="6524"/>
                  </a:lnTo>
                  <a:cubicBezTo>
                    <a:pt x="16694" y="6923"/>
                    <a:pt x="16660" y="7431"/>
                    <a:pt x="16867" y="7861"/>
                  </a:cubicBezTo>
                  <a:cubicBezTo>
                    <a:pt x="16980" y="8096"/>
                    <a:pt x="17083" y="8337"/>
                    <a:pt x="17170" y="8587"/>
                  </a:cubicBezTo>
                  <a:cubicBezTo>
                    <a:pt x="17327" y="9039"/>
                    <a:pt x="17710" y="9373"/>
                    <a:pt x="18180" y="9467"/>
                  </a:cubicBezTo>
                  <a:lnTo>
                    <a:pt x="20248" y="9882"/>
                  </a:lnTo>
                  <a:lnTo>
                    <a:pt x="20250" y="11718"/>
                  </a:lnTo>
                  <a:cubicBezTo>
                    <a:pt x="20250" y="11718"/>
                    <a:pt x="18180" y="12132"/>
                    <a:pt x="18180" y="12132"/>
                  </a:cubicBezTo>
                  <a:close/>
                  <a:moveTo>
                    <a:pt x="20513" y="8558"/>
                  </a:moveTo>
                  <a:lnTo>
                    <a:pt x="18445" y="8143"/>
                  </a:lnTo>
                  <a:cubicBezTo>
                    <a:pt x="18341" y="7844"/>
                    <a:pt x="18218" y="7554"/>
                    <a:pt x="18082" y="7273"/>
                  </a:cubicBezTo>
                  <a:lnTo>
                    <a:pt x="19254" y="5516"/>
                  </a:lnTo>
                  <a:cubicBezTo>
                    <a:pt x="19611" y="4980"/>
                    <a:pt x="19540" y="4268"/>
                    <a:pt x="19085" y="3813"/>
                  </a:cubicBezTo>
                  <a:lnTo>
                    <a:pt x="17787" y="2514"/>
                  </a:lnTo>
                  <a:cubicBezTo>
                    <a:pt x="17526" y="2253"/>
                    <a:pt x="17181" y="2118"/>
                    <a:pt x="16831" y="2118"/>
                  </a:cubicBezTo>
                  <a:cubicBezTo>
                    <a:pt x="16573" y="2118"/>
                    <a:pt x="16312" y="2193"/>
                    <a:pt x="16084" y="2345"/>
                  </a:cubicBezTo>
                  <a:lnTo>
                    <a:pt x="14326" y="3516"/>
                  </a:lnTo>
                  <a:cubicBezTo>
                    <a:pt x="14044" y="3380"/>
                    <a:pt x="13754" y="3258"/>
                    <a:pt x="13455" y="3155"/>
                  </a:cubicBezTo>
                  <a:lnTo>
                    <a:pt x="13041" y="1085"/>
                  </a:lnTo>
                  <a:cubicBezTo>
                    <a:pt x="12916" y="454"/>
                    <a:pt x="12361" y="0"/>
                    <a:pt x="11717" y="0"/>
                  </a:cubicBezTo>
                  <a:lnTo>
                    <a:pt x="9881" y="0"/>
                  </a:lnTo>
                  <a:cubicBezTo>
                    <a:pt x="9238" y="0"/>
                    <a:pt x="8684" y="454"/>
                    <a:pt x="8557" y="1085"/>
                  </a:cubicBezTo>
                  <a:lnTo>
                    <a:pt x="8143" y="3155"/>
                  </a:lnTo>
                  <a:cubicBezTo>
                    <a:pt x="7843" y="3258"/>
                    <a:pt x="7554" y="3381"/>
                    <a:pt x="7273" y="3516"/>
                  </a:cubicBezTo>
                  <a:lnTo>
                    <a:pt x="5516" y="2345"/>
                  </a:lnTo>
                  <a:cubicBezTo>
                    <a:pt x="5287" y="2193"/>
                    <a:pt x="5026" y="2118"/>
                    <a:pt x="4767" y="2118"/>
                  </a:cubicBezTo>
                  <a:cubicBezTo>
                    <a:pt x="4419" y="2118"/>
                    <a:pt x="4073" y="2253"/>
                    <a:pt x="3812" y="2514"/>
                  </a:cubicBezTo>
                  <a:lnTo>
                    <a:pt x="2514" y="3813"/>
                  </a:lnTo>
                  <a:cubicBezTo>
                    <a:pt x="2059" y="4268"/>
                    <a:pt x="1988" y="4980"/>
                    <a:pt x="2345" y="5516"/>
                  </a:cubicBezTo>
                  <a:lnTo>
                    <a:pt x="3516" y="7273"/>
                  </a:lnTo>
                  <a:cubicBezTo>
                    <a:pt x="3380" y="7555"/>
                    <a:pt x="3258" y="7844"/>
                    <a:pt x="3154" y="8144"/>
                  </a:cubicBezTo>
                  <a:lnTo>
                    <a:pt x="1085" y="8558"/>
                  </a:lnTo>
                  <a:cubicBezTo>
                    <a:pt x="454" y="8684"/>
                    <a:pt x="0" y="9238"/>
                    <a:pt x="0" y="9882"/>
                  </a:cubicBezTo>
                  <a:lnTo>
                    <a:pt x="0" y="11718"/>
                  </a:lnTo>
                  <a:cubicBezTo>
                    <a:pt x="0" y="12361"/>
                    <a:pt x="454" y="12916"/>
                    <a:pt x="1085" y="13042"/>
                  </a:cubicBezTo>
                  <a:lnTo>
                    <a:pt x="3154" y="13456"/>
                  </a:lnTo>
                  <a:cubicBezTo>
                    <a:pt x="3258" y="13755"/>
                    <a:pt x="3380" y="14046"/>
                    <a:pt x="3516" y="14326"/>
                  </a:cubicBezTo>
                  <a:lnTo>
                    <a:pt x="2345" y="16083"/>
                  </a:lnTo>
                  <a:cubicBezTo>
                    <a:pt x="1988" y="16619"/>
                    <a:pt x="2059" y="17332"/>
                    <a:pt x="2514" y="17787"/>
                  </a:cubicBezTo>
                  <a:lnTo>
                    <a:pt x="3812" y="19086"/>
                  </a:lnTo>
                  <a:cubicBezTo>
                    <a:pt x="4073" y="19346"/>
                    <a:pt x="4419" y="19482"/>
                    <a:pt x="4767" y="19482"/>
                  </a:cubicBezTo>
                  <a:cubicBezTo>
                    <a:pt x="5026" y="19482"/>
                    <a:pt x="5287" y="19406"/>
                    <a:pt x="5516" y="19254"/>
                  </a:cubicBezTo>
                  <a:lnTo>
                    <a:pt x="7273" y="18083"/>
                  </a:lnTo>
                  <a:cubicBezTo>
                    <a:pt x="7554" y="18220"/>
                    <a:pt x="7843" y="18341"/>
                    <a:pt x="8143" y="18445"/>
                  </a:cubicBezTo>
                  <a:lnTo>
                    <a:pt x="8557" y="20514"/>
                  </a:lnTo>
                  <a:cubicBezTo>
                    <a:pt x="8684" y="21146"/>
                    <a:pt x="9238" y="21599"/>
                    <a:pt x="9881" y="21599"/>
                  </a:cubicBezTo>
                  <a:lnTo>
                    <a:pt x="11717" y="21599"/>
                  </a:lnTo>
                  <a:cubicBezTo>
                    <a:pt x="12361" y="21599"/>
                    <a:pt x="12916" y="21146"/>
                    <a:pt x="13041" y="20514"/>
                  </a:cubicBezTo>
                  <a:lnTo>
                    <a:pt x="13456" y="18445"/>
                  </a:lnTo>
                  <a:cubicBezTo>
                    <a:pt x="13755" y="18341"/>
                    <a:pt x="14046" y="18219"/>
                    <a:pt x="14326" y="18083"/>
                  </a:cubicBezTo>
                  <a:lnTo>
                    <a:pt x="16084" y="19254"/>
                  </a:lnTo>
                  <a:cubicBezTo>
                    <a:pt x="16312" y="19406"/>
                    <a:pt x="16573" y="19482"/>
                    <a:pt x="16831" y="19482"/>
                  </a:cubicBezTo>
                  <a:cubicBezTo>
                    <a:pt x="17181" y="19482"/>
                    <a:pt x="17526" y="19346"/>
                    <a:pt x="17787" y="19086"/>
                  </a:cubicBezTo>
                  <a:lnTo>
                    <a:pt x="19085" y="17787"/>
                  </a:lnTo>
                  <a:cubicBezTo>
                    <a:pt x="19540" y="17332"/>
                    <a:pt x="19611" y="16619"/>
                    <a:pt x="19254" y="16083"/>
                  </a:cubicBezTo>
                  <a:lnTo>
                    <a:pt x="18082" y="14326"/>
                  </a:lnTo>
                  <a:cubicBezTo>
                    <a:pt x="18219" y="14045"/>
                    <a:pt x="18341" y="13755"/>
                    <a:pt x="18445" y="13456"/>
                  </a:cubicBezTo>
                  <a:lnTo>
                    <a:pt x="20513" y="13042"/>
                  </a:lnTo>
                  <a:cubicBezTo>
                    <a:pt x="21145" y="12916"/>
                    <a:pt x="21599" y="12361"/>
                    <a:pt x="21599" y="11718"/>
                  </a:cubicBezTo>
                  <a:lnTo>
                    <a:pt x="21599" y="9882"/>
                  </a:lnTo>
                  <a:cubicBezTo>
                    <a:pt x="21599" y="9238"/>
                    <a:pt x="21145" y="8684"/>
                    <a:pt x="20513" y="855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5997366" y="2351715"/>
              <a:ext cx="251887" cy="241158"/>
            </a:xfrm>
            <a:custGeom>
              <a:rect l="l" t="t" r="r" b="b"/>
              <a:pathLst>
                <a:path w="21600" h="21600">
                  <a:moveTo>
                    <a:pt x="10800" y="20250"/>
                  </a:moveTo>
                  <a:cubicBezTo>
                    <a:pt x="5580" y="20250"/>
                    <a:pt x="1350" y="16017"/>
                    <a:pt x="1350" y="10800"/>
                  </a:cubicBezTo>
                  <a:cubicBezTo>
                    <a:pt x="1350" y="5582"/>
                    <a:pt x="5580" y="1349"/>
                    <a:pt x="10800" y="1349"/>
                  </a:cubicBezTo>
                  <a:cubicBezTo>
                    <a:pt x="16016" y="1349"/>
                    <a:pt x="20250" y="5582"/>
                    <a:pt x="20250" y="10800"/>
                  </a:cubicBezTo>
                  <a:cubicBezTo>
                    <a:pt x="20250" y="16017"/>
                    <a:pt x="16016" y="20250"/>
                    <a:pt x="10800" y="20250"/>
                  </a:cubicBezTo>
                  <a:moveTo>
                    <a:pt x="10800" y="0"/>
                  </a:moveTo>
                  <a:cubicBezTo>
                    <a:pt x="4836" y="0"/>
                    <a:pt x="0" y="4836"/>
                    <a:pt x="0" y="10800"/>
                  </a:cubicBezTo>
                  <a:cubicBezTo>
                    <a:pt x="0" y="16763"/>
                    <a:pt x="4836" y="21600"/>
                    <a:pt x="10800" y="21600"/>
                  </a:cubicBezTo>
                  <a:cubicBezTo>
                    <a:pt x="16763" y="21600"/>
                    <a:pt x="21599" y="16763"/>
                    <a:pt x="21599" y="10800"/>
                  </a:cubicBezTo>
                  <a:cubicBezTo>
                    <a:pt x="21599" y="4836"/>
                    <a:pt x="16763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6050524" y="2403531"/>
              <a:ext cx="144597" cy="138501"/>
            </a:xfrm>
            <a:custGeom>
              <a:rect l="l" t="t" r="r" b="b"/>
              <a:pathLst>
                <a:path w="21600" h="21600">
                  <a:moveTo>
                    <a:pt x="10800" y="18900"/>
                  </a:moveTo>
                  <a:cubicBezTo>
                    <a:pt x="6328" y="18900"/>
                    <a:pt x="2699" y="15271"/>
                    <a:pt x="2699" y="10800"/>
                  </a:cubicBezTo>
                  <a:cubicBezTo>
                    <a:pt x="2699" y="6329"/>
                    <a:pt x="6328" y="2700"/>
                    <a:pt x="10800" y="2700"/>
                  </a:cubicBezTo>
                  <a:cubicBezTo>
                    <a:pt x="15271" y="2700"/>
                    <a:pt x="18899" y="6329"/>
                    <a:pt x="18899" y="10800"/>
                  </a:cubicBezTo>
                  <a:cubicBezTo>
                    <a:pt x="18899" y="15271"/>
                    <a:pt x="15271" y="18900"/>
                    <a:pt x="10800" y="18900"/>
                  </a:cubicBezTo>
                  <a:moveTo>
                    <a:pt x="10800" y="0"/>
                  </a:moveTo>
                  <a:cubicBezTo>
                    <a:pt x="4830" y="0"/>
                    <a:pt x="0" y="4833"/>
                    <a:pt x="0" y="10800"/>
                  </a:cubicBezTo>
                  <a:cubicBezTo>
                    <a:pt x="0" y="16766"/>
                    <a:pt x="4830" y="21599"/>
                    <a:pt x="10800" y="21599"/>
                  </a:cubicBezTo>
                  <a:cubicBezTo>
                    <a:pt x="16764" y="21599"/>
                    <a:pt x="21600" y="16766"/>
                    <a:pt x="21600" y="10800"/>
                  </a:cubicBezTo>
                  <a:cubicBezTo>
                    <a:pt x="21600" y="4833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9" name="Freeform 19"/>
          <p:cNvSpPr/>
          <p:nvPr/>
        </p:nvSpPr>
        <p:spPr>
          <a:xfrm>
            <a:off x="4521769" y="3583229"/>
            <a:ext cx="400751" cy="515722"/>
          </a:xfrm>
          <a:custGeom>
            <a:rect l="l" t="t" r="r" b="b"/>
            <a:pathLst>
              <a:path w="21600" h="21600">
                <a:moveTo>
                  <a:pt x="15386" y="14175"/>
                </a:moveTo>
                <a:lnTo>
                  <a:pt x="6223" y="14175"/>
                </a:lnTo>
                <a:cubicBezTo>
                  <a:pt x="5734" y="13446"/>
                  <a:pt x="5147" y="12716"/>
                  <a:pt x="4568" y="12003"/>
                </a:cubicBezTo>
                <a:cubicBezTo>
                  <a:pt x="3287" y="10427"/>
                  <a:pt x="1963" y="8797"/>
                  <a:pt x="1963" y="7425"/>
                </a:cubicBezTo>
                <a:cubicBezTo>
                  <a:pt x="1963" y="4075"/>
                  <a:pt x="5927" y="1350"/>
                  <a:pt x="10800" y="1350"/>
                </a:cubicBezTo>
                <a:cubicBezTo>
                  <a:pt x="15672" y="1350"/>
                  <a:pt x="19636" y="4075"/>
                  <a:pt x="19636" y="7425"/>
                </a:cubicBezTo>
                <a:cubicBezTo>
                  <a:pt x="19636" y="8787"/>
                  <a:pt x="18312" y="10425"/>
                  <a:pt x="17029" y="12011"/>
                </a:cubicBezTo>
                <a:cubicBezTo>
                  <a:pt x="16455" y="12723"/>
                  <a:pt x="15873" y="13449"/>
                  <a:pt x="15386" y="14175"/>
                </a:cubicBezTo>
                <a:moveTo>
                  <a:pt x="10800" y="20249"/>
                </a:moveTo>
                <a:cubicBezTo>
                  <a:pt x="9805" y="20249"/>
                  <a:pt x="9347" y="20171"/>
                  <a:pt x="8839" y="19406"/>
                </a:cubicBezTo>
                <a:lnTo>
                  <a:pt x="13000" y="19048"/>
                </a:lnTo>
                <a:cubicBezTo>
                  <a:pt x="12398" y="20164"/>
                  <a:pt x="11959" y="20249"/>
                  <a:pt x="10800" y="20249"/>
                </a:cubicBezTo>
                <a:moveTo>
                  <a:pt x="7595" y="16813"/>
                </a:moveTo>
                <a:cubicBezTo>
                  <a:pt x="7417" y="16407"/>
                  <a:pt x="7215" y="15978"/>
                  <a:pt x="6991" y="15525"/>
                </a:cubicBezTo>
                <a:lnTo>
                  <a:pt x="14616" y="15525"/>
                </a:lnTo>
                <a:cubicBezTo>
                  <a:pt x="14496" y="15767"/>
                  <a:pt x="14375" y="16010"/>
                  <a:pt x="14270" y="16239"/>
                </a:cubicBezTo>
                <a:cubicBezTo>
                  <a:pt x="14270" y="16239"/>
                  <a:pt x="7595" y="16813"/>
                  <a:pt x="7595" y="16813"/>
                </a:cubicBezTo>
                <a:close/>
                <a:moveTo>
                  <a:pt x="13345" y="18343"/>
                </a:moveTo>
                <a:lnTo>
                  <a:pt x="8476" y="18762"/>
                </a:lnTo>
                <a:cubicBezTo>
                  <a:pt x="8303" y="18416"/>
                  <a:pt x="8116" y="18011"/>
                  <a:pt x="7890" y="17483"/>
                </a:cubicBezTo>
                <a:cubicBezTo>
                  <a:pt x="7887" y="17477"/>
                  <a:pt x="7883" y="17469"/>
                  <a:pt x="7881" y="17462"/>
                </a:cubicBezTo>
                <a:lnTo>
                  <a:pt x="13957" y="16941"/>
                </a:lnTo>
                <a:cubicBezTo>
                  <a:pt x="13871" y="17140"/>
                  <a:pt x="13778" y="17350"/>
                  <a:pt x="13698" y="17537"/>
                </a:cubicBezTo>
                <a:cubicBezTo>
                  <a:pt x="13569" y="17841"/>
                  <a:pt x="13453" y="18104"/>
                  <a:pt x="13345" y="18343"/>
                </a:cubicBezTo>
                <a:moveTo>
                  <a:pt x="10800" y="0"/>
                </a:moveTo>
                <a:cubicBezTo>
                  <a:pt x="4835" y="0"/>
                  <a:pt x="0" y="3324"/>
                  <a:pt x="0" y="7425"/>
                </a:cubicBezTo>
                <a:cubicBezTo>
                  <a:pt x="0" y="10146"/>
                  <a:pt x="3621" y="13029"/>
                  <a:pt x="4939" y="15562"/>
                </a:cubicBezTo>
                <a:cubicBezTo>
                  <a:pt x="6906" y="19339"/>
                  <a:pt x="6688" y="21599"/>
                  <a:pt x="10800" y="21599"/>
                </a:cubicBezTo>
                <a:cubicBezTo>
                  <a:pt x="14972" y="21599"/>
                  <a:pt x="14692" y="19349"/>
                  <a:pt x="16660" y="15577"/>
                </a:cubicBezTo>
                <a:cubicBezTo>
                  <a:pt x="17983" y="13039"/>
                  <a:pt x="21600" y="10124"/>
                  <a:pt x="21600" y="7425"/>
                </a:cubicBezTo>
                <a:cubicBezTo>
                  <a:pt x="21600" y="3324"/>
                  <a:pt x="16764" y="0"/>
                  <a:pt x="10800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5877641" y="4747565"/>
            <a:ext cx="490362" cy="514624"/>
            <a:chOff x="5877641" y="4747565"/>
            <a:chExt cx="490362" cy="514624"/>
          </a:xfrm>
        </p:grpSpPr>
        <p:sp>
          <p:nvSpPr>
            <p:cNvPr id="22" name="Freeform 22"/>
            <p:cNvSpPr/>
            <p:nvPr/>
          </p:nvSpPr>
          <p:spPr>
            <a:xfrm>
              <a:off x="5877641" y="4747565"/>
              <a:ext cx="490362" cy="514624"/>
            </a:xfrm>
            <a:custGeom>
              <a:rect l="l" t="t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076371" y="4827666"/>
              <a:ext cx="115580" cy="120457"/>
            </a:xfrm>
            <a:custGeom>
              <a:rect l="l" t="t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辨证施治在脑梗塞中的应用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中医诊断技术具有整体观念、辨证论治的特点，能够针对患者个体差异制定个性化治疗方案。同时，中医治疗方法多样，副作用相对较小，患者易于接受。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诊断技术主观性较强，缺乏客观量化指标，有时难以准确判断病情。此外，中医治疗起效较慢，对于急性脑梗塞患者可能无法及时控制病情发展。因此，在实际应用中需要结合现代医学技术进行综合诊断和治疗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优势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局限性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中医诊断技术的优势与局限性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脑梗塞的中医治疗方法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871" b="24871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中药汤剂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根据患者的具体病情，中医会开具相应的中药汤剂，如补阳还五汤、通窍活血汤等，以活血化瘀、通经活络。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中成药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一些中成药如脑心通胶囊、消栓通络片等，具有改善脑部血液循环、促进神经功能恢复的作用。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中药注射剂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如丹参注射液、川芎嗪注射液等，可用于脑梗塞的辅助治疗，以改善症状、缩短病程。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592" b="459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针灸治疗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针灸作为中医特色疗法之一，在脑梗塞的治疗中发挥着重要作用。通过刺激穴位，可以调和气血、疏通经络，促进患者的康复。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推拿按摩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推拿按摩可以改善局部血液循环，缓解肌肉紧张，对于脑梗塞患者的肢体功能恢复有一定帮助。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康复训练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中医康复训练包括气功、太极拳等，可以调整患者的身体状态，增强免疫力，促进康复。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非药物治疗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https://d.book118.com/277162135134006041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2024-09-14T15:48:15.486</cp:lastPrinted>
  <dcterms:created xsi:type="dcterms:W3CDTF">2024-09-14T07:48:15Z</dcterms:created>
  <dcterms:modified xsi:type="dcterms:W3CDTF">2024-09-14T07:48:17Z</dcterms:modified>
</cp:coreProperties>
</file>