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EAEC1E53-6460-406B-95D0-8233604C1867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5843F765-2569-4ECA-BB1A-78C452745E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86507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843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8435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EDA5A4-16DE-4F94-987A-50BC039F0443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22F4-F450-41C8-92B0-F98E9DA0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5599-0374-4B69-98FE-CE610237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1A705-A800-4851-8693-6422CA0D4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7F1D2-06EB-4358-A1F0-F42BF98A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33CE4-4ECF-4462-A212-D6196F79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3EE5C-4858-4F0F-9A0A-8BDE0A25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7CA88-D76D-4A1D-BAE3-5C2CD1D4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1D9A-7BBF-4C3F-AC14-499A53BC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F2203-B2A4-47E9-B57A-12479E98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B96CA-E7AC-4B86-8D0A-608B0DE2C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8C8B-A547-4E89-ADBE-338070A2C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428625" y="6675438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B49DFCCA-BE88-41BA-BA2E-928F152B1808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43250" y="6675438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72250" y="6675438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76F73ECC-A13E-4BAE-B3DE-457E0D4D79A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6"/>
          <p:cNvSpPr txBox="1"/>
          <p:nvPr userDrawn="1"/>
        </p:nvSpPr>
        <p:spPr>
          <a:xfrm>
            <a:off x="7429500" y="357188"/>
            <a:ext cx="121443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zh-CN" altLang="en-US" sz="2000" b="1">
                <a:solidFill>
                  <a:srgbClr val="00B0F0"/>
                </a:solidFill>
                <a:latin typeface="华文楷体" pitchFamily="2" charset="-122"/>
                <a:ea typeface="华文楷体" pitchFamily="2" charset="-122"/>
              </a:rPr>
              <a:t>课件</a:t>
            </a:r>
            <a:r>
              <a:rPr kumimoji="1" lang="en-US" altLang="zh-CN" sz="2000">
                <a:solidFill>
                  <a:srgbClr val="00B0F0"/>
                </a:solidFill>
                <a:latin typeface="Candara" pitchFamily="34" charset="0"/>
                <a:ea typeface="华文楷体" pitchFamily="2" charset="-122"/>
              </a:rPr>
              <a:t>PPT</a:t>
            </a:r>
            <a:endParaRPr lang="zh-CN" altLang="en-US" sz="2000">
              <a:solidFill>
                <a:srgbClr val="00B0F0"/>
              </a:solidFill>
              <a:latin typeface="Candara" pitchFamily="34" charset="0"/>
              <a:ea typeface="华文楷体" pitchFamily="2" charset="-122"/>
            </a:endParaRP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AE05CCD0-6779-41FA-A9D0-B5CE77B335DA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51CFE71-F6F1-48F3-8276-B8D54223372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9EDECAD-8EA1-4010-B0EB-C3C11709D8EE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796B449-F4E1-4A3A-865D-2EA8C8D61A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8C550CFE-9F28-461C-88BC-2C3C37D37548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2750B2B6-31A3-48F3-BC91-DCD1F30D73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1287305C-65BE-4CB8-A942-E11AF48CBB62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13C6B684-AF18-4652-BB53-D463F4C933D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B84FFC8-4F47-42B1-AFE6-E3B53A9E1D37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9845B6F9-BDD4-41B5-B506-F92988C472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BD429868-BF74-4FB0-9775-3148ED2D3FE5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C3E6603E-4272-4B5B-9589-579E7B49B16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BC1F9C19-85C1-4BAF-9609-6390E4E92FD4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7EEE459-AF51-4CC0-B2AB-A69854CF3D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AD0C98E4-ACB9-4EAE-AE83-D49D8204D25F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09600130-1878-4BB3-877A-979ECFE604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3FCEF24F-7085-480E-9EBD-9E0D334EB0F3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FB29C71E-37E8-489E-AC4C-AA90A33D76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B757F5FD-9B39-4E64-B20C-8D5EEC0569E1}" type="datetimeFigureOut">
              <a:rPr lang="zh-CN" altLang="en-US"/>
              <a:pPr>
                <a:defRPr/>
              </a:pPr>
              <a:t>2021/3/5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EB8A65FF-A519-40A7-B01F-A5D04FAE9E4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428625" y="714375"/>
            <a:ext cx="8286750" cy="15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/>
        </p:nvCxnSpPr>
        <p:spPr>
          <a:xfrm>
            <a:off x="428625" y="6356350"/>
            <a:ext cx="8286750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201003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5"/>
          <p:cNvSpPr txBox="1">
            <a:spLocks noChangeArrowheads="1"/>
          </p:cNvSpPr>
          <p:nvPr/>
        </p:nvSpPr>
        <p:spPr bwMode="auto">
          <a:xfrm>
            <a:off x="1908175" y="2947988"/>
            <a:ext cx="5543550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4400">
                <a:latin typeface="方正大标宋简体"/>
                <a:ea typeface="方正大标宋简体"/>
                <a:cs typeface="方正大标宋简体"/>
              </a:rPr>
              <a:t>二年级</a:t>
            </a:r>
            <a:r>
              <a:rPr lang="en-US" altLang="zh-CN" sz="4400">
                <a:latin typeface="方正大标宋简体"/>
                <a:ea typeface="方正大标宋简体"/>
                <a:cs typeface="方正大标宋简体"/>
              </a:rPr>
              <a:t>   </a:t>
            </a:r>
            <a:r>
              <a:rPr lang="zh-CN" altLang="en-US" sz="4400">
                <a:latin typeface="方正大标宋简体"/>
                <a:ea typeface="方正大标宋简体"/>
                <a:cs typeface="方正大标宋简体"/>
              </a:rPr>
              <a:t>数学 </a:t>
            </a:r>
            <a:r>
              <a:rPr lang="en-US" altLang="zh-CN" sz="4400">
                <a:latin typeface="方正大标宋简体"/>
                <a:ea typeface="方正大标宋简体"/>
                <a:cs typeface="方正大标宋简体"/>
              </a:rPr>
              <a:t> </a:t>
            </a:r>
            <a:r>
              <a:rPr lang="zh-CN" altLang="en-US" sz="4400">
                <a:latin typeface="方正大标宋简体"/>
                <a:ea typeface="方正大标宋简体"/>
                <a:cs typeface="方正大标宋简体"/>
              </a:rPr>
              <a:t>下册</a:t>
            </a:r>
          </a:p>
        </p:txBody>
      </p:sp>
      <p:sp>
        <p:nvSpPr>
          <p:cNvPr id="8" name="TextBox 5"/>
          <p:cNvSpPr txBox="1">
            <a:spLocks noChangeArrowheads="1"/>
          </p:cNvSpPr>
          <p:nvPr/>
        </p:nvSpPr>
        <p:spPr bwMode="auto">
          <a:xfrm>
            <a:off x="2205013" y="1859648"/>
            <a:ext cx="5256584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青岛</a:t>
            </a:r>
            <a:r>
              <a:rPr lang="zh-CN" altLang="en-US" sz="5400" b="1" smtClean="0">
                <a:latin typeface="黑体" pitchFamily="49" charset="-122"/>
                <a:ea typeface="黑体" pitchFamily="49" charset="-122"/>
              </a:rPr>
              <a:t>版</a:t>
            </a:r>
            <a:r>
              <a:rPr lang="en-US" altLang="zh-CN" sz="5400" b="1" smtClean="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5400" b="1" smtClean="0">
                <a:latin typeface="黑体" pitchFamily="49" charset="-122"/>
                <a:ea typeface="黑体" pitchFamily="49" charset="-122"/>
              </a:rPr>
              <a:t>五年制）</a:t>
            </a:r>
            <a:endParaRPr lang="zh-CN" altLang="en-US" sz="5400" b="1">
              <a:latin typeface="黑体" pitchFamily="49" charset="-122"/>
              <a:ea typeface="黑体" pitchFamily="49" charset="-122"/>
            </a:endParaRPr>
          </a:p>
        </p:txBody>
      </p:sp>
      <p:cxnSp>
        <p:nvCxnSpPr>
          <p:cNvPr id="9" name="直线连接符 8"/>
          <p:cNvCxnSpPr/>
          <p:nvPr/>
        </p:nvCxnSpPr>
        <p:spPr>
          <a:xfrm>
            <a:off x="1511300" y="2852738"/>
            <a:ext cx="6121400" cy="0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TextBox 1"/>
          <p:cNvSpPr txBox="1">
            <a:spLocks noChangeArrowheads="1"/>
          </p:cNvSpPr>
          <p:nvPr/>
        </p:nvSpPr>
        <p:spPr bwMode="auto">
          <a:xfrm>
            <a:off x="1258888" y="981075"/>
            <a:ext cx="7416800" cy="13731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latin typeface="黑体" pitchFamily="49" charset="-122"/>
                <a:ea typeface="黑体" pitchFamily="49" charset="-122"/>
              </a:rPr>
              <a:t>第七单元 快乐大课间</a:t>
            </a:r>
          </a:p>
          <a:p>
            <a:pPr algn="ctr"/>
            <a:r>
              <a:rPr lang="en-US" altLang="zh-CN" sz="3600">
                <a:latin typeface="黑体" pitchFamily="49" charset="-122"/>
                <a:ea typeface="黑体" pitchFamily="49" charset="-122"/>
              </a:rPr>
              <a:t>      —— </a:t>
            </a:r>
            <a:r>
              <a:rPr lang="zh-CN" altLang="en-US" sz="3600">
                <a:latin typeface="黑体" pitchFamily="49" charset="-122"/>
                <a:ea typeface="黑体" pitchFamily="49" charset="-122"/>
              </a:rPr>
              <a:t>两位数乘一位数</a:t>
            </a:r>
          </a:p>
        </p:txBody>
      </p:sp>
      <p:pic>
        <p:nvPicPr>
          <p:cNvPr id="16386" name="Picture 4" descr="C:\Users\duyanlin\Desktop\二年级上学路上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00113" y="2420938"/>
            <a:ext cx="5167312" cy="35242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组合 10"/>
          <p:cNvGrpSpPr/>
          <p:nvPr/>
        </p:nvGrpSpPr>
        <p:grpSpPr>
          <a:xfrm>
            <a:off x="268288" y="1125538"/>
            <a:ext cx="2255837" cy="569912"/>
            <a:chOff x="386506" y="1792176"/>
            <a:chExt cx="2256668" cy="571008"/>
          </a:xfrm>
        </p:grpSpPr>
        <p:cxnSp>
          <p:nvCxnSpPr>
            <p:cNvPr id="22" name="直线连接符 21"/>
            <p:cNvCxnSpPr/>
            <p:nvPr/>
          </p:nvCxnSpPr>
          <p:spPr>
            <a:xfrm flipV="1">
              <a:off x="386506" y="2356822"/>
              <a:ext cx="2256668" cy="6362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同侧圆角矩形 23"/>
            <p:cNvSpPr/>
            <p:nvPr/>
          </p:nvSpPr>
          <p:spPr>
            <a:xfrm>
              <a:off x="570724" y="1792176"/>
              <a:ext cx="2000987" cy="516929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000" b="1">
                  <a:latin typeface="华文新魏" pitchFamily="2" charset="-122"/>
                  <a:ea typeface="华文新魏" pitchFamily="2" charset="-122"/>
                  <a:cs typeface="黑体"/>
                </a:rPr>
                <a:t>学习目标</a:t>
              </a:r>
            </a:p>
          </p:txBody>
        </p:sp>
      </p:grpSp>
      <p:pic>
        <p:nvPicPr>
          <p:cNvPr id="17410" name="Picture 3" descr="F:\七彩课堂插图板式封面\排版用图标、页眉页脚\标题图（终-排版用）共29个\资料宝袋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948488" y="4797425"/>
            <a:ext cx="2120900" cy="14827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7411" name="TextBox 5"/>
          <p:cNvSpPr txBox="1">
            <a:spLocks noChangeArrowheads="1"/>
          </p:cNvSpPr>
          <p:nvPr/>
        </p:nvSpPr>
        <p:spPr bwMode="auto">
          <a:xfrm>
            <a:off x="468313" y="3573463"/>
            <a:ext cx="129540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685800" indent="-685800" algn="ctr">
              <a:buClr>
                <a:srgbClr val="FF0000"/>
              </a:buClr>
              <a:buSzPct val="105000"/>
              <a:buFont typeface="Wingdings" pitchFamily="2" charset="2"/>
              <a:buChar char="l"/>
            </a:pP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sp>
        <p:nvSpPr>
          <p:cNvPr id="17412" name="TextBox 5"/>
          <p:cNvSpPr txBox="1">
            <a:spLocks noChangeArrowheads="1"/>
          </p:cNvSpPr>
          <p:nvPr/>
        </p:nvSpPr>
        <p:spPr bwMode="auto">
          <a:xfrm>
            <a:off x="395288" y="1938338"/>
            <a:ext cx="129540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685800" indent="-685800" algn="ctr">
              <a:buClr>
                <a:srgbClr val="FF0000"/>
              </a:buClr>
              <a:buSzPct val="105000"/>
              <a:buFont typeface="Wingdings" pitchFamily="2" charset="2"/>
              <a:buChar char="l"/>
            </a:pPr>
            <a:r>
              <a:rPr lang="zh-CN" altLang="en-US" sz="5400" b="1">
                <a:latin typeface="黑体" pitchFamily="49" charset="-122"/>
                <a:ea typeface="黑体" pitchFamily="49" charset="-122"/>
              </a:rPr>
              <a:t> </a:t>
            </a:r>
          </a:p>
        </p:txBody>
      </p:sp>
      <p:sp>
        <p:nvSpPr>
          <p:cNvPr id="17413" name="Text Box 9"/>
          <p:cNvSpPr txBox="1">
            <a:spLocks noChangeArrowheads="1"/>
          </p:cNvSpPr>
          <p:nvPr/>
        </p:nvSpPr>
        <p:spPr bwMode="auto">
          <a:xfrm>
            <a:off x="1547813" y="2282825"/>
            <a:ext cx="1841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endParaRPr lang="zh-CN" altLang="en-US" sz="3600">
              <a:ea typeface="华文新魏" pitchFamily="2" charset="-122"/>
            </a:endParaRPr>
          </a:p>
        </p:txBody>
      </p:sp>
      <p:sp>
        <p:nvSpPr>
          <p:cNvPr id="17414" name="Text Box 9"/>
          <p:cNvSpPr txBox="1">
            <a:spLocks noChangeArrowheads="1"/>
          </p:cNvSpPr>
          <p:nvPr/>
        </p:nvSpPr>
        <p:spPr bwMode="auto">
          <a:xfrm>
            <a:off x="1258888" y="2060575"/>
            <a:ext cx="7042150" cy="2838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3600">
                <a:ea typeface="华文新魏" pitchFamily="2" charset="-122"/>
              </a:rPr>
              <a:t>体会两位数乘一位数（不进位）的</a:t>
            </a:r>
          </a:p>
          <a:p>
            <a:r>
              <a:rPr lang="zh-CN" altLang="en-US" sz="3600">
                <a:ea typeface="华文新魏" pitchFamily="2" charset="-122"/>
              </a:rPr>
              <a:t>意义，并能正确进行口算。</a:t>
            </a:r>
          </a:p>
          <a:p>
            <a:endParaRPr lang="zh-CN" altLang="en-US" sz="3600">
              <a:ea typeface="华文新魏" pitchFamily="2" charset="-122"/>
            </a:endParaRPr>
          </a:p>
          <a:p>
            <a:r>
              <a:rPr lang="zh-CN" altLang="en-US" sz="3600">
                <a:ea typeface="华文新魏" pitchFamily="2" charset="-122"/>
              </a:rPr>
              <a:t>能正确进行两位数乘一位数（不进</a:t>
            </a:r>
          </a:p>
          <a:p>
            <a:r>
              <a:rPr lang="zh-CN" altLang="en-US" sz="3600">
                <a:ea typeface="华文新魏" pitchFamily="2" charset="-122"/>
              </a:rPr>
              <a:t>位）的笔算。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情景导入</a:t>
            </a:r>
          </a:p>
        </p:txBody>
      </p:sp>
      <p:cxnSp>
        <p:nvCxnSpPr>
          <p:cNvPr id="3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84213" y="1517650"/>
            <a:ext cx="7705725" cy="47910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987675" y="1052513"/>
            <a:ext cx="3676650" cy="7715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1" name="组合 5"/>
          <p:cNvGrpSpPr/>
          <p:nvPr/>
        </p:nvGrpSpPr>
        <p:grpSpPr>
          <a:xfrm>
            <a:off x="468313" y="836613"/>
            <a:ext cx="2071687" cy="661987"/>
            <a:chOff x="571127" y="1769573"/>
            <a:chExt cx="2071702" cy="661806"/>
          </a:xfrm>
        </p:grpSpPr>
        <p:cxnSp>
          <p:nvCxnSpPr>
            <p:cNvPr id="7" name="直线连接符 21"/>
            <p:cNvCxnSpPr/>
            <p:nvPr/>
          </p:nvCxnSpPr>
          <p:spPr>
            <a:xfrm flipV="1">
              <a:off x="571127" y="2425031"/>
              <a:ext cx="2071702" cy="6348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" name="同侧圆角矩形 7"/>
            <p:cNvSpPr/>
            <p:nvPr/>
          </p:nvSpPr>
          <p:spPr>
            <a:xfrm>
              <a:off x="571127" y="1769573"/>
              <a:ext cx="2000264" cy="515796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000" b="1">
                <a:latin typeface="华文新魏" pitchFamily="2" charset="-122"/>
                <a:ea typeface="华文新魏" pitchFamily="2" charset="-122"/>
                <a:cs typeface="黑体"/>
              </a:endParaRPr>
            </a:p>
          </p:txBody>
        </p:sp>
      </p:grpSp>
      <p:sp>
        <p:nvSpPr>
          <p:cNvPr id="10" name="同侧圆角矩形 9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探索新知</a:t>
            </a:r>
          </a:p>
        </p:txBody>
      </p:sp>
      <p:pic>
        <p:nvPicPr>
          <p:cNvPr id="20483" name="Picture 7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5650" y="1557338"/>
            <a:ext cx="5629275" cy="10858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0488" name="Picture 8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55650" y="3213100"/>
            <a:ext cx="6829425" cy="26860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505" name="组合 5"/>
          <p:cNvGrpSpPr/>
          <p:nvPr/>
        </p:nvGrpSpPr>
        <p:grpSpPr>
          <a:xfrm>
            <a:off x="468313" y="836613"/>
            <a:ext cx="2071687" cy="661987"/>
            <a:chOff x="571127" y="1769573"/>
            <a:chExt cx="2071702" cy="661806"/>
          </a:xfrm>
        </p:grpSpPr>
        <p:cxnSp>
          <p:nvCxnSpPr>
            <p:cNvPr id="7" name="直线连接符 21"/>
            <p:cNvCxnSpPr/>
            <p:nvPr/>
          </p:nvCxnSpPr>
          <p:spPr>
            <a:xfrm flipV="1">
              <a:off x="571127" y="2425031"/>
              <a:ext cx="2071702" cy="6348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" name="同侧圆角矩形 7"/>
            <p:cNvSpPr/>
            <p:nvPr/>
          </p:nvSpPr>
          <p:spPr>
            <a:xfrm>
              <a:off x="571127" y="1769573"/>
              <a:ext cx="2000264" cy="515796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000" b="1">
                <a:latin typeface="华文新魏" pitchFamily="2" charset="-122"/>
                <a:ea typeface="华文新魏" pitchFamily="2" charset="-122"/>
                <a:cs typeface="黑体"/>
              </a:endParaRPr>
            </a:p>
          </p:txBody>
        </p:sp>
      </p:grpSp>
      <p:sp>
        <p:nvSpPr>
          <p:cNvPr id="10" name="同侧圆角矩形 9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探索新知</a:t>
            </a:r>
          </a:p>
        </p:txBody>
      </p:sp>
      <p:pic>
        <p:nvPicPr>
          <p:cNvPr id="21507" name="Picture 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1188" y="1628775"/>
            <a:ext cx="5903912" cy="12636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8919" name="Picture 7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71550" y="2997200"/>
            <a:ext cx="6769100" cy="272573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529" name="组合 5"/>
          <p:cNvGrpSpPr/>
          <p:nvPr/>
        </p:nvGrpSpPr>
        <p:grpSpPr>
          <a:xfrm>
            <a:off x="468313" y="836613"/>
            <a:ext cx="2071687" cy="661987"/>
            <a:chOff x="571127" y="1769573"/>
            <a:chExt cx="2071702" cy="661806"/>
          </a:xfrm>
        </p:grpSpPr>
        <p:cxnSp>
          <p:nvCxnSpPr>
            <p:cNvPr id="7" name="直线连接符 21"/>
            <p:cNvCxnSpPr/>
            <p:nvPr/>
          </p:nvCxnSpPr>
          <p:spPr>
            <a:xfrm flipV="1">
              <a:off x="571127" y="2425031"/>
              <a:ext cx="2071702" cy="6348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" name="同侧圆角矩形 7"/>
            <p:cNvSpPr/>
            <p:nvPr/>
          </p:nvSpPr>
          <p:spPr>
            <a:xfrm>
              <a:off x="571127" y="1769573"/>
              <a:ext cx="2000264" cy="515796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000" b="1">
                <a:latin typeface="华文新魏" pitchFamily="2" charset="-122"/>
                <a:ea typeface="华文新魏" pitchFamily="2" charset="-122"/>
                <a:cs typeface="黑体"/>
              </a:endParaRPr>
            </a:p>
          </p:txBody>
        </p:sp>
      </p:grpSp>
      <p:sp>
        <p:nvSpPr>
          <p:cNvPr id="10" name="同侧圆角矩形 9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探索新知</a:t>
            </a:r>
          </a:p>
        </p:txBody>
      </p:sp>
      <p:pic>
        <p:nvPicPr>
          <p:cNvPr id="22531" name="Picture 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1188" y="1628775"/>
            <a:ext cx="5903912" cy="12636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7895" name="Picture 7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55650" y="2708275"/>
            <a:ext cx="3295650" cy="8667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7896" name="Picture 8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692275" y="3429000"/>
            <a:ext cx="5162550" cy="27908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3635375" y="4724400"/>
            <a:ext cx="865188" cy="217488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 bwMode="auto">
          <a:xfrm>
            <a:off x="3635375" y="5157788"/>
            <a:ext cx="1081088" cy="21590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 bwMode="auto">
          <a:xfrm>
            <a:off x="3563938" y="5661025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4264025" y="2395538"/>
            <a:ext cx="53022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36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7" grpId="0"/>
      <p:bldP spid="37897" grpId="1"/>
      <p:bldP spid="37898" grpId="0"/>
      <p:bldP spid="37898" grpId="1"/>
      <p:bldP spid="37899" grpId="0"/>
      <p:bldP spid="37899" grpId="1"/>
      <p:bldP spid="379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同侧圆角矩形 4"/>
          <p:cNvSpPr/>
          <p:nvPr/>
        </p:nvSpPr>
        <p:spPr>
          <a:xfrm>
            <a:off x="468313" y="765175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典题精讲</a:t>
            </a:r>
          </a:p>
        </p:txBody>
      </p:sp>
      <p:cxnSp>
        <p:nvCxnSpPr>
          <p:cNvPr id="6" name="直线连接符 21"/>
          <p:cNvCxnSpPr/>
          <p:nvPr/>
        </p:nvCxnSpPr>
        <p:spPr>
          <a:xfrm flipV="1">
            <a:off x="468313" y="1341438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27088" y="1412875"/>
            <a:ext cx="4752975" cy="9985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3556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71550" y="2781300"/>
            <a:ext cx="7345363" cy="17367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7100888" y="2971800"/>
            <a:ext cx="9271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2400" b="1">
                <a:latin typeface="华文新魏" pitchFamily="2" charset="-122"/>
                <a:ea typeface="华文新魏" pitchFamily="2" charset="-122"/>
              </a:rPr>
              <a:t>2      1</a:t>
            </a: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7667625" y="3462338"/>
            <a:ext cx="3571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2400" b="1">
                <a:latin typeface="华文新魏" pitchFamily="2" charset="-122"/>
                <a:ea typeface="华文新魏" pitchFamily="2" charset="-122"/>
              </a:rPr>
              <a:t>4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7092950" y="4005263"/>
            <a:ext cx="9779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2400" b="1">
                <a:latin typeface="华文新魏" pitchFamily="2" charset="-122"/>
                <a:ea typeface="华文新魏" pitchFamily="2" charset="-122"/>
              </a:rPr>
              <a:t>8      4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/>
      <p:bldP spid="21511" grpId="0"/>
      <p:bldP spid="215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同侧圆角矩形 4"/>
          <p:cNvSpPr/>
          <p:nvPr/>
        </p:nvSpPr>
        <p:spPr>
          <a:xfrm>
            <a:off x="468313" y="765175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易</a:t>
            </a:r>
            <a:r>
              <a:rPr lang="zh-CN" altLang="en-US" sz="3000" b="1" smtClean="0">
                <a:latin typeface="华文新魏" pitchFamily="2" charset="-122"/>
                <a:ea typeface="华文新魏" pitchFamily="2" charset="-122"/>
                <a:cs typeface="黑体"/>
              </a:rPr>
              <a:t>错提醒</a:t>
            </a:r>
            <a:endParaRPr lang="zh-CN" altLang="en-US" sz="3000" b="1">
              <a:latin typeface="华文新魏" pitchFamily="2" charset="-122"/>
              <a:ea typeface="华文新魏" pitchFamily="2" charset="-122"/>
              <a:cs typeface="黑体"/>
            </a:endParaRPr>
          </a:p>
        </p:txBody>
      </p:sp>
      <p:cxnSp>
        <p:nvCxnSpPr>
          <p:cNvPr id="6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259632" y="1700808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比一比，算一算。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59632" y="2924944"/>
            <a:ext cx="19046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endParaRPr lang="en-US" altLang="zh-CN" sz="3600" smtClean="0">
              <a:latin typeface="华文新魏" pitchFamily="2" charset="-122"/>
              <a:ea typeface="华文新魏" pitchFamily="2" charset="-122"/>
            </a:endParaRP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20×4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23928" y="2852936"/>
            <a:ext cx="19046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endParaRPr lang="en-US" altLang="zh-CN" sz="3600" smtClean="0">
              <a:latin typeface="华文新魏" pitchFamily="2" charset="-122"/>
              <a:ea typeface="华文新魏" pitchFamily="2" charset="-122"/>
            </a:endParaRP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50×6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同侧圆角矩形 4"/>
          <p:cNvSpPr/>
          <p:nvPr/>
        </p:nvSpPr>
        <p:spPr>
          <a:xfrm>
            <a:off x="468313" y="765175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易</a:t>
            </a:r>
            <a:r>
              <a:rPr lang="zh-CN" altLang="en-US" sz="3000" b="1" smtClean="0">
                <a:latin typeface="华文新魏" pitchFamily="2" charset="-122"/>
                <a:ea typeface="华文新魏" pitchFamily="2" charset="-122"/>
                <a:cs typeface="黑体"/>
              </a:rPr>
              <a:t>错提醒</a:t>
            </a:r>
            <a:endParaRPr lang="zh-CN" altLang="en-US" sz="3000" b="1">
              <a:latin typeface="华文新魏" pitchFamily="2" charset="-122"/>
              <a:ea typeface="华文新魏" pitchFamily="2" charset="-122"/>
              <a:cs typeface="黑体"/>
            </a:endParaRPr>
          </a:p>
        </p:txBody>
      </p:sp>
      <p:cxnSp>
        <p:nvCxnSpPr>
          <p:cNvPr id="6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259632" y="1700808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比一比，算一算。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59632" y="2924944"/>
            <a:ext cx="24384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8</a:t>
            </a: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20×4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60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23928" y="2852936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30</a:t>
            </a: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50×6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3000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 rot="-3301958">
            <a:off x="2819074" y="3043237"/>
            <a:ext cx="2031325" cy="64633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36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错误解答</a:t>
            </a:r>
            <a:endParaRPr lang="zh-CN" altLang="en-US" sz="3600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allAtOnce" animBg="1"/>
      <p:bldP spid="10" grpId="1" uiExpand="1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同侧圆角矩形 4"/>
          <p:cNvSpPr/>
          <p:nvPr/>
        </p:nvSpPr>
        <p:spPr>
          <a:xfrm>
            <a:off x="468313" y="765175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易</a:t>
            </a:r>
            <a:r>
              <a:rPr lang="zh-CN" altLang="en-US" sz="3000" b="1" smtClean="0">
                <a:latin typeface="华文新魏" pitchFamily="2" charset="-122"/>
                <a:ea typeface="华文新魏" pitchFamily="2" charset="-122"/>
                <a:cs typeface="黑体"/>
              </a:rPr>
              <a:t>错提醒</a:t>
            </a:r>
            <a:endParaRPr lang="zh-CN" altLang="en-US" sz="3000" b="1">
              <a:latin typeface="华文新魏" pitchFamily="2" charset="-122"/>
              <a:ea typeface="华文新魏" pitchFamily="2" charset="-122"/>
              <a:cs typeface="黑体"/>
            </a:endParaRPr>
          </a:p>
        </p:txBody>
      </p:sp>
      <p:cxnSp>
        <p:nvCxnSpPr>
          <p:cNvPr id="6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259632" y="1700808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正确解答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59632" y="2924944"/>
            <a:ext cx="24384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8</a:t>
            </a: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20×4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80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23928" y="2852936"/>
            <a:ext cx="2709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30</a:t>
            </a:r>
          </a:p>
          <a:p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50×6</a:t>
            </a:r>
            <a:r>
              <a:rPr lang="zh-CN" altLang="en-US" sz="3600" smtClean="0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en-US" altLang="zh-CN" sz="3600" smtClean="0">
                <a:latin typeface="华文新魏" pitchFamily="2" charset="-122"/>
                <a:ea typeface="华文新魏" pitchFamily="2" charset="-122"/>
              </a:rPr>
              <a:t>300</a:t>
            </a:r>
            <a:endParaRPr lang="zh-CN" altLang="en-US" sz="3600"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学以致用</a:t>
            </a:r>
          </a:p>
        </p:txBody>
      </p:sp>
      <p:cxnSp>
        <p:nvCxnSpPr>
          <p:cNvPr id="3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9750" y="1916113"/>
            <a:ext cx="8135938" cy="18129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/>
        </p:nvSpPr>
        <p:spPr>
          <a:xfrm>
            <a:off x="468313" y="836613"/>
            <a:ext cx="2000250" cy="517525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000" b="1">
                <a:latin typeface="华文新魏" pitchFamily="2" charset="-122"/>
                <a:ea typeface="华文新魏" pitchFamily="2" charset="-122"/>
                <a:cs typeface="黑体"/>
              </a:rPr>
              <a:t>学以致用</a:t>
            </a:r>
          </a:p>
        </p:txBody>
      </p:sp>
      <p:cxnSp>
        <p:nvCxnSpPr>
          <p:cNvPr id="3" name="直线连接符 21"/>
          <p:cNvCxnSpPr/>
          <p:nvPr/>
        </p:nvCxnSpPr>
        <p:spPr>
          <a:xfrm flipV="1">
            <a:off x="468313" y="1412875"/>
            <a:ext cx="2071687" cy="635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6627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5650" y="1633538"/>
            <a:ext cx="7777163" cy="34512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https://d.book118.com/277201003065006025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宋体</vt:lpstr>
      <vt:lpstr>华文楷体</vt:lpstr>
      <vt:lpstr>Candara</vt:lpstr>
      <vt:lpstr>方正大标宋简体</vt:lpstr>
      <vt:lpstr>黑体</vt:lpstr>
      <vt:lpstr>华文新魏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2024-08-30T00:13:52.673</cp:lastPrinted>
  <dcterms:created xsi:type="dcterms:W3CDTF">2024-08-29T16:13:52Z</dcterms:created>
  <dcterms:modified xsi:type="dcterms:W3CDTF">2024-08-29T16:13:54Z</dcterms:modified>
</cp:coreProperties>
</file>