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FEBB7-8F2D-4444-ADFE-5B6F53EA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E3578-206A-491C-8623-D771FA77F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4B08D-1CA3-4350-8A99-6BF788D5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E5871-EA3F-4AC0-8520-DB14F1040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43FF68-2D5C-47D3-A333-5A240850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D78AB9-03CB-4869-B9F0-4F7C4B2C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0F9C6-25F6-491D-AE61-BC4943B0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F423B-8A73-496F-B0E9-921379027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40BE4-8393-47B5-8C44-01DF0B6A8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1BB0A-6919-4EF5-84D3-CECB70C02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F48D2-6717-46B8-BD2F-60E4473CC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5922672-A9B9-4B3B-929A-8200CFAC486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53BD78-D66C-49CE-80B4-44ACF2AE3DEF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2.xml" /><Relationship Id="rId4" Type="http://schemas.openxmlformats.org/officeDocument/2006/relationships/image" Target="../media/image4.png" /><Relationship Id="rId5" Type="http://schemas.openxmlformats.org/officeDocument/2006/relationships/tags" Target="../tags/tag3.xml" /><Relationship Id="rId6" Type="http://schemas.openxmlformats.org/officeDocument/2006/relationships/image" Target="../media/image5.jpeg" /><Relationship Id="rId7" Type="http://schemas.openxmlformats.org/officeDocument/2006/relationships/tags" Target="../tags/tag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tags" Target="../tags/tag5.xml" /><Relationship Id="rId4" Type="http://schemas.openxmlformats.org/officeDocument/2006/relationships/image" Target="../media/image4.png" /><Relationship Id="rId5" Type="http://schemas.openxmlformats.org/officeDocument/2006/relationships/tags" Target="../tags/tag6.xml" /><Relationship Id="rId6" Type="http://schemas.openxmlformats.org/officeDocument/2006/relationships/image" Target="../media/image5.jpeg" /><Relationship Id="rId7" Type="http://schemas.openxmlformats.org/officeDocument/2006/relationships/tags" Target="../tags/tag7.xml" /><Relationship Id="rId8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0300400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811793" y="1505416"/>
            <a:ext cx="8613446" cy="4281926"/>
          </a:xfrm>
          <a:prstGeom prst="rect">
            <a:avLst/>
          </a:prstGeom>
          <a:noFill/>
          <a:ln w="28575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-187960" y="2216150"/>
            <a:ext cx="830199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>
                <a:latin typeface="阿里巴巴普惠体 B" panose="00020600040101010101" charset="-122"/>
                <a:ea typeface="阿里巴巴普惠体 B" panose="00020600040101010101" charset="-122"/>
              </a:rPr>
              <a:t>第一节</a:t>
            </a:r>
            <a:endParaRPr lang="zh-CN" altLang="en-US" sz="6000">
              <a:latin typeface="阿里巴巴普惠体 B" panose="00020600040101010101" charset="-122"/>
              <a:ea typeface="阿里巴巴普惠体 B" panose="00020600040101010101" charset="-122"/>
            </a:endParaRPr>
          </a:p>
          <a:p>
            <a:pPr algn="ctr"/>
            <a:r>
              <a:rPr lang="zh-CN" altLang="en-US" sz="6000">
                <a:latin typeface="阿里巴巴普惠体 B" panose="00020600040101010101" charset="-122"/>
                <a:ea typeface="阿里巴巴普惠体 B" panose="00020600040101010101" charset="-122"/>
              </a:rPr>
              <a:t>区域发展对交通</a:t>
            </a:r>
            <a:endParaRPr lang="zh-CN" altLang="en-US" sz="6000">
              <a:latin typeface="阿里巴巴普惠体 B" panose="00020600040101010101" charset="-122"/>
              <a:ea typeface="阿里巴巴普惠体 B" panose="00020600040101010101" charset="-122"/>
            </a:endParaRPr>
          </a:p>
          <a:p>
            <a:pPr algn="ctr"/>
            <a:r>
              <a:rPr lang="zh-CN" altLang="en-US" sz="6000">
                <a:latin typeface="阿里巴巴普惠体 B" panose="00020600040101010101" charset="-122"/>
                <a:ea typeface="阿里巴巴普惠体 B" panose="00020600040101010101" charset="-122"/>
              </a:rPr>
              <a:t>运输布局的影响</a:t>
            </a:r>
            <a:endParaRPr lang="zh-CN" altLang="en-US" sz="6000"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90905" y="1536065"/>
            <a:ext cx="347091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>
                <a:latin typeface="阿里巴巴普惠体 R" panose="00020600040101010101" charset="-122"/>
                <a:ea typeface="阿里巴巴普惠体 R" panose="00020600040101010101" charset="-122"/>
              </a:rPr>
              <a:t>第四章  交通运输与区域发展</a:t>
            </a:r>
            <a:endParaRPr lang="zh-CN" altLang="en-US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0" y="0"/>
            <a:ext cx="3278459" cy="10706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http://photo-static-api.fotomore.com/creative/vcg/400/version23/VCG41599471112.jpg?uid=386&amp;timestamp=1698053345&amp;sign=a9f3af0fd4a610a2aaa5ef62196de4b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2785" y="2114550"/>
            <a:ext cx="4561205" cy="304038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848731" y="1157468"/>
            <a:ext cx="10494538" cy="4927785"/>
          </a:xfrm>
          <a:prstGeom prst="rect">
            <a:avLst/>
          </a:prstGeom>
          <a:noFill/>
          <a:ln w="28575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267200" y="772747"/>
            <a:ext cx="3657600" cy="7683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400">
                <a:latin typeface="阿里巴巴普惠体 B" panose="00020600040101010101" charset="-122"/>
                <a:ea typeface="阿里巴巴普惠体 B" panose="00020600040101010101" charset="-122"/>
              </a:rPr>
              <a:t>高考评价体系</a:t>
            </a:r>
            <a:endParaRPr lang="zh-CN" altLang="en-US" sz="4400"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118800" y="1654660"/>
            <a:ext cx="10027425" cy="425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>
                <a:latin typeface="阿里巴巴普惠体 R" panose="00020600040101010101" charset="-122"/>
                <a:ea typeface="阿里巴巴普惠体 R" panose="00020600040101010101" charset="-122"/>
              </a:rPr>
              <a:t>考查方向</a:t>
            </a:r>
            <a:r>
              <a:rPr lang="en-US" altLang="zh-CN" sz="3200">
                <a:latin typeface="阿里巴巴普惠体 R" panose="00020600040101010101" charset="-122"/>
                <a:ea typeface="阿里巴巴普惠体 R" panose="00020600040101010101" charset="-122"/>
              </a:rPr>
              <a:t>:</a:t>
            </a:r>
            <a:endParaRPr lang="en-US" altLang="zh-CN" sz="320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3200">
                <a:latin typeface="阿里巴巴普惠体 R" panose="00020600040101010101" charset="-122"/>
                <a:ea typeface="阿里巴巴普惠体 R" panose="00020600040101010101" charset="-122"/>
              </a:rPr>
              <a:t>	</a:t>
            </a:r>
            <a:r>
              <a:rPr lang="zh-CN" altLang="en-US" sz="2800">
                <a:latin typeface="阿里巴巴普惠体 R" panose="00020600040101010101" charset="-122"/>
                <a:ea typeface="阿里巴巴普惠体 R" panose="00020600040101010101" charset="-122"/>
              </a:rPr>
              <a:t>结合实例，说明运输方式和运输布局与区域发展的关系</a:t>
            </a:r>
            <a:endParaRPr lang="en-US" altLang="zh-CN" sz="320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3200">
                <a:latin typeface="阿里巴巴普惠体 R" panose="00020600040101010101" charset="-122"/>
                <a:ea typeface="阿里巴巴普惠体 R" panose="00020600040101010101" charset="-122"/>
              </a:rPr>
              <a:t>考查形式</a:t>
            </a:r>
            <a:r>
              <a:rPr lang="en-US" altLang="zh-CN" sz="3200">
                <a:latin typeface="阿里巴巴普惠体 R" panose="00020600040101010101" charset="-122"/>
                <a:ea typeface="阿里巴巴普惠体 R" panose="00020600040101010101" charset="-122"/>
              </a:rPr>
              <a:t>:</a:t>
            </a:r>
            <a:endParaRPr lang="en-US" altLang="zh-CN" sz="320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 marL="457200" lvl="1" indent="457200">
              <a:lnSpc>
                <a:spcPct val="130000"/>
              </a:lnSpc>
            </a:pPr>
            <a:r>
              <a:rPr lang="en-US" sz="2800">
                <a:latin typeface="阿里巴巴普惠体 R" panose="00020600040101010101" charset="-122"/>
                <a:ea typeface="阿里巴巴普惠体 R" panose="00020600040101010101" charset="-122"/>
              </a:rPr>
              <a:t>1.</a:t>
            </a:r>
            <a:r>
              <a:rPr lang="zh-CN" altLang="en-US" sz="2800">
                <a:latin typeface="阿里巴巴普惠体 R" panose="00020600040101010101" charset="-122"/>
                <a:ea typeface="阿里巴巴普惠体 R" panose="00020600040101010101" charset="-122"/>
              </a:rPr>
              <a:t>主要以区域图为背景材料，考查影响区域交通运输布局</a:t>
            </a:r>
            <a:r>
              <a:rPr lang="en-US" altLang="zh-CN" sz="2800">
                <a:latin typeface="阿里巴巴普惠体 R" panose="00020600040101010101" charset="-122"/>
                <a:ea typeface="阿里巴巴普惠体 R" panose="00020600040101010101" charset="-122"/>
              </a:rPr>
              <a:t>  	</a:t>
            </a:r>
            <a:r>
              <a:rPr lang="zh-CN" altLang="en-US" sz="2800">
                <a:latin typeface="阿里巴巴普惠体 R" panose="00020600040101010101" charset="-122"/>
                <a:ea typeface="阿里巴巴普惠体 R" panose="00020600040101010101" charset="-122"/>
              </a:rPr>
              <a:t>的因素。</a:t>
            </a:r>
            <a:endParaRPr lang="zh-CN" altLang="en-US" sz="280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 marL="457200" lvl="1" indent="457200">
              <a:lnSpc>
                <a:spcPct val="130000"/>
              </a:lnSpc>
            </a:pPr>
            <a:r>
              <a:rPr lang="en-US" altLang="zh-CN" sz="2800">
                <a:latin typeface="阿里巴巴普惠体 R" panose="00020600040101010101" charset="-122"/>
                <a:ea typeface="阿里巴巴普惠体 R" panose="00020600040101010101" charset="-122"/>
              </a:rPr>
              <a:t>2.</a:t>
            </a:r>
            <a:r>
              <a:rPr lang="zh-CN" altLang="en-US" sz="2800">
                <a:latin typeface="阿里巴巴普惠体 R" panose="00020600040101010101" charset="-122"/>
                <a:ea typeface="阿里巴巴普惠体 R" panose="00020600040101010101" charset="-122"/>
              </a:rPr>
              <a:t>以区域图为背景材料，考查交通运输需求，资金对交通</a:t>
            </a:r>
            <a:r>
              <a:rPr lang="en-US" altLang="zh-CN" sz="2800">
                <a:latin typeface="阿里巴巴普惠体 R" panose="00020600040101010101" charset="-122"/>
                <a:ea typeface="阿里巴巴普惠体 R" panose="00020600040101010101" charset="-122"/>
              </a:rPr>
              <a:t>	</a:t>
            </a:r>
            <a:r>
              <a:rPr lang="zh-CN" altLang="en-US" sz="2800">
                <a:latin typeface="阿里巴巴普惠体 R" panose="00020600040101010101" charset="-122"/>
                <a:ea typeface="阿里巴巴普惠体 R" panose="00020600040101010101" charset="-122"/>
              </a:rPr>
              <a:t>运输布局的影响</a:t>
            </a:r>
            <a:endParaRPr lang="zh-CN" altLang="en-US" sz="280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848731" y="1157468"/>
            <a:ext cx="10494538" cy="4927785"/>
          </a:xfrm>
          <a:prstGeom prst="rect">
            <a:avLst/>
          </a:prstGeom>
          <a:noFill/>
          <a:ln w="28575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267200" y="772747"/>
            <a:ext cx="3657600" cy="7683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400">
                <a:latin typeface="阿里巴巴普惠体 B" panose="00020600040101010101" charset="-122"/>
                <a:ea typeface="阿里巴巴普惠体 B" panose="00020600040101010101" charset="-122"/>
              </a:rPr>
              <a:t>素养目标</a:t>
            </a:r>
            <a:endParaRPr lang="zh-CN" altLang="en-US" sz="4400"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064253" y="1678076"/>
            <a:ext cx="10188846" cy="43287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latin typeface="阿里巴巴普惠体 R" panose="00020600040101010101" charset="-122"/>
                <a:ea typeface="阿里巴巴普惠体 R" panose="00020600040101010101" charset="-122"/>
              </a:rPr>
              <a:t>区域认知：</a:t>
            </a:r>
            <a:endParaRPr lang="zh-CN" altLang="en-US" sz="280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 marL="457200" lvl="1" indent="457200">
              <a:lnSpc>
                <a:spcPct val="130000"/>
              </a:lnSpc>
            </a:pPr>
            <a:r>
              <a:rPr lang="zh-CN" altLang="en-US" sz="2400">
                <a:latin typeface="阿里巴巴普惠体 R" panose="00020600040101010101" charset="-122"/>
                <a:ea typeface="阿里巴巴普惠体 R" panose="00020600040101010101" charset="-122"/>
              </a:rPr>
              <a:t>结合图文材料，说明区域运输方式和运输布局现状</a:t>
            </a:r>
            <a:endParaRPr lang="zh-CN" altLang="en-US" sz="280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latin typeface="阿里巴巴普惠体 R" panose="00020600040101010101" charset="-122"/>
                <a:ea typeface="阿里巴巴普惠体 R" panose="00020600040101010101" charset="-122"/>
              </a:rPr>
              <a:t>综合思维</a:t>
            </a:r>
            <a:r>
              <a:rPr lang="en-US" altLang="zh-CN" sz="2800">
                <a:latin typeface="阿里巴巴普惠体 R" panose="00020600040101010101" charset="-122"/>
                <a:ea typeface="阿里巴巴普惠体 R" panose="00020600040101010101" charset="-122"/>
              </a:rPr>
              <a:t>:</a:t>
            </a:r>
            <a:endParaRPr lang="en-US" altLang="zh-CN" sz="280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800">
                <a:latin typeface="阿里巴巴普惠体 R" panose="00020600040101010101" charset="-122"/>
                <a:ea typeface="阿里巴巴普惠体 R" panose="00020600040101010101" charset="-122"/>
              </a:rPr>
              <a:t>	</a:t>
            </a:r>
            <a:r>
              <a:rPr lang="zh-CN" sz="2400">
                <a:latin typeface="阿里巴巴普惠体 R" panose="00020600040101010101" charset="-122"/>
                <a:ea typeface="阿里巴巴普惠体 R" panose="00020600040101010101" charset="-122"/>
              </a:rPr>
              <a:t>结合图文材料，综合分析区域发展对交通运输布局的影响和交通运</a:t>
            </a:r>
            <a:r>
              <a:rPr lang="en-US" altLang="zh-CN" sz="2400">
                <a:latin typeface="阿里巴巴普惠体 R" panose="00020600040101010101" charset="-122"/>
                <a:ea typeface="阿里巴巴普惠体 R" panose="00020600040101010101" charset="-122"/>
              </a:rPr>
              <a:t>	</a:t>
            </a:r>
            <a:r>
              <a:rPr lang="zh-CN" sz="2400">
                <a:latin typeface="阿里巴巴普惠体 R" panose="00020600040101010101" charset="-122"/>
                <a:ea typeface="阿里巴巴普惠体 R" panose="00020600040101010101" charset="-122"/>
              </a:rPr>
              <a:t>输布局对区域发展的影响</a:t>
            </a:r>
            <a:endParaRPr lang="en-US" altLang="zh-CN" sz="240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latin typeface="阿里巴巴普惠体 R" panose="00020600040101010101" charset="-122"/>
                <a:ea typeface="阿里巴巴普惠体 R" panose="00020600040101010101" charset="-122"/>
              </a:rPr>
              <a:t>人地协调观</a:t>
            </a:r>
            <a:r>
              <a:rPr lang="en-US" altLang="zh-CN" sz="2800">
                <a:latin typeface="阿里巴巴普惠体 R" panose="00020600040101010101" charset="-122"/>
                <a:ea typeface="阿里巴巴普惠体 R" panose="00020600040101010101" charset="-122"/>
              </a:rPr>
              <a:t>:</a:t>
            </a:r>
            <a:endParaRPr lang="en-US" altLang="zh-CN" sz="280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800">
                <a:latin typeface="阿里巴巴普惠体 R" panose="00020600040101010101" charset="-122"/>
                <a:ea typeface="阿里巴巴普惠体 R" panose="00020600040101010101" charset="-122"/>
              </a:rPr>
              <a:t>	</a:t>
            </a:r>
            <a:r>
              <a:rPr lang="zh-CN" sz="2400">
                <a:latin typeface="阿里巴巴普惠体 R" panose="00020600040101010101" charset="-122"/>
                <a:ea typeface="阿里巴巴普惠体 R" panose="00020600040101010101" charset="-122"/>
              </a:rPr>
              <a:t>通过对交通运输区位条件的分析，理解交通运输对地理环境和人类</a:t>
            </a:r>
            <a:r>
              <a:rPr lang="en-US" altLang="zh-CN" sz="2400">
                <a:latin typeface="阿里巴巴普惠体 R" panose="00020600040101010101" charset="-122"/>
                <a:ea typeface="阿里巴巴普惠体 R" panose="00020600040101010101" charset="-122"/>
              </a:rPr>
              <a:t>	</a:t>
            </a:r>
            <a:r>
              <a:rPr lang="zh-CN" sz="2400">
                <a:latin typeface="阿里巴巴普惠体 R" panose="00020600040101010101" charset="-122"/>
                <a:ea typeface="阿里巴巴普惠体 R" panose="00020600040101010101" charset="-122"/>
              </a:rPr>
              <a:t>活动的影响</a:t>
            </a:r>
            <a:endParaRPr lang="zh-CN" sz="240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09905" y="860425"/>
            <a:ext cx="11337925" cy="4887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1．交通运输布局的一般原则</a:t>
            </a:r>
            <a:endParaRPr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(1)目的：实现区域运输的合理化，以获得最大的</a:t>
            </a:r>
            <a:r>
              <a:rPr lang="en-US" sz="2400" u="sng" smtClean="0">
                <a:latin typeface="阿里巴巴普惠体 R" panose="00020600040101010101" charset="-122"/>
                <a:ea typeface="阿里巴巴普惠体 R" panose="00020600040101010101" charset="-122"/>
                <a:sym typeface="+mn-ea"/>
              </a:rPr>
              <a:t>             </a:t>
            </a:r>
            <a:r>
              <a:rPr sz="2400" u="sng" smtClean="0"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和</a:t>
            </a:r>
            <a:r>
              <a:rPr sz="2400" u="sng" smtClean="0"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r>
              <a:rPr lang="en-US" sz="2400" u="sng" smtClean="0">
                <a:latin typeface="阿里巴巴普惠体 R" panose="00020600040101010101" charset="-122"/>
                <a:ea typeface="阿里巴巴普惠体 R" panose="00020600040101010101" charset="-122"/>
              </a:rPr>
              <a:t>             </a:t>
            </a: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。</a:t>
            </a:r>
            <a:endParaRPr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(2)影响因素</a:t>
            </a:r>
            <a:endParaRPr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①自然因素：</a:t>
            </a:r>
            <a:r>
              <a:rPr sz="2400" u="sng" smtClean="0"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r>
              <a:rPr lang="en-US" sz="2400" u="sng" smtClean="0">
                <a:latin typeface="阿里巴巴普惠体 R" panose="00020600040101010101" charset="-122"/>
                <a:ea typeface="阿里巴巴普惠体 R" panose="00020600040101010101" charset="-122"/>
              </a:rPr>
              <a:t>        </a:t>
            </a: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、地貌</a:t>
            </a:r>
            <a:r>
              <a:rPr sz="2400" u="sng" smtClean="0">
                <a:latin typeface="阿里巴巴普惠体 R" panose="00020600040101010101" charset="-122"/>
                <a:ea typeface="阿里巴巴普惠体 R" panose="00020600040101010101" charset="-122"/>
              </a:rPr>
              <a:t>、</a:t>
            </a:r>
            <a:r>
              <a:rPr lang="en-US" sz="2400" u="sng" smtClean="0">
                <a:latin typeface="阿里巴巴普惠体 R" panose="00020600040101010101" charset="-122"/>
                <a:ea typeface="阿里巴巴普惠体 R" panose="00020600040101010101" charset="-122"/>
              </a:rPr>
              <a:t>          </a:t>
            </a: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、水文等自然条件。</a:t>
            </a:r>
            <a:endParaRPr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②人文因素：经济、社会发展的需要；现有的经济水平和技术、装备等条件；客流、货流未来的发展趋势。</a:t>
            </a:r>
            <a:endParaRPr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(3)一般原则：依据运输需求、适度超前、</a:t>
            </a:r>
            <a:r>
              <a:rPr lang="en-US" sz="2400" smtClean="0"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r>
              <a:rPr lang="en-US" sz="2400" u="sng" smtClean="0">
                <a:latin typeface="阿里巴巴普惠体 R" panose="00020600040101010101" charset="-122"/>
                <a:ea typeface="阿里巴巴普惠体 R" panose="00020600040101010101" charset="-122"/>
              </a:rPr>
              <a:t>              </a:t>
            </a: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、尽量少占土地、发挥综合运输优势、平衡地区发展、适应国防需要等。</a:t>
            </a:r>
            <a:endParaRPr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sz="2400" smtClean="0">
                <a:latin typeface="阿里巴巴普惠体 R" panose="00020600040101010101" charset="-122"/>
                <a:ea typeface="阿里巴巴普惠体 R" panose="00020600040101010101" charset="-122"/>
              </a:rPr>
              <a:t>(4)变化：区域交通运输布局总是处于变化之中，使区域交通运输布局逐渐趋向完善、优化。</a:t>
            </a:r>
            <a:endParaRPr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graphicFrame>
        <p:nvGraphicFramePr>
          <p:cNvPr id="12" name="表格 12"/>
          <p:cNvGraphicFramePr>
            <a:graphicFrameLocks noGrp="1"/>
          </p:cNvGraphicFramePr>
          <p:nvPr/>
        </p:nvGraphicFramePr>
        <p:xfrm>
          <a:off x="0" y="0"/>
          <a:ext cx="12192000" cy="439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  <a:gridCol w="3048000"/>
              </a:tblGrid>
              <a:tr h="439838">
                <a:tc>
                  <a:txBody>
                    <a:bodyPr vert="horz" wrap="square"/>
                    <a:lstStyle/>
                    <a:p>
                      <a:pPr algn="ctr"/>
                      <a:endParaRPr lang="zh-CN" altLang="en-US">
                        <a:latin typeface="阿里巴巴普惠体 R" panose="00020600040101010101" charset="-122"/>
                        <a:ea typeface="阿里巴巴普惠体 R" panose="00020600040101010101" charset="-122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</a:tr>
            </a:tbl>
          </a:graphicData>
        </a:graphic>
      </p:graphicFrame>
      <p:sp>
        <p:nvSpPr>
          <p:cNvPr id="13" name="文本框 12"/>
          <p:cNvSpPr txBox="1"/>
          <p:nvPr/>
        </p:nvSpPr>
        <p:spPr>
          <a:xfrm>
            <a:off x="61205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基础检验</a:t>
            </a:r>
            <a:endParaRPr lang="zh-CN" altLang="en-US">
              <a:solidFill>
                <a:schemeClr val="bg1"/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688379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情境导学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764706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知识归纳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84103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真题演练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321550" y="1205865"/>
            <a:ext cx="14541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经济效益</a:t>
            </a:r>
            <a:endParaRPr lang="zh-CN" altLang="en-US" sz="24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983470" y="1205865"/>
            <a:ext cx="14541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社会效益</a:t>
            </a:r>
            <a:endParaRPr lang="zh-CN" altLang="en-US" sz="24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672715" y="2215515"/>
            <a:ext cx="14541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地质</a:t>
            </a:r>
            <a:endParaRPr lang="zh-CN" altLang="en-US" sz="24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066030" y="2215515"/>
            <a:ext cx="14541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气候</a:t>
            </a:r>
            <a:endParaRPr lang="zh-CN" altLang="en-US" sz="24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6764655" y="3622040"/>
            <a:ext cx="145415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因地制宜</a:t>
            </a:r>
            <a:endParaRPr lang="zh-CN" altLang="en-US" sz="24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" grpId="0"/>
      <p:bldP spid="8" grpId="0"/>
      <p:bldP spid="9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09905" y="860425"/>
            <a:ext cx="1106995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solidFill>
                  <a:srgbClr val="C00000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2．交通运输需求与交通运输布局</a:t>
            </a:r>
            <a:endParaRPr lang="zh-CN" altLang="en-US" sz="2400" smtClean="0">
              <a:solidFill>
                <a:srgbClr val="C00000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graphicFrame>
        <p:nvGraphicFramePr>
          <p:cNvPr id="12" name="表格 12"/>
          <p:cNvGraphicFramePr>
            <a:graphicFrameLocks noGrp="1"/>
          </p:cNvGraphicFramePr>
          <p:nvPr/>
        </p:nvGraphicFramePr>
        <p:xfrm>
          <a:off x="0" y="0"/>
          <a:ext cx="12192000" cy="439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  <a:gridCol w="3048000"/>
              </a:tblGrid>
              <a:tr h="439838">
                <a:tc>
                  <a:txBody>
                    <a:bodyPr vert="horz" wrap="square"/>
                    <a:lstStyle/>
                    <a:p>
                      <a:pPr algn="ctr"/>
                      <a:endParaRPr lang="zh-CN" altLang="en-US">
                        <a:latin typeface="阿里巴巴普惠体 R" panose="00020600040101010101" charset="-122"/>
                        <a:ea typeface="阿里巴巴普惠体 R" panose="00020600040101010101" charset="-122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</a:tr>
            </a:tbl>
          </a:graphicData>
        </a:graphic>
      </p:graphicFrame>
      <p:sp>
        <p:nvSpPr>
          <p:cNvPr id="13" name="文本框 12"/>
          <p:cNvSpPr txBox="1"/>
          <p:nvPr/>
        </p:nvSpPr>
        <p:spPr>
          <a:xfrm>
            <a:off x="61205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基础检验</a:t>
            </a:r>
            <a:endParaRPr lang="zh-CN" altLang="en-US">
              <a:solidFill>
                <a:schemeClr val="bg1"/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688379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情境导学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764706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知识归纳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84103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真题演练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4105910" y="2167890"/>
            <a:ext cx="60452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低</a:t>
            </a:r>
            <a:r>
              <a:rPr lang="en-US" altLang="zh-CN" sz="20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endParaRPr lang="en-US" altLang="zh-CN" sz="20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805180" y="1676400"/>
          <a:ext cx="9904730" cy="4284980"/>
        </p:xfrm>
        <a:graphic>
          <a:graphicData uri="http://schemas.openxmlformats.org/drawingml/2006/table">
            <a:tbl>
              <a:tblPr/>
              <a:tblGrid>
                <a:gridCol w="1767840"/>
                <a:gridCol w="8136890"/>
              </a:tblGrid>
              <a:tr h="19494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需求特点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对交通布局的影响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34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需求量大小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需求量决定交通线的标准和场站规模：交通运输需求量较小，则布局的交通线标准较</a:t>
                      </a:r>
                      <a:r>
                        <a:rPr lang="en-US" sz="2000" b="0" u="sng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     </a:t>
                      </a: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、场站规模较</a:t>
                      </a:r>
                      <a:r>
                        <a:rPr lang="en-US" sz="2000" b="0" u="sng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       </a:t>
                      </a: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；需求量较大，则需要布局的交通线标准较</a:t>
                      </a:r>
                      <a:r>
                        <a:rPr lang="en-US" sz="2000" b="0" u="sng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       </a:t>
                      </a: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、场站规模较大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40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需求量的区域差异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交通运输需求大的点和线是交通运输布局的重点：城市是区域经济发展中心，也是区域客货集散中心，交通运输需求大，所以区域主要交通运输线应尽可能连接沿线</a:t>
                      </a:r>
                      <a:r>
                        <a:rPr lang="en-US" sz="2000" b="0" u="sng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           </a:t>
                      </a: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城市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40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需求本身的差异性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交通运输需求有运距、运时、运量、运价、运向等差异，要求区域交通运输布局要充分发挥不同运输</a:t>
                      </a:r>
                      <a:r>
                        <a:rPr lang="en-US" sz="2000" b="0" u="sng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           </a:t>
                      </a: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的特点，合理衔接、转运，实行联合运输，发展综合运输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914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需求的增长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需求</a:t>
                      </a:r>
                      <a:r>
                        <a:rPr lang="en-US" sz="2000" b="0" u="sng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           </a:t>
                      </a: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的特点决定了区域交通运输布局变化的特点：运输需求增加，则交通布局必然随之增加线路和站点的密度、提高建设标准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2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需求的分布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阿里巴巴普惠体 R" panose="00020600040101010101" charset="-122"/>
                          <a:ea typeface="阿里巴巴普惠体 R" panose="00020600040101010101" charset="-122"/>
                          <a:cs typeface="Times New Roman" panose="02020603050405020304" charset="0"/>
                        </a:rPr>
                        <a:t>需求分布的特点决定了交通运输布局的特点</a:t>
                      </a:r>
                      <a:endParaRPr lang="en-US" altLang="en-US" sz="2000" b="0">
                        <a:latin typeface="阿里巴巴普惠体 R" panose="00020600040101010101" charset="-122"/>
                        <a:ea typeface="阿里巴巴普惠体 R" panose="00020600040101010101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6395085" y="2167890"/>
            <a:ext cx="60452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小</a:t>
            </a:r>
            <a:r>
              <a:rPr lang="en-US" altLang="zh-CN" sz="20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endParaRPr lang="en-US" altLang="zh-CN" sz="20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161790" y="2489200"/>
            <a:ext cx="60452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高</a:t>
            </a:r>
            <a:r>
              <a:rPr lang="en-US" altLang="zh-CN" sz="20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endParaRPr lang="en-US" altLang="zh-CN" sz="20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427345" y="3472180"/>
            <a:ext cx="83312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sz="20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主要</a:t>
            </a:r>
            <a:endParaRPr lang="zh-CN" sz="20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092825" y="4117975"/>
            <a:ext cx="83312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sz="20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方式</a:t>
            </a:r>
            <a:endParaRPr lang="zh-CN" sz="20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3414395" y="4895850"/>
            <a:ext cx="833120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sz="20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增长</a:t>
            </a:r>
            <a:endParaRPr lang="zh-CN" sz="20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5" grpId="0"/>
      <p:bldP spid="6" grpId="0"/>
      <p:bldP spid="7" grpId="0"/>
      <p:bldP spid="10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09905" y="1306830"/>
            <a:ext cx="11069955" cy="2968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solidFill>
                  <a:srgbClr val="C00000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3.资金与交通运输布局</a:t>
            </a:r>
            <a:endParaRPr lang="zh-CN" altLang="en-US" sz="2400" smtClean="0">
              <a:solidFill>
                <a:srgbClr val="C00000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(1)资金影响交通运输线路、站点的</a:t>
            </a:r>
            <a:r>
              <a:rPr lang="zh-CN" altLang="en-US" sz="2400" u="sng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r>
              <a:rPr lang="en-US" altLang="zh-CN" sz="2400" u="sng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         </a:t>
            </a:r>
            <a:r>
              <a:rPr lang="zh-CN" altLang="en-US" sz="2400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、</a:t>
            </a:r>
            <a:r>
              <a:rPr lang="zh-CN" altLang="en-US" sz="2400" u="sng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r>
              <a:rPr lang="en-US" altLang="zh-CN" sz="2400" u="sng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        </a:t>
            </a:r>
            <a:r>
              <a:rPr lang="zh-CN" altLang="en-US" sz="2400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；经济较为落后的地区，交通线和站点较为稀疏，且质量较低；经济较发达的地区，交通线和站点较为密集，且质量较高。</a:t>
            </a:r>
            <a:endParaRPr lang="zh-CN" altLang="en-US" sz="2400" smtClean="0">
              <a:solidFill>
                <a:schemeClr val="tx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(2)</a:t>
            </a:r>
            <a:r>
              <a:rPr lang="zh-CN" altLang="en-US" sz="2400" u="sng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r>
              <a:rPr lang="en-US" altLang="zh-CN" sz="2400" u="sng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         </a:t>
            </a:r>
            <a:r>
              <a:rPr lang="zh-CN" altLang="en-US" sz="2400" smtClean="0">
                <a:solidFill>
                  <a:schemeClr val="tx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能够推动交通运输建设相关技术水平的提高，使交通运输布局受自然条件的限制大为减弱。</a:t>
            </a:r>
            <a:endParaRPr lang="zh-CN" altLang="en-US" sz="2400" smtClean="0">
              <a:solidFill>
                <a:schemeClr val="tx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graphicFrame>
        <p:nvGraphicFramePr>
          <p:cNvPr id="12" name="表格 12"/>
          <p:cNvGraphicFramePr>
            <a:graphicFrameLocks noGrp="1"/>
          </p:cNvGraphicFramePr>
          <p:nvPr/>
        </p:nvGraphicFramePr>
        <p:xfrm>
          <a:off x="0" y="0"/>
          <a:ext cx="12192000" cy="439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  <a:gridCol w="3048000"/>
              </a:tblGrid>
              <a:tr h="439838">
                <a:tc>
                  <a:txBody>
                    <a:bodyPr vert="horz" wrap="square"/>
                    <a:lstStyle/>
                    <a:p>
                      <a:pPr algn="ctr"/>
                      <a:endParaRPr lang="zh-CN" altLang="en-US">
                        <a:latin typeface="阿里巴巴普惠体 R" panose="00020600040101010101" charset="-122"/>
                        <a:ea typeface="阿里巴巴普惠体 R" panose="00020600040101010101" charset="-122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</a:tr>
            </a:tbl>
          </a:graphicData>
        </a:graphic>
      </p:graphicFrame>
      <p:sp>
        <p:nvSpPr>
          <p:cNvPr id="13" name="文本框 12"/>
          <p:cNvSpPr txBox="1"/>
          <p:nvPr/>
        </p:nvSpPr>
        <p:spPr>
          <a:xfrm>
            <a:off x="61205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基础检验</a:t>
            </a:r>
            <a:endParaRPr lang="zh-CN" altLang="en-US">
              <a:solidFill>
                <a:schemeClr val="bg1"/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688379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情境导学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764706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知识归纳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84103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真题演练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612765" y="1768475"/>
            <a:ext cx="86360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等级</a:t>
            </a:r>
            <a:r>
              <a:rPr lang="en-US" altLang="zh-CN" sz="24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 </a:t>
            </a:r>
            <a:endParaRPr lang="en-US" altLang="zh-CN" sz="24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557770" y="1768475"/>
            <a:ext cx="86360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sz="24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规模</a:t>
            </a:r>
            <a:endParaRPr lang="zh-CN" sz="24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87170" y="3143885"/>
            <a:ext cx="863600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sz="2400">
                <a:solidFill>
                  <a:schemeClr val="accent1"/>
                </a:solidFill>
                <a:latin typeface="阿里巴巴普惠体 R" panose="00020600040101010101" charset="-122"/>
                <a:ea typeface="阿里巴巴普惠体 R" panose="00020600040101010101" charset="-122"/>
              </a:rPr>
              <a:t>资金</a:t>
            </a:r>
            <a:endParaRPr lang="zh-CN" sz="2400">
              <a:solidFill>
                <a:schemeClr val="accent1"/>
              </a:solidFill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表格 12"/>
          <p:cNvGraphicFramePr>
            <a:graphicFrameLocks noGrp="1"/>
          </p:cNvGraphicFramePr>
          <p:nvPr/>
        </p:nvGraphicFramePr>
        <p:xfrm>
          <a:off x="0" y="0"/>
          <a:ext cx="12192000" cy="439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  <a:gridCol w="3048000"/>
              </a:tblGrid>
              <a:tr h="439838">
                <a:tc>
                  <a:txBody>
                    <a:bodyPr vert="horz" wrap="square"/>
                    <a:lstStyle/>
                    <a:p>
                      <a:pPr algn="ctr"/>
                      <a:endParaRPr lang="zh-CN" altLang="en-US">
                        <a:latin typeface="阿里巴巴普惠体 R" panose="00020600040101010101" charset="-122"/>
                        <a:ea typeface="阿里巴巴普惠体 R" panose="00020600040101010101" charset="-122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</a:tr>
            </a:tbl>
          </a:graphicData>
        </a:graphic>
      </p:graphicFrame>
      <p:sp>
        <p:nvSpPr>
          <p:cNvPr id="13" name="文本框 12"/>
          <p:cNvSpPr txBox="1"/>
          <p:nvPr/>
        </p:nvSpPr>
        <p:spPr>
          <a:xfrm>
            <a:off x="61205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基础检验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688379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情境导学</a:t>
            </a:r>
            <a:endParaRPr lang="zh-CN" altLang="en-US">
              <a:solidFill>
                <a:schemeClr val="bg1"/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764706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知识归纳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84103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真题演练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537685" y="2607623"/>
            <a:ext cx="11189655" cy="0"/>
          </a:xfrm>
          <a:prstGeom prst="line">
            <a:avLst/>
          </a:prstGeom>
          <a:ln w="25400">
            <a:solidFill>
              <a:srgbClr val="B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/>
          <p:cNvSpPr txBox="1"/>
          <p:nvPr/>
        </p:nvSpPr>
        <p:spPr>
          <a:xfrm>
            <a:off x="445770" y="2607310"/>
            <a:ext cx="1052004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sz="2400">
                <a:latin typeface="阿里巴巴普惠体 R" panose="00020600040101010101" charset="-122"/>
                <a:ea typeface="阿里巴巴普惠体 R" panose="00020600040101010101" charset="-122"/>
              </a:rPr>
              <a:t>(1)据图，指出与克塔铁路南方案相比，北方案的主要优势。</a:t>
            </a:r>
            <a:endParaRPr sz="240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37845" y="3564255"/>
            <a:ext cx="3780790" cy="2968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sz="2400">
                <a:latin typeface="阿里巴巴普惠体 R" panose="00020600040101010101" charset="-122"/>
                <a:ea typeface="阿里巴巴普惠体 R" panose="00020600040101010101" charset="-122"/>
              </a:rPr>
              <a:t>北方案优势：整体风速较小，最大风速相对较小；受强风影响的里程短，受风吹雪影响较小；12月累计积雪天数变化小，各路段地面积雪较稳定。</a:t>
            </a:r>
            <a:endParaRPr sz="240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36575" y="597535"/>
            <a:ext cx="11190605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latin typeface="阿里巴巴普惠体 R" panose="00020600040101010101" charset="-122"/>
                <a:ea typeface="阿里巴巴普惠体 R" panose="00020600040101010101" charset="-122"/>
              </a:rPr>
              <a:t>克塔铁路（克拉玛依至塔城），经过著名的“魔鬼风区”,该区多大风，尤其是冬季风常形成强大的风吹雪（风携带雪粒运行的天气现象）。风吹雪严重威胁当地的交通安全。克塔铁路“魔鬼风区”段规划了南、北两个方案（左图），最终选择了北方案。右图示意南、北方案AB段冬季强风风速分布和12月累计积雪天数对比。</a:t>
            </a:r>
            <a:endParaRPr lang="zh-CN" altLang="en-US"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pic>
        <p:nvPicPr>
          <p:cNvPr id="100067" name="图片 10006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8006715" y="3302635"/>
            <a:ext cx="3720465" cy="1510665"/>
          </a:xfrm>
          <a:prstGeom prst="rect">
            <a:avLst/>
          </a:prstGeom>
        </p:spPr>
      </p:pic>
      <p:pic>
        <p:nvPicPr>
          <p:cNvPr id="100069" name="图片 10006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06715" y="4592320"/>
            <a:ext cx="3719830" cy="1554480"/>
          </a:xfrm>
          <a:prstGeom prst="rect">
            <a:avLst/>
          </a:prstGeom>
        </p:spPr>
      </p:pic>
      <p:pic>
        <p:nvPicPr>
          <p:cNvPr id="100071" name="图片 10007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498340" y="4176395"/>
            <a:ext cx="3688080" cy="208724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表格 12"/>
          <p:cNvGraphicFramePr>
            <a:graphicFrameLocks noGrp="1"/>
          </p:cNvGraphicFramePr>
          <p:nvPr/>
        </p:nvGraphicFramePr>
        <p:xfrm>
          <a:off x="0" y="0"/>
          <a:ext cx="12192000" cy="439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  <a:gridCol w="3048000"/>
              </a:tblGrid>
              <a:tr h="439838">
                <a:tc>
                  <a:txBody>
                    <a:bodyPr vert="horz" wrap="square"/>
                    <a:lstStyle/>
                    <a:p>
                      <a:pPr algn="ctr"/>
                      <a:endParaRPr lang="zh-CN" altLang="en-US">
                        <a:latin typeface="阿里巴巴普惠体 R" panose="00020600040101010101" charset="-122"/>
                        <a:ea typeface="阿里巴巴普惠体 R" panose="00020600040101010101" charset="-122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</a:tr>
            </a:tbl>
          </a:graphicData>
        </a:graphic>
      </p:graphicFrame>
      <p:sp>
        <p:nvSpPr>
          <p:cNvPr id="13" name="文本框 12"/>
          <p:cNvSpPr txBox="1"/>
          <p:nvPr/>
        </p:nvSpPr>
        <p:spPr>
          <a:xfrm>
            <a:off x="61205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基础检验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688379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情境导学</a:t>
            </a:r>
            <a:endParaRPr lang="zh-CN" altLang="en-US">
              <a:solidFill>
                <a:schemeClr val="bg1"/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764706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知识归纳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84103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真题演练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537685" y="2607623"/>
            <a:ext cx="11189655" cy="0"/>
          </a:xfrm>
          <a:prstGeom prst="line">
            <a:avLst/>
          </a:prstGeom>
          <a:ln w="25400">
            <a:solidFill>
              <a:srgbClr val="B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/>
          <p:cNvSpPr txBox="1"/>
          <p:nvPr/>
        </p:nvSpPr>
        <p:spPr>
          <a:xfrm>
            <a:off x="445770" y="2669540"/>
            <a:ext cx="1052004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sz="2400">
                <a:latin typeface="阿里巴巴普惠体 R" panose="00020600040101010101" charset="-122"/>
                <a:ea typeface="阿里巴巴普惠体 R" panose="00020600040101010101" charset="-122"/>
              </a:rPr>
              <a:t>(2)分析在“魔鬼风区”选线时，将线路优先设在阳坡、地表粗糙路面的原因。</a:t>
            </a:r>
            <a:endParaRPr sz="240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37845" y="3874135"/>
            <a:ext cx="3780790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sz="2400">
                <a:latin typeface="阿里巴巴普惠体 R" panose="00020600040101010101" charset="-122"/>
                <a:ea typeface="阿里巴巴普惠体 R" panose="00020600040101010101" charset="-122"/>
              </a:rPr>
              <a:t>阳坡日照时间较阴坡长，太阳辐射强，积雪融化快；地表粗糙的路面能阻碍雪的移动，减轻风吹雪危害。</a:t>
            </a:r>
            <a:endParaRPr sz="240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36575" y="597535"/>
            <a:ext cx="11190605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mtClean="0">
                <a:latin typeface="阿里巴巴普惠体 R" panose="00020600040101010101" charset="-122"/>
                <a:ea typeface="阿里巴巴普惠体 R" panose="00020600040101010101" charset="-122"/>
              </a:rPr>
              <a:t>克塔铁路（克拉玛依至塔城），经过著名的“魔鬼风区”,该区多大风，尤其是冬季风常形成强大的风吹雪（风携带雪粒运行的天气现象）。风吹雪严重威胁当地的交通安全。克塔铁路“魔鬼风区”段规划了南、北两个方案（左图），最终选择了北方案。右图示意南、北方案AB段冬季强风风速分布和12月累计积雪天数对比。</a:t>
            </a:r>
            <a:endParaRPr lang="zh-CN" altLang="en-US"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pic>
        <p:nvPicPr>
          <p:cNvPr id="100067" name="图片 10006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8006715" y="3302635"/>
            <a:ext cx="3720465" cy="1510665"/>
          </a:xfrm>
          <a:prstGeom prst="rect">
            <a:avLst/>
          </a:prstGeom>
        </p:spPr>
      </p:pic>
      <p:pic>
        <p:nvPicPr>
          <p:cNvPr id="100069" name="图片 10006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06715" y="4592320"/>
            <a:ext cx="3719830" cy="1554480"/>
          </a:xfrm>
          <a:prstGeom prst="rect">
            <a:avLst/>
          </a:prstGeom>
        </p:spPr>
      </p:pic>
      <p:pic>
        <p:nvPicPr>
          <p:cNvPr id="100071" name="图片 10007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318635" y="3874135"/>
            <a:ext cx="3688080" cy="2087245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11899900" y="11417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表格 12"/>
          <p:cNvGraphicFramePr>
            <a:graphicFrameLocks noGrp="1"/>
          </p:cNvGraphicFramePr>
          <p:nvPr/>
        </p:nvGraphicFramePr>
        <p:xfrm>
          <a:off x="0" y="0"/>
          <a:ext cx="12192000" cy="439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  <a:gridCol w="3048000"/>
              </a:tblGrid>
              <a:tr h="439838">
                <a:tc>
                  <a:txBody>
                    <a:bodyPr vert="horz" wrap="square"/>
                    <a:lstStyle/>
                    <a:p>
                      <a:pPr algn="ctr"/>
                      <a:endParaRPr lang="zh-CN" altLang="en-US">
                        <a:latin typeface="阿里巴巴普惠体 R" panose="00020600040101010101" charset="-122"/>
                        <a:ea typeface="阿里巴巴普惠体 R" panose="00020600040101010101" charset="-122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</a:tr>
            </a:tbl>
          </a:graphicData>
        </a:graphic>
      </p:graphicFrame>
      <p:sp>
        <p:nvSpPr>
          <p:cNvPr id="13" name="文本框 12"/>
          <p:cNvSpPr txBox="1"/>
          <p:nvPr/>
        </p:nvSpPr>
        <p:spPr>
          <a:xfrm>
            <a:off x="61205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基础检验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688379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情境导学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764706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知识归纳</a:t>
            </a:r>
            <a:endParaRPr lang="zh-CN" altLang="en-US">
              <a:solidFill>
                <a:schemeClr val="bg1"/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84103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真题演练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grpSp>
        <p:nvGrpSpPr>
          <p:cNvPr id="4" name="组合 3"/>
          <p:cNvGrpSpPr/>
          <p:nvPr>
            <p:custDataLst>
              <p:tags r:id="rId2"/>
            </p:custDataLst>
          </p:nvPr>
        </p:nvGrpSpPr>
        <p:grpSpPr>
          <a:xfrm>
            <a:off x="1055370" y="1623695"/>
            <a:ext cx="10081895" cy="4354195"/>
            <a:chOff x="908" y="1333"/>
            <a:chExt cx="15877" cy="6857"/>
          </a:xfrm>
        </p:grpSpPr>
        <p:sp>
          <p:nvSpPr>
            <p:cNvPr id="5" name="单圆角矩形 4"/>
            <p:cNvSpPr/>
            <p:nvPr>
              <p:custDataLst>
                <p:tags r:id="rId3"/>
              </p:custDataLst>
            </p:nvPr>
          </p:nvSpPr>
          <p:spPr>
            <a:xfrm>
              <a:off x="908" y="1333"/>
              <a:ext cx="15669" cy="6650"/>
            </a:xfrm>
            <a:prstGeom prst="snipRoundRect">
              <a:avLst>
                <a:gd name="adj1" fmla="val 14916"/>
                <a:gd name="adj2" fmla="val 16667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6" name="单圆角矩形 5"/>
            <p:cNvSpPr/>
            <p:nvPr>
              <p:custDataLst>
                <p:tags r:id="rId4"/>
              </p:custDataLst>
            </p:nvPr>
          </p:nvSpPr>
          <p:spPr>
            <a:xfrm>
              <a:off x="1115" y="1540"/>
              <a:ext cx="15669" cy="6650"/>
            </a:xfrm>
            <a:prstGeom prst="snipRoundRect">
              <a:avLst>
                <a:gd name="adj1" fmla="val 14940"/>
                <a:gd name="adj2" fmla="val 16667"/>
              </a:avLst>
            </a:prstGeom>
            <a:solidFill>
              <a:schemeClr val="lt1"/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33" name="直角三角形 32"/>
            <p:cNvSpPr/>
            <p:nvPr>
              <p:custDataLst>
                <p:tags r:id="rId5"/>
              </p:custDataLst>
            </p:nvPr>
          </p:nvSpPr>
          <p:spPr>
            <a:xfrm rot="16200000">
              <a:off x="16413" y="7818"/>
              <a:ext cx="347" cy="398"/>
            </a:xfrm>
            <a:prstGeom prst="rtTriangl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阿里巴巴普惠体 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</a:endParaRPr>
            </a:p>
          </p:txBody>
        </p:sp>
      </p:grpSp>
      <p:sp>
        <p:nvSpPr>
          <p:cNvPr id="7" name="Title 6"/>
          <p:cNvSpPr txBox="1"/>
          <p:nvPr>
            <p:custDataLst>
              <p:tags r:id="rId6"/>
            </p:custDataLst>
          </p:nvPr>
        </p:nvSpPr>
        <p:spPr>
          <a:xfrm>
            <a:off x="1403350" y="2392680"/>
            <a:ext cx="9384665" cy="2947035"/>
          </a:xfrm>
          <a:prstGeom prst="rect">
            <a:avLst/>
          </a:prstGeom>
          <a:noFill/>
        </p:spPr>
        <p:txBody>
          <a:bodyPr wrap="square" lIns="101600" tIns="0" rIns="82550" bIns="0" rtlCol="0" anchor="t" anchorCtr="0">
            <a:sp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30000"/>
              </a:lnSpc>
              <a:spcAft>
                <a:spcPts val="1000"/>
              </a:spcAft>
              <a:defRPr sz="1600" kern="1200" spc="15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74345" lvl="0" indent="-474345" algn="l" fontAlgn="ctr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Batang" panose="02030600000101010101" charset="-127"/>
              <a:buChar char="◈"/>
            </a:pPr>
            <a:r>
              <a:rPr lang="zh-CN" altLang="en-US" sz="2200" spc="16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阿里巴巴普惠体 R" panose="00020600040101010101" charset="-122"/>
                <a:ea typeface="阿里巴巴普惠体 R" panose="00020600040101010101" charset="-122"/>
                <a:sym typeface="+mn-ea"/>
              </a:rPr>
              <a:t>分析修建原因：当地人口、资源开发、城市、工农业、旅游等发展，对交通运输的需求量增大。</a:t>
            </a:r>
            <a:endParaRPr lang="zh-CN" altLang="en-US" sz="2200" spc="160">
              <a:solidFill>
                <a:schemeClr val="dk1">
                  <a:lumMod val="75000"/>
                  <a:lumOff val="25000"/>
                </a:schemeClr>
              </a:solidFill>
              <a:uFillTx/>
              <a:latin typeface="阿里巴巴普惠体 R" panose="00020600040101010101" charset="-122"/>
              <a:ea typeface="阿里巴巴普惠体 R" panose="00020600040101010101" charset="-122"/>
              <a:sym typeface="+mn-ea"/>
            </a:endParaRPr>
          </a:p>
          <a:p>
            <a:pPr marL="474345" lvl="0" indent="-474345" algn="l" fontAlgn="ctr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Batang" panose="02030600000101010101" charset="-127"/>
              <a:buChar char="◈"/>
            </a:pPr>
            <a:r>
              <a:rPr lang="zh-CN" altLang="en-US" sz="2200" spc="16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阿里巴巴普惠体 R" panose="00020600040101010101" charset="-122"/>
                <a:ea typeface="阿里巴巴普惠体 R" panose="00020600040101010101" charset="-122"/>
                <a:sym typeface="+mn-ea"/>
              </a:rPr>
              <a:t>选择运输方式：依据当地的自然条件和不同交通运输方式的比较，选择最佳运输方式。</a:t>
            </a:r>
            <a:endParaRPr lang="zh-CN" altLang="en-US" sz="2200" spc="160">
              <a:solidFill>
                <a:schemeClr val="dk1">
                  <a:lumMod val="75000"/>
                  <a:lumOff val="25000"/>
                </a:schemeClr>
              </a:solidFill>
              <a:uFillTx/>
              <a:latin typeface="阿里巴巴普惠体 R" panose="00020600040101010101" charset="-122"/>
              <a:ea typeface="阿里巴巴普惠体 R" panose="00020600040101010101" charset="-122"/>
              <a:sym typeface="+mn-ea"/>
            </a:endParaRPr>
          </a:p>
          <a:p>
            <a:pPr marL="474345" lvl="0" indent="-474345" algn="l" fontAlgn="ctr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Batang" panose="02030600000101010101" charset="-127"/>
              <a:buChar char="◈"/>
            </a:pPr>
            <a:r>
              <a:rPr lang="zh-CN" altLang="en-US" sz="2200" spc="16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阿里巴巴普惠体 R" panose="00020600040101010101" charset="-122"/>
                <a:ea typeface="阿里巴巴普惠体 R" panose="00020600040101010101" charset="-122"/>
                <a:sym typeface="+mn-ea"/>
              </a:rPr>
              <a:t>确定线路走向：遵循成本低、安全性高、经济效益大、环境破坏小的原则确定线路走向。</a:t>
            </a:r>
            <a:endParaRPr lang="zh-CN" altLang="en-US" sz="2200" spc="160">
              <a:solidFill>
                <a:schemeClr val="dk1">
                  <a:lumMod val="75000"/>
                  <a:lumOff val="25000"/>
                </a:schemeClr>
              </a:solidFill>
              <a:uFillTx/>
              <a:latin typeface="阿里巴巴普惠体 R" panose="00020600040101010101" charset="-122"/>
              <a:ea typeface="阿里巴巴普惠体 R" panose="0002060004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96240" y="691515"/>
            <a:ext cx="6096000" cy="530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SzTx/>
              <a:buFont typeface="Batang" panose="02030600000101010101" charset="-127"/>
              <a:buNone/>
            </a:pPr>
            <a:r>
              <a:rPr lang="zh-CN" altLang="en-US" sz="2200" b="1" spc="16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阿里巴巴普惠体 R" panose="00020600040101010101" charset="-122"/>
                <a:ea typeface="阿里巴巴普惠体 R" panose="00020600040101010101" charset="-122"/>
                <a:sym typeface="+mn-ea"/>
              </a:rPr>
              <a:t>一、交通运输线路选择的一般步骤</a:t>
            </a:r>
            <a:endParaRPr lang="zh-CN" altLang="en-US" sz="2200" b="1" spc="160">
              <a:solidFill>
                <a:schemeClr val="dk1">
                  <a:lumMod val="75000"/>
                  <a:lumOff val="25000"/>
                </a:schemeClr>
              </a:solidFill>
              <a:uFillTx/>
              <a:latin typeface="阿里巴巴普惠体 R" panose="00020600040101010101" charset="-122"/>
              <a:ea typeface="阿里巴巴普惠体 R" panose="0002060004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表格 12"/>
          <p:cNvGraphicFramePr>
            <a:graphicFrameLocks noGrp="1"/>
          </p:cNvGraphicFramePr>
          <p:nvPr/>
        </p:nvGraphicFramePr>
        <p:xfrm>
          <a:off x="0" y="0"/>
          <a:ext cx="12192000" cy="439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  <a:gridCol w="3048000"/>
              </a:tblGrid>
              <a:tr h="439838">
                <a:tc>
                  <a:txBody>
                    <a:bodyPr vert="horz" wrap="square"/>
                    <a:lstStyle/>
                    <a:p>
                      <a:pPr algn="ctr"/>
                      <a:endParaRPr lang="zh-CN" altLang="en-US">
                        <a:latin typeface="阿里巴巴普惠体 R" panose="00020600040101010101" charset="-122"/>
                        <a:ea typeface="阿里巴巴普惠体 R" panose="00020600040101010101" charset="-122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>
                        <a:ea typeface="阿里巴巴普惠体 R" panose="00020600040101010101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CBAD"/>
                    </a:solidFill>
                  </a:tcPr>
                </a:tc>
              </a:tr>
            </a:tbl>
          </a:graphicData>
        </a:graphic>
      </p:graphicFrame>
      <p:sp>
        <p:nvSpPr>
          <p:cNvPr id="13" name="文本框 12"/>
          <p:cNvSpPr txBox="1"/>
          <p:nvPr/>
        </p:nvSpPr>
        <p:spPr>
          <a:xfrm>
            <a:off x="61205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基础检验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688379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情境导学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6764706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知识归纳</a:t>
            </a:r>
            <a:endParaRPr lang="zh-CN" altLang="en-US">
              <a:solidFill>
                <a:schemeClr val="bg1"/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841032" y="35253"/>
            <a:ext cx="1738916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chemeClr val="bg1">
                    <a:lumMod val="9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真题演练</a:t>
            </a:r>
            <a:endParaRPr lang="zh-CN" altLang="en-US">
              <a:solidFill>
                <a:schemeClr val="bg1">
                  <a:lumMod val="95000"/>
                </a:schemeClr>
              </a:solidFill>
              <a:latin typeface="阿里巴巴普惠体 B" panose="00020600040101010101" charset="-122"/>
              <a:ea typeface="阿里巴巴普惠体 B" panose="00020600040101010101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807720" y="2643823"/>
            <a:ext cx="5212080" cy="931545"/>
            <a:chOff x="1564" y="1502"/>
            <a:chExt cx="8208" cy="1467"/>
          </a:xfrm>
        </p:grpSpPr>
        <p:grpSp>
          <p:nvGrpSpPr>
            <p:cNvPr id="6" name="组合 5"/>
            <p:cNvGrpSpPr/>
            <p:nvPr/>
          </p:nvGrpSpPr>
          <p:grpSpPr>
            <a:xfrm>
              <a:off x="1564" y="1502"/>
              <a:ext cx="2458" cy="899"/>
              <a:chOff x="1072" y="2005"/>
              <a:chExt cx="2458" cy="899"/>
            </a:xfrm>
          </p:grpSpPr>
          <p:sp>
            <p:nvSpPr>
              <p:cNvPr id="4" name="圆角矩形 3"/>
              <p:cNvSpPr/>
              <p:nvPr/>
            </p:nvSpPr>
            <p:spPr>
              <a:xfrm>
                <a:off x="1072" y="2129"/>
                <a:ext cx="2458" cy="77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文本框 4" descr="7b0a20202020227461726765744964223a202270726f636573734f6e6c696e6554657874426f78220a7d0a"/>
              <p:cNvSpPr txBox="1"/>
              <p:nvPr/>
            </p:nvSpPr>
            <p:spPr>
              <a:xfrm>
                <a:off x="1196" y="2005"/>
                <a:ext cx="2334" cy="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30000"/>
                  </a:lnSpc>
                </a:pPr>
                <a:r>
                  <a:rPr lang="zh-CN" altLang="en-US" sz="2400" smtClean="0">
                    <a:solidFill>
                      <a:schemeClr val="bg1"/>
                    </a:solidFill>
                    <a:latin typeface="阿里巴巴普惠体 R" panose="00020600040101010101" charset="-122"/>
                    <a:ea typeface="阿里巴巴普惠体 R" panose="00020600040101010101" charset="-122"/>
                  </a:rPr>
                  <a:t>建设成本</a:t>
                </a:r>
                <a:endParaRPr lang="zh-CN" altLang="en-US" sz="2400" smtClean="0">
                  <a:solidFill>
                    <a:schemeClr val="bg1"/>
                  </a:solidFill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</p:grpSp>
        <p:grpSp>
          <p:nvGrpSpPr>
            <p:cNvPr id="44" name="组合 43"/>
            <p:cNvGrpSpPr/>
            <p:nvPr/>
          </p:nvGrpSpPr>
          <p:grpSpPr>
            <a:xfrm>
              <a:off x="2150" y="2259"/>
              <a:ext cx="7622" cy="710"/>
              <a:chOff x="5432" y="1668"/>
              <a:chExt cx="7622" cy="710"/>
            </a:xfrm>
          </p:grpSpPr>
          <p:sp>
            <p:nvSpPr>
              <p:cNvPr id="7" name="文本框 6"/>
              <p:cNvSpPr txBox="1"/>
              <p:nvPr/>
            </p:nvSpPr>
            <p:spPr>
              <a:xfrm>
                <a:off x="5432" y="1668"/>
                <a:ext cx="7622" cy="7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altLang="en-US" smtClean="0">
                    <a:latin typeface="阿里巴巴普惠体 R" panose="00020600040101010101" charset="-122"/>
                    <a:ea typeface="阿里巴巴普惠体 R" panose="00020600040101010101" charset="-122"/>
                  </a:rPr>
                  <a:t>包括材料成本、劳动力成本、搬迁成本等</a:t>
                </a:r>
                <a:endParaRPr lang="zh-CN" altLang="en-US" smtClean="0"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  <p:cxnSp>
            <p:nvCxnSpPr>
              <p:cNvPr id="17" name="直接连接符 16"/>
              <p:cNvCxnSpPr/>
              <p:nvPr/>
            </p:nvCxnSpPr>
            <p:spPr>
              <a:xfrm>
                <a:off x="5506" y="2316"/>
                <a:ext cx="6456" cy="0"/>
              </a:xfrm>
              <a:prstGeom prst="line">
                <a:avLst/>
              </a:prstGeom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5" name="组合 34"/>
          <p:cNvGrpSpPr/>
          <p:nvPr/>
        </p:nvGrpSpPr>
        <p:grpSpPr>
          <a:xfrm>
            <a:off x="6299200" y="1420495"/>
            <a:ext cx="5253355" cy="924560"/>
            <a:chOff x="7344" y="2869"/>
            <a:chExt cx="8273" cy="1456"/>
          </a:xfrm>
        </p:grpSpPr>
        <p:grpSp>
          <p:nvGrpSpPr>
            <p:cNvPr id="8" name="组合 7"/>
            <p:cNvGrpSpPr/>
            <p:nvPr/>
          </p:nvGrpSpPr>
          <p:grpSpPr>
            <a:xfrm>
              <a:off x="7344" y="2869"/>
              <a:ext cx="2458" cy="899"/>
              <a:chOff x="1072" y="2005"/>
              <a:chExt cx="2458" cy="899"/>
            </a:xfrm>
          </p:grpSpPr>
          <p:sp>
            <p:nvSpPr>
              <p:cNvPr id="9" name="圆角矩形 8"/>
              <p:cNvSpPr/>
              <p:nvPr/>
            </p:nvSpPr>
            <p:spPr>
              <a:xfrm>
                <a:off x="1072" y="2129"/>
                <a:ext cx="2458" cy="77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" name="文本框 9" descr="7b0a20202020227461726765744964223a202270726f636573734f6e6c696e6554657874426f78220a7d0a"/>
              <p:cNvSpPr txBox="1"/>
              <p:nvPr/>
            </p:nvSpPr>
            <p:spPr>
              <a:xfrm>
                <a:off x="1196" y="2005"/>
                <a:ext cx="2334" cy="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30000"/>
                  </a:lnSpc>
                </a:pPr>
                <a:r>
                  <a:rPr lang="zh-CN" altLang="en-US" sz="2400" smtClean="0">
                    <a:solidFill>
                      <a:schemeClr val="bg1"/>
                    </a:solidFill>
                    <a:latin typeface="阿里巴巴普惠体 R" panose="00020600040101010101" charset="-122"/>
                    <a:ea typeface="阿里巴巴普惠体 R" panose="00020600040101010101" charset="-122"/>
                  </a:rPr>
                  <a:t>线路长短</a:t>
                </a:r>
                <a:endParaRPr lang="zh-CN" altLang="en-US" sz="2400" smtClean="0">
                  <a:solidFill>
                    <a:schemeClr val="bg1"/>
                  </a:solidFill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</p:grpSp>
        <p:grpSp>
          <p:nvGrpSpPr>
            <p:cNvPr id="40" name="组合 39"/>
            <p:cNvGrpSpPr/>
            <p:nvPr/>
          </p:nvGrpSpPr>
          <p:grpSpPr>
            <a:xfrm>
              <a:off x="8075" y="3615"/>
              <a:ext cx="7542" cy="710"/>
              <a:chOff x="3057" y="3455"/>
              <a:chExt cx="7542" cy="710"/>
            </a:xfrm>
          </p:grpSpPr>
          <p:sp>
            <p:nvSpPr>
              <p:cNvPr id="11" name="文本框 10"/>
              <p:cNvSpPr txBox="1"/>
              <p:nvPr/>
            </p:nvSpPr>
            <p:spPr>
              <a:xfrm>
                <a:off x="3057" y="3455"/>
                <a:ext cx="7542" cy="7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altLang="en-US" smtClean="0">
                    <a:latin typeface="阿里巴巴普惠体 R" panose="00020600040101010101" charset="-122"/>
                    <a:ea typeface="阿里巴巴普惠体 R" panose="00020600040101010101" charset="-122"/>
                  </a:rPr>
                  <a:t>包括材料成本、劳动力成本、搬迁成本等</a:t>
                </a:r>
                <a:endParaRPr lang="zh-CN" altLang="en-US" smtClean="0"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  <p:cxnSp>
            <p:nvCxnSpPr>
              <p:cNvPr id="39" name="直接连接符 38"/>
              <p:cNvCxnSpPr/>
              <p:nvPr/>
            </p:nvCxnSpPr>
            <p:spPr>
              <a:xfrm flipH="1">
                <a:off x="3145" y="4116"/>
                <a:ext cx="6581" cy="0"/>
              </a:xfrm>
              <a:prstGeom prst="line">
                <a:avLst/>
              </a:prstGeom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4" name="组合 33"/>
          <p:cNvGrpSpPr/>
          <p:nvPr/>
        </p:nvGrpSpPr>
        <p:grpSpPr>
          <a:xfrm>
            <a:off x="6283960" y="2652713"/>
            <a:ext cx="6002020" cy="913765"/>
            <a:chOff x="7344" y="5301"/>
            <a:chExt cx="9452" cy="1439"/>
          </a:xfrm>
        </p:grpSpPr>
        <p:grpSp>
          <p:nvGrpSpPr>
            <p:cNvPr id="22" name="组合 21"/>
            <p:cNvGrpSpPr/>
            <p:nvPr/>
          </p:nvGrpSpPr>
          <p:grpSpPr>
            <a:xfrm>
              <a:off x="7344" y="5301"/>
              <a:ext cx="2458" cy="899"/>
              <a:chOff x="1072" y="2005"/>
              <a:chExt cx="2458" cy="899"/>
            </a:xfrm>
          </p:grpSpPr>
          <p:sp>
            <p:nvSpPr>
              <p:cNvPr id="23" name="圆角矩形 22"/>
              <p:cNvSpPr/>
              <p:nvPr/>
            </p:nvSpPr>
            <p:spPr>
              <a:xfrm>
                <a:off x="1072" y="2129"/>
                <a:ext cx="2458" cy="77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" name="文本框 23" descr="7b0a20202020227461726765744964223a202270726f636573734f6e6c696e6554657874426f78220a7d0a"/>
              <p:cNvSpPr txBox="1"/>
              <p:nvPr/>
            </p:nvSpPr>
            <p:spPr>
              <a:xfrm>
                <a:off x="1196" y="2005"/>
                <a:ext cx="2334" cy="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30000"/>
                  </a:lnSpc>
                </a:pPr>
                <a:r>
                  <a:rPr lang="zh-CN" altLang="en-US" sz="2400" smtClean="0">
                    <a:solidFill>
                      <a:schemeClr val="bg1"/>
                    </a:solidFill>
                    <a:latin typeface="阿里巴巴普惠体 R" panose="00020600040101010101" charset="-122"/>
                    <a:ea typeface="阿里巴巴普惠体 R" panose="00020600040101010101" charset="-122"/>
                  </a:rPr>
                  <a:t>施工难度</a:t>
                </a:r>
                <a:endParaRPr lang="zh-CN" altLang="en-US" sz="2400" smtClean="0">
                  <a:solidFill>
                    <a:schemeClr val="bg1"/>
                  </a:solidFill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7930" y="6030"/>
              <a:ext cx="8866" cy="710"/>
              <a:chOff x="3171" y="2991"/>
              <a:chExt cx="8866" cy="710"/>
            </a:xfrm>
          </p:grpSpPr>
          <p:sp>
            <p:nvSpPr>
              <p:cNvPr id="42" name="文本框 41"/>
              <p:cNvSpPr txBox="1"/>
              <p:nvPr/>
            </p:nvSpPr>
            <p:spPr>
              <a:xfrm>
                <a:off x="3171" y="2991"/>
                <a:ext cx="8866" cy="7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altLang="en-US" smtClean="0">
                    <a:latin typeface="阿里巴巴普惠体 R" panose="00020600040101010101" charset="-122"/>
                    <a:ea typeface="阿里巴巴普惠体 R" panose="00020600040101010101" charset="-122"/>
                  </a:rPr>
                  <a:t>地势起伏、桥涵多少、高寒缺氧、风雪、冻土等</a:t>
                </a:r>
                <a:endParaRPr lang="zh-CN" altLang="en-US" smtClean="0"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  <p:cxnSp>
            <p:nvCxnSpPr>
              <p:cNvPr id="43" name="直接连接符 42"/>
              <p:cNvCxnSpPr/>
              <p:nvPr/>
            </p:nvCxnSpPr>
            <p:spPr>
              <a:xfrm flipH="1">
                <a:off x="3319" y="3605"/>
                <a:ext cx="7524" cy="0"/>
              </a:xfrm>
              <a:prstGeom prst="line">
                <a:avLst/>
              </a:prstGeom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" name="组合 2"/>
          <p:cNvGrpSpPr/>
          <p:nvPr/>
        </p:nvGrpSpPr>
        <p:grpSpPr>
          <a:xfrm>
            <a:off x="807720" y="3810635"/>
            <a:ext cx="6202680" cy="966470"/>
            <a:chOff x="1564" y="4006"/>
            <a:chExt cx="9768" cy="1522"/>
          </a:xfrm>
        </p:grpSpPr>
        <p:grpSp>
          <p:nvGrpSpPr>
            <p:cNvPr id="19" name="组合 18"/>
            <p:cNvGrpSpPr/>
            <p:nvPr/>
          </p:nvGrpSpPr>
          <p:grpSpPr>
            <a:xfrm>
              <a:off x="1564" y="4006"/>
              <a:ext cx="2458" cy="899"/>
              <a:chOff x="1072" y="2005"/>
              <a:chExt cx="2458" cy="899"/>
            </a:xfrm>
          </p:grpSpPr>
          <p:sp>
            <p:nvSpPr>
              <p:cNvPr id="20" name="圆角矩形 19"/>
              <p:cNvSpPr/>
              <p:nvPr/>
            </p:nvSpPr>
            <p:spPr>
              <a:xfrm>
                <a:off x="1072" y="2129"/>
                <a:ext cx="2458" cy="77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文本框 20" descr="7b0a20202020227461726765744964223a202270726f636573734f6e6c696e6554657874426f78220a7d0a"/>
              <p:cNvSpPr txBox="1"/>
              <p:nvPr/>
            </p:nvSpPr>
            <p:spPr>
              <a:xfrm>
                <a:off x="1196" y="2005"/>
                <a:ext cx="2334" cy="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30000"/>
                  </a:lnSpc>
                </a:pPr>
                <a:r>
                  <a:rPr lang="zh-CN" altLang="en-US" sz="2400" smtClean="0">
                    <a:solidFill>
                      <a:schemeClr val="bg1"/>
                    </a:solidFill>
                    <a:latin typeface="阿里巴巴普惠体 R" panose="00020600040101010101" charset="-122"/>
                    <a:ea typeface="阿里巴巴普惠体 R" panose="00020600040101010101" charset="-122"/>
                  </a:rPr>
                  <a:t>沿线村镇</a:t>
                </a:r>
                <a:endParaRPr lang="zh-CN" altLang="en-US" sz="2400" smtClean="0">
                  <a:solidFill>
                    <a:schemeClr val="bg1"/>
                  </a:solidFill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</p:grpSp>
        <p:grpSp>
          <p:nvGrpSpPr>
            <p:cNvPr id="45" name="组合 44"/>
            <p:cNvGrpSpPr/>
            <p:nvPr/>
          </p:nvGrpSpPr>
          <p:grpSpPr>
            <a:xfrm>
              <a:off x="2150" y="4783"/>
              <a:ext cx="9182" cy="745"/>
              <a:chOff x="3724" y="2195"/>
              <a:chExt cx="9182" cy="745"/>
            </a:xfrm>
          </p:grpSpPr>
          <p:sp>
            <p:nvSpPr>
              <p:cNvPr id="46" name="文本框 45"/>
              <p:cNvSpPr txBox="1"/>
              <p:nvPr/>
            </p:nvSpPr>
            <p:spPr>
              <a:xfrm>
                <a:off x="3724" y="2195"/>
                <a:ext cx="9182" cy="7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altLang="en-US" smtClean="0">
                    <a:latin typeface="阿里巴巴普惠体 R" panose="00020600040101010101" charset="-122"/>
                    <a:ea typeface="阿里巴巴普惠体 R" panose="00020600040101010101" charset="-122"/>
                  </a:rPr>
                  <a:t>包括沿线村镇数量多少，规模大小、人口多少等</a:t>
                </a:r>
                <a:endParaRPr lang="zh-CN" altLang="en-US" smtClean="0"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  <p:cxnSp>
            <p:nvCxnSpPr>
              <p:cNvPr id="47" name="直接连接符 46"/>
              <p:cNvCxnSpPr/>
              <p:nvPr/>
            </p:nvCxnSpPr>
            <p:spPr>
              <a:xfrm>
                <a:off x="3880" y="2940"/>
                <a:ext cx="7651" cy="0"/>
              </a:xfrm>
              <a:prstGeom prst="line">
                <a:avLst/>
              </a:prstGeom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1" name="组合 30"/>
          <p:cNvGrpSpPr/>
          <p:nvPr/>
        </p:nvGrpSpPr>
        <p:grpSpPr>
          <a:xfrm>
            <a:off x="807720" y="5048250"/>
            <a:ext cx="6249670" cy="932180"/>
            <a:chOff x="1564" y="6384"/>
            <a:chExt cx="9842" cy="1468"/>
          </a:xfrm>
        </p:grpSpPr>
        <p:grpSp>
          <p:nvGrpSpPr>
            <p:cNvPr id="25" name="组合 24"/>
            <p:cNvGrpSpPr/>
            <p:nvPr/>
          </p:nvGrpSpPr>
          <p:grpSpPr>
            <a:xfrm>
              <a:off x="1564" y="6384"/>
              <a:ext cx="2458" cy="899"/>
              <a:chOff x="1072" y="2005"/>
              <a:chExt cx="2458" cy="899"/>
            </a:xfrm>
          </p:grpSpPr>
          <p:sp>
            <p:nvSpPr>
              <p:cNvPr id="26" name="圆角矩形 25"/>
              <p:cNvSpPr/>
              <p:nvPr/>
            </p:nvSpPr>
            <p:spPr>
              <a:xfrm>
                <a:off x="1072" y="2129"/>
                <a:ext cx="2458" cy="77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文本框 26" descr="7b0a20202020227461726765744964223a202270726f636573734f6e6c696e6554657874426f78220a7d0a"/>
              <p:cNvSpPr txBox="1"/>
              <p:nvPr/>
            </p:nvSpPr>
            <p:spPr>
              <a:xfrm>
                <a:off x="1196" y="2005"/>
                <a:ext cx="2334" cy="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30000"/>
                  </a:lnSpc>
                </a:pPr>
                <a:r>
                  <a:rPr lang="zh-CN" altLang="en-US" sz="2400" smtClean="0">
                    <a:solidFill>
                      <a:schemeClr val="bg1"/>
                    </a:solidFill>
                    <a:latin typeface="阿里巴巴普惠体 R" panose="00020600040101010101" charset="-122"/>
                    <a:ea typeface="阿里巴巴普惠体 R" panose="00020600040101010101" charset="-122"/>
                  </a:rPr>
                  <a:t>沿线灾害</a:t>
                </a:r>
                <a:endParaRPr lang="zh-CN" altLang="en-US" sz="2400" smtClean="0">
                  <a:solidFill>
                    <a:schemeClr val="bg1"/>
                  </a:solidFill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</p:grpSp>
        <p:grpSp>
          <p:nvGrpSpPr>
            <p:cNvPr id="48" name="组合 47"/>
            <p:cNvGrpSpPr/>
            <p:nvPr/>
          </p:nvGrpSpPr>
          <p:grpSpPr>
            <a:xfrm>
              <a:off x="2224" y="7142"/>
              <a:ext cx="9182" cy="710"/>
              <a:chOff x="5432" y="1668"/>
              <a:chExt cx="9182" cy="710"/>
            </a:xfrm>
          </p:grpSpPr>
          <p:sp>
            <p:nvSpPr>
              <p:cNvPr id="49" name="文本框 48"/>
              <p:cNvSpPr txBox="1"/>
              <p:nvPr/>
            </p:nvSpPr>
            <p:spPr>
              <a:xfrm>
                <a:off x="5432" y="1668"/>
                <a:ext cx="9182" cy="7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altLang="en-US" smtClean="0">
                    <a:latin typeface="阿里巴巴普惠体 R" panose="00020600040101010101" charset="-122"/>
                    <a:ea typeface="阿里巴巴普惠体 R" panose="00020600040101010101" charset="-122"/>
                  </a:rPr>
                  <a:t>地质灾害（滑坡、泥石流等）和气象灾害</a:t>
                </a:r>
                <a:endParaRPr lang="zh-CN" altLang="en-US" smtClean="0"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  <p:cxnSp>
            <p:nvCxnSpPr>
              <p:cNvPr id="50" name="直接连接符 49"/>
              <p:cNvCxnSpPr/>
              <p:nvPr/>
            </p:nvCxnSpPr>
            <p:spPr>
              <a:xfrm>
                <a:off x="5506" y="2316"/>
                <a:ext cx="6507" cy="0"/>
              </a:xfrm>
              <a:prstGeom prst="line">
                <a:avLst/>
              </a:prstGeom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2" name="组合 31"/>
          <p:cNvGrpSpPr/>
          <p:nvPr/>
        </p:nvGrpSpPr>
        <p:grpSpPr>
          <a:xfrm>
            <a:off x="6299200" y="5045075"/>
            <a:ext cx="6202680" cy="938530"/>
            <a:chOff x="1564" y="8762"/>
            <a:chExt cx="9768" cy="1478"/>
          </a:xfrm>
        </p:grpSpPr>
        <p:grpSp>
          <p:nvGrpSpPr>
            <p:cNvPr id="36" name="组合 35"/>
            <p:cNvGrpSpPr/>
            <p:nvPr/>
          </p:nvGrpSpPr>
          <p:grpSpPr>
            <a:xfrm>
              <a:off x="1564" y="8762"/>
              <a:ext cx="2458" cy="899"/>
              <a:chOff x="1072" y="2005"/>
              <a:chExt cx="2458" cy="899"/>
            </a:xfrm>
          </p:grpSpPr>
          <p:sp>
            <p:nvSpPr>
              <p:cNvPr id="37" name="圆角矩形 36"/>
              <p:cNvSpPr/>
              <p:nvPr/>
            </p:nvSpPr>
            <p:spPr>
              <a:xfrm>
                <a:off x="1072" y="2129"/>
                <a:ext cx="2458" cy="77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8" name="文本框 37" descr="7b0a20202020227461726765744964223a202270726f636573734f6e6c696e6554657874426f78220a7d0a"/>
              <p:cNvSpPr txBox="1"/>
              <p:nvPr/>
            </p:nvSpPr>
            <p:spPr>
              <a:xfrm>
                <a:off x="1196" y="2005"/>
                <a:ext cx="2334" cy="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30000"/>
                  </a:lnSpc>
                </a:pPr>
                <a:r>
                  <a:rPr lang="zh-CN" altLang="en-US" sz="2400" smtClean="0">
                    <a:solidFill>
                      <a:schemeClr val="bg1"/>
                    </a:solidFill>
                    <a:latin typeface="阿里巴巴普惠体 R" panose="00020600040101010101" charset="-122"/>
                    <a:ea typeface="阿里巴巴普惠体 R" panose="00020600040101010101" charset="-122"/>
                  </a:rPr>
                  <a:t>生态影响</a:t>
                </a:r>
                <a:endParaRPr lang="zh-CN" altLang="en-US" sz="2400" smtClean="0">
                  <a:solidFill>
                    <a:schemeClr val="bg1"/>
                  </a:solidFill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</p:grpSp>
        <p:grpSp>
          <p:nvGrpSpPr>
            <p:cNvPr id="51" name="组合 50"/>
            <p:cNvGrpSpPr/>
            <p:nvPr/>
          </p:nvGrpSpPr>
          <p:grpSpPr>
            <a:xfrm>
              <a:off x="2150" y="9530"/>
              <a:ext cx="9182" cy="710"/>
              <a:chOff x="5432" y="1668"/>
              <a:chExt cx="9182" cy="710"/>
            </a:xfrm>
          </p:grpSpPr>
          <p:sp>
            <p:nvSpPr>
              <p:cNvPr id="52" name="文本框 51"/>
              <p:cNvSpPr txBox="1"/>
              <p:nvPr/>
            </p:nvSpPr>
            <p:spPr>
              <a:xfrm>
                <a:off x="5432" y="1668"/>
                <a:ext cx="9182" cy="7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altLang="en-US" smtClean="0">
                    <a:latin typeface="阿里巴巴普惠体 R" panose="00020600040101010101" charset="-122"/>
                    <a:ea typeface="阿里巴巴普惠体 R" panose="00020600040101010101" charset="-122"/>
                  </a:rPr>
                  <a:t>对生物多样性、水土流失、土地荒漠化的影响等</a:t>
                </a:r>
                <a:endParaRPr lang="zh-CN" altLang="en-US" smtClean="0"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  <p:cxnSp>
            <p:nvCxnSpPr>
              <p:cNvPr id="53" name="直接连接符 52"/>
              <p:cNvCxnSpPr/>
              <p:nvPr/>
            </p:nvCxnSpPr>
            <p:spPr>
              <a:xfrm>
                <a:off x="5506" y="2316"/>
                <a:ext cx="7555" cy="0"/>
              </a:xfrm>
              <a:prstGeom prst="line">
                <a:avLst/>
              </a:prstGeom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3" name="组合 32"/>
          <p:cNvGrpSpPr/>
          <p:nvPr/>
        </p:nvGrpSpPr>
        <p:grpSpPr>
          <a:xfrm>
            <a:off x="6283960" y="3807778"/>
            <a:ext cx="2103120" cy="977265"/>
            <a:chOff x="7344" y="7647"/>
            <a:chExt cx="3312" cy="1539"/>
          </a:xfrm>
        </p:grpSpPr>
        <p:grpSp>
          <p:nvGrpSpPr>
            <p:cNvPr id="28" name="组合 27"/>
            <p:cNvGrpSpPr/>
            <p:nvPr/>
          </p:nvGrpSpPr>
          <p:grpSpPr>
            <a:xfrm>
              <a:off x="7344" y="7647"/>
              <a:ext cx="2458" cy="899"/>
              <a:chOff x="1072" y="2005"/>
              <a:chExt cx="2458" cy="899"/>
            </a:xfrm>
          </p:grpSpPr>
          <p:sp>
            <p:nvSpPr>
              <p:cNvPr id="29" name="圆角矩形 28"/>
              <p:cNvSpPr/>
              <p:nvPr/>
            </p:nvSpPr>
            <p:spPr>
              <a:xfrm>
                <a:off x="1072" y="2129"/>
                <a:ext cx="2458" cy="77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阿里巴巴普惠体 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" name="文本框 29" descr="7b0a20202020227461726765744964223a202270726f636573734f6e6c696e6554657874426f78220a7d0a"/>
              <p:cNvSpPr txBox="1"/>
              <p:nvPr/>
            </p:nvSpPr>
            <p:spPr>
              <a:xfrm>
                <a:off x="1196" y="2005"/>
                <a:ext cx="2334" cy="8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30000"/>
                  </a:lnSpc>
                </a:pPr>
                <a:r>
                  <a:rPr lang="zh-CN" altLang="en-US" sz="2400" smtClean="0">
                    <a:solidFill>
                      <a:schemeClr val="bg1"/>
                    </a:solidFill>
                    <a:latin typeface="阿里巴巴普惠体 R" panose="00020600040101010101" charset="-122"/>
                    <a:ea typeface="阿里巴巴普惠体 R" panose="00020600040101010101" charset="-122"/>
                  </a:rPr>
                  <a:t>占用耕地</a:t>
                </a:r>
                <a:endParaRPr lang="zh-CN" altLang="en-US" sz="2400" smtClean="0">
                  <a:solidFill>
                    <a:schemeClr val="bg1"/>
                  </a:solidFill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</p:grpSp>
        <p:grpSp>
          <p:nvGrpSpPr>
            <p:cNvPr id="54" name="组合 53"/>
            <p:cNvGrpSpPr/>
            <p:nvPr/>
          </p:nvGrpSpPr>
          <p:grpSpPr>
            <a:xfrm>
              <a:off x="7930" y="8458"/>
              <a:ext cx="2726" cy="728"/>
              <a:chOff x="9071" y="2952"/>
              <a:chExt cx="2726" cy="728"/>
            </a:xfrm>
          </p:grpSpPr>
          <p:sp>
            <p:nvSpPr>
              <p:cNvPr id="55" name="文本框 54"/>
              <p:cNvSpPr txBox="1"/>
              <p:nvPr/>
            </p:nvSpPr>
            <p:spPr>
              <a:xfrm>
                <a:off x="9071" y="2952"/>
                <a:ext cx="2726" cy="7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altLang="en-US" smtClean="0">
                    <a:latin typeface="阿里巴巴普惠体 R" panose="00020600040101010101" charset="-122"/>
                    <a:ea typeface="阿里巴巴普惠体 R" panose="00020600040101010101" charset="-122"/>
                  </a:rPr>
                  <a:t>占用良田多少</a:t>
                </a:r>
                <a:endParaRPr lang="zh-CN" altLang="en-US" smtClean="0">
                  <a:latin typeface="阿里巴巴普惠体 R" panose="00020600040101010101" charset="-122"/>
                  <a:ea typeface="阿里巴巴普惠体 R" panose="00020600040101010101" charset="-122"/>
                </a:endParaRPr>
              </a:p>
            </p:txBody>
          </p:sp>
          <p:cxnSp>
            <p:nvCxnSpPr>
              <p:cNvPr id="56" name="直接连接符 55"/>
              <p:cNvCxnSpPr/>
              <p:nvPr/>
            </p:nvCxnSpPr>
            <p:spPr>
              <a:xfrm flipH="1" flipV="1">
                <a:off x="9242" y="3640"/>
                <a:ext cx="2250" cy="40"/>
              </a:xfrm>
              <a:prstGeom prst="line">
                <a:avLst/>
              </a:prstGeom>
              <a:ln w="254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文本框 1"/>
          <p:cNvSpPr txBox="1"/>
          <p:nvPr/>
        </p:nvSpPr>
        <p:spPr>
          <a:xfrm>
            <a:off x="2076450" y="1435418"/>
            <a:ext cx="2526665" cy="5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2400" smtClean="0">
                <a:latin typeface="阿里巴巴普惠体 R" panose="00020600040101010101" charset="-122"/>
                <a:ea typeface="阿里巴巴普惠体 R" panose="00020600040101010101" charset="-122"/>
              </a:rPr>
              <a:t>路线成本分析</a:t>
            </a:r>
            <a:endParaRPr lang="zh-CN" altLang="en-US" sz="2400" smtClean="0">
              <a:latin typeface="阿里巴巴普惠体 R" panose="00020600040101010101" charset="-122"/>
              <a:ea typeface="阿里巴巴普惠体 R" panose="00020600040101010101" charset="-122"/>
            </a:endParaRPr>
          </a:p>
        </p:txBody>
      </p:sp>
      <p:sp>
        <p:nvSpPr>
          <p:cNvPr id="57" name="矩形 56"/>
          <p:cNvSpPr/>
          <p:nvPr/>
        </p:nvSpPr>
        <p:spPr>
          <a:xfrm>
            <a:off x="2165033" y="1435100"/>
            <a:ext cx="2349500" cy="5715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 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https://d.book118.com/278003004005006050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ABLE_ENDDRAG_ORIGIN_RECT" val="779*337"/>
  <p:tag name="TABLE_ENDDRAG_RECT" val="63*132*779*337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UNIT_TEXTBOXSTYLE_GUID" val="{57b3de94-3241-4af3-b850-374c76cebe1f}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mixed20201941_33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EXTBOXSTYLE_ADJUSTHEIGTH" val="100_53.70001"/>
  <p:tag name="KSO_WM_UNIT_TEXTBOXSTYLE_ADJUSTLEFT" val="0_-32.60001"/>
  <p:tag name="KSO_WM_UNIT_TEXTBOXSTYLE_ADJUSTTOP" val="0_-37.25"/>
  <p:tag name="KSO_WM_UNIT_TEXTBOXSTYLE_ADJUSTWIDTH" val="100_44.5"/>
  <p:tag name="KSO_WM_UNIT_TEXTBOXSTYLE_GUID" val="{57b3de94-3241-4af3-b850-374c76cebe1f}"/>
  <p:tag name="KSO_WM_UNIT_TEXTBOXSTYLE_SHAPE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mixed20201941_33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EXTBOXSTYLE_ADJUSTHEIGTH" val="100_53.70001"/>
  <p:tag name="KSO_WM_UNIT_TEXTBOXSTYLE_ADJUSTLEFT" val="0_-22.25"/>
  <p:tag name="KSO_WM_UNIT_TEXTBOXSTYLE_ADJUSTTOP" val="0_-26.89999"/>
  <p:tag name="KSO_WM_UNIT_TEXTBOXSTYLE_ADJUSTWIDTH" val="100_44.5"/>
  <p:tag name="KSO_WM_UNIT_TEXTBOXSTYLE_GUID" val="{57b3de94-3241-4af3-b850-374c76cebe1f}"/>
  <p:tag name="KSO_WM_UNIT_TEXTBOXSTYLE_SHAPE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mixed20201941_33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EXTBOXSTYLE_ADJUSTLEFT" val="100_3.699982"/>
  <p:tag name="KSO_WM_UNIT_TEXTBOXSTYLE_ADJUSTTOP" val="100_8.199997"/>
  <p:tag name="KSO_WM_UNIT_TEXTBOXSTYLE_GUID" val="{57b3de94-3241-4af3-b850-374c76cebe1f}"/>
  <p:tag name="KSO_WM_UNIT_TEXTBOXSTYLE_SHAPE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HIGHLIGHT" val="0"/>
  <p:tag name="KSO_WM_UNIT_ID" val="mixed20201941_331*f*1"/>
  <p:tag name="KSO_WM_UNIT_INDEX" val="1"/>
  <p:tag name="KSO_WM_UNIT_LAYERLEVEL" val="1"/>
  <p:tag name="KSO_WM_UNIT_NOCLEAR" val="1"/>
  <p:tag name="KSO_WM_UNIT_PRESET_TEXT" val="点击此处添加正文，文字是您思想的提炼，为了演示发布的良好效果，请言简意赅的阐述您的观点。&#13;您的正文已经经简明扼要，字字珠玑，但信息却千丝万缕、错综复杂，需要用更多。"/>
  <p:tag name="KSO_WM_UNIT_TEXT_FILL_FORE_SCHEMECOLOR_INDEX" val="13"/>
  <p:tag name="KSO_WM_UNIT_TEXT_FILL_FORE_SCHEMECOLOR_INDEX_BRIGHTNESS" val="0.25"/>
  <p:tag name="KSO_WM_UNIT_TEXT_FILL_TYPE" val="1"/>
  <p:tag name="KSO_WM_UNIT_TEXTBOXSTYLE_GUID" val="{57b3de94-3241-4af3-b850-374c76cebe1f}"/>
  <p:tag name="KSO_WM_UNIT_TEXTBOXSTYLE_SHAPETYPE" val="0"/>
  <p:tag name="KSO_WM_UNIT_TEXTBOXSTYLE_TEMPLATETYPE" val="1"/>
  <p:tag name="KSO_WM_UNIT_TEXTBOXSTYLE_TYPE" val="8"/>
  <p:tag name="KSO_WM_UNIT_TYPE" val="f"/>
  <p:tag name="KSO_WM_UNIT_VALUE" val="80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6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00000"/>
      </a:accent1>
      <a:accent2>
        <a:srgbClr val="FFC00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26">
      <a:majorFont>
        <a:latin typeface="阿里巴巴普惠体 H"/>
        <a:ea typeface="阿里巴巴普惠体 H"/>
        <a:cs typeface="Arial"/>
      </a:majorFont>
      <a:minorFont>
        <a:latin typeface="阿里巴巴普惠体 M"/>
        <a:ea typeface="阿里巴巴普惠体 M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254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indent="0" fontAlgn="auto">
          <a:lnSpc>
            <a:spcPct val="130000"/>
          </a:lnSpc>
          <a:spcBef>
            <a:spcPts val="0"/>
          </a:spcBef>
          <a:spcAft>
            <a:spcPts val="0"/>
          </a:spcAft>
          <a:buNone/>
          <a:defRPr lang="zh-CN" altLang="en-US" sz="2400" spc="137" dirty="0" smtClean="0">
            <a:ln w="3175">
              <a:noFill/>
              <a:prstDash val="dash"/>
            </a:ln>
            <a:solidFill>
              <a:schemeClr val="dk1">
                <a:lumMod val="75000"/>
                <a:lumOff val="25000"/>
              </a:schemeClr>
            </a:solidFill>
            <a:effectLst/>
            <a:uFillTx/>
            <a:latin typeface="微软雅黑" panose="020B0503020204020204" charset="-122"/>
            <a:ea typeface="微软雅黑" panose="020B0503020204020204" charset="-122"/>
            <a:cs typeface="微软雅黑" panose="020B0503020204020204" charset="-122"/>
            <a:sym typeface="+mn-ea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阿里巴巴普惠体 H</vt:lpstr>
      <vt:lpstr>阿里巴巴普惠体 M</vt:lpstr>
      <vt:lpstr>阿里巴巴普惠体 B</vt:lpstr>
      <vt:lpstr>阿里巴巴普惠体 R</vt:lpstr>
      <vt:lpstr>Times New Roman</vt:lpstr>
      <vt:lpstr>Batang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2024-09-29T12:57:56.721</cp:lastPrinted>
  <dcterms:created xsi:type="dcterms:W3CDTF">2024-09-29T04:57:56Z</dcterms:created>
  <dcterms:modified xsi:type="dcterms:W3CDTF">2024-09-29T04:57:58Z</dcterms:modified>
</cp:coreProperties>
</file>