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activeX/activeX1.bin" ContentType="application/vnd.ms-office.activeX"/>
  <Override PartName="/ppt/activeX/activeX1.xml" ContentType="application/vnd.ms-office.activeX+xml"/>
  <Override PartName="/ppt/embeddings/oleObject1.bin" ContentType="application/vnd.openxmlformats-officedocument.oleObject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activeX/_rels/activeX1.xml.rels>&#65279;<?xml version="1.0" encoding="utf-8" standalone="yes"?><Relationships xmlns="http://schemas.openxmlformats.org/package/2006/relationships"><Relationship Id="rId1" Type="http://schemas.microsoft.com/office/2006/relationships/activeXControlBinary" Target="activeX1.bin" /></Relationships>
</file>

<file path=ppt/activeX/activeX1.xml><?xml version="1.0" encoding="utf-8"?>
<ax:ocx xmlns:r="http://schemas.openxmlformats.org/officeDocument/2006/relationships" xmlns:ax="http://schemas.microsoft.com/office/2006/activeX" ax:classid="{d27cdb6e-ae6d-11cf-96b8-444553540000}" r:id="rId1" ax:persistence="persistStorage"/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15034-B38D-4583-8F08-3AC721ED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5FC5E-BB98-4510-8D9A-022F869F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33147-26CB-40D6-9EEF-A0C3A8877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3BC69-16F2-4F6B-B769-3F8FF5D46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72C48-A96B-4BC9-9294-50831EE5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533FB7-D327-4AD3-8C54-5A2210B5F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1C3EF-97BB-4EC3-BF0D-3EE7A32C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8069E-BEAD-4D81-A521-E0CDA4139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88187-A5E8-4D5E-856D-A44814F97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E97CE-6149-4092-908A-3E6CA9C3F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D87C9-98A4-42A8-B113-DEE131AAD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322F7E-FC50-4E5D-974F-4D79284D522B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6C98FB-64D9-43DB-AE4E-C33DD61ADBCC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E78B77-7C8F-44C7-B6A6-E521DF286754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A2FB5-5B3A-483A-AD7A-7E5A425FC99F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BDF22B-6D31-41EB-A28F-45DE6B6434C3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D48282-9CFB-4B55-AD2F-6ED20119AAA6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3171A2-1843-4413-9E30-8C30CB9A9F7C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747038-2752-461F-BB59-155B176B5BF5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353707-500D-4528-8A3F-13F2F3888AA1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B5DCCD-A2AD-4BC7-B955-D3CE050288C0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6CCFAA-4BA0-4611-BB75-6EB13A31692E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C677B13-7600-4A14-96C8-526B84B2C476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A634167-5AF6-4412-9288-075A512EE7E5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AF5787C8-C09A-4B62-89DA-1503AF3B0BCB}" type="slidenum">
              <a:rPr lang="zh-CN" altLang="en-US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9.png" /><Relationship Id="rId4" Type="http://schemas.openxmlformats.org/officeDocument/2006/relationships/vmlDrawing" Target="../drawings/vmlDrawing1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0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ontrol" Target="../activeX/activeX1.xml" /><Relationship Id="rId3" Type="http://schemas.openxmlformats.org/officeDocument/2006/relationships/image" Target="../media/image13.wmf" /><Relationship Id="rId4" Type="http://schemas.openxmlformats.org/officeDocument/2006/relationships/vmlDrawing" Target="../drawings/vmlDrawing2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slide" Target="slide2.xml" TargetMode="Interna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0064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17475"/>
            <a:ext cx="7772400" cy="1470025"/>
          </a:xfrm>
        </p:spPr>
        <p:txBody>
          <a:bodyPr/>
          <a:lstStyle/>
          <a:p>
            <a:r>
              <a:rPr lang="zh-CN" altLang="en-US">
                <a:solidFill>
                  <a:srgbClr val="0000FF"/>
                </a:solidFill>
                <a:ea typeface="隶书" pitchFamily="49" charset="-122"/>
              </a:rPr>
              <a:t>主题</a:t>
            </a:r>
            <a:r>
              <a:rPr lang="en-US" altLang="zh-CN">
                <a:solidFill>
                  <a:srgbClr val="0000FF"/>
                </a:solidFill>
                <a:ea typeface="隶书" pitchFamily="49" charset="-122"/>
              </a:rPr>
              <a:t>4    </a:t>
            </a:r>
            <a:r>
              <a:rPr lang="zh-CN" altLang="en-US">
                <a:solidFill>
                  <a:srgbClr val="0000FF"/>
                </a:solidFill>
                <a:ea typeface="隶书" pitchFamily="49" charset="-122"/>
              </a:rPr>
              <a:t>生物圈中的绿色植物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3076" name="Picture 4" descr="1024x768_04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87450" y="1412875"/>
            <a:ext cx="6872288" cy="51546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8738"/>
            <a:ext cx="2374900" cy="490537"/>
          </a:xfrm>
          <a:ln>
            <a:solidFill>
              <a:srgbClr val="0000FF"/>
            </a:solidFill>
          </a:ln>
        </p:spPr>
        <p:txBody>
          <a:bodyPr/>
          <a:lstStyle/>
          <a:p>
            <a:r>
              <a:rPr lang="zh-CN" altLang="en-US" sz="4000">
                <a:solidFill>
                  <a:srgbClr val="0000FF"/>
                </a:solidFill>
                <a:ea typeface="隶书" pitchFamily="49" charset="-122"/>
              </a:rPr>
              <a:t>考点说明</a:t>
            </a:r>
          </a:p>
        </p:txBody>
      </p:sp>
      <p:graphicFrame>
        <p:nvGraphicFramePr>
          <p:cNvPr id="4099" name="Group 3"/>
          <p:cNvGraphicFramePr>
            <a:graphicFrameLocks noGrp="1"/>
          </p:cNvGraphicFramePr>
          <p:nvPr>
            <p:ph idx="1"/>
          </p:nvPr>
        </p:nvGraphicFramePr>
        <p:xfrm>
          <a:off x="395288" y="1268413"/>
          <a:ext cx="8424862" cy="3352800"/>
        </p:xfrm>
        <a:graphic>
          <a:graphicData uri="http://schemas.openxmlformats.org/drawingml/2006/table">
            <a:tbl>
              <a:tblPr/>
              <a:tblGrid>
                <a:gridCol w="1993900"/>
                <a:gridCol w="4702175"/>
                <a:gridCol w="504825"/>
                <a:gridCol w="576262"/>
                <a:gridCol w="647700"/>
              </a:tblGrid>
              <a:tr h="7604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二级主题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内容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知识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要求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能力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要求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情感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要求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 rowSpan="4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1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．绿色开花植物的一生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种子萌发的条件和过程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芽的发育和根的生长过程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开花和结果的过程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一种常见植物的栽培过程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2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．绿色植物的生活需要水和无机盐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绿色植物的生活需要水和无机盐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绿色植物的蒸腾作用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ea typeface="宋体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145" name="AutoShape 49"/>
          <p:cNvSpPr>
            <a:spLocks noChangeArrowheads="1"/>
          </p:cNvSpPr>
          <p:nvPr/>
        </p:nvSpPr>
        <p:spPr bwMode="auto">
          <a:xfrm>
            <a:off x="5724525" y="2133600"/>
            <a:ext cx="287338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46" name="AutoShape 50"/>
          <p:cNvSpPr>
            <a:spLocks noChangeArrowheads="1"/>
          </p:cNvSpPr>
          <p:nvPr/>
        </p:nvSpPr>
        <p:spPr bwMode="auto">
          <a:xfrm>
            <a:off x="5651500" y="2492375"/>
            <a:ext cx="287338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47" name="AutoShape 51"/>
          <p:cNvSpPr>
            <a:spLocks noChangeArrowheads="1"/>
          </p:cNvSpPr>
          <p:nvPr/>
        </p:nvSpPr>
        <p:spPr bwMode="auto">
          <a:xfrm>
            <a:off x="5651500" y="2924175"/>
            <a:ext cx="287338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48" name="AutoShape 52"/>
          <p:cNvSpPr>
            <a:spLocks noChangeArrowheads="1"/>
          </p:cNvSpPr>
          <p:nvPr/>
        </p:nvSpPr>
        <p:spPr bwMode="auto">
          <a:xfrm>
            <a:off x="6156325" y="3716338"/>
            <a:ext cx="287338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49" name="AutoShape 53"/>
          <p:cNvSpPr>
            <a:spLocks noChangeArrowheads="1"/>
          </p:cNvSpPr>
          <p:nvPr/>
        </p:nvSpPr>
        <p:spPr bwMode="auto">
          <a:xfrm>
            <a:off x="4932363" y="4149725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50" name="AutoShape 54"/>
          <p:cNvSpPr>
            <a:spLocks noChangeArrowheads="1"/>
          </p:cNvSpPr>
          <p:nvPr/>
        </p:nvSpPr>
        <p:spPr bwMode="auto">
          <a:xfrm>
            <a:off x="8532813" y="6597650"/>
            <a:ext cx="611187" cy="260350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51" name="AutoShape 55"/>
          <p:cNvSpPr>
            <a:spLocks noChangeArrowheads="1"/>
          </p:cNvSpPr>
          <p:nvPr/>
        </p:nvSpPr>
        <p:spPr bwMode="auto">
          <a:xfrm>
            <a:off x="5651500" y="3284538"/>
            <a:ext cx="287338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8738"/>
            <a:ext cx="2374900" cy="490537"/>
          </a:xfrm>
          <a:ln>
            <a:solidFill>
              <a:srgbClr val="0000FF"/>
            </a:solidFill>
          </a:ln>
        </p:spPr>
        <p:txBody>
          <a:bodyPr/>
          <a:lstStyle/>
          <a:p>
            <a:r>
              <a:rPr lang="zh-CN" altLang="en-US" sz="4000">
                <a:solidFill>
                  <a:srgbClr val="0000FF"/>
                </a:solidFill>
                <a:ea typeface="隶书" pitchFamily="49" charset="-122"/>
              </a:rPr>
              <a:t>考点说明</a:t>
            </a:r>
          </a:p>
        </p:txBody>
      </p:sp>
      <p:graphicFrame>
        <p:nvGraphicFramePr>
          <p:cNvPr id="5123" name="Group 3"/>
          <p:cNvGraphicFramePr>
            <a:graphicFrameLocks noGrp="1"/>
          </p:cNvGraphicFramePr>
          <p:nvPr>
            <p:ph idx="1"/>
          </p:nvPr>
        </p:nvGraphicFramePr>
        <p:xfrm>
          <a:off x="395288" y="1052513"/>
          <a:ext cx="8424862" cy="5608320"/>
        </p:xfrm>
        <a:graphic>
          <a:graphicData uri="http://schemas.openxmlformats.org/drawingml/2006/table">
            <a:tbl>
              <a:tblPr/>
              <a:tblGrid>
                <a:gridCol w="1993900"/>
                <a:gridCol w="4702175"/>
                <a:gridCol w="504825"/>
                <a:gridCol w="576262"/>
                <a:gridCol w="647700"/>
              </a:tblGrid>
              <a:tr h="94138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二级主题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内容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知识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要求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能力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要求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情感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要求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13"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3</a:t>
                      </a: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．绿色植物的光合作用和呼吸作用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绿色植物的光合作用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B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073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绿色植物光合作用原理在生产上的应用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B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13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绿色植物的呼吸作用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A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0738">
                <a:tc rowSpan="4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4</a:t>
                      </a: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．绿色植物对生物圈有重大作用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绿色植物为所有生物提供食物和能量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B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F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073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绿色植物有助于维持生物圈的碳氧平衡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B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F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073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绿色植物在生物圈水循环中的作用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A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F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13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绿化家园的活动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B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E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itchFamily="18" charset="0"/>
                        </a:rPr>
                        <a:t>G </a:t>
                      </a: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174" name="AutoShape 54"/>
          <p:cNvSpPr>
            <a:spLocks noChangeArrowheads="1"/>
          </p:cNvSpPr>
          <p:nvPr/>
        </p:nvSpPr>
        <p:spPr bwMode="auto">
          <a:xfrm>
            <a:off x="5508625" y="2133600"/>
            <a:ext cx="287338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75" name="AutoShape 55"/>
          <p:cNvSpPr>
            <a:spLocks noChangeArrowheads="1"/>
          </p:cNvSpPr>
          <p:nvPr/>
        </p:nvSpPr>
        <p:spPr bwMode="auto">
          <a:xfrm>
            <a:off x="5435600" y="3429000"/>
            <a:ext cx="287338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76" name="AutoShape 56"/>
          <p:cNvSpPr>
            <a:spLocks noChangeArrowheads="1"/>
          </p:cNvSpPr>
          <p:nvPr/>
        </p:nvSpPr>
        <p:spPr bwMode="auto">
          <a:xfrm>
            <a:off x="1619250" y="5157788"/>
            <a:ext cx="287338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77" name="AutoShape 57"/>
          <p:cNvSpPr>
            <a:spLocks noChangeArrowheads="1"/>
          </p:cNvSpPr>
          <p:nvPr/>
        </p:nvSpPr>
        <p:spPr bwMode="auto">
          <a:xfrm>
            <a:off x="8532813" y="6597650"/>
            <a:ext cx="611187" cy="260350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 descr="比较"/>
          <p:cNvPicPr>
            <a:picLocks noChangeAspect="1" noChangeArrowheads="1"/>
          </p:cNvPicPr>
          <p:nvPr/>
        </p:nvPicPr>
        <p:blipFill>
          <a:blip r:embed="rId2"/>
          <a:srcRect t="5067" b="8156"/>
          <a:stretch>
            <a:fillRect/>
          </a:stretch>
        </p:blipFill>
        <p:spPr bwMode="auto">
          <a:xfrm>
            <a:off x="0" y="1535113"/>
            <a:ext cx="9144000" cy="534987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900113" y="1006475"/>
            <a:ext cx="1604962" cy="517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</a:rPr>
              <a:t>玉米种子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179388" y="44450"/>
            <a:ext cx="3095625" cy="490538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00FF"/>
                </a:solidFill>
                <a:ea typeface="隶书" pitchFamily="49" charset="-122"/>
              </a:rPr>
              <a:t>重难点提示</a:t>
            </a: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3708400" y="333375"/>
            <a:ext cx="2093913" cy="517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Tx/>
              <a:buChar char="•"/>
            </a:pPr>
            <a:r>
              <a:rPr lang="zh-CN" altLang="en-US" sz="2800" b="1">
                <a:solidFill>
                  <a:srgbClr val="0000FF"/>
                </a:solidFill>
              </a:rPr>
              <a:t>种子的结构</a:t>
            </a: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3419475" y="1725613"/>
            <a:ext cx="1008063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1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3419475" y="2157413"/>
            <a:ext cx="1008063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2</a:t>
            </a: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3348038" y="2590800"/>
            <a:ext cx="1008062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3</a:t>
            </a: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3348038" y="3238500"/>
            <a:ext cx="1008062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4</a:t>
            </a:r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3276600" y="4318000"/>
            <a:ext cx="100806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5</a:t>
            </a:r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3276600" y="4822825"/>
            <a:ext cx="100806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6</a:t>
            </a:r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3203575" y="5470525"/>
            <a:ext cx="100806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7</a:t>
            </a:r>
          </a:p>
        </p:txBody>
      </p:sp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5435600" y="1941513"/>
            <a:ext cx="1008063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8</a:t>
            </a:r>
          </a:p>
        </p:txBody>
      </p:sp>
      <p:sp>
        <p:nvSpPr>
          <p:cNvPr id="6158" name="Rectangle 14"/>
          <p:cNvSpPr>
            <a:spLocks noChangeArrowheads="1"/>
          </p:cNvSpPr>
          <p:nvPr/>
        </p:nvSpPr>
        <p:spPr bwMode="auto">
          <a:xfrm>
            <a:off x="5364163" y="3670300"/>
            <a:ext cx="1008062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9</a:t>
            </a:r>
          </a:p>
        </p:txBody>
      </p:sp>
      <p:sp>
        <p:nvSpPr>
          <p:cNvPr id="6159" name="Rectangle 15"/>
          <p:cNvSpPr>
            <a:spLocks noChangeArrowheads="1"/>
          </p:cNvSpPr>
          <p:nvPr/>
        </p:nvSpPr>
        <p:spPr bwMode="auto">
          <a:xfrm>
            <a:off x="5364163" y="4606925"/>
            <a:ext cx="1008062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10</a:t>
            </a:r>
          </a:p>
        </p:txBody>
      </p:sp>
      <p:sp>
        <p:nvSpPr>
          <p:cNvPr id="6160" name="Rectangle 16"/>
          <p:cNvSpPr>
            <a:spLocks noChangeArrowheads="1"/>
          </p:cNvSpPr>
          <p:nvPr/>
        </p:nvSpPr>
        <p:spPr bwMode="auto">
          <a:xfrm>
            <a:off x="5364163" y="5326063"/>
            <a:ext cx="1008062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11</a:t>
            </a:r>
          </a:p>
        </p:txBody>
      </p:sp>
      <p:sp>
        <p:nvSpPr>
          <p:cNvPr id="6161" name="Rectangle 17"/>
          <p:cNvSpPr>
            <a:spLocks noChangeArrowheads="1"/>
          </p:cNvSpPr>
          <p:nvPr/>
        </p:nvSpPr>
        <p:spPr bwMode="auto">
          <a:xfrm>
            <a:off x="5364163" y="6118225"/>
            <a:ext cx="1008062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3300"/>
                </a:solidFill>
              </a:rPr>
              <a:t>12</a:t>
            </a:r>
          </a:p>
        </p:txBody>
      </p:sp>
      <p:sp>
        <p:nvSpPr>
          <p:cNvPr id="6162" name="Oval 18"/>
          <p:cNvSpPr>
            <a:spLocks noChangeArrowheads="1"/>
          </p:cNvSpPr>
          <p:nvPr/>
        </p:nvSpPr>
        <p:spPr bwMode="auto">
          <a:xfrm>
            <a:off x="4572000" y="4462463"/>
            <a:ext cx="431800" cy="863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800">
                <a:solidFill>
                  <a:srgbClr val="FF3300"/>
                </a:solidFill>
              </a:rPr>
              <a:t>13</a:t>
            </a:r>
          </a:p>
        </p:txBody>
      </p:sp>
      <p:sp>
        <p:nvSpPr>
          <p:cNvPr id="6163" name="Rectangle 19"/>
          <p:cNvSpPr>
            <a:spLocks noChangeArrowheads="1"/>
          </p:cNvSpPr>
          <p:nvPr/>
        </p:nvSpPr>
        <p:spPr bwMode="auto">
          <a:xfrm>
            <a:off x="6588125" y="1052513"/>
            <a:ext cx="1604963" cy="517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</a:rPr>
              <a:t>菜豆种子</a:t>
            </a:r>
            <a:endParaRPr lang="zh-CN" altLang="en-US" sz="1800"/>
          </a:p>
        </p:txBody>
      </p:sp>
      <p:sp>
        <p:nvSpPr>
          <p:cNvPr id="6164" name="Rectangle 20"/>
          <p:cNvSpPr>
            <a:spLocks noChangeArrowheads="1"/>
          </p:cNvSpPr>
          <p:nvPr/>
        </p:nvSpPr>
        <p:spPr bwMode="auto">
          <a:xfrm>
            <a:off x="3348038" y="2133600"/>
            <a:ext cx="1152525" cy="431800"/>
          </a:xfrm>
          <a:prstGeom prst="rect">
            <a:avLst/>
          </a:prstGeom>
          <a:noFill/>
          <a:ln w="28575">
            <a:solidFill>
              <a:srgbClr val="FF3300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65" name="Rectangle 21"/>
          <p:cNvSpPr>
            <a:spLocks noChangeArrowheads="1"/>
          </p:cNvSpPr>
          <p:nvPr/>
        </p:nvSpPr>
        <p:spPr bwMode="auto">
          <a:xfrm>
            <a:off x="5364163" y="1917700"/>
            <a:ext cx="1152525" cy="431800"/>
          </a:xfrm>
          <a:prstGeom prst="rect">
            <a:avLst/>
          </a:prstGeom>
          <a:noFill/>
          <a:ln w="28575">
            <a:solidFill>
              <a:srgbClr val="FF3300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66" name="Rectangle 22"/>
          <p:cNvSpPr>
            <a:spLocks noChangeArrowheads="1"/>
          </p:cNvSpPr>
          <p:nvPr/>
        </p:nvSpPr>
        <p:spPr bwMode="auto">
          <a:xfrm>
            <a:off x="4572000" y="4294188"/>
            <a:ext cx="504825" cy="1223962"/>
          </a:xfrm>
          <a:prstGeom prst="rect">
            <a:avLst/>
          </a:prstGeom>
          <a:noFill/>
          <a:ln w="28575">
            <a:solidFill>
              <a:srgbClr val="FF3300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67" name="Oval 23"/>
          <p:cNvSpPr>
            <a:spLocks noChangeArrowheads="1"/>
          </p:cNvSpPr>
          <p:nvPr/>
        </p:nvSpPr>
        <p:spPr bwMode="auto">
          <a:xfrm>
            <a:off x="5364163" y="3573463"/>
            <a:ext cx="1008062" cy="503237"/>
          </a:xfrm>
          <a:prstGeom prst="ellipse">
            <a:avLst/>
          </a:prstGeom>
          <a:noFill/>
          <a:ln w="38100">
            <a:solidFill>
              <a:srgbClr val="0000FF"/>
            </a:solidFill>
            <a:round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68" name="Oval 24"/>
          <p:cNvSpPr>
            <a:spLocks noChangeArrowheads="1"/>
          </p:cNvSpPr>
          <p:nvPr/>
        </p:nvSpPr>
        <p:spPr bwMode="auto">
          <a:xfrm>
            <a:off x="3348038" y="2565400"/>
            <a:ext cx="1008062" cy="504825"/>
          </a:xfrm>
          <a:prstGeom prst="ellipse">
            <a:avLst/>
          </a:prstGeom>
          <a:noFill/>
          <a:ln w="38100">
            <a:solidFill>
              <a:srgbClr val="0000FF"/>
            </a:solidFill>
            <a:round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xit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8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0" grpId="0"/>
      <p:bldP spid="6151" grpId="0"/>
      <p:bldP spid="6152" grpId="0"/>
      <p:bldP spid="6153" grpId="0"/>
      <p:bldP spid="6154" grpId="0"/>
      <p:bldP spid="6155" grpId="0"/>
      <p:bldP spid="6156" grpId="0"/>
      <p:bldP spid="6157" grpId="0"/>
      <p:bldP spid="6158" grpId="0"/>
      <p:bldP spid="6159" grpId="0"/>
      <p:bldP spid="6160" grpId="0"/>
      <p:bldP spid="6161" grpId="0"/>
      <p:bldP spid="6162" grpId="0"/>
      <p:bldP spid="6164" grpId="0"/>
      <p:bldP spid="6165" grpId="0"/>
      <p:bldP spid="6166" grpId="0"/>
      <p:bldP spid="6167" grpId="0"/>
      <p:bldP spid="616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Group 2"/>
          <p:cNvGrpSpPr/>
          <p:nvPr/>
        </p:nvGrpSpPr>
        <p:grpSpPr>
          <a:xfrm>
            <a:off x="1524000" y="1676400"/>
            <a:ext cx="1584325" cy="1944688"/>
            <a:chExt cx="1406" cy="1724"/>
          </a:xfrm>
        </p:grpSpPr>
        <p:grpSp>
          <p:nvGrpSpPr>
            <p:cNvPr id="7171" name="Group 3"/>
            <p:cNvGrpSpPr/>
            <p:nvPr/>
          </p:nvGrpSpPr>
          <p:grpSpPr>
            <a:xfrm>
              <a:off x="0" y="46"/>
              <a:ext cx="1361" cy="1678"/>
              <a:chExt cx="1361" cy="1678"/>
            </a:xfrm>
          </p:grpSpPr>
          <p:grpSp>
            <p:nvGrpSpPr>
              <p:cNvPr id="7172" name="Group 4"/>
              <p:cNvGrpSpPr/>
              <p:nvPr/>
            </p:nvGrpSpPr>
            <p:grpSpPr>
              <a:xfrm>
                <a:off x="0" y="0"/>
                <a:ext cx="1361" cy="1678"/>
                <a:chExt cx="1575" cy="1872"/>
              </a:xfrm>
            </p:grpSpPr>
            <p:sp>
              <p:nvSpPr>
                <p:cNvPr id="7173" name="Line 5"/>
                <p:cNvSpPr>
                  <a:spLocks noChangeShapeType="1"/>
                </p:cNvSpPr>
                <p:nvPr/>
              </p:nvSpPr>
              <p:spPr bwMode="auto">
                <a:xfrm flipH="1">
                  <a:off x="210" y="312"/>
                  <a:ext cx="0" cy="156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74" name="Line 6"/>
                <p:cNvSpPr>
                  <a:spLocks noChangeShapeType="1"/>
                </p:cNvSpPr>
                <p:nvPr/>
              </p:nvSpPr>
              <p:spPr bwMode="auto">
                <a:xfrm flipH="1">
                  <a:off x="1575" y="0"/>
                  <a:ext cx="0" cy="187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75" name="Line 7"/>
                <p:cNvSpPr>
                  <a:spLocks noChangeShapeType="1"/>
                </p:cNvSpPr>
                <p:nvPr/>
              </p:nvSpPr>
              <p:spPr bwMode="auto">
                <a:xfrm>
                  <a:off x="210" y="1872"/>
                  <a:ext cx="1365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76" name="Line 8"/>
                <p:cNvSpPr>
                  <a:spLocks noChangeShapeType="1"/>
                </p:cNvSpPr>
                <p:nvPr/>
              </p:nvSpPr>
              <p:spPr bwMode="auto">
                <a:xfrm>
                  <a:off x="210" y="0"/>
                  <a:ext cx="1365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77" name="Line 9"/>
                <p:cNvSpPr>
                  <a:spLocks noChangeShapeType="1"/>
                </p:cNvSpPr>
                <p:nvPr/>
              </p:nvSpPr>
              <p:spPr bwMode="auto">
                <a:xfrm flipH="1">
                  <a:off x="0" y="0"/>
                  <a:ext cx="210" cy="1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78" name="Line 10"/>
                <p:cNvSpPr>
                  <a:spLocks noChangeShapeType="1"/>
                </p:cNvSpPr>
                <p:nvPr/>
              </p:nvSpPr>
              <p:spPr bwMode="auto">
                <a:xfrm>
                  <a:off x="0" y="156"/>
                  <a:ext cx="210" cy="1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7179" name="Rectangle 11" descr="横虚线"/>
              <p:cNvSpPr>
                <a:spLocks noChangeArrowheads="1"/>
              </p:cNvSpPr>
              <p:nvPr/>
            </p:nvSpPr>
            <p:spPr bwMode="auto">
              <a:xfrm>
                <a:off x="182" y="816"/>
                <a:ext cx="1179" cy="862"/>
              </a:xfrm>
              <a:prstGeom prst="rect">
                <a:avLst/>
              </a:prstGeom>
              <a:blipFill dpi="0" rotWithShape="0">
                <a:blip r:embed="rId2"/>
                <a:tile tx="0" ty="0" sx="100000" sy="100000" flip="none" algn="tl"/>
              </a:blipFill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7180" name="Oval 12"/>
            <p:cNvSpPr>
              <a:spLocks noChangeArrowheads="1"/>
            </p:cNvSpPr>
            <p:nvPr/>
          </p:nvSpPr>
          <p:spPr bwMode="auto">
            <a:xfrm>
              <a:off x="1044" y="1452"/>
              <a:ext cx="272" cy="272"/>
            </a:xfrm>
            <a:prstGeom prst="ellipse">
              <a:avLst/>
            </a:prstGeom>
            <a:solidFill>
              <a:srgbClr val="FF9900"/>
            </a:solidFill>
            <a:ln w="9525">
              <a:solidFill>
                <a:srgbClr val="990000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81" name="Oval 13"/>
            <p:cNvSpPr>
              <a:spLocks noChangeArrowheads="1"/>
            </p:cNvSpPr>
            <p:nvPr/>
          </p:nvSpPr>
          <p:spPr bwMode="auto">
            <a:xfrm>
              <a:off x="1044" y="726"/>
              <a:ext cx="272" cy="272"/>
            </a:xfrm>
            <a:prstGeom prst="ellipse">
              <a:avLst/>
            </a:prstGeom>
            <a:solidFill>
              <a:srgbClr val="FF9900"/>
            </a:solidFill>
            <a:ln w="9525">
              <a:solidFill>
                <a:srgbClr val="990000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82" name="Oval 14"/>
            <p:cNvSpPr>
              <a:spLocks noChangeArrowheads="1"/>
            </p:cNvSpPr>
            <p:nvPr/>
          </p:nvSpPr>
          <p:spPr bwMode="auto">
            <a:xfrm>
              <a:off x="1044" y="182"/>
              <a:ext cx="272" cy="272"/>
            </a:xfrm>
            <a:prstGeom prst="ellipse">
              <a:avLst/>
            </a:prstGeom>
            <a:solidFill>
              <a:srgbClr val="FF9900"/>
            </a:solidFill>
            <a:ln w="9525">
              <a:solidFill>
                <a:srgbClr val="990000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7183" name="Group 15"/>
            <p:cNvGrpSpPr/>
            <p:nvPr/>
          </p:nvGrpSpPr>
          <p:grpSpPr>
            <a:xfrm>
              <a:off x="1044" y="0"/>
              <a:ext cx="362" cy="998"/>
              <a:chExt cx="362" cy="998"/>
            </a:xfrm>
          </p:grpSpPr>
          <p:sp>
            <p:nvSpPr>
              <p:cNvPr id="7184" name="Line 16"/>
              <p:cNvSpPr>
                <a:spLocks noChangeShapeType="1"/>
              </p:cNvSpPr>
              <p:nvPr/>
            </p:nvSpPr>
            <p:spPr bwMode="auto">
              <a:xfrm>
                <a:off x="0" y="998"/>
                <a:ext cx="27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5" name="Line 17"/>
              <p:cNvSpPr>
                <a:spLocks noChangeShapeType="1"/>
              </p:cNvSpPr>
              <p:nvPr/>
            </p:nvSpPr>
            <p:spPr bwMode="auto">
              <a:xfrm flipH="1" flipV="1">
                <a:off x="272" y="0"/>
                <a:ext cx="0" cy="99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6" name="Line 18"/>
              <p:cNvSpPr>
                <a:spLocks noChangeShapeType="1"/>
              </p:cNvSpPr>
              <p:nvPr/>
            </p:nvSpPr>
            <p:spPr bwMode="auto">
              <a:xfrm>
                <a:off x="272" y="0"/>
                <a:ext cx="90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87" name="Line 19"/>
              <p:cNvSpPr>
                <a:spLocks noChangeShapeType="1"/>
              </p:cNvSpPr>
              <p:nvPr/>
            </p:nvSpPr>
            <p:spPr bwMode="auto">
              <a:xfrm flipH="1">
                <a:off x="362" y="0"/>
                <a:ext cx="0" cy="9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7188" name="Group 20"/>
          <p:cNvGrpSpPr/>
          <p:nvPr/>
        </p:nvGrpSpPr>
        <p:grpSpPr>
          <a:xfrm>
            <a:off x="5638800" y="1600200"/>
            <a:ext cx="1584325" cy="1944688"/>
            <a:chExt cx="1406" cy="1724"/>
          </a:xfrm>
        </p:grpSpPr>
        <p:grpSp>
          <p:nvGrpSpPr>
            <p:cNvPr id="7189" name="Group 21"/>
            <p:cNvGrpSpPr/>
            <p:nvPr/>
          </p:nvGrpSpPr>
          <p:grpSpPr>
            <a:xfrm>
              <a:off x="0" y="46"/>
              <a:ext cx="1361" cy="1678"/>
              <a:chExt cx="1361" cy="1678"/>
            </a:xfrm>
          </p:grpSpPr>
          <p:grpSp>
            <p:nvGrpSpPr>
              <p:cNvPr id="7190" name="Group 22"/>
              <p:cNvGrpSpPr/>
              <p:nvPr/>
            </p:nvGrpSpPr>
            <p:grpSpPr>
              <a:xfrm>
                <a:off x="0" y="0"/>
                <a:ext cx="1361" cy="1678"/>
                <a:chExt cx="1575" cy="1872"/>
              </a:xfrm>
            </p:grpSpPr>
            <p:sp>
              <p:nvSpPr>
                <p:cNvPr id="7191" name="Line 23"/>
                <p:cNvSpPr>
                  <a:spLocks noChangeShapeType="1"/>
                </p:cNvSpPr>
                <p:nvPr/>
              </p:nvSpPr>
              <p:spPr bwMode="auto">
                <a:xfrm flipH="1">
                  <a:off x="210" y="312"/>
                  <a:ext cx="0" cy="156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92" name="Line 24"/>
                <p:cNvSpPr>
                  <a:spLocks noChangeShapeType="1"/>
                </p:cNvSpPr>
                <p:nvPr/>
              </p:nvSpPr>
              <p:spPr bwMode="auto">
                <a:xfrm flipH="1">
                  <a:off x="1575" y="0"/>
                  <a:ext cx="0" cy="187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93" name="Line 25"/>
                <p:cNvSpPr>
                  <a:spLocks noChangeShapeType="1"/>
                </p:cNvSpPr>
                <p:nvPr/>
              </p:nvSpPr>
              <p:spPr bwMode="auto">
                <a:xfrm>
                  <a:off x="210" y="1872"/>
                  <a:ext cx="1365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94" name="Line 26"/>
                <p:cNvSpPr>
                  <a:spLocks noChangeShapeType="1"/>
                </p:cNvSpPr>
                <p:nvPr/>
              </p:nvSpPr>
              <p:spPr bwMode="auto">
                <a:xfrm>
                  <a:off x="210" y="0"/>
                  <a:ext cx="1365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95" name="Line 27"/>
                <p:cNvSpPr>
                  <a:spLocks noChangeShapeType="1"/>
                </p:cNvSpPr>
                <p:nvPr/>
              </p:nvSpPr>
              <p:spPr bwMode="auto">
                <a:xfrm flipH="1">
                  <a:off x="0" y="0"/>
                  <a:ext cx="210" cy="1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96" name="Line 28"/>
                <p:cNvSpPr>
                  <a:spLocks noChangeShapeType="1"/>
                </p:cNvSpPr>
                <p:nvPr/>
              </p:nvSpPr>
              <p:spPr bwMode="auto">
                <a:xfrm>
                  <a:off x="0" y="156"/>
                  <a:ext cx="210" cy="1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4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7197" name="Rectangle 29" descr="横虚线"/>
              <p:cNvSpPr>
                <a:spLocks noChangeArrowheads="1"/>
              </p:cNvSpPr>
              <p:nvPr/>
            </p:nvSpPr>
            <p:spPr bwMode="auto">
              <a:xfrm>
                <a:off x="182" y="816"/>
                <a:ext cx="1179" cy="862"/>
              </a:xfrm>
              <a:prstGeom prst="rect">
                <a:avLst/>
              </a:prstGeom>
              <a:blipFill dpi="0" rotWithShape="0">
                <a:blip r:embed="rId2"/>
                <a:tile tx="0" ty="0" sx="100000" sy="100000" flip="none" algn="tl"/>
              </a:blipFill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7198" name="Oval 30"/>
            <p:cNvSpPr>
              <a:spLocks noChangeArrowheads="1"/>
            </p:cNvSpPr>
            <p:nvPr/>
          </p:nvSpPr>
          <p:spPr bwMode="auto">
            <a:xfrm>
              <a:off x="1044" y="1452"/>
              <a:ext cx="272" cy="272"/>
            </a:xfrm>
            <a:prstGeom prst="ellipse">
              <a:avLst/>
            </a:prstGeom>
            <a:solidFill>
              <a:srgbClr val="FF9900"/>
            </a:solidFill>
            <a:ln w="9525">
              <a:solidFill>
                <a:srgbClr val="990000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99" name="Oval 31"/>
            <p:cNvSpPr>
              <a:spLocks noChangeArrowheads="1"/>
            </p:cNvSpPr>
            <p:nvPr/>
          </p:nvSpPr>
          <p:spPr bwMode="auto">
            <a:xfrm>
              <a:off x="1044" y="726"/>
              <a:ext cx="272" cy="272"/>
            </a:xfrm>
            <a:prstGeom prst="ellipse">
              <a:avLst/>
            </a:prstGeom>
            <a:solidFill>
              <a:srgbClr val="FF9900"/>
            </a:solidFill>
            <a:ln w="9525">
              <a:solidFill>
                <a:srgbClr val="990000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00" name="Oval 32"/>
            <p:cNvSpPr>
              <a:spLocks noChangeArrowheads="1"/>
            </p:cNvSpPr>
            <p:nvPr/>
          </p:nvSpPr>
          <p:spPr bwMode="auto">
            <a:xfrm>
              <a:off x="1044" y="182"/>
              <a:ext cx="272" cy="272"/>
            </a:xfrm>
            <a:prstGeom prst="ellipse">
              <a:avLst/>
            </a:prstGeom>
            <a:solidFill>
              <a:srgbClr val="FF9900"/>
            </a:solidFill>
            <a:ln w="9525">
              <a:solidFill>
                <a:srgbClr val="990000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7201" name="Group 33"/>
            <p:cNvGrpSpPr/>
            <p:nvPr/>
          </p:nvGrpSpPr>
          <p:grpSpPr>
            <a:xfrm>
              <a:off x="1044" y="0"/>
              <a:ext cx="362" cy="998"/>
              <a:chExt cx="362" cy="998"/>
            </a:xfrm>
          </p:grpSpPr>
          <p:sp>
            <p:nvSpPr>
              <p:cNvPr id="7202" name="Line 34"/>
              <p:cNvSpPr>
                <a:spLocks noChangeShapeType="1"/>
              </p:cNvSpPr>
              <p:nvPr/>
            </p:nvSpPr>
            <p:spPr bwMode="auto">
              <a:xfrm>
                <a:off x="0" y="998"/>
                <a:ext cx="27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3" name="Line 35"/>
              <p:cNvSpPr>
                <a:spLocks noChangeShapeType="1"/>
              </p:cNvSpPr>
              <p:nvPr/>
            </p:nvSpPr>
            <p:spPr bwMode="auto">
              <a:xfrm flipH="1" flipV="1">
                <a:off x="272" y="0"/>
                <a:ext cx="0" cy="99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4" name="Line 36"/>
              <p:cNvSpPr>
                <a:spLocks noChangeShapeType="1"/>
              </p:cNvSpPr>
              <p:nvPr/>
            </p:nvSpPr>
            <p:spPr bwMode="auto">
              <a:xfrm>
                <a:off x="272" y="0"/>
                <a:ext cx="90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05" name="Line 37"/>
              <p:cNvSpPr>
                <a:spLocks noChangeShapeType="1"/>
              </p:cNvSpPr>
              <p:nvPr/>
            </p:nvSpPr>
            <p:spPr bwMode="auto">
              <a:xfrm flipH="1">
                <a:off x="362" y="0"/>
                <a:ext cx="0" cy="9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206" name="Text Box 38"/>
          <p:cNvSpPr txBox="1">
            <a:spLocks noChangeArrowheads="1"/>
          </p:cNvSpPr>
          <p:nvPr/>
        </p:nvSpPr>
        <p:spPr bwMode="auto">
          <a:xfrm>
            <a:off x="1752600" y="2895600"/>
            <a:ext cx="1008063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ea typeface="黑体" pitchFamily="2" charset="-122"/>
              </a:rPr>
              <a:t>水</a:t>
            </a:r>
          </a:p>
        </p:txBody>
      </p:sp>
      <p:sp>
        <p:nvSpPr>
          <p:cNvPr id="7207" name="Text Box 39"/>
          <p:cNvSpPr txBox="1">
            <a:spLocks noChangeArrowheads="1"/>
          </p:cNvSpPr>
          <p:nvPr/>
        </p:nvSpPr>
        <p:spPr bwMode="auto">
          <a:xfrm>
            <a:off x="5867400" y="2819400"/>
            <a:ext cx="1008063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ea typeface="黑体" pitchFamily="2" charset="-122"/>
              </a:rPr>
              <a:t>水</a:t>
            </a:r>
          </a:p>
        </p:txBody>
      </p:sp>
      <p:sp>
        <p:nvSpPr>
          <p:cNvPr id="7208" name="Text Box 40"/>
          <p:cNvSpPr txBox="1">
            <a:spLocks noChangeArrowheads="1"/>
          </p:cNvSpPr>
          <p:nvPr/>
        </p:nvSpPr>
        <p:spPr bwMode="auto">
          <a:xfrm>
            <a:off x="1600200" y="4495800"/>
            <a:ext cx="1800225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ea typeface="黑体" pitchFamily="2" charset="-122"/>
              </a:rPr>
              <a:t>甲常温</a:t>
            </a:r>
          </a:p>
        </p:txBody>
      </p:sp>
      <p:sp>
        <p:nvSpPr>
          <p:cNvPr id="7209" name="Text Box 41"/>
          <p:cNvSpPr txBox="1">
            <a:spLocks noChangeArrowheads="1"/>
          </p:cNvSpPr>
          <p:nvPr/>
        </p:nvSpPr>
        <p:spPr bwMode="auto">
          <a:xfrm>
            <a:off x="5724525" y="4437063"/>
            <a:ext cx="1800225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ea typeface="黑体" pitchFamily="2" charset="-122"/>
              </a:rPr>
              <a:t>乙</a:t>
            </a:r>
            <a:r>
              <a:rPr lang="zh-CN" altLang="en-US" sz="3600" b="1"/>
              <a:t>低温</a:t>
            </a:r>
          </a:p>
        </p:txBody>
      </p:sp>
      <p:sp>
        <p:nvSpPr>
          <p:cNvPr id="7210" name="Text Box 42"/>
          <p:cNvSpPr txBox="1">
            <a:spLocks noChangeArrowheads="1"/>
          </p:cNvSpPr>
          <p:nvPr/>
        </p:nvSpPr>
        <p:spPr bwMode="auto">
          <a:xfrm>
            <a:off x="2971800" y="1828800"/>
            <a:ext cx="576263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1</a:t>
            </a:r>
          </a:p>
        </p:txBody>
      </p:sp>
      <p:sp>
        <p:nvSpPr>
          <p:cNvPr id="7211" name="Text Box 43"/>
          <p:cNvSpPr txBox="1">
            <a:spLocks noChangeArrowheads="1"/>
          </p:cNvSpPr>
          <p:nvPr/>
        </p:nvSpPr>
        <p:spPr bwMode="auto">
          <a:xfrm>
            <a:off x="7164388" y="1700213"/>
            <a:ext cx="576262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4</a:t>
            </a:r>
          </a:p>
        </p:txBody>
      </p:sp>
      <p:sp>
        <p:nvSpPr>
          <p:cNvPr id="7212" name="Text Box 44"/>
          <p:cNvSpPr txBox="1">
            <a:spLocks noChangeArrowheads="1"/>
          </p:cNvSpPr>
          <p:nvPr/>
        </p:nvSpPr>
        <p:spPr bwMode="auto">
          <a:xfrm>
            <a:off x="3048000" y="2514600"/>
            <a:ext cx="576263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2</a:t>
            </a:r>
          </a:p>
        </p:txBody>
      </p:sp>
      <p:sp>
        <p:nvSpPr>
          <p:cNvPr id="7213" name="Text Box 45"/>
          <p:cNvSpPr txBox="1">
            <a:spLocks noChangeArrowheads="1"/>
          </p:cNvSpPr>
          <p:nvPr/>
        </p:nvSpPr>
        <p:spPr bwMode="auto">
          <a:xfrm>
            <a:off x="7164388" y="2420938"/>
            <a:ext cx="576262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5</a:t>
            </a:r>
          </a:p>
        </p:txBody>
      </p:sp>
      <p:sp>
        <p:nvSpPr>
          <p:cNvPr id="7214" name="Text Box 46"/>
          <p:cNvSpPr txBox="1">
            <a:spLocks noChangeArrowheads="1"/>
          </p:cNvSpPr>
          <p:nvPr/>
        </p:nvSpPr>
        <p:spPr bwMode="auto">
          <a:xfrm>
            <a:off x="3059113" y="3357563"/>
            <a:ext cx="576262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3</a:t>
            </a:r>
          </a:p>
        </p:txBody>
      </p:sp>
      <p:sp>
        <p:nvSpPr>
          <p:cNvPr id="7215" name="Text Box 47"/>
          <p:cNvSpPr txBox="1">
            <a:spLocks noChangeArrowheads="1"/>
          </p:cNvSpPr>
          <p:nvPr/>
        </p:nvSpPr>
        <p:spPr bwMode="auto">
          <a:xfrm>
            <a:off x="7164388" y="3213100"/>
            <a:ext cx="576262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6</a:t>
            </a:r>
          </a:p>
        </p:txBody>
      </p:sp>
      <p:sp>
        <p:nvSpPr>
          <p:cNvPr id="7216" name="Rectangle 48"/>
          <p:cNvSpPr>
            <a:spLocks noChangeArrowheads="1"/>
          </p:cNvSpPr>
          <p:nvPr/>
        </p:nvSpPr>
        <p:spPr bwMode="auto">
          <a:xfrm>
            <a:off x="3203575" y="404813"/>
            <a:ext cx="3170238" cy="4810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zh-CN" altLang="en-US" sz="3200" b="1">
                <a:solidFill>
                  <a:schemeClr val="accent2"/>
                </a:solidFill>
              </a:rPr>
              <a:t>种子萌发的条件</a:t>
            </a:r>
          </a:p>
        </p:txBody>
      </p:sp>
      <p:sp>
        <p:nvSpPr>
          <p:cNvPr id="7217" name="AutoShape 49"/>
          <p:cNvSpPr>
            <a:spLocks noChangeArrowheads="1"/>
          </p:cNvSpPr>
          <p:nvPr/>
        </p:nvSpPr>
        <p:spPr bwMode="auto">
          <a:xfrm>
            <a:off x="3779838" y="2060575"/>
            <a:ext cx="1800225" cy="1296988"/>
          </a:xfrm>
          <a:prstGeom prst="wedgeRectCallout">
            <a:avLst>
              <a:gd name="adj1" fmla="val -72398"/>
              <a:gd name="adj2" fmla="val -373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FF"/>
                </a:solidFill>
              </a:rPr>
              <a:t>适量的</a:t>
            </a:r>
            <a:r>
              <a:rPr lang="zh-CN" altLang="en-US" sz="2000" b="1" smtClean="0">
                <a:solidFill>
                  <a:srgbClr val="0000FF"/>
                </a:solidFill>
              </a:rPr>
              <a:t>水分．</a:t>
            </a:r>
            <a:endParaRPr lang="zh-CN" altLang="en-US" sz="2000" b="1">
              <a:solidFill>
                <a:srgbClr val="0000FF"/>
              </a:solidFill>
            </a:endParaRPr>
          </a:p>
          <a:p>
            <a:r>
              <a:rPr lang="zh-CN" altLang="en-US" sz="2000" b="1">
                <a:solidFill>
                  <a:srgbClr val="0000FF"/>
                </a:solidFill>
              </a:rPr>
              <a:t>充足的</a:t>
            </a:r>
            <a:r>
              <a:rPr lang="zh-CN" altLang="en-US" sz="2000" b="1" smtClean="0">
                <a:solidFill>
                  <a:srgbClr val="0000FF"/>
                </a:solidFill>
              </a:rPr>
              <a:t>空气．</a:t>
            </a:r>
            <a:endParaRPr lang="zh-CN" altLang="en-US" sz="2000" b="1">
              <a:solidFill>
                <a:srgbClr val="0000FF"/>
              </a:solidFill>
            </a:endParaRPr>
          </a:p>
          <a:p>
            <a:r>
              <a:rPr lang="zh-CN" altLang="en-US" sz="2000" b="1">
                <a:solidFill>
                  <a:srgbClr val="0000FF"/>
                </a:solidFill>
              </a:rPr>
              <a:t>合适的温度</a:t>
            </a:r>
            <a:endParaRPr lang="zh-CN" altLang="en-US" sz="2000"/>
          </a:p>
        </p:txBody>
      </p:sp>
      <p:sp>
        <p:nvSpPr>
          <p:cNvPr id="7218" name="AutoShape 50"/>
          <p:cNvSpPr>
            <a:spLocks noChangeArrowheads="1"/>
          </p:cNvSpPr>
          <p:nvPr/>
        </p:nvSpPr>
        <p:spPr bwMode="auto">
          <a:xfrm>
            <a:off x="3708400" y="3789363"/>
            <a:ext cx="1296988" cy="936625"/>
          </a:xfrm>
          <a:prstGeom prst="wedgeRectCallout">
            <a:avLst>
              <a:gd name="adj1" fmla="val -70097"/>
              <a:gd name="adj2" fmla="val -6863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2"/>
                </a:solidFill>
              </a:rPr>
              <a:t>没有充足空气</a:t>
            </a:r>
          </a:p>
        </p:txBody>
      </p:sp>
      <p:sp>
        <p:nvSpPr>
          <p:cNvPr id="7219" name="AutoShape 51"/>
          <p:cNvSpPr>
            <a:spLocks noChangeArrowheads="1"/>
          </p:cNvSpPr>
          <p:nvPr/>
        </p:nvSpPr>
        <p:spPr bwMode="auto">
          <a:xfrm>
            <a:off x="3203575" y="1268413"/>
            <a:ext cx="1295400" cy="431800"/>
          </a:xfrm>
          <a:prstGeom prst="wedgeRectCallout">
            <a:avLst>
              <a:gd name="adj1" fmla="val -48282"/>
              <a:gd name="adj2" fmla="val 120148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2"/>
                </a:solidFill>
              </a:rPr>
              <a:t>缺少</a:t>
            </a:r>
            <a:r>
              <a:rPr lang="zh-CN" sz="2400" b="1">
                <a:solidFill>
                  <a:schemeClr val="accent2"/>
                </a:solidFill>
              </a:rPr>
              <a:t>水</a:t>
            </a:r>
          </a:p>
        </p:txBody>
      </p:sp>
      <p:sp>
        <p:nvSpPr>
          <p:cNvPr id="7220" name="AutoShape 52"/>
          <p:cNvSpPr>
            <a:spLocks noChangeArrowheads="1"/>
          </p:cNvSpPr>
          <p:nvPr/>
        </p:nvSpPr>
        <p:spPr bwMode="auto">
          <a:xfrm>
            <a:off x="7670800" y="620713"/>
            <a:ext cx="1438275" cy="863600"/>
          </a:xfrm>
          <a:prstGeom prst="wedgeRectCallout">
            <a:avLst>
              <a:gd name="adj1" fmla="val -59648"/>
              <a:gd name="adj2" fmla="val 172426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2"/>
                </a:solidFill>
              </a:rPr>
              <a:t>没有适宜的温度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72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7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7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12" grpId="1"/>
      <p:bldP spid="7217" grpId="0"/>
      <p:bldP spid="7218" grpId="0"/>
      <p:bldP spid="7219" grpId="0"/>
      <p:bldP spid="72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755650" y="260350"/>
            <a:ext cx="2797175" cy="4333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zh-CN" altLang="en-US" sz="2800">
                <a:solidFill>
                  <a:schemeClr val="accent2"/>
                </a:solidFill>
              </a:rPr>
              <a:t>种子萌发的过程</a:t>
            </a:r>
          </a:p>
        </p:txBody>
      </p:sp>
      <p:pic>
        <p:nvPicPr>
          <p:cNvPr id="8195" name="Picture 3" descr="18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-465138" y="836613"/>
            <a:ext cx="10150476" cy="4079875"/>
          </a:xfrm>
          <a:noFill/>
        </p:spPr>
      </p:pic>
      <p:sp>
        <p:nvSpPr>
          <p:cNvPr id="8196" name="Oval 4"/>
          <p:cNvSpPr>
            <a:spLocks noChangeArrowheads="1"/>
          </p:cNvSpPr>
          <p:nvPr/>
        </p:nvSpPr>
        <p:spPr bwMode="auto">
          <a:xfrm>
            <a:off x="1187450" y="1628775"/>
            <a:ext cx="936625" cy="1582738"/>
          </a:xfrm>
          <a:prstGeom prst="ellipse">
            <a:avLst/>
          </a:prstGeom>
          <a:noFill/>
          <a:ln w="38100">
            <a:solidFill>
              <a:srgbClr val="FF33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7" name="Oval 5"/>
          <p:cNvSpPr>
            <a:spLocks noChangeArrowheads="1"/>
          </p:cNvSpPr>
          <p:nvPr/>
        </p:nvSpPr>
        <p:spPr bwMode="auto">
          <a:xfrm>
            <a:off x="5724525" y="1700213"/>
            <a:ext cx="936625" cy="1582737"/>
          </a:xfrm>
          <a:prstGeom prst="ellipse">
            <a:avLst/>
          </a:prstGeom>
          <a:noFill/>
          <a:ln w="38100">
            <a:solidFill>
              <a:srgbClr val="FF33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>
            <a:off x="2987675" y="5300663"/>
            <a:ext cx="4465638" cy="73025"/>
          </a:xfrm>
          <a:prstGeom prst="wedgeRectCallout">
            <a:avLst>
              <a:gd name="adj1" fmla="val -75097"/>
              <a:gd name="adj2" fmla="val -2897824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200"/>
          </a:p>
        </p:txBody>
      </p:sp>
      <p:sp>
        <p:nvSpPr>
          <p:cNvPr id="8199" name="AutoShape 7"/>
          <p:cNvSpPr>
            <a:spLocks noChangeArrowheads="1"/>
          </p:cNvSpPr>
          <p:nvPr/>
        </p:nvSpPr>
        <p:spPr bwMode="auto">
          <a:xfrm>
            <a:off x="2052638" y="4941888"/>
            <a:ext cx="6480175" cy="647700"/>
          </a:xfrm>
          <a:prstGeom prst="wedgeRectCallout">
            <a:avLst>
              <a:gd name="adj1" fmla="val 14282"/>
              <a:gd name="adj2" fmla="val -30343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</a:rPr>
              <a:t>种子</a:t>
            </a:r>
            <a:r>
              <a:rPr lang="zh-CN" altLang="en-US" sz="3200" b="1">
                <a:solidFill>
                  <a:srgbClr val="FF3300"/>
                </a:solidFill>
              </a:rPr>
              <a:t>吸水，胚根</a:t>
            </a:r>
            <a:r>
              <a:rPr lang="zh-CN" altLang="en-US" sz="3200" b="1">
                <a:solidFill>
                  <a:srgbClr val="0000FF"/>
                </a:solidFill>
              </a:rPr>
              <a:t>先突破种皮</a:t>
            </a:r>
            <a:endParaRPr lang="zh-CN" altLang="en-US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8197" grpId="0"/>
      <p:bldP spid="8198" grpId="0"/>
      <p:bldP spid="819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468313" y="333375"/>
            <a:ext cx="3095625" cy="490538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00FF"/>
                </a:solidFill>
                <a:ea typeface="隶书" pitchFamily="49" charset="-122"/>
              </a:rPr>
              <a:t>相应习题</a:t>
            </a:r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920750" y="1125538"/>
            <a:ext cx="7362825" cy="14652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300038"/>
            <a:r>
              <a:rPr lang="en-US" altLang="zh-CN" sz="3600" b="1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zh-CN" altLang="en-US" sz="3600" b="1" smtClean="0">
                <a:latin typeface="Times New Roman" pitchFamily="18" charset="0"/>
                <a:cs typeface="Times New Roman" pitchFamily="18" charset="0"/>
              </a:rPr>
              <a:t>．在</a:t>
            </a:r>
            <a:r>
              <a:rPr lang="zh-CN" altLang="en-US" sz="3600" b="1">
                <a:latin typeface="Times New Roman" pitchFamily="18" charset="0"/>
                <a:cs typeface="Times New Roman" pitchFamily="18" charset="0"/>
              </a:rPr>
              <a:t>种子结构中，将来能发育</a:t>
            </a:r>
          </a:p>
          <a:p>
            <a:pPr indent="300038"/>
            <a:r>
              <a:rPr lang="zh-CN" altLang="en-US" sz="3600" b="1">
                <a:latin typeface="Times New Roman" pitchFamily="18" charset="0"/>
                <a:cs typeface="Times New Roman" pitchFamily="18" charset="0"/>
              </a:rPr>
              <a:t>成新植物体的幼体的是</a:t>
            </a:r>
            <a:r>
              <a:rPr lang="zh-CN" altLang="en-US" sz="3600">
                <a:cs typeface="Times New Roman" pitchFamily="18" charset="0"/>
              </a:rPr>
              <a:t>     </a:t>
            </a:r>
            <a:r>
              <a:rPr lang="zh-CN" altLang="en-US" sz="3600">
                <a:latin typeface="Times New Roman" pitchFamily="18" charset="0"/>
                <a:cs typeface="Times New Roman" pitchFamily="18" charset="0"/>
              </a:rPr>
              <a:t>（</a:t>
            </a:r>
            <a:r>
              <a:rPr lang="zh-CN" altLang="en-US" sz="3600">
                <a:cs typeface="Times New Roman" pitchFamily="18" charset="0"/>
              </a:rPr>
              <a:t>    </a:t>
            </a:r>
            <a:r>
              <a:rPr lang="zh-CN" altLang="en-US" sz="3600">
                <a:latin typeface="Times New Roman" pitchFamily="18" charset="0"/>
                <a:cs typeface="Times New Roman" pitchFamily="18" charset="0"/>
              </a:rPr>
              <a:t>）</a:t>
            </a:r>
            <a:endParaRPr lang="zh-CN" altLang="en-US" sz="3600">
              <a:cs typeface="Times New Roman" pitchFamily="18" charset="0"/>
            </a:endParaRPr>
          </a:p>
          <a:p>
            <a:pPr indent="300038" eaLnBrk="0" hangingPunct="0"/>
            <a:endParaRPr lang="zh-CN" altLang="en-US" sz="1800"/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574675" y="3071810"/>
            <a:ext cx="7501092" cy="107721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300038"/>
            <a:r>
              <a:rPr lang="en-US" altLang="zh-CN" sz="3200" b="1" smtClean="0">
                <a:cs typeface="Times New Roman" pitchFamily="18" charset="0"/>
              </a:rPr>
              <a:t>A</a:t>
            </a:r>
            <a:r>
              <a:rPr lang="zh-CN" altLang="en-US" sz="3200" b="1">
                <a:cs typeface="Times New Roman" pitchFamily="18" charset="0"/>
              </a:rPr>
              <a:t>．胚   </a:t>
            </a:r>
            <a:r>
              <a:rPr lang="zh-CN" altLang="en-US" sz="3200" b="1" smtClean="0">
                <a:cs typeface="Times New Roman" pitchFamily="18" charset="0"/>
              </a:rPr>
              <a:t>  </a:t>
            </a:r>
            <a:r>
              <a:rPr lang="en-US" altLang="zh-CN" sz="3200" b="1">
                <a:cs typeface="Times New Roman" pitchFamily="18" charset="0"/>
              </a:rPr>
              <a:t>B</a:t>
            </a:r>
            <a:r>
              <a:rPr lang="zh-CN" altLang="en-US" sz="3200" b="1">
                <a:cs typeface="Times New Roman" pitchFamily="18" charset="0"/>
              </a:rPr>
              <a:t>．胚乳    </a:t>
            </a:r>
            <a:r>
              <a:rPr lang="zh-CN" altLang="en-US" sz="3200" b="1" smtClean="0">
                <a:cs typeface="Times New Roman" pitchFamily="18" charset="0"/>
              </a:rPr>
              <a:t> </a:t>
            </a:r>
            <a:r>
              <a:rPr lang="en-US" altLang="zh-CN" sz="3200" b="1">
                <a:cs typeface="Times New Roman" pitchFamily="18" charset="0"/>
              </a:rPr>
              <a:t>C</a:t>
            </a:r>
            <a:r>
              <a:rPr lang="zh-CN" altLang="en-US" sz="3200" b="1">
                <a:cs typeface="Times New Roman" pitchFamily="18" charset="0"/>
              </a:rPr>
              <a:t>．子叶  </a:t>
            </a:r>
            <a:r>
              <a:rPr lang="zh-CN" altLang="en-US" sz="3200" b="1" smtClean="0">
                <a:cs typeface="Times New Roman" pitchFamily="18" charset="0"/>
              </a:rPr>
              <a:t>   </a:t>
            </a:r>
            <a:r>
              <a:rPr lang="en-US" altLang="zh-CN" sz="3200" b="1">
                <a:cs typeface="Times New Roman" pitchFamily="18" charset="0"/>
              </a:rPr>
              <a:t>D</a:t>
            </a:r>
            <a:r>
              <a:rPr lang="zh-CN" altLang="en-US" sz="3200" b="1">
                <a:cs typeface="Times New Roman" pitchFamily="18" charset="0"/>
              </a:rPr>
              <a:t>．胚</a:t>
            </a:r>
          </a:p>
          <a:p>
            <a:pPr indent="300038" eaLnBrk="0" hangingPunct="0"/>
            <a:endParaRPr lang="en-US" altLang="zh-CN" sz="32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6877050" y="1557338"/>
            <a:ext cx="623888" cy="8239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3300"/>
                </a:solidFill>
              </a:rPr>
              <a:t>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zh-CN" altLang="en-US" smtClean="0"/>
              <a:t>．</a:t>
            </a:r>
            <a:r>
              <a:rPr lang="zh-CN" altLang="en-US" sz="3600" b="1"/>
              <a:t>右图是菜豆种子的结构图，其中贮  藏营养物质的结构是</a:t>
            </a:r>
            <a:r>
              <a:rPr lang="en-US" altLang="zh-CN" sz="3600" b="1"/>
              <a:t>(        )</a:t>
            </a:r>
          </a:p>
          <a:p>
            <a:pPr>
              <a:buFontTx/>
              <a:buNone/>
            </a:pPr>
            <a:r>
              <a:rPr lang="en-US" altLang="zh-CN" sz="3600" b="1"/>
              <a:t>     </a:t>
            </a:r>
            <a:r>
              <a:rPr lang="en-US" altLang="zh-CN" sz="3600" b="1" smtClean="0"/>
              <a:t>A</a:t>
            </a:r>
            <a:r>
              <a:rPr lang="zh-CN" altLang="en-US" sz="3600" b="1" smtClean="0"/>
              <a:t>．①      </a:t>
            </a:r>
            <a:r>
              <a:rPr lang="en-US" altLang="zh-CN" sz="3600" b="1" smtClean="0"/>
              <a:t>B</a:t>
            </a:r>
            <a:r>
              <a:rPr lang="zh-CN" altLang="en-US" sz="3600" b="1" smtClean="0"/>
              <a:t>．</a:t>
            </a:r>
            <a:r>
              <a:rPr lang="en-US" altLang="zh-CN" sz="3600" b="1" smtClean="0"/>
              <a:t>②    C</a:t>
            </a:r>
            <a:r>
              <a:rPr lang="zh-CN" altLang="en-US" sz="3600" b="1" smtClean="0"/>
              <a:t>．</a:t>
            </a:r>
            <a:r>
              <a:rPr lang="en-US" altLang="zh-CN" sz="3600" b="1" smtClean="0"/>
              <a:t>③      D</a:t>
            </a:r>
            <a:r>
              <a:rPr lang="zh-CN" altLang="en-US" sz="3600" b="1" smtClean="0"/>
              <a:t>．</a:t>
            </a:r>
            <a:r>
              <a:rPr lang="en-US" altLang="zh-CN" sz="3600" b="1" smtClean="0"/>
              <a:t>④</a:t>
            </a:r>
            <a:endParaRPr lang="zh-CN" altLang="en-US" sz="3600" b="1"/>
          </a:p>
        </p:txBody>
      </p:sp>
      <p:pic>
        <p:nvPicPr>
          <p:cNvPr id="44036" name="Picture 4" descr="sw1"/>
          <p:cNvPicPr>
            <a:picLocks noGrp="1" noChangeAspect="1" noChangeArrowheads="1"/>
          </p:cNvPicPr>
          <p:nvPr>
            <p:ph type="title"/>
          </p:nvPr>
        </p:nvPicPr>
        <p:blipFill>
          <a:blip r:embed="rId2"/>
          <a:stretch>
            <a:fillRect/>
          </a:stretch>
        </p:blipFill>
        <p:spPr>
          <a:xfrm>
            <a:off x="2987675" y="3644900"/>
            <a:ext cx="2681288" cy="2376488"/>
          </a:xfrm>
          <a:noFill/>
        </p:spPr>
      </p:pic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5292725" y="2133600"/>
            <a:ext cx="587375" cy="762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FF3300"/>
                </a:solidFill>
              </a:rPr>
              <a:t>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4000" b="1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n-US" altLang="zh-CN" sz="4000" b="1" smtClean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zh-CN" altLang="en-US" sz="4000" b="1" smtClean="0"/>
              <a:t>．菜豆</a:t>
            </a:r>
            <a:r>
              <a:rPr lang="zh-CN" altLang="en-US" sz="4000" b="1"/>
              <a:t>种子萌发所需要的营养</a:t>
            </a:r>
          </a:p>
          <a:p>
            <a:pPr>
              <a:buFontTx/>
              <a:buNone/>
            </a:pPr>
            <a:r>
              <a:rPr lang="zh-CN" altLang="en-US" sz="4000" b="1"/>
              <a:t>        是由胚乳供给的。    （   ）</a:t>
            </a:r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6732588" y="2205038"/>
            <a:ext cx="1727200" cy="1006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>
                <a:solidFill>
                  <a:srgbClr val="FF3300"/>
                </a:solidFill>
                <a:sym typeface="Wingdings" pitchFamily="2" charset="2"/>
              </a:rPr>
              <a:t>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404813"/>
            <a:ext cx="8229600" cy="1944687"/>
          </a:xfrm>
        </p:spPr>
        <p:txBody>
          <a:bodyPr/>
          <a:lstStyle/>
          <a:p>
            <a:r>
              <a:rPr lang="en-US" altLang="zh-CN" sz="3200" smtClean="0">
                <a:latin typeface="Times New Roman" pitchFamily="18" charset="0"/>
                <a:cs typeface="Times New Roman" pitchFamily="18" charset="0"/>
              </a:rPr>
              <a:t>19</a:t>
            </a:r>
            <a:r>
              <a:rPr lang="zh-CN" altLang="en-US" sz="3200" smtClean="0"/>
              <a:t>．</a:t>
            </a:r>
            <a:r>
              <a:rPr lang="zh-CN" altLang="en-US" sz="3200" b="1" smtClean="0"/>
              <a:t>将</a:t>
            </a:r>
            <a:r>
              <a:rPr lang="zh-CN" altLang="en-US" sz="3200" b="1"/>
              <a:t>浸泡后的菜豆种子剥去种皮，并做</a:t>
            </a:r>
            <a:r>
              <a:rPr lang="zh-CN" altLang="en-US" sz="3200" b="1" smtClean="0"/>
              <a:t>如　　　</a:t>
            </a:r>
            <a:br>
              <a:rPr lang="en-US" altLang="zh-CN" sz="3200" b="1" smtClean="0"/>
            </a:br>
            <a:r>
              <a:rPr lang="zh-CN" altLang="en-US" sz="3200" b="1" smtClean="0"/>
              <a:t>　下</a:t>
            </a:r>
            <a:r>
              <a:rPr lang="zh-CN" altLang="en-US" sz="3200" b="1"/>
              <a:t>图所示的处理，在适宜种子萌发</a:t>
            </a:r>
            <a:r>
              <a:rPr lang="zh-CN" altLang="en-US" sz="3200" b="1" smtClean="0"/>
              <a:t>的</a:t>
            </a:r>
            <a:br>
              <a:rPr lang="zh-CN" altLang="en-US" sz="3200" b="1" smtClean="0"/>
            </a:br>
            <a:r>
              <a:rPr lang="zh-CN" altLang="en-US" sz="3200" b="1" smtClean="0"/>
              <a:t> 　　条件下</a:t>
            </a:r>
            <a:r>
              <a:rPr lang="zh-CN" altLang="en-US" sz="3200" b="1"/>
              <a:t>培养，其中不会发芽的是（    ）</a:t>
            </a:r>
            <a:r>
              <a:rPr lang="zh-CN" altLang="en-US" sz="4000"/>
              <a:t> </a:t>
            </a:r>
          </a:p>
        </p:txBody>
      </p:sp>
      <p:pic>
        <p:nvPicPr>
          <p:cNvPr id="45060" name="Picture 4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611188" y="2420938"/>
            <a:ext cx="7956550" cy="2419350"/>
          </a:xfrm>
          <a:noFill/>
        </p:spPr>
      </p:pic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7572396" y="1571612"/>
            <a:ext cx="550862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3300"/>
                </a:solidFill>
              </a:rPr>
              <a:t>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4213" y="765175"/>
            <a:ext cx="8101012" cy="45259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zh-CN" sz="4400" b="1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zh-CN" altLang="en-US" sz="4400" b="1" smtClean="0"/>
              <a:t>．面粉</a:t>
            </a:r>
            <a:r>
              <a:rPr lang="zh-CN" altLang="en-US" sz="4400" b="1"/>
              <a:t>主要是由小麦</a:t>
            </a:r>
            <a:r>
              <a:rPr lang="zh-CN" altLang="en-US" sz="4400" b="1" smtClean="0"/>
              <a:t>种子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4400" b="1" smtClean="0"/>
              <a:t>　 的</a:t>
            </a:r>
            <a:r>
              <a:rPr lang="zh-CN" altLang="en-US" sz="4400" b="1" u="sng" smtClean="0"/>
              <a:t>         </a:t>
            </a:r>
            <a:r>
              <a:rPr lang="zh-CN" altLang="en-US" sz="4400" b="1" smtClean="0"/>
              <a:t>加工而成的，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4400" b="1" smtClean="0"/>
              <a:t>花生油</a:t>
            </a:r>
            <a:r>
              <a:rPr lang="zh-CN" altLang="en-US" sz="4400" b="1"/>
              <a:t>主要是从花生的</a:t>
            </a:r>
            <a:r>
              <a:rPr lang="zh-CN" altLang="en-US" sz="4400" b="1" u="sng"/>
              <a:t>          </a:t>
            </a:r>
            <a:r>
              <a:rPr lang="zh-CN" altLang="en-US" sz="4400" b="1"/>
              <a:t>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4400" b="1"/>
              <a:t>榨出来的，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4400" b="1"/>
              <a:t>而豆腐是由大豆的</a:t>
            </a:r>
            <a:r>
              <a:rPr lang="zh-CN" altLang="en-US" sz="4400" b="1" u="sng"/>
              <a:t>           </a:t>
            </a:r>
            <a:r>
              <a:rPr lang="zh-CN" altLang="en-US" sz="4400" b="1"/>
              <a:t>加工而来的。</a:t>
            </a:r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2000232" y="1357298"/>
            <a:ext cx="1512887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3300"/>
                </a:solidFill>
              </a:rPr>
              <a:t>胚乳</a:t>
            </a: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 bwMode="auto">
          <a:xfrm>
            <a:off x="6588125" y="2205038"/>
            <a:ext cx="1512888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</a:rPr>
              <a:t>子叶</a:t>
            </a:r>
          </a:p>
        </p:txBody>
      </p:sp>
      <p:sp>
        <p:nvSpPr>
          <p:cNvPr id="50185" name="Text Box 9"/>
          <p:cNvSpPr txBox="1">
            <a:spLocks noChangeArrowheads="1"/>
          </p:cNvSpPr>
          <p:nvPr/>
        </p:nvSpPr>
        <p:spPr bwMode="auto">
          <a:xfrm>
            <a:off x="5508625" y="3644900"/>
            <a:ext cx="1512888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</a:rPr>
              <a:t>种子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0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0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0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1" grpId="0"/>
      <p:bldP spid="50183" grpId="0"/>
      <p:bldP spid="5018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125538"/>
            <a:ext cx="8229600" cy="4525962"/>
          </a:xfrm>
        </p:spPr>
        <p:txBody>
          <a:bodyPr/>
          <a:lstStyle/>
          <a:p>
            <a:r>
              <a:rPr lang="en-US" altLang="zh-CN" sz="3600" b="1" smtClean="0"/>
              <a:t>15</a:t>
            </a:r>
            <a:r>
              <a:rPr lang="zh-CN" altLang="en-US" sz="3600" b="1" smtClean="0"/>
              <a:t>．嘉</a:t>
            </a:r>
            <a:r>
              <a:rPr lang="zh-CN" altLang="en-US" sz="3600" b="1"/>
              <a:t>鱼潘家沟是全国著名的蔬菜基地，菜农在早春播种后用地膜或草进行覆盖，其目的是 （    ）</a:t>
            </a:r>
          </a:p>
          <a:p>
            <a:r>
              <a:rPr lang="en-US" altLang="zh-CN" sz="3600" b="1"/>
              <a:t>  A</a:t>
            </a:r>
            <a:r>
              <a:rPr lang="zh-CN" altLang="en-US" sz="3600" b="1"/>
              <a:t>．加快种子吸收无机盐            </a:t>
            </a:r>
          </a:p>
          <a:p>
            <a:r>
              <a:rPr lang="zh-CN" altLang="en-US" sz="3600" b="1"/>
              <a:t>  </a:t>
            </a:r>
            <a:r>
              <a:rPr lang="en-US" altLang="zh-CN" sz="3600" b="1"/>
              <a:t>B</a:t>
            </a:r>
            <a:r>
              <a:rPr lang="zh-CN" altLang="en-US" sz="3600" b="1"/>
              <a:t>．防止种子霉变腐烂</a:t>
            </a:r>
          </a:p>
          <a:p>
            <a:r>
              <a:rPr lang="en-US" altLang="zh-CN" sz="3600" b="1"/>
              <a:t>  C</a:t>
            </a:r>
            <a:r>
              <a:rPr lang="zh-CN" altLang="en-US" sz="3600" b="1"/>
              <a:t>．保温保湿，利于种子萌发  </a:t>
            </a:r>
            <a:endParaRPr lang="en-US" altLang="zh-CN" sz="3600" b="1" smtClean="0"/>
          </a:p>
          <a:p>
            <a:r>
              <a:rPr lang="zh-CN" altLang="en-US" sz="3600" b="1" smtClean="0"/>
              <a:t>  </a:t>
            </a:r>
            <a:r>
              <a:rPr lang="en-US" altLang="zh-CN" sz="3600" b="1" smtClean="0"/>
              <a:t>D</a:t>
            </a:r>
            <a:r>
              <a:rPr lang="zh-CN" altLang="en-US" sz="3600" b="1" smtClean="0"/>
              <a:t>．防止虫子咬坏种子</a:t>
            </a:r>
            <a:endParaRPr lang="zh-CN" altLang="en-US" sz="3600" b="1"/>
          </a:p>
          <a:p>
            <a:pPr>
              <a:buFontTx/>
              <a:buNone/>
            </a:pPr>
            <a:r>
              <a:rPr lang="zh-CN" altLang="en-US" sz="3600" b="1"/>
              <a:t>     </a:t>
            </a: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5003800" y="2205038"/>
            <a:ext cx="550863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3300"/>
                </a:solidFill>
              </a:rPr>
              <a:t>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109" name="Picture 5"/>
          <p:cNvPicPr>
            <a:picLocks noGrp="1" noChangeAspect="1" noChangeArrowheads="1"/>
          </p:cNvPicPr>
          <p:nvPr>
            <p:ph type="title"/>
          </p:nvPr>
        </p:nvPicPr>
        <p:blipFill>
          <a:blip r:embed="rId2"/>
          <a:stretch>
            <a:fillRect/>
          </a:stretch>
        </p:blipFill>
        <p:spPr>
          <a:xfrm>
            <a:off x="395288" y="1628775"/>
            <a:ext cx="8137525" cy="4087813"/>
          </a:xfrm>
          <a:noFill/>
        </p:spPr>
      </p:pic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611188" y="549275"/>
            <a:ext cx="8281987" cy="106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zh-CN" altLang="en-US" sz="3200" b="1" smtClean="0"/>
              <a:t> ．用</a:t>
            </a:r>
            <a:r>
              <a:rPr lang="zh-CN" altLang="en-US" sz="3200" b="1"/>
              <a:t>三份稻谷（每份干燥时质量均为  </a:t>
            </a:r>
            <a:r>
              <a:rPr lang="en-US" altLang="zh-CN" sz="3200" b="1"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zh-CN" altLang="en-US" sz="3200" b="1"/>
              <a:t>克</a:t>
            </a:r>
            <a:r>
              <a:rPr lang="zh-CN" altLang="en-US" sz="3200" b="1" smtClean="0"/>
              <a:t>）做</a:t>
            </a:r>
            <a:r>
              <a:rPr lang="zh-CN" altLang="en-US" sz="3200" b="1"/>
              <a:t>下图所示实验。</a:t>
            </a: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1476375" y="5589588"/>
            <a:ext cx="1008063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3300"/>
                </a:solidFill>
              </a:rPr>
              <a:t>1</a:t>
            </a:r>
            <a:r>
              <a:rPr lang="zh-CN" altLang="en-US" sz="2800" b="1"/>
              <a:t>号</a:t>
            </a: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3995738" y="5661025"/>
            <a:ext cx="1008062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3300"/>
                </a:solidFill>
              </a:rPr>
              <a:t>2</a:t>
            </a:r>
            <a:r>
              <a:rPr lang="zh-CN" altLang="en-US" sz="2800" b="1"/>
              <a:t>号</a:t>
            </a: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6877050" y="5589588"/>
            <a:ext cx="1008063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3300"/>
                </a:solidFill>
              </a:rPr>
              <a:t>3</a:t>
            </a:r>
            <a:r>
              <a:rPr lang="zh-CN" altLang="en-US" sz="2800" b="1"/>
              <a:t>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252413" y="117475"/>
            <a:ext cx="3205162" cy="585788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00FF"/>
                </a:solidFill>
                <a:ea typeface="隶书" pitchFamily="49" charset="-122"/>
              </a:rPr>
              <a:t>重难点提示</a:t>
            </a:r>
          </a:p>
        </p:txBody>
      </p:sp>
      <p:pic>
        <p:nvPicPr>
          <p:cNvPr id="10243" name="Picture 3" descr="image5-2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195513" y="1454150"/>
            <a:ext cx="2557462" cy="42799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0244" name="Text Box 4" descr="绿色大理石"/>
          <p:cNvSpPr txBox="1">
            <a:spLocks noChangeArrowheads="1"/>
          </p:cNvSpPr>
          <p:nvPr/>
        </p:nvSpPr>
        <p:spPr bwMode="auto">
          <a:xfrm>
            <a:off x="4932363" y="2276475"/>
            <a:ext cx="1249362" cy="6889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成熟区</a:t>
            </a:r>
          </a:p>
        </p:txBody>
      </p:sp>
      <p:sp>
        <p:nvSpPr>
          <p:cNvPr id="10245" name="Text Box 5" descr="绿色大理石"/>
          <p:cNvSpPr txBox="1">
            <a:spLocks noChangeArrowheads="1"/>
          </p:cNvSpPr>
          <p:nvPr/>
        </p:nvSpPr>
        <p:spPr bwMode="auto">
          <a:xfrm>
            <a:off x="4787900" y="3605213"/>
            <a:ext cx="1249363" cy="6873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伸长区</a:t>
            </a:r>
          </a:p>
        </p:txBody>
      </p:sp>
      <p:sp>
        <p:nvSpPr>
          <p:cNvPr id="10246" name="Text Box 6" descr="绿色大理石"/>
          <p:cNvSpPr txBox="1">
            <a:spLocks noChangeArrowheads="1"/>
          </p:cNvSpPr>
          <p:nvPr/>
        </p:nvSpPr>
        <p:spPr bwMode="auto">
          <a:xfrm>
            <a:off x="4572000" y="4438650"/>
            <a:ext cx="1250950" cy="6873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分生区</a:t>
            </a:r>
          </a:p>
        </p:txBody>
      </p:sp>
      <p:sp>
        <p:nvSpPr>
          <p:cNvPr id="10247" name="Text Box 7" descr="绿色大理石"/>
          <p:cNvSpPr txBox="1">
            <a:spLocks noChangeArrowheads="1"/>
          </p:cNvSpPr>
          <p:nvPr/>
        </p:nvSpPr>
        <p:spPr bwMode="auto">
          <a:xfrm>
            <a:off x="4429125" y="4868863"/>
            <a:ext cx="1096963" cy="6889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根冠</a:t>
            </a:r>
          </a:p>
        </p:txBody>
      </p:sp>
      <p:sp>
        <p:nvSpPr>
          <p:cNvPr id="10248" name="Text Box 8" descr="绿色大理石"/>
          <p:cNvSpPr txBox="1">
            <a:spLocks noChangeArrowheads="1"/>
          </p:cNvSpPr>
          <p:nvPr/>
        </p:nvSpPr>
        <p:spPr bwMode="auto">
          <a:xfrm>
            <a:off x="1116013" y="1628775"/>
            <a:ext cx="995362" cy="7747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根毛</a:t>
            </a:r>
          </a:p>
        </p:txBody>
      </p:sp>
      <p:sp>
        <p:nvSpPr>
          <p:cNvPr id="10249" name="Line 9"/>
          <p:cNvSpPr>
            <a:spLocks noChangeShapeType="1"/>
          </p:cNvSpPr>
          <p:nvPr/>
        </p:nvSpPr>
        <p:spPr bwMode="auto">
          <a:xfrm>
            <a:off x="2124075" y="2062163"/>
            <a:ext cx="503238" cy="431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 w="med" len="med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50" name="Text Box 10" descr="绿色大理石"/>
          <p:cNvSpPr txBox="1">
            <a:spLocks noChangeArrowheads="1"/>
          </p:cNvSpPr>
          <p:nvPr/>
        </p:nvSpPr>
        <p:spPr bwMode="auto">
          <a:xfrm>
            <a:off x="4572000" y="2668588"/>
            <a:ext cx="1962150" cy="6873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（根毛区）</a:t>
            </a:r>
          </a:p>
        </p:txBody>
      </p:sp>
      <p:sp>
        <p:nvSpPr>
          <p:cNvPr id="10251" name="AutoShape 11" descr="绿色大理石"/>
          <p:cNvSpPr/>
          <p:nvPr/>
        </p:nvSpPr>
        <p:spPr bwMode="auto">
          <a:xfrm>
            <a:off x="4427538" y="2101850"/>
            <a:ext cx="69850" cy="1397000"/>
          </a:xfrm>
          <a:prstGeom prst="rightBrace">
            <a:avLst>
              <a:gd name="adj1" fmla="val 166667"/>
              <a:gd name="adj2" fmla="val 50000"/>
            </a:avLst>
          </a:prstGeom>
          <a:noFill/>
          <a:ln w="28575">
            <a:solidFill>
              <a:srgbClr val="0000FF"/>
            </a:solidFill>
            <a:round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52" name="AutoShape 12" descr="绿色大理石"/>
          <p:cNvSpPr/>
          <p:nvPr/>
        </p:nvSpPr>
        <p:spPr bwMode="auto">
          <a:xfrm>
            <a:off x="4211638" y="3543300"/>
            <a:ext cx="144462" cy="1079500"/>
          </a:xfrm>
          <a:prstGeom prst="rightBrace">
            <a:avLst>
              <a:gd name="adj1" fmla="val 62271"/>
              <a:gd name="adj2" fmla="val 50000"/>
            </a:avLst>
          </a:prstGeom>
          <a:noFill/>
          <a:ln w="28575">
            <a:solidFill>
              <a:srgbClr val="FF0000"/>
            </a:solidFill>
            <a:round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53" name="AutoShape 13" descr="绿色大理石"/>
          <p:cNvSpPr/>
          <p:nvPr/>
        </p:nvSpPr>
        <p:spPr bwMode="auto">
          <a:xfrm>
            <a:off x="4140200" y="4695825"/>
            <a:ext cx="69850" cy="336550"/>
          </a:xfrm>
          <a:prstGeom prst="rightBrace">
            <a:avLst>
              <a:gd name="adj1" fmla="val 40152"/>
              <a:gd name="adj2" fmla="val 50000"/>
            </a:avLst>
          </a:prstGeom>
          <a:noFill/>
          <a:ln w="28575">
            <a:solidFill>
              <a:srgbClr val="0000FF"/>
            </a:solidFill>
            <a:round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54" name="AutoShape 14" descr="绿色大理石"/>
          <p:cNvSpPr/>
          <p:nvPr/>
        </p:nvSpPr>
        <p:spPr bwMode="auto">
          <a:xfrm>
            <a:off x="3995738" y="5127625"/>
            <a:ext cx="76200" cy="317500"/>
          </a:xfrm>
          <a:prstGeom prst="rightBrace">
            <a:avLst>
              <a:gd name="adj1" fmla="val 104167"/>
              <a:gd name="adj2" fmla="val 50000"/>
            </a:avLst>
          </a:prstGeom>
          <a:noFill/>
          <a:ln w="28575">
            <a:solidFill>
              <a:srgbClr val="FF0066"/>
            </a:solidFill>
            <a:round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55" name="Rectangle 15"/>
          <p:cNvSpPr>
            <a:spLocks noChangeArrowheads="1"/>
          </p:cNvSpPr>
          <p:nvPr/>
        </p:nvSpPr>
        <p:spPr bwMode="auto">
          <a:xfrm>
            <a:off x="3924300" y="592138"/>
            <a:ext cx="2357438" cy="577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Tx/>
              <a:buChar char="•"/>
            </a:pPr>
            <a:r>
              <a:rPr lang="zh-CN" altLang="en-US" sz="3200" b="1">
                <a:solidFill>
                  <a:srgbClr val="0000FF"/>
                </a:solidFill>
              </a:rPr>
              <a:t>根尖的结构</a:t>
            </a:r>
          </a:p>
        </p:txBody>
      </p:sp>
      <p:sp>
        <p:nvSpPr>
          <p:cNvPr id="10256" name="Line 16"/>
          <p:cNvSpPr>
            <a:spLocks noChangeShapeType="1"/>
          </p:cNvSpPr>
          <p:nvPr/>
        </p:nvSpPr>
        <p:spPr bwMode="auto">
          <a:xfrm flipH="1">
            <a:off x="6156325" y="2852738"/>
            <a:ext cx="793750" cy="15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57" name="Text Box 17" descr="绿色大理石"/>
          <p:cNvSpPr txBox="1">
            <a:spLocks noChangeArrowheads="1"/>
          </p:cNvSpPr>
          <p:nvPr/>
        </p:nvSpPr>
        <p:spPr bwMode="auto">
          <a:xfrm>
            <a:off x="6877050" y="2420938"/>
            <a:ext cx="995363" cy="7747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吸收</a:t>
            </a:r>
          </a:p>
        </p:txBody>
      </p:sp>
      <p:sp>
        <p:nvSpPr>
          <p:cNvPr id="10258" name="Line 18"/>
          <p:cNvSpPr>
            <a:spLocks noChangeShapeType="1"/>
          </p:cNvSpPr>
          <p:nvPr/>
        </p:nvSpPr>
        <p:spPr bwMode="auto">
          <a:xfrm flipH="1" flipV="1">
            <a:off x="5940425" y="4194175"/>
            <a:ext cx="792163" cy="4286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59" name="Text Box 19" descr="绿色大理石"/>
          <p:cNvSpPr txBox="1">
            <a:spLocks noChangeArrowheads="1"/>
          </p:cNvSpPr>
          <p:nvPr/>
        </p:nvSpPr>
        <p:spPr bwMode="auto">
          <a:xfrm>
            <a:off x="6877050" y="4167188"/>
            <a:ext cx="995363" cy="773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生长</a:t>
            </a:r>
          </a:p>
        </p:txBody>
      </p:sp>
      <p:sp>
        <p:nvSpPr>
          <p:cNvPr id="10260" name="Line 20"/>
          <p:cNvSpPr>
            <a:spLocks noChangeShapeType="1"/>
          </p:cNvSpPr>
          <p:nvPr/>
        </p:nvSpPr>
        <p:spPr bwMode="auto">
          <a:xfrm flipH="1">
            <a:off x="5724525" y="4622800"/>
            <a:ext cx="1008063" cy="288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4140200" y="5013325"/>
            <a:ext cx="460375" cy="517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33CC"/>
                </a:solidFill>
              </a:rPr>
              <a:t>1</a:t>
            </a:r>
          </a:p>
        </p:txBody>
      </p:sp>
      <p:sp>
        <p:nvSpPr>
          <p:cNvPr id="10262" name="Text Box 22"/>
          <p:cNvSpPr txBox="1">
            <a:spLocks noChangeArrowheads="1"/>
          </p:cNvSpPr>
          <p:nvPr/>
        </p:nvSpPr>
        <p:spPr bwMode="auto">
          <a:xfrm>
            <a:off x="4284663" y="4581525"/>
            <a:ext cx="460375" cy="517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10263" name="Text Box 23"/>
          <p:cNvSpPr txBox="1">
            <a:spLocks noChangeArrowheads="1"/>
          </p:cNvSpPr>
          <p:nvPr/>
        </p:nvSpPr>
        <p:spPr bwMode="auto">
          <a:xfrm>
            <a:off x="4500563" y="3789363"/>
            <a:ext cx="460375" cy="517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3300"/>
                </a:solidFill>
              </a:rPr>
              <a:t>3</a:t>
            </a:r>
          </a:p>
        </p:txBody>
      </p:sp>
      <p:sp>
        <p:nvSpPr>
          <p:cNvPr id="10264" name="Text Box 24"/>
          <p:cNvSpPr txBox="1">
            <a:spLocks noChangeArrowheads="1"/>
          </p:cNvSpPr>
          <p:nvPr/>
        </p:nvSpPr>
        <p:spPr bwMode="auto">
          <a:xfrm>
            <a:off x="4572000" y="2420938"/>
            <a:ext cx="461963" cy="517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0000FF"/>
                </a:solidFill>
              </a:rPr>
              <a:t>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0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  <p:cond evt="onBegin" delay="0">
                          <p:tn val="53"/>
                        </p:cond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  <p:cond evt="onBegin" delay="0">
                          <p:tn val="58"/>
                        </p:cond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  <p:cond evt="onBegin" delay="0">
                          <p:tn val="69"/>
                        </p:cond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  <p:cond evt="onBegin" delay="0">
                          <p:tn val="74"/>
                        </p:cond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  <p:cond evt="onBegin" delay="0">
                          <p:tn val="80"/>
                        </p:cond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10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  <p:cond evt="onBegin" delay="0">
                          <p:tn val="89"/>
                        </p:cond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10245" grpId="0"/>
      <p:bldP spid="10246" grpId="0"/>
      <p:bldP spid="10247" grpId="0"/>
      <p:bldP spid="10248" grpId="0"/>
      <p:bldP spid="10249" grpId="0"/>
      <p:bldP spid="10250" grpId="0"/>
      <p:bldP spid="10251" grpId="0"/>
      <p:bldP spid="10252" grpId="0"/>
      <p:bldP spid="10253" grpId="0"/>
      <p:bldP spid="10254" grpId="0"/>
      <p:bldP spid="10256" grpId="0"/>
      <p:bldP spid="10257" grpId="0"/>
      <p:bldP spid="10258" grpId="0"/>
      <p:bldP spid="10259" grpId="0"/>
      <p:bldP spid="10260" grpId="0"/>
      <p:bldP spid="10261" grpId="0"/>
      <p:bldP spid="10262" grpId="0"/>
      <p:bldP spid="10263" grpId="0"/>
      <p:bldP spid="102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266" name="Object 2"/>
          <p:cNvGraphicFramePr>
            <a:graphicFrameLocks noChangeAspect="1"/>
          </p:cNvGraphicFramePr>
          <p:nvPr/>
        </p:nvGraphicFramePr>
        <p:xfrm>
          <a:off x="1131888" y="1270000"/>
          <a:ext cx="7204075" cy="4622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4200797" imgH="1972037" progId="PBrush">
                  <p:embed/>
                </p:oleObj>
              </mc:Choice>
              <mc:Fallback>
                <p:oleObj r:id="rId2" imgW="4200797" imgH="1972037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31888" y="1270000"/>
                        <a:ext cx="7204075" cy="4622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3060700" y="2346325"/>
            <a:ext cx="1898650" cy="577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生长点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3240088" y="2765425"/>
            <a:ext cx="1476375" cy="577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幼叶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3276600" y="3860800"/>
            <a:ext cx="13477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芽轴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2844800" y="5157788"/>
            <a:ext cx="2068513" cy="577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芽原基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5635625" y="2695575"/>
            <a:ext cx="808038" cy="577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叶</a:t>
            </a: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6013450" y="3789363"/>
            <a:ext cx="808038" cy="577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茎</a:t>
            </a: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5868988" y="5086350"/>
            <a:ext cx="987425" cy="577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芽</a:t>
            </a: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2484438" y="5878513"/>
            <a:ext cx="5329237" cy="5778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sz="3200" b="1">
                <a:solidFill>
                  <a:srgbClr val="FF3300"/>
                </a:solidFill>
                <a:latin typeface="Times New Roman" pitchFamily="18" charset="0"/>
              </a:rPr>
              <a:t>叶芽     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                    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     </a:t>
            </a:r>
            <a:r>
              <a:rPr lang="zh-CN" sz="3200" b="1">
                <a:solidFill>
                  <a:srgbClr val="0000FF"/>
                </a:solidFill>
                <a:latin typeface="Times New Roman" pitchFamily="18" charset="0"/>
              </a:rPr>
              <a:t> 枝条</a:t>
            </a:r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468313" y="260350"/>
            <a:ext cx="3205162" cy="585788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00FF"/>
                </a:solidFill>
                <a:ea typeface="隶书" pitchFamily="49" charset="-122"/>
              </a:rPr>
              <a:t>重难点提示</a:t>
            </a:r>
          </a:p>
        </p:txBody>
      </p: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3779838" y="333375"/>
            <a:ext cx="5329237" cy="58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</a:rPr>
              <a:t>芽的发育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（</a:t>
            </a:r>
            <a:r>
              <a:rPr lang="zh-CN" sz="3200" b="1" smtClean="0">
                <a:solidFill>
                  <a:srgbClr val="0000FF"/>
                </a:solidFill>
                <a:latin typeface="Times New Roman" pitchFamily="18" charset="0"/>
              </a:rPr>
              <a:t>叶芽</a:t>
            </a:r>
            <a:r>
              <a:rPr lang="zh-CN" altLang="en-US" sz="3200" b="1" smtClean="0">
                <a:solidFill>
                  <a:srgbClr val="0000FF"/>
                </a:solidFill>
                <a:latin typeface="Times New Roman" pitchFamily="18" charset="0"/>
              </a:rPr>
              <a:t>．花芽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等）</a:t>
            </a:r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4356100" y="5734050"/>
            <a:ext cx="1643063" cy="5175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sz="2800" b="1">
                <a:solidFill>
                  <a:srgbClr val="0000FF"/>
                </a:solidFill>
              </a:rPr>
              <a:t>发育成  </a:t>
            </a:r>
            <a:r>
              <a:rPr lang="zh-CN" altLang="en-US" sz="2800" b="1">
                <a:solidFill>
                  <a:srgbClr val="0000FF"/>
                </a:solidFill>
              </a:rPr>
              <a:t>  </a:t>
            </a:r>
          </a:p>
        </p:txBody>
      </p:sp>
      <p:sp>
        <p:nvSpPr>
          <p:cNvPr id="11278" name="Line 14"/>
          <p:cNvSpPr>
            <a:spLocks noChangeShapeType="1"/>
          </p:cNvSpPr>
          <p:nvPr/>
        </p:nvSpPr>
        <p:spPr bwMode="auto">
          <a:xfrm>
            <a:off x="3419475" y="6165850"/>
            <a:ext cx="288131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tailEnd type="triangle" w="med" len="med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9" name="Rectangle 15"/>
          <p:cNvSpPr>
            <a:spLocks noChangeArrowheads="1"/>
          </p:cNvSpPr>
          <p:nvPr/>
        </p:nvSpPr>
        <p:spPr bwMode="auto">
          <a:xfrm>
            <a:off x="4357688" y="1196975"/>
            <a:ext cx="1296987" cy="46815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80" name="Rectangle 16"/>
          <p:cNvSpPr>
            <a:spLocks noChangeArrowheads="1"/>
          </p:cNvSpPr>
          <p:nvPr/>
        </p:nvSpPr>
        <p:spPr bwMode="auto">
          <a:xfrm>
            <a:off x="5580063" y="1196975"/>
            <a:ext cx="2952750" cy="54721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7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0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1268" grpId="0"/>
      <p:bldP spid="11269" grpId="0"/>
      <p:bldP spid="11270" grpId="0"/>
      <p:bldP spid="11271" grpId="0"/>
      <p:bldP spid="11272" grpId="0"/>
      <p:bldP spid="11273" grpId="0"/>
      <p:bldP spid="11277" grpId="0"/>
      <p:bldP spid="11278" grpId="0"/>
      <p:bldP spid="11279" grpId="0"/>
      <p:bldP spid="1128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Line 2"/>
          <p:cNvSpPr>
            <a:spLocks noChangeShapeType="1"/>
          </p:cNvSpPr>
          <p:nvPr/>
        </p:nvSpPr>
        <p:spPr bwMode="auto">
          <a:xfrm flipH="1">
            <a:off x="4114800" y="4973638"/>
            <a:ext cx="0" cy="1808162"/>
          </a:xfrm>
          <a:prstGeom prst="line">
            <a:avLst/>
          </a:prstGeom>
          <a:noFill/>
          <a:ln w="127000">
            <a:solidFill>
              <a:schemeClr val="accent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291" name="Group 3"/>
          <p:cNvGrpSpPr/>
          <p:nvPr/>
        </p:nvGrpSpPr>
        <p:grpSpPr>
          <a:xfrm>
            <a:off x="1630363" y="2209800"/>
            <a:ext cx="5181600" cy="2870200"/>
            <a:chExt cx="3264" cy="1808"/>
          </a:xfrm>
        </p:grpSpPr>
        <p:sp>
          <p:nvSpPr>
            <p:cNvPr id="12292" name="AutoShape 4"/>
            <p:cNvSpPr>
              <a:spLocks noChangeArrowheads="1"/>
            </p:cNvSpPr>
            <p:nvPr/>
          </p:nvSpPr>
          <p:spPr bwMode="auto">
            <a:xfrm rot="18154933">
              <a:off x="328" y="405"/>
              <a:ext cx="1071" cy="1732"/>
            </a:xfrm>
            <a:custGeom>
              <a:gdLst>
                <a:gd name="T0" fmla="*/ 10860 w 21600"/>
                <a:gd name="T1" fmla="*/ 2187 h 21600"/>
                <a:gd name="T2" fmla="*/ 2928 w 21600"/>
                <a:gd name="T3" fmla="*/ 10800 h 21600"/>
                <a:gd name="T4" fmla="*/ 10860 w 21600"/>
                <a:gd name="T5" fmla="*/ 21600 h 21600"/>
                <a:gd name="T6" fmla="*/ 18672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37 w 21600"/>
                <a:gd name="T13" fmla="*/ 2277 h 21600"/>
                <a:gd name="T14" fmla="*/ 16557 w 21600"/>
                <a:gd name="T15" fmla="*/ 1367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0">
              <a:gsLst>
                <a:gs pos="0">
                  <a:srgbClr val="FF66FF"/>
                </a:gs>
                <a:gs pos="100000">
                  <a:srgbClr val="FFFF00"/>
                </a:gs>
              </a:gsLst>
              <a:lin ang="54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3" name="AutoShape 5"/>
            <p:cNvSpPr>
              <a:spLocks noChangeArrowheads="1"/>
            </p:cNvSpPr>
            <p:nvPr/>
          </p:nvSpPr>
          <p:spPr bwMode="auto">
            <a:xfrm rot="20232078">
              <a:off x="733" y="0"/>
              <a:ext cx="1066" cy="1741"/>
            </a:xfrm>
            <a:custGeom>
              <a:gdLst>
                <a:gd name="T0" fmla="*/ 10860 w 21600"/>
                <a:gd name="T1" fmla="*/ 2187 h 21600"/>
                <a:gd name="T2" fmla="*/ 2928 w 21600"/>
                <a:gd name="T3" fmla="*/ 10800 h 21600"/>
                <a:gd name="T4" fmla="*/ 10860 w 21600"/>
                <a:gd name="T5" fmla="*/ 21600 h 21600"/>
                <a:gd name="T6" fmla="*/ 18672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37 w 21600"/>
                <a:gd name="T13" fmla="*/ 2277 h 21600"/>
                <a:gd name="T14" fmla="*/ 16557 w 21600"/>
                <a:gd name="T15" fmla="*/ 1367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0">
              <a:gsLst>
                <a:gs pos="0">
                  <a:srgbClr val="FF66FF"/>
                </a:gs>
                <a:gs pos="100000">
                  <a:srgbClr val="FFFF00"/>
                </a:gs>
              </a:gsLst>
              <a:lin ang="54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4" name="AutoShape 6"/>
            <p:cNvSpPr>
              <a:spLocks noChangeArrowheads="1"/>
            </p:cNvSpPr>
            <p:nvPr/>
          </p:nvSpPr>
          <p:spPr bwMode="auto">
            <a:xfrm rot="3274297">
              <a:off x="1860" y="338"/>
              <a:ext cx="1071" cy="1732"/>
            </a:xfrm>
            <a:custGeom>
              <a:gdLst>
                <a:gd name="T0" fmla="*/ 10860 w 21600"/>
                <a:gd name="T1" fmla="*/ 2187 h 21600"/>
                <a:gd name="T2" fmla="*/ 2928 w 21600"/>
                <a:gd name="T3" fmla="*/ 10800 h 21600"/>
                <a:gd name="T4" fmla="*/ 10860 w 21600"/>
                <a:gd name="T5" fmla="*/ 21600 h 21600"/>
                <a:gd name="T6" fmla="*/ 18672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37 w 21600"/>
                <a:gd name="T13" fmla="*/ 2277 h 21600"/>
                <a:gd name="T14" fmla="*/ 16557 w 21600"/>
                <a:gd name="T15" fmla="*/ 1367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0">
              <a:gsLst>
                <a:gs pos="0">
                  <a:srgbClr val="FF66FF"/>
                </a:gs>
                <a:gs pos="100000">
                  <a:srgbClr val="FFFF00"/>
                </a:gs>
              </a:gsLst>
              <a:lin ang="54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5" name="AutoShape 7"/>
            <p:cNvSpPr>
              <a:spLocks noChangeArrowheads="1"/>
            </p:cNvSpPr>
            <p:nvPr/>
          </p:nvSpPr>
          <p:spPr bwMode="auto">
            <a:xfrm rot="1209333">
              <a:off x="1399" y="0"/>
              <a:ext cx="1066" cy="1741"/>
            </a:xfrm>
            <a:custGeom>
              <a:gdLst>
                <a:gd name="T0" fmla="*/ 10860 w 21600"/>
                <a:gd name="T1" fmla="*/ 2187 h 21600"/>
                <a:gd name="T2" fmla="*/ 2928 w 21600"/>
                <a:gd name="T3" fmla="*/ 10800 h 21600"/>
                <a:gd name="T4" fmla="*/ 10860 w 21600"/>
                <a:gd name="T5" fmla="*/ 21600 h 21600"/>
                <a:gd name="T6" fmla="*/ 18672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37 w 21600"/>
                <a:gd name="T13" fmla="*/ 2277 h 21600"/>
                <a:gd name="T14" fmla="*/ 16557 w 21600"/>
                <a:gd name="T15" fmla="*/ 1367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0">
              <a:gsLst>
                <a:gs pos="0">
                  <a:srgbClr val="FF66FF"/>
                </a:gs>
                <a:gs pos="100000">
                  <a:srgbClr val="FFFF00"/>
                </a:gs>
              </a:gsLst>
              <a:lin ang="54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2296" name="Group 8"/>
          <p:cNvGrpSpPr/>
          <p:nvPr/>
        </p:nvGrpSpPr>
        <p:grpSpPr>
          <a:xfrm>
            <a:off x="3001963" y="4495800"/>
            <a:ext cx="2317750" cy="590550"/>
            <a:chExt cx="1461" cy="372"/>
          </a:xfrm>
        </p:grpSpPr>
        <p:sp>
          <p:nvSpPr>
            <p:cNvPr id="12297" name="AutoShape 9"/>
            <p:cNvSpPr>
              <a:spLocks noChangeArrowheads="1"/>
            </p:cNvSpPr>
            <p:nvPr/>
          </p:nvSpPr>
          <p:spPr bwMode="auto">
            <a:xfrm rot="19108196">
              <a:off x="720" y="0"/>
              <a:ext cx="741" cy="372"/>
            </a:xfrm>
            <a:prstGeom prst="lightningBolt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8" name="AutoShape 10"/>
            <p:cNvSpPr>
              <a:spLocks noChangeArrowheads="1"/>
            </p:cNvSpPr>
            <p:nvPr/>
          </p:nvSpPr>
          <p:spPr bwMode="auto">
            <a:xfrm rot="2491804" flipH="1">
              <a:off x="0" y="0"/>
              <a:ext cx="741" cy="372"/>
            </a:xfrm>
            <a:prstGeom prst="lightningBolt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2299" name="Group 11"/>
          <p:cNvGrpSpPr/>
          <p:nvPr/>
        </p:nvGrpSpPr>
        <p:grpSpPr>
          <a:xfrm>
            <a:off x="3916363" y="1960563"/>
            <a:ext cx="457200" cy="3068637"/>
            <a:chExt cx="336" cy="2016"/>
          </a:xfrm>
        </p:grpSpPr>
        <p:sp>
          <p:nvSpPr>
            <p:cNvPr id="12300" name="Oval 12"/>
            <p:cNvSpPr>
              <a:spLocks noChangeArrowheads="1"/>
            </p:cNvSpPr>
            <p:nvPr/>
          </p:nvSpPr>
          <p:spPr bwMode="auto">
            <a:xfrm>
              <a:off x="0" y="952"/>
              <a:ext cx="336" cy="106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1" name="Oval 13"/>
            <p:cNvSpPr>
              <a:spLocks noChangeArrowheads="1"/>
            </p:cNvSpPr>
            <p:nvPr/>
          </p:nvSpPr>
          <p:spPr bwMode="auto">
            <a:xfrm flipH="1">
              <a:off x="126" y="0"/>
              <a:ext cx="84" cy="138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2" name="Oval 14"/>
            <p:cNvSpPr>
              <a:spLocks noChangeArrowheads="1"/>
            </p:cNvSpPr>
            <p:nvPr/>
          </p:nvSpPr>
          <p:spPr bwMode="auto">
            <a:xfrm>
              <a:off x="96" y="0"/>
              <a:ext cx="168" cy="10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accent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2303" name="Group 15"/>
          <p:cNvGrpSpPr/>
          <p:nvPr/>
        </p:nvGrpSpPr>
        <p:grpSpPr>
          <a:xfrm>
            <a:off x="3230563" y="1371600"/>
            <a:ext cx="1828800" cy="3354388"/>
            <a:chExt cx="1152" cy="2113"/>
          </a:xfrm>
        </p:grpSpPr>
        <p:grpSp>
          <p:nvGrpSpPr>
            <p:cNvPr id="12304" name="Group 16"/>
            <p:cNvGrpSpPr/>
            <p:nvPr/>
          </p:nvGrpSpPr>
          <p:grpSpPr>
            <a:xfrm>
              <a:off x="720" y="0"/>
              <a:ext cx="432" cy="2113"/>
              <a:chExt cx="432" cy="2113"/>
            </a:xfrm>
          </p:grpSpPr>
          <p:sp>
            <p:nvSpPr>
              <p:cNvPr id="12305" name="Arc 17"/>
              <p:cNvSpPr/>
              <p:nvPr/>
            </p:nvSpPr>
            <p:spPr bwMode="auto">
              <a:xfrm flipH="1">
                <a:off x="0" y="192"/>
                <a:ext cx="432" cy="1921"/>
              </a:xfrm>
              <a:custGeom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06" name="Oval 18"/>
              <p:cNvSpPr>
                <a:spLocks noChangeArrowheads="1"/>
              </p:cNvSpPr>
              <p:nvPr/>
            </p:nvSpPr>
            <p:spPr bwMode="auto">
              <a:xfrm flipH="1" flipV="1">
                <a:off x="336" y="96"/>
                <a:ext cx="96" cy="288"/>
              </a:xfrm>
              <a:prstGeom prst="ellipse">
                <a:avLst/>
              </a:prstGeom>
              <a:solidFill>
                <a:schemeClr val="folHlink"/>
              </a:solidFill>
              <a:ln w="9525">
                <a:solidFill>
                  <a:schemeClr val="folHlink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07" name="Oval 19"/>
              <p:cNvSpPr>
                <a:spLocks noChangeArrowheads="1"/>
              </p:cNvSpPr>
              <p:nvPr/>
            </p:nvSpPr>
            <p:spPr bwMode="auto">
              <a:xfrm flipH="1" flipV="1">
                <a:off x="240" y="0"/>
                <a:ext cx="96" cy="288"/>
              </a:xfrm>
              <a:prstGeom prst="ellipse">
                <a:avLst/>
              </a:prstGeom>
              <a:solidFill>
                <a:schemeClr val="folHlink"/>
              </a:solidFill>
              <a:ln w="9525">
                <a:solidFill>
                  <a:schemeClr val="folHlink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308" name="Group 20"/>
            <p:cNvGrpSpPr/>
            <p:nvPr/>
          </p:nvGrpSpPr>
          <p:grpSpPr>
            <a:xfrm flipH="1">
              <a:off x="0" y="0"/>
              <a:ext cx="432" cy="2113"/>
              <a:chExt cx="432" cy="2113"/>
            </a:xfrm>
          </p:grpSpPr>
          <p:sp>
            <p:nvSpPr>
              <p:cNvPr id="12309" name="Arc 21"/>
              <p:cNvSpPr/>
              <p:nvPr/>
            </p:nvSpPr>
            <p:spPr bwMode="auto">
              <a:xfrm flipH="1">
                <a:off x="0" y="192"/>
                <a:ext cx="432" cy="1921"/>
              </a:xfrm>
              <a:custGeom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10" name="Oval 22"/>
              <p:cNvSpPr>
                <a:spLocks noChangeArrowheads="1"/>
              </p:cNvSpPr>
              <p:nvPr/>
            </p:nvSpPr>
            <p:spPr bwMode="auto">
              <a:xfrm flipH="1" flipV="1">
                <a:off x="336" y="96"/>
                <a:ext cx="96" cy="288"/>
              </a:xfrm>
              <a:prstGeom prst="ellipse">
                <a:avLst/>
              </a:prstGeom>
              <a:solidFill>
                <a:schemeClr val="folHlink"/>
              </a:solidFill>
              <a:ln w="9525">
                <a:solidFill>
                  <a:schemeClr val="folHlink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11" name="Oval 23"/>
              <p:cNvSpPr>
                <a:spLocks noChangeArrowheads="1"/>
              </p:cNvSpPr>
              <p:nvPr/>
            </p:nvSpPr>
            <p:spPr bwMode="auto">
              <a:xfrm flipH="1" flipV="1">
                <a:off x="240" y="0"/>
                <a:ext cx="96" cy="288"/>
              </a:xfrm>
              <a:prstGeom prst="ellipse">
                <a:avLst/>
              </a:prstGeom>
              <a:solidFill>
                <a:schemeClr val="folHlink"/>
              </a:solidFill>
              <a:ln w="9525">
                <a:solidFill>
                  <a:schemeClr val="folHlink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4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312" name="Line 24"/>
          <p:cNvSpPr>
            <a:spLocks noChangeShapeType="1"/>
          </p:cNvSpPr>
          <p:nvPr/>
        </p:nvSpPr>
        <p:spPr bwMode="auto">
          <a:xfrm>
            <a:off x="4525963" y="4932363"/>
            <a:ext cx="27432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3" name="Line 25"/>
          <p:cNvSpPr>
            <a:spLocks noChangeShapeType="1"/>
          </p:cNvSpPr>
          <p:nvPr/>
        </p:nvSpPr>
        <p:spPr bwMode="auto">
          <a:xfrm flipV="1">
            <a:off x="5821363" y="4398963"/>
            <a:ext cx="14478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4" name="Line 26"/>
          <p:cNvSpPr>
            <a:spLocks noChangeShapeType="1"/>
          </p:cNvSpPr>
          <p:nvPr/>
        </p:nvSpPr>
        <p:spPr bwMode="auto">
          <a:xfrm>
            <a:off x="4114800" y="6075363"/>
            <a:ext cx="30480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5" name="Line 27"/>
          <p:cNvSpPr>
            <a:spLocks noChangeShapeType="1"/>
          </p:cNvSpPr>
          <p:nvPr/>
        </p:nvSpPr>
        <p:spPr bwMode="auto">
          <a:xfrm>
            <a:off x="4144963" y="3103563"/>
            <a:ext cx="31242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6" name="Line 28"/>
          <p:cNvSpPr>
            <a:spLocks noChangeShapeType="1"/>
          </p:cNvSpPr>
          <p:nvPr/>
        </p:nvSpPr>
        <p:spPr bwMode="auto">
          <a:xfrm>
            <a:off x="4144963" y="3865563"/>
            <a:ext cx="31242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7" name="Line 29"/>
          <p:cNvSpPr>
            <a:spLocks noChangeShapeType="1"/>
          </p:cNvSpPr>
          <p:nvPr/>
        </p:nvSpPr>
        <p:spPr bwMode="auto">
          <a:xfrm>
            <a:off x="4144963" y="2036763"/>
            <a:ext cx="31242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8" name="Text Box 30"/>
          <p:cNvSpPr txBox="1">
            <a:spLocks noChangeArrowheads="1"/>
          </p:cNvSpPr>
          <p:nvPr/>
        </p:nvSpPr>
        <p:spPr bwMode="auto">
          <a:xfrm>
            <a:off x="7086600" y="5791200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  <a:latin typeface="Times New Roman" pitchFamily="18" charset="0"/>
                <a:ea typeface="华文新魏" pitchFamily="2" charset="-122"/>
              </a:rPr>
              <a:t>花柄</a:t>
            </a:r>
          </a:p>
        </p:txBody>
      </p:sp>
      <p:sp>
        <p:nvSpPr>
          <p:cNvPr id="12319" name="Text Box 31"/>
          <p:cNvSpPr txBox="1">
            <a:spLocks noChangeArrowheads="1"/>
          </p:cNvSpPr>
          <p:nvPr/>
        </p:nvSpPr>
        <p:spPr bwMode="auto">
          <a:xfrm>
            <a:off x="7269163" y="4627563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Times New Roman" pitchFamily="18" charset="0"/>
                <a:ea typeface="华文新魏" pitchFamily="2" charset="-122"/>
              </a:rPr>
              <a:t>花萼</a:t>
            </a:r>
          </a:p>
        </p:txBody>
      </p:sp>
      <p:sp>
        <p:nvSpPr>
          <p:cNvPr id="12320" name="Text Box 32"/>
          <p:cNvSpPr txBox="1">
            <a:spLocks noChangeArrowheads="1"/>
          </p:cNvSpPr>
          <p:nvPr/>
        </p:nvSpPr>
        <p:spPr bwMode="auto">
          <a:xfrm>
            <a:off x="7269163" y="4094163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Times New Roman" pitchFamily="18" charset="0"/>
                <a:ea typeface="华文新魏" pitchFamily="2" charset="-122"/>
              </a:rPr>
              <a:t>花瓣</a:t>
            </a:r>
          </a:p>
        </p:txBody>
      </p:sp>
      <p:sp>
        <p:nvSpPr>
          <p:cNvPr id="12321" name="Text Box 33"/>
          <p:cNvSpPr txBox="1">
            <a:spLocks noChangeArrowheads="1"/>
          </p:cNvSpPr>
          <p:nvPr/>
        </p:nvSpPr>
        <p:spPr bwMode="auto">
          <a:xfrm>
            <a:off x="7269163" y="3560763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9900"/>
                </a:solidFill>
                <a:latin typeface="Times New Roman" pitchFamily="18" charset="0"/>
                <a:ea typeface="华文新魏" pitchFamily="2" charset="-122"/>
              </a:rPr>
              <a:t>子房</a:t>
            </a:r>
          </a:p>
        </p:txBody>
      </p:sp>
      <p:sp>
        <p:nvSpPr>
          <p:cNvPr id="12322" name="Text Box 34"/>
          <p:cNvSpPr txBox="1">
            <a:spLocks noChangeArrowheads="1"/>
          </p:cNvSpPr>
          <p:nvPr/>
        </p:nvSpPr>
        <p:spPr bwMode="auto">
          <a:xfrm>
            <a:off x="7269163" y="2798763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9900"/>
                </a:solidFill>
                <a:latin typeface="Times New Roman" pitchFamily="18" charset="0"/>
                <a:ea typeface="华文新魏" pitchFamily="2" charset="-122"/>
              </a:rPr>
              <a:t>花柱</a:t>
            </a:r>
          </a:p>
        </p:txBody>
      </p:sp>
      <p:sp>
        <p:nvSpPr>
          <p:cNvPr id="12323" name="Text Box 35"/>
          <p:cNvSpPr txBox="1">
            <a:spLocks noChangeArrowheads="1"/>
          </p:cNvSpPr>
          <p:nvPr/>
        </p:nvSpPr>
        <p:spPr bwMode="auto">
          <a:xfrm>
            <a:off x="7269163" y="1731963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9900"/>
                </a:solidFill>
                <a:latin typeface="Times New Roman" pitchFamily="18" charset="0"/>
                <a:ea typeface="华文新魏" pitchFamily="2" charset="-122"/>
              </a:rPr>
              <a:t>柱头</a:t>
            </a:r>
          </a:p>
        </p:txBody>
      </p:sp>
      <p:sp>
        <p:nvSpPr>
          <p:cNvPr id="12324" name="AutoShape 36"/>
          <p:cNvSpPr/>
          <p:nvPr/>
        </p:nvSpPr>
        <p:spPr bwMode="auto">
          <a:xfrm>
            <a:off x="8259763" y="1960563"/>
            <a:ext cx="304800" cy="2057400"/>
          </a:xfrm>
          <a:prstGeom prst="rightBrace">
            <a:avLst>
              <a:gd name="adj1" fmla="val 56250"/>
              <a:gd name="adj2" fmla="val 52699"/>
            </a:avLst>
          </a:prstGeom>
          <a:noFill/>
          <a:ln w="9525">
            <a:solidFill>
              <a:srgbClr val="0099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5" name="Text Box 37"/>
          <p:cNvSpPr txBox="1">
            <a:spLocks noChangeArrowheads="1"/>
          </p:cNvSpPr>
          <p:nvPr/>
        </p:nvSpPr>
        <p:spPr bwMode="auto">
          <a:xfrm>
            <a:off x="8412163" y="2493963"/>
            <a:ext cx="731837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9900"/>
                </a:solidFill>
                <a:latin typeface="Times New Roman" pitchFamily="18" charset="0"/>
                <a:ea typeface="华文新魏" pitchFamily="2" charset="-122"/>
              </a:rPr>
              <a:t>雌芯</a:t>
            </a:r>
            <a:endParaRPr lang="zh-CN" altLang="en-US" sz="2400" b="1">
              <a:solidFill>
                <a:srgbClr val="009900"/>
              </a:solidFill>
              <a:latin typeface="Times New Roman" pitchFamily="18" charset="0"/>
              <a:ea typeface="华文新魏" pitchFamily="2" charset="-122"/>
            </a:endParaRPr>
          </a:p>
        </p:txBody>
      </p:sp>
      <p:sp>
        <p:nvSpPr>
          <p:cNvPr id="12326" name="Text Box 38"/>
          <p:cNvSpPr txBox="1">
            <a:spLocks noChangeArrowheads="1"/>
          </p:cNvSpPr>
          <p:nvPr/>
        </p:nvSpPr>
        <p:spPr bwMode="auto">
          <a:xfrm>
            <a:off x="914400" y="1295400"/>
            <a:ext cx="12192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华文新魏" pitchFamily="2" charset="-122"/>
              </a:rPr>
              <a:t>花药</a:t>
            </a:r>
          </a:p>
        </p:txBody>
      </p:sp>
      <p:sp>
        <p:nvSpPr>
          <p:cNvPr id="12327" name="Text Box 39"/>
          <p:cNvSpPr txBox="1">
            <a:spLocks noChangeArrowheads="1"/>
          </p:cNvSpPr>
          <p:nvPr/>
        </p:nvSpPr>
        <p:spPr bwMode="auto">
          <a:xfrm>
            <a:off x="914400" y="1752600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华文新魏" pitchFamily="2" charset="-122"/>
              </a:rPr>
              <a:t>花丝</a:t>
            </a:r>
          </a:p>
        </p:txBody>
      </p:sp>
      <p:sp>
        <p:nvSpPr>
          <p:cNvPr id="12328" name="AutoShape 40"/>
          <p:cNvSpPr/>
          <p:nvPr/>
        </p:nvSpPr>
        <p:spPr bwMode="auto">
          <a:xfrm flipH="1">
            <a:off x="914400" y="1524000"/>
            <a:ext cx="152400" cy="762000"/>
          </a:xfrm>
          <a:prstGeom prst="rightBrace">
            <a:avLst>
              <a:gd name="adj1" fmla="val 41667"/>
              <a:gd name="adj2" fmla="val 52699"/>
            </a:avLst>
          </a:prstGeom>
          <a:noFill/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9" name="Text Box 41"/>
          <p:cNvSpPr txBox="1">
            <a:spLocks noChangeArrowheads="1"/>
          </p:cNvSpPr>
          <p:nvPr/>
        </p:nvSpPr>
        <p:spPr bwMode="auto">
          <a:xfrm>
            <a:off x="304800" y="1295400"/>
            <a:ext cx="735013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华文新魏" pitchFamily="2" charset="-122"/>
              </a:rPr>
              <a:t>雄芯</a:t>
            </a:r>
            <a:endParaRPr lang="zh-CN" altLang="en-US" sz="2400" b="1">
              <a:solidFill>
                <a:srgbClr val="0000FF"/>
              </a:solidFill>
              <a:latin typeface="Times New Roman" pitchFamily="18" charset="0"/>
              <a:ea typeface="华文新魏" pitchFamily="2" charset="-122"/>
            </a:endParaRPr>
          </a:p>
        </p:txBody>
      </p:sp>
      <p:sp>
        <p:nvSpPr>
          <p:cNvPr id="12330" name="Line 42"/>
          <p:cNvSpPr>
            <a:spLocks noChangeShapeType="1"/>
          </p:cNvSpPr>
          <p:nvPr/>
        </p:nvSpPr>
        <p:spPr bwMode="auto">
          <a:xfrm>
            <a:off x="1905000" y="1676400"/>
            <a:ext cx="13716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1" name="Line 43"/>
          <p:cNvSpPr>
            <a:spLocks noChangeShapeType="1"/>
          </p:cNvSpPr>
          <p:nvPr/>
        </p:nvSpPr>
        <p:spPr bwMode="auto">
          <a:xfrm>
            <a:off x="1905000" y="2057400"/>
            <a:ext cx="1676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2" name="Text Box 44"/>
          <p:cNvSpPr txBox="1">
            <a:spLocks noChangeArrowheads="1"/>
          </p:cNvSpPr>
          <p:nvPr/>
        </p:nvSpPr>
        <p:spPr bwMode="auto">
          <a:xfrm>
            <a:off x="3492500" y="549275"/>
            <a:ext cx="446405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zh-CN" altLang="en-US" sz="3600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花 的 结 构</a:t>
            </a:r>
          </a:p>
        </p:txBody>
      </p:sp>
      <p:sp>
        <p:nvSpPr>
          <p:cNvPr id="12333" name="Text Box 45"/>
          <p:cNvSpPr txBox="1">
            <a:spLocks noChangeArrowheads="1"/>
          </p:cNvSpPr>
          <p:nvPr/>
        </p:nvSpPr>
        <p:spPr bwMode="auto">
          <a:xfrm>
            <a:off x="1295400" y="5105400"/>
            <a:ext cx="11430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  <a:latin typeface="Times New Roman" pitchFamily="18" charset="0"/>
                <a:ea typeface="华文新魏" pitchFamily="2" charset="-122"/>
              </a:rPr>
              <a:t>花托</a:t>
            </a:r>
            <a:endParaRPr lang="zh-CN" altLang="en-US" sz="3600" b="1">
              <a:solidFill>
                <a:srgbClr val="6B07FF"/>
              </a:solidFill>
              <a:latin typeface="Times New Roman" pitchFamily="18" charset="0"/>
              <a:ea typeface="华文新魏" pitchFamily="2" charset="-122"/>
            </a:endParaRPr>
          </a:p>
        </p:txBody>
      </p:sp>
      <p:sp>
        <p:nvSpPr>
          <p:cNvPr id="12334" name="Line 46"/>
          <p:cNvSpPr>
            <a:spLocks noChangeShapeType="1"/>
          </p:cNvSpPr>
          <p:nvPr/>
        </p:nvSpPr>
        <p:spPr bwMode="auto">
          <a:xfrm flipH="1">
            <a:off x="2286000" y="4876800"/>
            <a:ext cx="1828800" cy="5334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5" name="Rectangle 47"/>
          <p:cNvSpPr>
            <a:spLocks noChangeArrowheads="1"/>
          </p:cNvSpPr>
          <p:nvPr/>
        </p:nvSpPr>
        <p:spPr bwMode="auto">
          <a:xfrm>
            <a:off x="323850" y="106363"/>
            <a:ext cx="3205163" cy="585787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00FF"/>
                </a:solidFill>
                <a:ea typeface="隶书" pitchFamily="49" charset="-122"/>
              </a:rPr>
              <a:t>重难点提示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2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2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7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2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5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2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53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12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2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12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2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0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2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12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8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1000"/>
                                        <p:tgtEl>
                                          <p:spTgt spid="12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82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1000"/>
                                        <p:tgtEl>
                                          <p:spTgt spid="12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86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1000"/>
                                        <p:tgtEl>
                                          <p:spTgt spid="12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90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2" dur="500"/>
                                        <p:tgtEl>
                                          <p:spTgt spid="12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94" presetID="2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6" dur="1000"/>
                                        <p:tgtEl>
                                          <p:spTgt spid="12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98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0" dur="500"/>
                                        <p:tgtEl>
                                          <p:spTgt spid="12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02" presetID="2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4" dur="1000"/>
                                        <p:tgtEl>
                                          <p:spTgt spid="12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06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8" dur="1000"/>
                                        <p:tgtEl>
                                          <p:spTgt spid="12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110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1000"/>
                                        <p:tgtEl>
                                          <p:spTgt spid="12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312" grpId="0"/>
      <p:bldP spid="12313" grpId="0"/>
      <p:bldP spid="12314" grpId="0"/>
      <p:bldP spid="12315" grpId="0"/>
      <p:bldP spid="12316" grpId="0"/>
      <p:bldP spid="12317" grpId="0"/>
      <p:bldP spid="12318" grpId="0"/>
      <p:bldP spid="12319" grpId="0"/>
      <p:bldP spid="12320" grpId="0"/>
      <p:bldP spid="12321" grpId="0"/>
      <p:bldP spid="12322" grpId="0"/>
      <p:bldP spid="12323" grpId="0"/>
      <p:bldP spid="12324" grpId="0"/>
      <p:bldP spid="12325" grpId="0"/>
      <p:bldP spid="12326" grpId="0"/>
      <p:bldP spid="12327" grpId="0"/>
      <p:bldP spid="12328" grpId="0"/>
      <p:bldP spid="12329" grpId="0"/>
      <p:bldP spid="12330" grpId="0"/>
      <p:bldP spid="12331" grpId="0"/>
      <p:bldP spid="12333" grpId="0"/>
      <p:bldP spid="1233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8132" name="Picture 4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2339975" y="692150"/>
            <a:ext cx="2879725" cy="4752975"/>
          </a:xfrm>
          <a:noFill/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 l="23578"/>
          <a:stretch>
            <a:fillRect/>
          </a:stretch>
        </p:blipFill>
        <p:spPr bwMode="auto">
          <a:xfrm>
            <a:off x="3132138" y="981075"/>
            <a:ext cx="3967162" cy="45339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6948488" y="1052513"/>
            <a:ext cx="86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柱头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539750" y="2924175"/>
            <a:ext cx="1223963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胚珠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2124075" y="2924175"/>
            <a:ext cx="12954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卵细胞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2411413" y="3429000"/>
            <a:ext cx="86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极核</a:t>
            </a: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6948488" y="3763963"/>
            <a:ext cx="1296987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子房壁</a:t>
            </a: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2411413" y="2205038"/>
            <a:ext cx="936625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珠被</a:t>
            </a:r>
          </a:p>
        </p:txBody>
      </p:sp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331913" y="2276475"/>
            <a:ext cx="904875" cy="17526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3322" name="Line 10"/>
          <p:cNvSpPr>
            <a:spLocks noChangeShapeType="1"/>
          </p:cNvSpPr>
          <p:nvPr/>
        </p:nvSpPr>
        <p:spPr bwMode="auto">
          <a:xfrm flipH="1">
            <a:off x="900113" y="3429000"/>
            <a:ext cx="0" cy="27368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900113" y="6165850"/>
            <a:ext cx="36004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 flipH="1">
            <a:off x="7451725" y="4365625"/>
            <a:ext cx="0" cy="18002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5724525" y="6165850"/>
            <a:ext cx="172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6" name="Text Box 14"/>
          <p:cNvSpPr txBox="1">
            <a:spLocks noChangeArrowheads="1"/>
          </p:cNvSpPr>
          <p:nvPr/>
        </p:nvSpPr>
        <p:spPr bwMode="auto">
          <a:xfrm>
            <a:off x="4643438" y="5876925"/>
            <a:ext cx="1296987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子房</a:t>
            </a:r>
          </a:p>
        </p:txBody>
      </p:sp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3779838" y="333375"/>
            <a:ext cx="2160587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雌蕊的结构</a:t>
            </a:r>
          </a:p>
        </p:txBody>
      </p:sp>
      <p:pic>
        <p:nvPicPr>
          <p:cNvPr id="13328" name="Picture 16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68313" y="0"/>
            <a:ext cx="1071562" cy="3024188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  <p:bldP spid="13316" grpId="0"/>
      <p:bldP spid="13317" grpId="0"/>
      <p:bldP spid="13318" grpId="0"/>
      <p:bldP spid="13319" grpId="0"/>
      <p:bldP spid="13320" grpId="0"/>
      <p:bldP spid="13322" grpId="0"/>
      <p:bldP spid="13323" grpId="0"/>
      <p:bldP spid="13324" grpId="0"/>
      <p:bldP spid="13325" grpId="0"/>
      <p:bldP spid="1332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2627313" y="260350"/>
            <a:ext cx="446405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zh-CN" altLang="en-US" sz="3600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果实和种子的形成</a:t>
            </a:r>
          </a:p>
        </p:txBody>
      </p:sp>
    </p:spTree>
    <p:controls>
      <mc:AlternateContent>
        <mc:Choice xmlns:v="urn:schemas-microsoft-com:vml" Requires="v">
          <p:control spid="1039" name="ShockwaveFlash1" r:id="rId2" imgW="96030288000" imgH="71332344000"/>
        </mc:Choice>
        <mc:Fallback>
          <p:control name="ShockwaveFlash1" r:id="rId2" imgW="7561440" imgH="5616720">
            <p:pic>
              <p:nvPicPr>
                <p:cNvPr id="0" name="ShockwaveFlash1"/>
                <p:cNvPicPr>
                  <a:picLocks noChangeArrowheads="1" noChangeShapeType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827088" y="981075"/>
                  <a:ext cx="7561262" cy="5616575"/>
                </a:xfrm>
                <a:prstGeom prst="rect"/>
                <a:noFill/>
                <a:ln/>
              </p:spPr>
            </p:pic>
          </p:control>
        </mc:Fallback>
      </mc:AlternateContent>
    </p:controls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395288" y="58738"/>
            <a:ext cx="3095625" cy="490537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00FF"/>
                </a:solidFill>
                <a:ea typeface="隶书" pitchFamily="49" charset="-122"/>
              </a:rPr>
              <a:t>相应习题</a:t>
            </a:r>
          </a:p>
        </p:txBody>
      </p:sp>
      <p:sp>
        <p:nvSpPr>
          <p:cNvPr id="15373" name="Text Box 13"/>
          <p:cNvSpPr txBox="1">
            <a:spLocks noChangeArrowheads="1"/>
          </p:cNvSpPr>
          <p:nvPr/>
        </p:nvSpPr>
        <p:spPr bwMode="auto">
          <a:xfrm>
            <a:off x="1187450" y="1125538"/>
            <a:ext cx="6769100" cy="914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5400"/>
              <a:t>P</a:t>
            </a:r>
            <a:r>
              <a:rPr lang="en-US" altLang="zh-CN" sz="4400"/>
              <a:t>53    </a:t>
            </a:r>
            <a:r>
              <a:rPr lang="zh-CN" altLang="en-US" sz="4400"/>
              <a:t>连连看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7" name="Picture 3" descr="HWOCRTEMP_ROC00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567363" y="1341438"/>
            <a:ext cx="3576637" cy="40322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8027988" y="836613"/>
            <a:ext cx="86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花粉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5219700" y="1557338"/>
            <a:ext cx="1223963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花粉管</a:t>
            </a: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5148263" y="2708275"/>
            <a:ext cx="12954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卵细胞</a:t>
            </a: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5221288" y="3860800"/>
            <a:ext cx="86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极核</a:t>
            </a: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8099425" y="4124325"/>
            <a:ext cx="1296988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子房壁</a:t>
            </a:r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8280400" y="2636838"/>
            <a:ext cx="86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</a:rPr>
              <a:t>珠被</a:t>
            </a:r>
          </a:p>
        </p:txBody>
      </p:sp>
      <p:sp>
        <p:nvSpPr>
          <p:cNvPr id="16396" name="Rectangle 12"/>
          <p:cNvSpPr>
            <a:spLocks noChangeArrowheads="1"/>
          </p:cNvSpPr>
          <p:nvPr/>
        </p:nvSpPr>
        <p:spPr bwMode="auto">
          <a:xfrm>
            <a:off x="179388" y="406400"/>
            <a:ext cx="6340475" cy="2805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00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zh-CN" altLang="en-US" sz="4000">
                <a:latin typeface="Times New Roman" pitchFamily="18" charset="0"/>
                <a:cs typeface="Times New Roman" pitchFamily="18" charset="0"/>
              </a:rPr>
              <a:t>．</a:t>
            </a:r>
            <a:r>
              <a:rPr lang="zh-CN" altLang="en-US" sz="4000">
                <a:latin typeface="宋体" pitchFamily="2" charset="-122"/>
                <a:cs typeface="Times New Roman" pitchFamily="18" charset="0"/>
              </a:rPr>
              <a:t>右边是绿色开花植物受精过程示意图。</a:t>
            </a:r>
          </a:p>
          <a:p>
            <a:r>
              <a:rPr lang="zh-CN" altLang="en-US" sz="4000">
                <a:latin typeface="宋体" pitchFamily="2" charset="-122"/>
                <a:cs typeface="Times New Roman" pitchFamily="18" charset="0"/>
              </a:rPr>
              <a:t>有关该过程的叙述</a:t>
            </a:r>
          </a:p>
          <a:p>
            <a:r>
              <a:rPr lang="zh-CN" altLang="en-US" sz="4000">
                <a:latin typeface="宋体" pitchFamily="2" charset="-122"/>
                <a:cs typeface="Times New Roman" pitchFamily="18" charset="0"/>
              </a:rPr>
              <a:t>正确的是</a:t>
            </a:r>
            <a:r>
              <a:rPr lang="zh-CN" altLang="en-US" sz="1200">
                <a:latin typeface="宋体" pitchFamily="2" charset="-122"/>
                <a:cs typeface="Times New Roman" pitchFamily="18" charset="0"/>
              </a:rPr>
              <a:t>      </a:t>
            </a:r>
            <a:r>
              <a:rPr lang="zh-CN" altLang="en-US" sz="2800">
                <a:latin typeface="宋体" pitchFamily="2" charset="-122"/>
                <a:cs typeface="Times New Roman" pitchFamily="18" charset="0"/>
              </a:rPr>
              <a:t>（   ）</a:t>
            </a:r>
            <a:r>
              <a:rPr lang="zh-CN" altLang="en-US" sz="1200">
                <a:latin typeface="宋体" pitchFamily="2" charset="-122"/>
                <a:cs typeface="Times New Roman" pitchFamily="18" charset="0"/>
              </a:rPr>
              <a:t>  </a:t>
            </a:r>
            <a:endParaRPr lang="zh-CN" altLang="en-US" sz="1200">
              <a:cs typeface="Times New Roman" pitchFamily="18" charset="0"/>
            </a:endParaRPr>
          </a:p>
          <a:p>
            <a:pPr eaLnBrk="0" hangingPunct="0"/>
            <a:endParaRPr lang="zh-CN" altLang="en-US" sz="1800"/>
          </a:p>
        </p:txBody>
      </p:sp>
      <p:sp>
        <p:nvSpPr>
          <p:cNvPr id="16397" name="Rectangle 13"/>
          <p:cNvSpPr>
            <a:spLocks noChangeArrowheads="1"/>
          </p:cNvSpPr>
          <p:nvPr/>
        </p:nvSpPr>
        <p:spPr bwMode="auto">
          <a:xfrm>
            <a:off x="-180975" y="4005263"/>
            <a:ext cx="7310335" cy="193899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300038"/>
            <a:r>
              <a:rPr lang="zh-CN" altLang="en-US" sz="3600">
                <a:latin typeface="宋体" pitchFamily="2" charset="-122"/>
                <a:cs typeface="Times New Roman" pitchFamily="18" charset="0"/>
              </a:rPr>
              <a:t> </a:t>
            </a:r>
            <a:r>
              <a:rPr lang="en-US" altLang="zh-CN" sz="2800">
                <a:latin typeface="宋体" pitchFamily="2" charset="-122"/>
                <a:cs typeface="Times New Roman" pitchFamily="18" charset="0"/>
              </a:rPr>
              <a:t>A</a:t>
            </a:r>
            <a:r>
              <a:rPr lang="zh-CN" altLang="en-US" sz="2800">
                <a:latin typeface="宋体" pitchFamily="2" charset="-122"/>
                <a:cs typeface="Times New Roman" pitchFamily="18" charset="0"/>
              </a:rPr>
              <a:t>．①分别和</a:t>
            </a:r>
            <a:r>
              <a:rPr lang="zh-CN" altLang="en-US" sz="2800" smtClean="0">
                <a:latin typeface="宋体" pitchFamily="2" charset="-122"/>
                <a:cs typeface="Times New Roman" pitchFamily="18" charset="0"/>
              </a:rPr>
              <a:t>③．④</a:t>
            </a:r>
            <a:r>
              <a:rPr lang="zh-CN" altLang="en-US" sz="2800">
                <a:latin typeface="宋体" pitchFamily="2" charset="-122"/>
                <a:cs typeface="Times New Roman" pitchFamily="18" charset="0"/>
              </a:rPr>
              <a:t>结合的过程 </a:t>
            </a:r>
            <a:endParaRPr lang="zh-CN" altLang="en-US" sz="2800">
              <a:cs typeface="Times New Roman" pitchFamily="18" charset="0"/>
            </a:endParaRPr>
          </a:p>
          <a:p>
            <a:pPr indent="300038" eaLnBrk="0" hangingPunct="0"/>
            <a:r>
              <a:rPr lang="zh-CN" altLang="en-US" sz="2800">
                <a:latin typeface="宋体" pitchFamily="2" charset="-122"/>
                <a:cs typeface="Times New Roman" pitchFamily="18" charset="0"/>
              </a:rPr>
              <a:t> </a:t>
            </a:r>
            <a:r>
              <a:rPr lang="en-US" altLang="zh-CN" sz="2800">
                <a:latin typeface="宋体" pitchFamily="2" charset="-122"/>
                <a:cs typeface="Times New Roman" pitchFamily="18" charset="0"/>
              </a:rPr>
              <a:t>B</a:t>
            </a:r>
            <a:r>
              <a:rPr lang="zh-CN" altLang="en-US" sz="2800">
                <a:latin typeface="宋体" pitchFamily="2" charset="-122"/>
                <a:cs typeface="Times New Roman" pitchFamily="18" charset="0"/>
              </a:rPr>
              <a:t>．②中的一个精子和③结合的过程</a:t>
            </a:r>
            <a:endParaRPr lang="zh-CN" altLang="en-US" sz="2800">
              <a:cs typeface="Times New Roman" pitchFamily="18" charset="0"/>
            </a:endParaRPr>
          </a:p>
          <a:p>
            <a:pPr indent="300038" eaLnBrk="0" hangingPunct="0"/>
            <a:r>
              <a:rPr lang="zh-CN" altLang="en-US" sz="2800">
                <a:latin typeface="宋体" pitchFamily="2" charset="-122"/>
                <a:cs typeface="Times New Roman" pitchFamily="18" charset="0"/>
              </a:rPr>
              <a:t> </a:t>
            </a:r>
            <a:r>
              <a:rPr lang="en-US" altLang="zh-CN" sz="2800">
                <a:latin typeface="宋体" pitchFamily="2" charset="-122"/>
                <a:cs typeface="Times New Roman" pitchFamily="18" charset="0"/>
              </a:rPr>
              <a:t>C</a:t>
            </a:r>
            <a:r>
              <a:rPr lang="zh-CN" altLang="en-US" sz="2800">
                <a:latin typeface="宋体" pitchFamily="2" charset="-122"/>
                <a:cs typeface="Times New Roman" pitchFamily="18" charset="0"/>
              </a:rPr>
              <a:t>．①和④结合的过程    </a:t>
            </a:r>
            <a:endParaRPr lang="zh-CN" altLang="en-US" sz="2800">
              <a:cs typeface="Times New Roman" pitchFamily="18" charset="0"/>
            </a:endParaRPr>
          </a:p>
          <a:p>
            <a:pPr indent="300038" eaLnBrk="0" hangingPunct="0"/>
            <a:r>
              <a:rPr lang="en-US" altLang="zh-CN" sz="2800" smtClean="0">
                <a:latin typeface="宋体" pitchFamily="2" charset="-122"/>
                <a:cs typeface="Times New Roman" pitchFamily="18" charset="0"/>
              </a:rPr>
              <a:t> D</a:t>
            </a:r>
            <a:r>
              <a:rPr lang="zh-CN" altLang="en-US" sz="2800">
                <a:cs typeface="Times New Roman" pitchFamily="18" charset="0"/>
              </a:rPr>
              <a:t>．②中两个精子分别和</a:t>
            </a:r>
            <a:r>
              <a:rPr lang="zh-CN" altLang="en-US" sz="2800" smtClean="0">
                <a:cs typeface="Times New Roman" pitchFamily="18" charset="0"/>
              </a:rPr>
              <a:t>③．④</a:t>
            </a:r>
            <a:r>
              <a:rPr lang="zh-CN" altLang="en-US" sz="2800">
                <a:cs typeface="Times New Roman" pitchFamily="18" charset="0"/>
              </a:rPr>
              <a:t>结合的过程</a:t>
            </a:r>
            <a:endParaRPr lang="zh-CN" altLang="en-US" sz="2800"/>
          </a:p>
        </p:txBody>
      </p:sp>
      <p:sp>
        <p:nvSpPr>
          <p:cNvPr id="16398" name="Text Box 14"/>
          <p:cNvSpPr txBox="1">
            <a:spLocks noChangeArrowheads="1"/>
          </p:cNvSpPr>
          <p:nvPr/>
        </p:nvSpPr>
        <p:spPr bwMode="auto">
          <a:xfrm>
            <a:off x="3203575" y="2349500"/>
            <a:ext cx="1223963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3300"/>
                </a:solidFill>
              </a:rPr>
              <a:t>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  <p:bldP spid="16390" grpId="0"/>
      <p:bldP spid="1639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b="1" smtClean="0">
                <a:latin typeface="Times New Roman" pitchFamily="18" charset="0"/>
                <a:cs typeface="Times New Roman" pitchFamily="18" charset="0"/>
              </a:rPr>
              <a:t>14</a:t>
            </a:r>
            <a:r>
              <a:rPr lang="zh-CN" altLang="en-US" b="1" smtClean="0">
                <a:latin typeface="Times New Roman" pitchFamily="18" charset="0"/>
                <a:cs typeface="Times New Roman" pitchFamily="18" charset="0"/>
              </a:rPr>
              <a:t>．</a:t>
            </a:r>
            <a:r>
              <a:rPr lang="zh-CN" b="1" smtClean="0"/>
              <a:t>对</a:t>
            </a:r>
            <a:r>
              <a:rPr lang="zh-CN" b="1"/>
              <a:t>植物开花和结果的过程下列描述正确的是                        （    ）</a:t>
            </a:r>
          </a:p>
          <a:p>
            <a:pPr>
              <a:buFontTx/>
              <a:buNone/>
            </a:pPr>
            <a:r>
              <a:rPr lang="zh-CN" altLang="en-US" b="1" smtClean="0"/>
              <a:t>　</a:t>
            </a:r>
            <a:r>
              <a:rPr lang="zh-CN" b="1" smtClean="0"/>
              <a:t>A</a:t>
            </a:r>
            <a:r>
              <a:rPr lang="zh-CN" b="1"/>
              <a:t>．开花→传粉→受精→果实种子形成 </a:t>
            </a:r>
          </a:p>
          <a:p>
            <a:pPr>
              <a:buFontTx/>
              <a:buNone/>
            </a:pPr>
            <a:r>
              <a:rPr lang="zh-CN" altLang="en-US" b="1" smtClean="0"/>
              <a:t>　</a:t>
            </a:r>
            <a:r>
              <a:rPr lang="zh-CN" b="1" smtClean="0"/>
              <a:t>B</a:t>
            </a:r>
            <a:r>
              <a:rPr lang="zh-CN" b="1"/>
              <a:t>．传粉→开花→受精→果实种子形成</a:t>
            </a:r>
          </a:p>
          <a:p>
            <a:pPr>
              <a:buFontTx/>
              <a:buNone/>
            </a:pPr>
            <a:r>
              <a:rPr lang="zh-CN" altLang="en-US" b="1" smtClean="0"/>
              <a:t>　</a:t>
            </a:r>
            <a:r>
              <a:rPr lang="zh-CN" b="1" smtClean="0"/>
              <a:t>C</a:t>
            </a:r>
            <a:r>
              <a:rPr lang="zh-CN" b="1"/>
              <a:t>．开花→受精→传粉→果实种子形成</a:t>
            </a:r>
          </a:p>
          <a:p>
            <a:pPr>
              <a:buFontTx/>
              <a:buNone/>
            </a:pPr>
            <a:r>
              <a:rPr lang="zh-CN" altLang="en-US" b="1" smtClean="0"/>
              <a:t>　</a:t>
            </a:r>
            <a:r>
              <a:rPr lang="zh-CN" b="1" smtClean="0"/>
              <a:t>D</a:t>
            </a:r>
            <a:r>
              <a:rPr lang="zh-CN" b="1"/>
              <a:t>．受精→开花→传粉→果实种子形成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4787900" y="2060575"/>
            <a:ext cx="6477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3300"/>
                </a:solidFill>
              </a:rPr>
              <a:t>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-252413" y="1844675"/>
            <a:ext cx="4537076" cy="5832475"/>
          </a:xfrm>
        </p:spPr>
        <p:txBody>
          <a:bodyPr/>
          <a:lstStyle/>
          <a:p>
            <a:pPr marL="0" indent="0" algn="ctr">
              <a:spcBef>
                <a:spcPct val="0"/>
              </a:spcBef>
              <a:buFontTx/>
              <a:buNone/>
            </a:pPr>
            <a:r>
              <a:rPr lang="en-US" altLang="zh-CN" sz="5400" b="1">
                <a:solidFill>
                  <a:schemeClr val="tx2"/>
                </a:solidFill>
              </a:rPr>
              <a:t>P</a:t>
            </a:r>
            <a:r>
              <a:rPr lang="en-US" altLang="zh-CN" sz="4400" b="1">
                <a:solidFill>
                  <a:schemeClr val="tx2"/>
                </a:solidFill>
              </a:rPr>
              <a:t>54</a:t>
            </a:r>
            <a:br>
              <a:rPr lang="en-US" altLang="zh-CN" sz="4400" b="1">
                <a:solidFill>
                  <a:schemeClr val="tx2"/>
                </a:solidFill>
              </a:rPr>
            </a:br>
            <a:r>
              <a:rPr lang="zh-CN" altLang="en-US" sz="4400" b="1">
                <a:solidFill>
                  <a:schemeClr val="tx2"/>
                </a:solidFill>
              </a:rPr>
              <a:t>来探究</a:t>
            </a:r>
            <a:r>
              <a:rPr lang="en-US" altLang="zh-CN" sz="4400" b="1">
                <a:solidFill>
                  <a:schemeClr val="tx2"/>
                </a:solidFill>
              </a:rPr>
              <a:t>2</a:t>
            </a:r>
          </a:p>
        </p:txBody>
      </p:sp>
      <p:pic>
        <p:nvPicPr>
          <p:cNvPr id="18435" name="Picture 3" descr="HWOCRTEMP_ROC20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860925" y="1196975"/>
            <a:ext cx="4248150" cy="456088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395288" y="6092825"/>
            <a:ext cx="8564562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sz="2000" b="1">
                <a:solidFill>
                  <a:srgbClr val="FF3300"/>
                </a:solidFill>
              </a:rPr>
              <a:t>土壤中的微生物分解有机物（有机肥料中含有）时能够产生大量的</a:t>
            </a:r>
            <a:r>
              <a:rPr lang="zh-CN" altLang="en-US" sz="2000" b="1">
                <a:solidFill>
                  <a:srgbClr val="FF3300"/>
                </a:solidFill>
              </a:rPr>
              <a:t>二氧化碳</a:t>
            </a:r>
            <a:endParaRPr lang="zh-CN" altLang="en-US" sz="2000" b="1"/>
          </a:p>
        </p:txBody>
      </p:sp>
      <p:sp>
        <p:nvSpPr>
          <p:cNvPr id="18441" name="AutoShape 9">
            <a:hlinkClick r:id="rId3" action="ppaction://hlinksldjump?num=2" highlightClick="1"/>
          </p:cNvPr>
          <p:cNvSpPr>
            <a:spLocks noChangeArrowheads="1"/>
          </p:cNvSpPr>
          <p:nvPr/>
        </p:nvSpPr>
        <p:spPr bwMode="auto">
          <a:xfrm>
            <a:off x="8459788" y="6524625"/>
            <a:ext cx="504825" cy="333375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5508625" y="5302250"/>
            <a:ext cx="865188" cy="3952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3300"/>
                </a:solidFill>
              </a:rPr>
              <a:t>种子</a:t>
            </a:r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5003800" y="3644900"/>
            <a:ext cx="288925" cy="16160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3300"/>
                </a:solidFill>
              </a:rPr>
              <a:t>萌发的种子</a:t>
            </a:r>
          </a:p>
        </p:txBody>
      </p:sp>
      <p:sp>
        <p:nvSpPr>
          <p:cNvPr id="18444" name="Rectangle 12"/>
          <p:cNvSpPr>
            <a:spLocks noChangeArrowheads="1"/>
          </p:cNvSpPr>
          <p:nvPr/>
        </p:nvSpPr>
        <p:spPr bwMode="auto">
          <a:xfrm>
            <a:off x="7164388" y="2997200"/>
            <a:ext cx="504825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3300"/>
                </a:solidFill>
              </a:rPr>
              <a:t>花</a:t>
            </a: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8748713" y="3933825"/>
            <a:ext cx="504825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3300"/>
                </a:solidFill>
              </a:rPr>
              <a:t>花</a:t>
            </a:r>
          </a:p>
        </p:txBody>
      </p:sp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7164388" y="5445125"/>
            <a:ext cx="792162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3300"/>
                </a:solidFill>
              </a:rPr>
              <a:t>果实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https://d.book118.com/278020064045006023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5">
      <vt:lpstr>Arial</vt:lpstr>
      <vt:lpstr>Calibri</vt:lpstr>
      <vt:lpstr>宋体</vt:lpstr>
      <vt:lpstr>隶书</vt:lpstr>
      <vt:lpstr>Times New Roman</vt:lpstr>
      <vt:lpstr>黑体</vt:lpstr>
      <vt:lpstr>Wingdings</vt:lpstr>
      <vt:lpstr>楷体_GB2312</vt:lpstr>
      <vt:lpstr>华文新魏</vt:lpstr>
      <vt:lpstr>华文中宋</vt:lpstr>
      <vt:lpstr>Office Theme</vt:lpstr>
      <vt:lpstr>主题4    生物圈中的绿色植物</vt:lpstr>
      <vt:lpstr>考点说明</vt:lpstr>
      <vt:lpstr>考点说明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19．将浸泡后的菜豆种子剥去种皮，并做如　　　　下图所示的处理，在适宜种子萌发的 　　条件下培养，其中不会发芽的是（    ）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2024-08-29T20:12:19.270</cp:lastPrinted>
  <dcterms:created xsi:type="dcterms:W3CDTF">2024-08-29T12:12:19Z</dcterms:created>
  <dcterms:modified xsi:type="dcterms:W3CDTF">2024-08-29T12:12:21Z</dcterms:modified>
</cp:coreProperties>
</file>