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E975CC-6E29-4AFE-83D0-A3514BBE59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790B91-7EBD-4139-9DBB-74A5D37DBA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1BA105-3490-4427-8173-9CD004F013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6FFB87-9D5F-44E8-A409-D1032B2A38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7A5C124-C398-422D-A2BD-4AFDB30192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A06975F-7A88-4ADC-82DE-48F49D28DC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D2760D1-FC92-42C3-BB18-E9C5D94D8C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A36D30-D11B-4749-9AC9-A3D7C4E810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5C26AF-81BF-41E3-9E00-2E715C46A7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B393EF-B449-4CA9-BC8E-2592A43056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6CDB83-AD01-476E-BCFE-F2FE36E709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Relationship Id="rId4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8025041031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PPT courseware for Medical English Word Formation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Introduction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Classification of medical English word formation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The application of medical English word formation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The Future Development of Medical English Word Formation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Conclusion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Introduction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Medical English vocabulary composition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The characteristics of medical English vocabulary composition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The definition of medical English word formation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usually using foreign language sources such as Latin and Greek, following strict word formation rules, forming professional and precise medical English vocabulary.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refers to the combination and transformation of basic English words into words with specific medical meanings through methods such as word construction and etymology.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173694"/>
            <a:ext cx="3839952" cy="4684306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865802" y="2810519"/>
            <a:ext cx="3847271" cy="4047481"/>
            <a:chOff x="865802" y="2810519"/>
            <a:chExt cx="3847271" cy="4047481"/>
          </a:xfrm>
        </p:grpSpPr>
        <p:sp>
          <p:nvSpPr>
            <p:cNvPr id="4" name="Freeform 4"/>
            <p:cNvSpPr/>
            <p:nvPr/>
          </p:nvSpPr>
          <p:spPr>
            <a:xfrm>
              <a:off x="2165532" y="2928505"/>
              <a:ext cx="1195366" cy="834187"/>
            </a:xfrm>
            <a:custGeom>
              <a:rect l="l" t="t" r="r" b="b"/>
              <a:pathLst>
                <a:path w="193" h="134">
                  <a:moveTo>
                    <a:pt x="177" y="133"/>
                  </a:moveTo>
                  <a:cubicBezTo>
                    <a:pt x="193" y="58"/>
                    <a:pt x="159" y="0"/>
                    <a:pt x="97" y="0"/>
                  </a:cubicBezTo>
                  <a:cubicBezTo>
                    <a:pt x="36" y="0"/>
                    <a:pt x="0" y="61"/>
                    <a:pt x="17" y="134"/>
                  </a:cubicBezTo>
                  <a:cubicBezTo>
                    <a:pt x="177" y="133"/>
                    <a:pt x="177" y="133"/>
                    <a:pt x="177" y="133"/>
                  </a:cubicBezTo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2277789" y="3041376"/>
              <a:ext cx="978744" cy="1605412"/>
            </a:xfrm>
            <a:custGeom>
              <a:rect l="l" t="t" r="r" b="b"/>
              <a:pathLst>
                <a:path w="158" h="258">
                  <a:moveTo>
                    <a:pt x="16" y="157"/>
                  </a:moveTo>
                  <a:cubicBezTo>
                    <a:pt x="15" y="193"/>
                    <a:pt x="35" y="210"/>
                    <a:pt x="35" y="210"/>
                  </a:cubicBezTo>
                  <a:cubicBezTo>
                    <a:pt x="35" y="235"/>
                    <a:pt x="35" y="235"/>
                    <a:pt x="35" y="235"/>
                  </a:cubicBezTo>
                  <a:cubicBezTo>
                    <a:pt x="35" y="235"/>
                    <a:pt x="32" y="237"/>
                    <a:pt x="33" y="237"/>
                  </a:cubicBezTo>
                  <a:cubicBezTo>
                    <a:pt x="30" y="236"/>
                    <a:pt x="62" y="257"/>
                    <a:pt x="81" y="258"/>
                  </a:cubicBezTo>
                  <a:cubicBezTo>
                    <a:pt x="81" y="258"/>
                    <a:pt x="131" y="239"/>
                    <a:pt x="129" y="237"/>
                  </a:cubicBezTo>
                  <a:cubicBezTo>
                    <a:pt x="126" y="235"/>
                    <a:pt x="126" y="235"/>
                    <a:pt x="126" y="235"/>
                  </a:cubicBezTo>
                  <a:cubicBezTo>
                    <a:pt x="126" y="210"/>
                    <a:pt x="126" y="210"/>
                    <a:pt x="126" y="210"/>
                  </a:cubicBezTo>
                  <a:cubicBezTo>
                    <a:pt x="126" y="210"/>
                    <a:pt x="144" y="200"/>
                    <a:pt x="144" y="156"/>
                  </a:cubicBezTo>
                  <a:cubicBezTo>
                    <a:pt x="145" y="144"/>
                    <a:pt x="156" y="152"/>
                    <a:pt x="158" y="118"/>
                  </a:cubicBezTo>
                  <a:cubicBezTo>
                    <a:pt x="158" y="115"/>
                    <a:pt x="158" y="112"/>
                    <a:pt x="157" y="106"/>
                  </a:cubicBezTo>
                  <a:cubicBezTo>
                    <a:pt x="155" y="103"/>
                    <a:pt x="149" y="100"/>
                    <a:pt x="150" y="96"/>
                  </a:cubicBezTo>
                  <a:cubicBezTo>
                    <a:pt x="154" y="40"/>
                    <a:pt x="123" y="4"/>
                    <a:pt x="79" y="1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0"/>
                    <a:pt x="78" y="1"/>
                    <a:pt x="78" y="1"/>
                  </a:cubicBezTo>
                  <a:cubicBezTo>
                    <a:pt x="77" y="1"/>
                    <a:pt x="77" y="0"/>
                    <a:pt x="76" y="0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32" y="4"/>
                    <a:pt x="4" y="40"/>
                    <a:pt x="9" y="96"/>
                  </a:cubicBezTo>
                  <a:cubicBezTo>
                    <a:pt x="9" y="100"/>
                    <a:pt x="3" y="103"/>
                    <a:pt x="2" y="106"/>
                  </a:cubicBezTo>
                  <a:cubicBezTo>
                    <a:pt x="0" y="112"/>
                    <a:pt x="0" y="116"/>
                    <a:pt x="0" y="119"/>
                  </a:cubicBezTo>
                  <a:cubicBezTo>
                    <a:pt x="2" y="152"/>
                    <a:pt x="16" y="148"/>
                    <a:pt x="16" y="157"/>
                  </a:cubicBezTo>
                </a:path>
              </a:pathLst>
            </a:custGeom>
            <a:solidFill>
              <a:srgbClr val="EAC487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444772" y="4347680"/>
              <a:ext cx="686349" cy="322564"/>
            </a:xfrm>
            <a:custGeom>
              <a:rect l="l" t="t" r="r" b="b"/>
              <a:pathLst>
                <a:path w="110" h="52">
                  <a:moveTo>
                    <a:pt x="99" y="25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86" y="15"/>
                    <a:pt x="53" y="13"/>
                  </a:cubicBezTo>
                  <a:cubicBezTo>
                    <a:pt x="19" y="13"/>
                    <a:pt x="8" y="0"/>
                    <a:pt x="8" y="0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2" y="31"/>
                    <a:pt x="3" y="32"/>
                  </a:cubicBezTo>
                  <a:cubicBezTo>
                    <a:pt x="0" y="31"/>
                    <a:pt x="36" y="52"/>
                    <a:pt x="55" y="52"/>
                  </a:cubicBezTo>
                  <a:cubicBezTo>
                    <a:pt x="55" y="52"/>
                    <a:pt x="111" y="52"/>
                    <a:pt x="110" y="51"/>
                  </a:cubicBezTo>
                  <a:cubicBezTo>
                    <a:pt x="99" y="25"/>
                    <a:pt x="99" y="25"/>
                    <a:pt x="99" y="25"/>
                  </a:cubicBezTo>
                </a:path>
              </a:pathLst>
            </a:custGeom>
            <a:solidFill>
              <a:srgbClr val="E0B57A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724188" y="2834152"/>
              <a:ext cx="600226" cy="535079"/>
            </a:xfrm>
            <a:custGeom>
              <a:rect l="l" t="t" r="r" b="b"/>
              <a:pathLst>
                <a:path w="97" h="86">
                  <a:moveTo>
                    <a:pt x="56" y="0"/>
                  </a:moveTo>
                  <a:cubicBezTo>
                    <a:pt x="49" y="0"/>
                    <a:pt x="25" y="8"/>
                    <a:pt x="14" y="11"/>
                  </a:cubicBezTo>
                  <a:cubicBezTo>
                    <a:pt x="9" y="13"/>
                    <a:pt x="5" y="14"/>
                    <a:pt x="0" y="16"/>
                  </a:cubicBezTo>
                  <a:cubicBezTo>
                    <a:pt x="2" y="16"/>
                    <a:pt x="5" y="15"/>
                    <a:pt x="7" y="15"/>
                  </a:cubicBezTo>
                  <a:cubicBezTo>
                    <a:pt x="50" y="15"/>
                    <a:pt x="80" y="43"/>
                    <a:pt x="88" y="86"/>
                  </a:cubicBezTo>
                  <a:cubicBezTo>
                    <a:pt x="90" y="74"/>
                    <a:pt x="97" y="32"/>
                    <a:pt x="94" y="22"/>
                  </a:cubicBezTo>
                  <a:cubicBezTo>
                    <a:pt x="94" y="21"/>
                    <a:pt x="94" y="21"/>
                    <a:pt x="93" y="21"/>
                  </a:cubicBezTo>
                  <a:cubicBezTo>
                    <a:pt x="92" y="21"/>
                    <a:pt x="91" y="22"/>
                    <a:pt x="89" y="23"/>
                  </a:cubicBezTo>
                  <a:cubicBezTo>
                    <a:pt x="88" y="24"/>
                    <a:pt x="86" y="25"/>
                    <a:pt x="85" y="25"/>
                  </a:cubicBezTo>
                  <a:cubicBezTo>
                    <a:pt x="85" y="25"/>
                    <a:pt x="84" y="25"/>
                    <a:pt x="84" y="24"/>
                  </a:cubicBezTo>
                  <a:cubicBezTo>
                    <a:pt x="81" y="20"/>
                    <a:pt x="80" y="9"/>
                    <a:pt x="78" y="7"/>
                  </a:cubicBezTo>
                  <a:cubicBezTo>
                    <a:pt x="78" y="6"/>
                    <a:pt x="77" y="6"/>
                    <a:pt x="77" y="6"/>
                  </a:cubicBezTo>
                  <a:cubicBezTo>
                    <a:pt x="75" y="6"/>
                    <a:pt x="73" y="8"/>
                    <a:pt x="70" y="10"/>
                  </a:cubicBezTo>
                  <a:cubicBezTo>
                    <a:pt x="68" y="11"/>
                    <a:pt x="65" y="13"/>
                    <a:pt x="63" y="13"/>
                  </a:cubicBezTo>
                  <a:cubicBezTo>
                    <a:pt x="63" y="13"/>
                    <a:pt x="63" y="13"/>
                    <a:pt x="62" y="13"/>
                  </a:cubicBezTo>
                  <a:cubicBezTo>
                    <a:pt x="57" y="11"/>
                    <a:pt x="61" y="1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251654" y="2928505"/>
              <a:ext cx="1017859" cy="584989"/>
            </a:xfrm>
            <a:custGeom>
              <a:rect l="l" t="t" r="r" b="b"/>
              <a:pathLst>
                <a:path w="164" h="94">
                  <a:moveTo>
                    <a:pt x="83" y="0"/>
                  </a:moveTo>
                  <a:cubicBezTo>
                    <a:pt x="81" y="0"/>
                    <a:pt x="78" y="1"/>
                    <a:pt x="76" y="1"/>
                  </a:cubicBezTo>
                  <a:cubicBezTo>
                    <a:pt x="41" y="13"/>
                    <a:pt x="17" y="32"/>
                    <a:pt x="3" y="73"/>
                  </a:cubicBezTo>
                  <a:cubicBezTo>
                    <a:pt x="0" y="82"/>
                    <a:pt x="1" y="94"/>
                    <a:pt x="11" y="94"/>
                  </a:cubicBezTo>
                  <a:cubicBezTo>
                    <a:pt x="11" y="94"/>
                    <a:pt x="12" y="94"/>
                    <a:pt x="12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5" y="50"/>
                    <a:pt x="42" y="22"/>
                    <a:pt x="80" y="19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1" y="18"/>
                    <a:pt x="81" y="19"/>
                    <a:pt x="82" y="19"/>
                  </a:cubicBezTo>
                  <a:cubicBezTo>
                    <a:pt x="82" y="19"/>
                    <a:pt x="82" y="18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111" y="21"/>
                    <a:pt x="134" y="36"/>
                    <a:pt x="145" y="61"/>
                  </a:cubicBezTo>
                  <a:cubicBezTo>
                    <a:pt x="151" y="64"/>
                    <a:pt x="157" y="68"/>
                    <a:pt x="164" y="73"/>
                  </a:cubicBezTo>
                  <a:cubicBezTo>
                    <a:pt x="164" y="73"/>
                    <a:pt x="164" y="72"/>
                    <a:pt x="164" y="71"/>
                  </a:cubicBezTo>
                  <a:cubicBezTo>
                    <a:pt x="156" y="28"/>
                    <a:pt x="126" y="0"/>
                    <a:pt x="83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2327428" y="3041376"/>
              <a:ext cx="824741" cy="472118"/>
            </a:xfrm>
            <a:custGeom>
              <a:rect l="l" t="t" r="r" b="b"/>
              <a:pathLst>
                <a:path w="133" h="76">
                  <a:moveTo>
                    <a:pt x="71" y="0"/>
                  </a:moveTo>
                  <a:cubicBezTo>
                    <a:pt x="70" y="0"/>
                    <a:pt x="70" y="1"/>
                    <a:pt x="70" y="1"/>
                  </a:cubicBezTo>
                  <a:cubicBezTo>
                    <a:pt x="69" y="1"/>
                    <a:pt x="69" y="0"/>
                    <a:pt x="68" y="0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30" y="4"/>
                    <a:pt x="3" y="32"/>
                    <a:pt x="0" y="76"/>
                  </a:cubicBezTo>
                  <a:cubicBezTo>
                    <a:pt x="48" y="71"/>
                    <a:pt x="74" y="36"/>
                    <a:pt x="108" y="36"/>
                  </a:cubicBezTo>
                  <a:cubicBezTo>
                    <a:pt x="116" y="36"/>
                    <a:pt x="124" y="38"/>
                    <a:pt x="133" y="43"/>
                  </a:cubicBezTo>
                  <a:cubicBezTo>
                    <a:pt x="122" y="18"/>
                    <a:pt x="99" y="3"/>
                    <a:pt x="71" y="1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2129048" y="2810519"/>
              <a:ext cx="1195366" cy="653240"/>
            </a:xfrm>
            <a:custGeom>
              <a:rect l="l" t="t" r="r" b="b"/>
              <a:pathLst>
                <a:path w="193" h="105">
                  <a:moveTo>
                    <a:pt x="181" y="96"/>
                  </a:moveTo>
                  <a:cubicBezTo>
                    <a:pt x="188" y="87"/>
                    <a:pt x="193" y="34"/>
                    <a:pt x="190" y="23"/>
                  </a:cubicBezTo>
                  <a:cubicBezTo>
                    <a:pt x="189" y="18"/>
                    <a:pt x="182" y="28"/>
                    <a:pt x="180" y="25"/>
                  </a:cubicBezTo>
                  <a:cubicBezTo>
                    <a:pt x="177" y="21"/>
                    <a:pt x="176" y="10"/>
                    <a:pt x="174" y="7"/>
                  </a:cubicBezTo>
                  <a:cubicBezTo>
                    <a:pt x="171" y="4"/>
                    <a:pt x="163" y="15"/>
                    <a:pt x="158" y="14"/>
                  </a:cubicBezTo>
                  <a:cubicBezTo>
                    <a:pt x="153" y="12"/>
                    <a:pt x="157" y="1"/>
                    <a:pt x="152" y="1"/>
                  </a:cubicBezTo>
                  <a:cubicBezTo>
                    <a:pt x="147" y="0"/>
                    <a:pt x="121" y="9"/>
                    <a:pt x="110" y="12"/>
                  </a:cubicBezTo>
                  <a:cubicBezTo>
                    <a:pt x="67" y="24"/>
                    <a:pt x="0" y="50"/>
                    <a:pt x="22" y="93"/>
                  </a:cubicBezTo>
                  <a:cubicBezTo>
                    <a:pt x="23" y="95"/>
                    <a:pt x="19" y="105"/>
                    <a:pt x="28" y="105"/>
                  </a:cubicBezTo>
                  <a:cubicBezTo>
                    <a:pt x="94" y="103"/>
                    <a:pt x="121" y="41"/>
                    <a:pt x="182" y="91"/>
                  </a:cubicBezTo>
                  <a:lnTo>
                    <a:pt x="181" y="96"/>
                  </a:lnTo>
                  <a:close/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805431" y="4515576"/>
              <a:ext cx="1928722" cy="1159396"/>
            </a:xfrm>
            <a:custGeom>
              <a:rect l="l" t="t" r="r" b="b"/>
              <a:pathLst>
                <a:path w="311" h="186">
                  <a:moveTo>
                    <a:pt x="280" y="23"/>
                  </a:moveTo>
                  <a:cubicBezTo>
                    <a:pt x="264" y="10"/>
                    <a:pt x="246" y="4"/>
                    <a:pt x="235" y="2"/>
                  </a:cubicBezTo>
                  <a:cubicBezTo>
                    <a:pt x="154" y="9"/>
                    <a:pt x="154" y="9"/>
                    <a:pt x="154" y="9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1" y="3"/>
                    <a:pt x="45" y="11"/>
                    <a:pt x="31" y="23"/>
                  </a:cubicBezTo>
                  <a:cubicBezTo>
                    <a:pt x="17" y="33"/>
                    <a:pt x="7" y="47"/>
                    <a:pt x="0" y="63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63"/>
                    <a:pt x="311" y="63"/>
                    <a:pt x="311" y="63"/>
                  </a:cubicBezTo>
                  <a:cubicBezTo>
                    <a:pt x="304" y="47"/>
                    <a:pt x="294" y="33"/>
                    <a:pt x="280" y="2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499673" y="4352794"/>
              <a:ext cx="7893" cy="19050"/>
            </a:xfrm>
            <a:custGeom>
              <a:rect l="l" t="t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531070" y="4360731"/>
              <a:ext cx="514104" cy="68252"/>
            </a:xfrm>
            <a:custGeom>
              <a:rect l="l" t="t" r="r" b="b"/>
              <a:pathLst>
                <a:path w="83" h="11">
                  <a:moveTo>
                    <a:pt x="69" y="7"/>
                  </a:moveTo>
                  <a:cubicBezTo>
                    <a:pt x="63" y="9"/>
                    <a:pt x="53" y="11"/>
                    <a:pt x="39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6" y="11"/>
                    <a:pt x="35" y="11"/>
                  </a:cubicBezTo>
                  <a:cubicBezTo>
                    <a:pt x="36" y="11"/>
                    <a:pt x="38" y="11"/>
                    <a:pt x="39" y="11"/>
                  </a:cubicBezTo>
                  <a:cubicBezTo>
                    <a:pt x="41" y="11"/>
                    <a:pt x="42" y="11"/>
                    <a:pt x="44" y="11"/>
                  </a:cubicBezTo>
                  <a:cubicBezTo>
                    <a:pt x="55" y="11"/>
                    <a:pt x="63" y="9"/>
                    <a:pt x="69" y="7"/>
                  </a:cubicBezTo>
                  <a:moveTo>
                    <a:pt x="0" y="2"/>
                  </a:moveTo>
                  <a:cubicBezTo>
                    <a:pt x="4" y="4"/>
                    <a:pt x="9" y="6"/>
                    <a:pt x="15" y="8"/>
                  </a:cubicBezTo>
                  <a:cubicBezTo>
                    <a:pt x="9" y="6"/>
                    <a:pt x="4" y="4"/>
                    <a:pt x="0" y="2"/>
                  </a:cubicBezTo>
                  <a:moveTo>
                    <a:pt x="83" y="0"/>
                  </a:moveTo>
                  <a:cubicBezTo>
                    <a:pt x="82" y="0"/>
                    <a:pt x="81" y="1"/>
                    <a:pt x="80" y="2"/>
                  </a:cubicBezTo>
                  <a:cubicBezTo>
                    <a:pt x="80" y="2"/>
                    <a:pt x="80" y="1"/>
                    <a:pt x="81" y="1"/>
                  </a:cubicBezTo>
                  <a:cubicBezTo>
                    <a:pt x="82" y="0"/>
                    <a:pt x="83" y="0"/>
                    <a:pt x="83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507566" y="4352794"/>
              <a:ext cx="524628" cy="131212"/>
            </a:xfrm>
            <a:custGeom>
              <a:rect l="l" t="t" r="r" b="b"/>
              <a:pathLst>
                <a:path w="85" h="21">
                  <a:moveTo>
                    <a:pt x="0" y="0"/>
                  </a:moveTo>
                  <a:cubicBezTo>
                    <a:pt x="5" y="5"/>
                    <a:pt x="10" y="20"/>
                    <a:pt x="36" y="21"/>
                  </a:cubicBezTo>
                  <a:cubicBezTo>
                    <a:pt x="36" y="21"/>
                    <a:pt x="37" y="21"/>
                    <a:pt x="37" y="21"/>
                  </a:cubicBezTo>
                  <a:cubicBezTo>
                    <a:pt x="60" y="21"/>
                    <a:pt x="79" y="7"/>
                    <a:pt x="85" y="2"/>
                  </a:cubicBezTo>
                  <a:cubicBezTo>
                    <a:pt x="84" y="2"/>
                    <a:pt x="84" y="3"/>
                    <a:pt x="84" y="3"/>
                  </a:cubicBezTo>
                  <a:cubicBezTo>
                    <a:pt x="81" y="5"/>
                    <a:pt x="78" y="6"/>
                    <a:pt x="73" y="8"/>
                  </a:cubicBezTo>
                  <a:cubicBezTo>
                    <a:pt x="67" y="10"/>
                    <a:pt x="59" y="12"/>
                    <a:pt x="48" y="12"/>
                  </a:cubicBezTo>
                  <a:cubicBezTo>
                    <a:pt x="46" y="12"/>
                    <a:pt x="45" y="12"/>
                    <a:pt x="43" y="12"/>
                  </a:cubicBezTo>
                  <a:cubicBezTo>
                    <a:pt x="42" y="12"/>
                    <a:pt x="40" y="12"/>
                    <a:pt x="39" y="12"/>
                  </a:cubicBezTo>
                  <a:cubicBezTo>
                    <a:pt x="31" y="11"/>
                    <a:pt x="25" y="10"/>
                    <a:pt x="19" y="9"/>
                  </a:cubicBezTo>
                  <a:cubicBezTo>
                    <a:pt x="13" y="7"/>
                    <a:pt x="8" y="5"/>
                    <a:pt x="4" y="3"/>
                  </a:cubicBezTo>
                  <a:cubicBezTo>
                    <a:pt x="2" y="2"/>
                    <a:pt x="1" y="1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058153" y="4392123"/>
              <a:ext cx="80860" cy="81302"/>
            </a:xfrm>
            <a:custGeom>
              <a:rect l="l" t="t" r="r" b="b"/>
              <a:pathLst>
                <a:path w="31" h="31">
                  <a:moveTo>
                    <a:pt x="0" y="31"/>
                  </a:moveTo>
                  <a:lnTo>
                    <a:pt x="17" y="21"/>
                  </a:lnTo>
                  <a:lnTo>
                    <a:pt x="31" y="9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2413550" y="4392123"/>
              <a:ext cx="80860" cy="81302"/>
            </a:xfrm>
            <a:custGeom>
              <a:rect l="l" t="t" r="r" b="b"/>
              <a:pathLst>
                <a:path w="31" h="31">
                  <a:moveTo>
                    <a:pt x="31" y="0"/>
                  </a:moveTo>
                  <a:lnTo>
                    <a:pt x="0" y="7"/>
                  </a:lnTo>
                  <a:lnTo>
                    <a:pt x="31" y="3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447786" y="4510285"/>
              <a:ext cx="2693475" cy="2339779"/>
            </a:xfrm>
            <a:custGeom>
              <a:rect l="l" t="t" r="r" b="b"/>
              <a:pathLst>
                <a:path w="435" h="376">
                  <a:moveTo>
                    <a:pt x="403" y="38"/>
                  </a:moveTo>
                  <a:cubicBezTo>
                    <a:pt x="390" y="26"/>
                    <a:pt x="339" y="11"/>
                    <a:pt x="317" y="8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41" y="119"/>
                    <a:pt x="241" y="119"/>
                    <a:pt x="241" y="119"/>
                  </a:cubicBezTo>
                  <a:cubicBezTo>
                    <a:pt x="192" y="119"/>
                    <a:pt x="192" y="119"/>
                    <a:pt x="192" y="119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93" y="11"/>
                    <a:pt x="44" y="27"/>
                    <a:pt x="31" y="38"/>
                  </a:cubicBezTo>
                  <a:cubicBezTo>
                    <a:pt x="17" y="48"/>
                    <a:pt x="0" y="292"/>
                    <a:pt x="0" y="308"/>
                  </a:cubicBezTo>
                  <a:cubicBezTo>
                    <a:pt x="44" y="376"/>
                    <a:pt x="44" y="376"/>
                    <a:pt x="44" y="376"/>
                  </a:cubicBezTo>
                  <a:cubicBezTo>
                    <a:pt x="397" y="375"/>
                    <a:pt x="397" y="375"/>
                    <a:pt x="397" y="375"/>
                  </a:cubicBezTo>
                  <a:cubicBezTo>
                    <a:pt x="435" y="308"/>
                    <a:pt x="435" y="308"/>
                    <a:pt x="435" y="308"/>
                  </a:cubicBezTo>
                  <a:cubicBezTo>
                    <a:pt x="435" y="290"/>
                    <a:pt x="418" y="48"/>
                    <a:pt x="403" y="38"/>
                  </a:cubicBezTo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846794" y="4583651"/>
              <a:ext cx="125237" cy="634723"/>
            </a:xfrm>
            <a:custGeom>
              <a:rect l="l" t="t" r="r" b="b"/>
              <a:pathLst>
                <a:path w="20" h="102">
                  <a:moveTo>
                    <a:pt x="8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1"/>
                    <a:pt x="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</a:path>
              </a:pathLst>
            </a:cu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2525808" y="4533917"/>
              <a:ext cx="501124" cy="1600122"/>
            </a:xfrm>
            <a:custGeom>
              <a:rect l="l" t="t" r="r" b="b"/>
              <a:pathLst>
                <a:path w="81" h="257">
                  <a:moveTo>
                    <a:pt x="52" y="34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63" y="0"/>
                    <a:pt x="52" y="4"/>
                    <a:pt x="39" y="4"/>
                  </a:cubicBezTo>
                  <a:cubicBezTo>
                    <a:pt x="28" y="4"/>
                    <a:pt x="14" y="0"/>
                    <a:pt x="14" y="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43" y="257"/>
                    <a:pt x="43" y="257"/>
                    <a:pt x="43" y="257"/>
                  </a:cubicBezTo>
                  <a:cubicBezTo>
                    <a:pt x="81" y="163"/>
                    <a:pt x="81" y="163"/>
                    <a:pt x="81" y="163"/>
                  </a:cubicBezTo>
                  <a:cubicBezTo>
                    <a:pt x="52" y="34"/>
                    <a:pt x="52" y="34"/>
                    <a:pt x="52" y="34"/>
                  </a:cubicBez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2698053" y="4746256"/>
              <a:ext cx="148741" cy="44619"/>
            </a:xfrm>
            <a:custGeom>
              <a:rect l="l" t="t" r="r" b="b"/>
              <a:pathLst>
                <a:path w="24" h="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7"/>
                    <a:pt x="9" y="7"/>
                  </a:cubicBezTo>
                  <a:cubicBezTo>
                    <a:pt x="17" y="7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19" y="2"/>
                    <a:pt x="12" y="2"/>
                  </a:cubicBezTo>
                  <a:cubicBezTo>
                    <a:pt x="4" y="2"/>
                    <a:pt x="0" y="0"/>
                    <a:pt x="0" y="0"/>
                  </a:cubicBezTo>
                </a:path>
              </a:pathLst>
            </a:custGeom>
            <a:solidFill>
              <a:srgbClr val="A54828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2301293" y="4515576"/>
              <a:ext cx="174876" cy="18342"/>
            </a:xfrm>
            <a:custGeom>
              <a:rect l="l" t="t" r="r" b="b"/>
              <a:pathLst>
                <a:path w="28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2"/>
                    <a:pt x="28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2468276" y="4528626"/>
              <a:ext cx="148741" cy="23632"/>
            </a:xfrm>
            <a:custGeom>
              <a:rect l="l" t="t" r="r" b="b"/>
              <a:pathLst>
                <a:path w="24" h="4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2301293" y="4515576"/>
              <a:ext cx="336772" cy="417093"/>
            </a:xfrm>
            <a:custGeom>
              <a:rect l="l" t="t" r="r" b="b"/>
              <a:pathLst>
                <a:path w="54" h="6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7" y="52"/>
                    <a:pt x="49" y="28"/>
                    <a:pt x="54" y="14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2296031" y="4515576"/>
              <a:ext cx="5262" cy="19050"/>
            </a:xfrm>
            <a:custGeom>
              <a:rect l="l" t="t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2638065" y="4541677"/>
              <a:ext cx="23504" cy="5291"/>
            </a:xfrm>
            <a:custGeom>
              <a:rect l="l" t="t" r="r" b="b"/>
              <a:pathLst>
                <a:path w="4" h="1">
                  <a:moveTo>
                    <a:pt x="0" y="0"/>
                  </a:moveTo>
                  <a:cubicBezTo>
                    <a:pt x="1" y="0"/>
                    <a:pt x="2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296031" y="4515576"/>
              <a:ext cx="193118" cy="480054"/>
            </a:xfrm>
            <a:custGeom>
              <a:rect l="l" t="t" r="r" b="b"/>
              <a:pathLst>
                <a:path w="31" h="77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77"/>
                    <a:pt x="28" y="73"/>
                    <a:pt x="31" y="67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611930" y="4541677"/>
              <a:ext cx="49639" cy="60315"/>
            </a:xfrm>
            <a:custGeom>
              <a:rect l="l" t="t" r="r" b="b"/>
              <a:pathLst>
                <a:path w="8" h="10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6"/>
                    <a:pt x="7" y="2"/>
                    <a:pt x="8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283051" y="4410641"/>
              <a:ext cx="360101" cy="485345"/>
            </a:xfrm>
            <a:custGeom>
              <a:rect l="l" t="t" r="r" b="b"/>
              <a:pathLst>
                <a:path w="57" h="78">
                  <a:moveTo>
                    <a:pt x="27" y="78"/>
                  </a:moveTo>
                  <a:cubicBezTo>
                    <a:pt x="27" y="78"/>
                    <a:pt x="58" y="22"/>
                    <a:pt x="58" y="21"/>
                  </a:cubicBezTo>
                  <a:cubicBezTo>
                    <a:pt x="54" y="20"/>
                    <a:pt x="47" y="19"/>
                    <a:pt x="37" y="12"/>
                  </a:cubicBezTo>
                  <a:cubicBezTo>
                    <a:pt x="29" y="7"/>
                    <a:pt x="21" y="0"/>
                    <a:pt x="21" y="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0" y="17"/>
                    <a:pt x="27" y="78"/>
                    <a:pt x="27" y="7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071309" y="4515576"/>
              <a:ext cx="172245" cy="26278"/>
            </a:xfrm>
            <a:custGeom>
              <a:rect l="l" t="t" r="r" b="b"/>
              <a:pathLst>
                <a:path w="28" h="4">
                  <a:moveTo>
                    <a:pt x="28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1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2909413" y="4528626"/>
              <a:ext cx="166983" cy="23632"/>
            </a:xfrm>
            <a:custGeom>
              <a:rect l="l" t="t" r="r" b="b"/>
              <a:pathLst>
                <a:path w="27" h="4">
                  <a:moveTo>
                    <a:pt x="26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2909413" y="4528626"/>
              <a:ext cx="334141" cy="367183"/>
            </a:xfrm>
            <a:custGeom>
              <a:rect l="l" t="t" r="r" b="b"/>
              <a:pathLst>
                <a:path w="54" h="59">
                  <a:moveTo>
                    <a:pt x="54" y="0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7" y="23"/>
                    <a:pt x="20" y="44"/>
                    <a:pt x="29" y="59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1"/>
                    <a:pt x="53" y="1"/>
                    <a:pt x="54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2883277" y="4541677"/>
              <a:ext cx="12980" cy="19050"/>
            </a:xfrm>
            <a:custGeom>
              <a:rect l="l" t="t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089550" y="4541677"/>
              <a:ext cx="148741" cy="459067"/>
            </a:xfrm>
            <a:custGeom>
              <a:rect l="l" t="t" r="r" b="b"/>
              <a:pathLst>
                <a:path w="24" h="74">
                  <a:moveTo>
                    <a:pt x="24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6" y="67"/>
                    <a:pt x="10" y="74"/>
                    <a:pt x="10" y="74"/>
                  </a:cubicBezTo>
                  <a:cubicBezTo>
                    <a:pt x="10" y="74"/>
                    <a:pt x="21" y="15"/>
                    <a:pt x="24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2909413" y="4546968"/>
              <a:ext cx="18242" cy="13051"/>
            </a:xfrm>
            <a:custGeom>
              <a:rect l="l" t="t" r="r" b="b"/>
              <a:pathLst>
                <a:path w="3" h="2">
                  <a:moveTo>
                    <a:pt x="3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6D583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896433" y="4552259"/>
              <a:ext cx="26135" cy="44619"/>
            </a:xfrm>
            <a:custGeom>
              <a:rect l="l" t="t" r="r" b="b"/>
              <a:pathLst>
                <a:path w="4" h="7">
                  <a:moveTo>
                    <a:pt x="4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7C7C7C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2872929" y="4541677"/>
              <a:ext cx="41746" cy="41974"/>
            </a:xfrm>
            <a:custGeom>
              <a:rect l="l" t="t" r="r" b="b"/>
              <a:pathLst>
                <a:path w="7" h="7">
                  <a:moveTo>
                    <a:pt x="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4"/>
                    <a:pt x="4" y="7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2891171" y="4415755"/>
              <a:ext cx="365363" cy="480054"/>
            </a:xfrm>
            <a:custGeom>
              <a:rect l="l" t="t" r="r" b="b"/>
              <a:pathLst>
                <a:path w="59" h="77">
                  <a:moveTo>
                    <a:pt x="42" y="77"/>
                  </a:moveTo>
                  <a:cubicBezTo>
                    <a:pt x="42" y="77"/>
                    <a:pt x="59" y="15"/>
                    <a:pt x="58" y="15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4" y="5"/>
                    <a:pt x="27" y="9"/>
                  </a:cubicBezTo>
                  <a:cubicBezTo>
                    <a:pt x="25" y="11"/>
                    <a:pt x="5" y="19"/>
                    <a:pt x="2" y="20"/>
                  </a:cubicBezTo>
                  <a:cubicBezTo>
                    <a:pt x="1" y="20"/>
                    <a:pt x="0" y="20"/>
                    <a:pt x="0" y="20"/>
                  </a:cubicBezTo>
                  <a:cubicBezTo>
                    <a:pt x="3" y="24"/>
                    <a:pt x="42" y="77"/>
                    <a:pt x="42" y="7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2309186" y="3631479"/>
              <a:ext cx="947347" cy="49910"/>
            </a:xfrm>
            <a:custGeom>
              <a:rect l="l" t="t" r="r" b="b"/>
              <a:pathLst>
                <a:path w="153" h="8">
                  <a:moveTo>
                    <a:pt x="4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2" y="5"/>
                    <a:pt x="4" y="3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moveTo>
                    <a:pt x="149" y="0"/>
                  </a:moveTo>
                  <a:cubicBezTo>
                    <a:pt x="149" y="0"/>
                    <a:pt x="148" y="0"/>
                    <a:pt x="148" y="0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4" y="4"/>
                    <a:pt x="147" y="6"/>
                    <a:pt x="149" y="8"/>
                  </a:cubicBezTo>
                  <a:cubicBezTo>
                    <a:pt x="150" y="7"/>
                    <a:pt x="150" y="7"/>
                    <a:pt x="150" y="7"/>
                  </a:cubicBezTo>
                  <a:cubicBezTo>
                    <a:pt x="152" y="6"/>
                    <a:pt x="153" y="4"/>
                    <a:pt x="153" y="2"/>
                  </a:cubicBezTo>
                  <a:cubicBezTo>
                    <a:pt x="152" y="1"/>
                    <a:pt x="151" y="0"/>
                    <a:pt x="149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2314273" y="3594796"/>
              <a:ext cx="916125" cy="236147"/>
            </a:xfrm>
            <a:custGeom>
              <a:rect l="l" t="t" r="r" b="b"/>
              <a:pathLst>
                <a:path w="148" h="38">
                  <a:moveTo>
                    <a:pt x="27" y="33"/>
                  </a:moveTo>
                  <a:cubicBezTo>
                    <a:pt x="21" y="33"/>
                    <a:pt x="17" y="29"/>
                    <a:pt x="17" y="23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9"/>
                    <a:pt x="21" y="5"/>
                    <a:pt x="27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8" y="5"/>
                    <a:pt x="62" y="9"/>
                    <a:pt x="62" y="15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9"/>
                    <a:pt x="58" y="33"/>
                    <a:pt x="52" y="33"/>
                  </a:cubicBezTo>
                  <a:cubicBezTo>
                    <a:pt x="27" y="33"/>
                    <a:pt x="27" y="33"/>
                    <a:pt x="27" y="33"/>
                  </a:cubicBezTo>
                  <a:moveTo>
                    <a:pt x="98" y="33"/>
                  </a:moveTo>
                  <a:cubicBezTo>
                    <a:pt x="93" y="33"/>
                    <a:pt x="88" y="29"/>
                    <a:pt x="88" y="23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9"/>
                    <a:pt x="93" y="5"/>
                    <a:pt x="98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9" y="5"/>
                    <a:pt x="134" y="9"/>
                    <a:pt x="134" y="15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9"/>
                    <a:pt x="129" y="33"/>
                    <a:pt x="124" y="33"/>
                  </a:cubicBezTo>
                  <a:cubicBezTo>
                    <a:pt x="98" y="33"/>
                    <a:pt x="98" y="33"/>
                    <a:pt x="98" y="33"/>
                  </a:cubicBezTo>
                  <a:moveTo>
                    <a:pt x="124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0" y="0"/>
                    <a:pt x="84" y="6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8" y="14"/>
                    <a:pt x="68" y="14"/>
                    <a:pt x="67" y="14"/>
                  </a:cubicBezTo>
                  <a:cubicBezTo>
                    <a:pt x="67" y="6"/>
                    <a:pt x="60" y="0"/>
                    <a:pt x="5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1" y="0"/>
                    <a:pt x="15" y="4"/>
                    <a:pt x="13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9"/>
                    <a:pt x="1" y="11"/>
                    <a:pt x="0" y="12"/>
                  </a:cubicBezTo>
                  <a:cubicBezTo>
                    <a:pt x="0" y="13"/>
                    <a:pt x="1" y="14"/>
                    <a:pt x="2" y="1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31"/>
                    <a:pt x="19" y="38"/>
                    <a:pt x="27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61" y="38"/>
                    <a:pt x="67" y="31"/>
                    <a:pt x="67" y="23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8" y="21"/>
                    <a:pt x="68" y="21"/>
                    <a:pt x="69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31"/>
                    <a:pt x="90" y="38"/>
                    <a:pt x="98" y="38"/>
                  </a:cubicBezTo>
                  <a:cubicBezTo>
                    <a:pt x="124" y="38"/>
                    <a:pt x="124" y="38"/>
                    <a:pt x="124" y="38"/>
                  </a:cubicBezTo>
                  <a:cubicBezTo>
                    <a:pt x="132" y="38"/>
                    <a:pt x="139" y="31"/>
                    <a:pt x="139" y="23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6" y="12"/>
                    <a:pt x="143" y="10"/>
                    <a:pt x="144" y="7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5" y="4"/>
                    <a:pt x="130" y="0"/>
                    <a:pt x="124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2290944" y="3576454"/>
              <a:ext cx="952609" cy="254489"/>
            </a:xfrm>
            <a:custGeom>
              <a:rect l="l" t="t" r="r" b="b"/>
              <a:pathLst>
                <a:path w="154" h="41">
                  <a:moveTo>
                    <a:pt x="153" y="9"/>
                  </a:moveTo>
                  <a:cubicBezTo>
                    <a:pt x="153" y="7"/>
                    <a:pt x="150" y="6"/>
                    <a:pt x="148" y="7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37" y="5"/>
                    <a:pt x="132" y="0"/>
                    <a:pt x="125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2" y="0"/>
                    <a:pt x="86" y="7"/>
                    <a:pt x="85" y="15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0" y="15"/>
                    <a:pt x="70" y="15"/>
                    <a:pt x="69" y="15"/>
                  </a:cubicBezTo>
                  <a:cubicBezTo>
                    <a:pt x="69" y="7"/>
                    <a:pt x="62" y="0"/>
                    <a:pt x="5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2" y="0"/>
                    <a:pt x="17" y="5"/>
                    <a:pt x="15" y="10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7"/>
                    <a:pt x="1" y="8"/>
                    <a:pt x="1" y="10"/>
                  </a:cubicBezTo>
                  <a:cubicBezTo>
                    <a:pt x="0" y="12"/>
                    <a:pt x="1" y="15"/>
                    <a:pt x="3" y="15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4"/>
                    <a:pt x="20" y="41"/>
                    <a:pt x="29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62" y="41"/>
                    <a:pt x="69" y="34"/>
                    <a:pt x="69" y="25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3"/>
                    <a:pt x="70" y="23"/>
                    <a:pt x="71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5" y="34"/>
                    <a:pt x="92" y="41"/>
                    <a:pt x="100" y="41"/>
                  </a:cubicBezTo>
                  <a:cubicBezTo>
                    <a:pt x="125" y="41"/>
                    <a:pt x="125" y="41"/>
                    <a:pt x="125" y="41"/>
                  </a:cubicBezTo>
                  <a:cubicBezTo>
                    <a:pt x="134" y="41"/>
                    <a:pt x="141" y="34"/>
                    <a:pt x="141" y="25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51" y="14"/>
                    <a:pt x="151" y="14"/>
                    <a:pt x="151" y="14"/>
                  </a:cubicBezTo>
                  <a:cubicBezTo>
                    <a:pt x="153" y="13"/>
                    <a:pt x="154" y="11"/>
                    <a:pt x="153" y="9"/>
                  </a:cubicBezTo>
                  <a:close/>
                  <a:moveTo>
                    <a:pt x="64" y="25"/>
                  </a:moveTo>
                  <a:cubicBezTo>
                    <a:pt x="64" y="31"/>
                    <a:pt x="59" y="35"/>
                    <a:pt x="54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3" y="35"/>
                    <a:pt x="19" y="31"/>
                    <a:pt x="19" y="2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0"/>
                    <a:pt x="23" y="6"/>
                    <a:pt x="29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9" y="6"/>
                    <a:pt x="64" y="10"/>
                    <a:pt x="64" y="16"/>
                  </a:cubicBezTo>
                  <a:lnTo>
                    <a:pt x="64" y="25"/>
                  </a:lnTo>
                  <a:close/>
                  <a:moveTo>
                    <a:pt x="135" y="25"/>
                  </a:moveTo>
                  <a:cubicBezTo>
                    <a:pt x="135" y="31"/>
                    <a:pt x="131" y="35"/>
                    <a:pt x="125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5" y="35"/>
                    <a:pt x="90" y="31"/>
                    <a:pt x="90" y="25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0"/>
                    <a:pt x="95" y="6"/>
                    <a:pt x="100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31" y="6"/>
                    <a:pt x="135" y="10"/>
                    <a:pt x="135" y="16"/>
                  </a:cubicBezTo>
                  <a:lnTo>
                    <a:pt x="135" y="25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3" name="Picture 4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0398" y="5158235"/>
              <a:ext cx="464640" cy="430144"/>
            </a:xfrm>
            <a:prstGeom prst="rect">
              <a:avLst/>
            </a:prstGeom>
          </p:spPr>
        </p:pic>
        <p:sp>
          <p:nvSpPr>
            <p:cNvPr id="44" name="Freeform 44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</a:path>
              </a:pathLst>
            </a:cu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6" name="Picture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59164" y="5087337"/>
              <a:ext cx="425350" cy="131212"/>
            </a:xfrm>
            <a:prstGeom prst="rect">
              <a:avLst/>
            </a:prstGeom>
          </p:spPr>
        </p:pic>
        <p:sp>
          <p:nvSpPr>
            <p:cNvPr id="47" name="AutoShape 47"/>
            <p:cNvSpPr/>
            <p:nvPr/>
          </p:nvSpPr>
          <p:spPr>
            <a:xfrm>
              <a:off x="3256533" y="5194917"/>
              <a:ext cx="415001" cy="4991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2184300" y="5567568"/>
              <a:ext cx="2528773" cy="1281614"/>
            </a:xfrm>
            <a:custGeom>
              <a:rect l="l" t="t" r="r" b="b"/>
              <a:pathLst>
                <a:path w="408" h="206">
                  <a:moveTo>
                    <a:pt x="407" y="183"/>
                  </a:moveTo>
                  <a:cubicBezTo>
                    <a:pt x="376" y="183"/>
                    <a:pt x="376" y="183"/>
                    <a:pt x="376" y="183"/>
                  </a:cubicBezTo>
                  <a:cubicBezTo>
                    <a:pt x="376" y="20"/>
                    <a:pt x="376" y="20"/>
                    <a:pt x="376" y="20"/>
                  </a:cubicBezTo>
                  <a:cubicBezTo>
                    <a:pt x="376" y="9"/>
                    <a:pt x="366" y="0"/>
                    <a:pt x="3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1" y="0"/>
                    <a:pt x="30" y="9"/>
                    <a:pt x="30" y="20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205"/>
                    <a:pt x="18" y="206"/>
                    <a:pt x="18" y="206"/>
                  </a:cubicBezTo>
                  <a:cubicBezTo>
                    <a:pt x="389" y="206"/>
                    <a:pt x="389" y="206"/>
                    <a:pt x="389" y="206"/>
                  </a:cubicBezTo>
                  <a:cubicBezTo>
                    <a:pt x="389" y="206"/>
                    <a:pt x="408" y="205"/>
                    <a:pt x="407" y="183"/>
                  </a:cubicBezTo>
                  <a:close/>
                </a:path>
              </a:pathLst>
            </a:custGeom>
            <a:solidFill>
              <a:srgbClr val="C1C0C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2580533" y="6278302"/>
              <a:ext cx="600226" cy="579698"/>
            </a:xfrm>
            <a:custGeom>
              <a:rect l="l" t="t" r="r" b="b"/>
              <a:pathLst>
                <a:path w="97" h="93">
                  <a:moveTo>
                    <a:pt x="78" y="12"/>
                  </a:moveTo>
                  <a:cubicBezTo>
                    <a:pt x="76" y="12"/>
                    <a:pt x="74" y="12"/>
                    <a:pt x="73" y="11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3"/>
                    <a:pt x="70" y="0"/>
                    <a:pt x="6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0"/>
                    <a:pt x="4" y="93"/>
                    <a:pt x="7" y="93"/>
                  </a:cubicBezTo>
                  <a:cubicBezTo>
                    <a:pt x="66" y="93"/>
                    <a:pt x="66" y="93"/>
                    <a:pt x="66" y="93"/>
                  </a:cubicBezTo>
                  <a:cubicBezTo>
                    <a:pt x="70" y="93"/>
                    <a:pt x="73" y="90"/>
                    <a:pt x="73" y="8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4" y="73"/>
                    <a:pt x="76" y="73"/>
                    <a:pt x="78" y="73"/>
                  </a:cubicBezTo>
                  <a:cubicBezTo>
                    <a:pt x="89" y="73"/>
                    <a:pt x="97" y="62"/>
                    <a:pt x="97" y="50"/>
                  </a:cubicBezTo>
                  <a:cubicBezTo>
                    <a:pt x="97" y="36"/>
                    <a:pt x="97" y="36"/>
                    <a:pt x="97" y="36"/>
                  </a:cubicBezTo>
                  <a:cubicBezTo>
                    <a:pt x="97" y="23"/>
                    <a:pt x="89" y="12"/>
                    <a:pt x="78" y="12"/>
                  </a:cubicBezTo>
                  <a:close/>
                  <a:moveTo>
                    <a:pt x="88" y="45"/>
                  </a:moveTo>
                  <a:cubicBezTo>
                    <a:pt x="88" y="53"/>
                    <a:pt x="84" y="56"/>
                    <a:pt x="78" y="56"/>
                  </a:cubicBezTo>
                  <a:cubicBezTo>
                    <a:pt x="73" y="56"/>
                    <a:pt x="71" y="53"/>
                    <a:pt x="71" y="45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0"/>
                    <a:pt x="74" y="26"/>
                    <a:pt x="79" y="26"/>
                  </a:cubicBezTo>
                  <a:cubicBezTo>
                    <a:pt x="84" y="26"/>
                    <a:pt x="88" y="30"/>
                    <a:pt x="88" y="37"/>
                  </a:cubicBezTo>
                  <a:lnTo>
                    <a:pt x="88" y="45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2544050" y="5703719"/>
              <a:ext cx="446398" cy="516737"/>
            </a:xfrm>
            <a:custGeom>
              <a:rect l="l" t="t" r="r" b="b"/>
              <a:pathLst>
                <a:path w="72" h="83">
                  <a:moveTo>
                    <a:pt x="46" y="83"/>
                  </a:moveTo>
                  <a:cubicBezTo>
                    <a:pt x="46" y="83"/>
                    <a:pt x="0" y="54"/>
                    <a:pt x="27" y="34"/>
                  </a:cubicBezTo>
                  <a:cubicBezTo>
                    <a:pt x="45" y="21"/>
                    <a:pt x="49" y="19"/>
                    <a:pt x="45" y="1"/>
                  </a:cubicBezTo>
                  <a:cubicBezTo>
                    <a:pt x="45" y="0"/>
                    <a:pt x="72" y="25"/>
                    <a:pt x="47" y="41"/>
                  </a:cubicBezTo>
                  <a:cubicBezTo>
                    <a:pt x="22" y="58"/>
                    <a:pt x="43" y="78"/>
                    <a:pt x="46" y="83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2724188" y="5861209"/>
              <a:ext cx="266260" cy="354133"/>
            </a:xfrm>
            <a:custGeom>
              <a:rect l="l" t="t" r="r" b="b"/>
              <a:pathLst>
                <a:path w="43" h="57">
                  <a:moveTo>
                    <a:pt x="21" y="57"/>
                  </a:moveTo>
                  <a:cubicBezTo>
                    <a:pt x="21" y="57"/>
                    <a:pt x="0" y="40"/>
                    <a:pt x="16" y="26"/>
                  </a:cubicBezTo>
                  <a:cubicBezTo>
                    <a:pt x="27" y="17"/>
                    <a:pt x="34" y="13"/>
                    <a:pt x="32" y="0"/>
                  </a:cubicBezTo>
                  <a:cubicBezTo>
                    <a:pt x="32" y="0"/>
                    <a:pt x="43" y="20"/>
                    <a:pt x="28" y="31"/>
                  </a:cubicBezTo>
                  <a:cubicBezTo>
                    <a:pt x="13" y="42"/>
                    <a:pt x="20" y="54"/>
                    <a:pt x="21" y="57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897199" y="5580443"/>
              <a:ext cx="1051887" cy="1269621"/>
            </a:xfrm>
            <a:custGeom>
              <a:rect l="l" t="t" r="r" b="b"/>
              <a:pathLst>
                <a:path w="170" h="204">
                  <a:moveTo>
                    <a:pt x="170" y="184"/>
                  </a:moveTo>
                  <a:cubicBezTo>
                    <a:pt x="170" y="195"/>
                    <a:pt x="160" y="204"/>
                    <a:pt x="149" y="204"/>
                  </a:cubicBezTo>
                  <a:cubicBezTo>
                    <a:pt x="21" y="204"/>
                    <a:pt x="21" y="204"/>
                    <a:pt x="21" y="204"/>
                  </a:cubicBezTo>
                  <a:cubicBezTo>
                    <a:pt x="10" y="204"/>
                    <a:pt x="0" y="195"/>
                    <a:pt x="0" y="18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10" y="0"/>
                    <a:pt x="21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60" y="0"/>
                    <a:pt x="170" y="9"/>
                    <a:pt x="170" y="20"/>
                  </a:cubicBezTo>
                  <a:lnTo>
                    <a:pt x="170" y="184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902286" y="5543759"/>
              <a:ext cx="1028383" cy="1274912"/>
            </a:xfrm>
            <a:custGeom>
              <a:rect l="l" t="t" r="r" b="b"/>
              <a:pathLst>
                <a:path w="166" h="205">
                  <a:moveTo>
                    <a:pt x="166" y="184"/>
                  </a:moveTo>
                  <a:cubicBezTo>
                    <a:pt x="166" y="196"/>
                    <a:pt x="157" y="205"/>
                    <a:pt x="145" y="205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9" y="205"/>
                    <a:pt x="0" y="196"/>
                    <a:pt x="0" y="18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66" y="10"/>
                    <a:pt x="166" y="21"/>
                  </a:cubicBezTo>
                  <a:lnTo>
                    <a:pt x="166" y="18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539171" y="5685377"/>
              <a:ext cx="224515" cy="94353"/>
            </a:xfrm>
            <a:custGeom>
              <a:rect l="l" t="t" r="r" b="b"/>
              <a:pathLst>
                <a:path w="36" h="15">
                  <a:moveTo>
                    <a:pt x="1" y="6"/>
                  </a:moveTo>
                  <a:cubicBezTo>
                    <a:pt x="1" y="3"/>
                    <a:pt x="3" y="0"/>
                    <a:pt x="7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3" y="0"/>
                    <a:pt x="35" y="3"/>
                    <a:pt x="36" y="6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FFA52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539171" y="6401578"/>
              <a:ext cx="224515" cy="180946"/>
            </a:xfrm>
            <a:custGeom>
              <a:rect l="l" t="t" r="r" b="b"/>
              <a:pathLst>
                <a:path w="36" h="28">
                  <a:moveTo>
                    <a:pt x="36" y="0"/>
                  </a:moveTo>
                  <a:cubicBezTo>
                    <a:pt x="24" y="29"/>
                    <a:pt x="24" y="29"/>
                    <a:pt x="24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36" y="0"/>
                    <a:pt x="3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1539171" y="5779907"/>
              <a:ext cx="224515" cy="689924"/>
            </a:xfrm>
            <a:custGeom>
              <a:rect l="l" t="t" r="r" b="b"/>
              <a:pathLst>
                <a:path w="36" h="110">
                  <a:moveTo>
                    <a:pt x="0" y="9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91"/>
                    <a:pt x="36" y="91"/>
                    <a:pt x="36" y="91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6" y="100"/>
                    <a:pt x="35" y="102"/>
                    <a:pt x="33" y="107"/>
                  </a:cubicBezTo>
                  <a:cubicBezTo>
                    <a:pt x="31" y="111"/>
                    <a:pt x="30" y="101"/>
                    <a:pt x="30" y="101"/>
                  </a:cubicBezTo>
                  <a:cubicBezTo>
                    <a:pt x="30" y="101"/>
                    <a:pt x="25" y="108"/>
                    <a:pt x="22" y="108"/>
                  </a:cubicBezTo>
                  <a:cubicBezTo>
                    <a:pt x="19" y="108"/>
                    <a:pt x="14" y="102"/>
                    <a:pt x="14" y="102"/>
                  </a:cubicBezTo>
                  <a:cubicBezTo>
                    <a:pt x="14" y="102"/>
                    <a:pt x="9" y="111"/>
                    <a:pt x="6" y="110"/>
                  </a:cubicBezTo>
                  <a:cubicBezTo>
                    <a:pt x="3" y="108"/>
                    <a:pt x="0" y="104"/>
                    <a:pt x="0" y="104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99"/>
                    <a:pt x="0" y="99"/>
                    <a:pt x="0" y="99"/>
                  </a:cubicBezTo>
                  <a:lnTo>
                    <a:pt x="0" y="94"/>
                  </a:lnTo>
                  <a:close/>
                </a:path>
              </a:pathLst>
            </a:cu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1614945" y="6577233"/>
              <a:ext cx="73143" cy="91884"/>
            </a:xfrm>
            <a:custGeom>
              <a:rect l="l" t="t" r="r" b="b"/>
              <a:pathLst>
                <a:path w="12" h="15">
                  <a:moveTo>
                    <a:pt x="12" y="0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876326" y="5979194"/>
              <a:ext cx="1067497" cy="81302"/>
            </a:xfrm>
            <a:custGeom>
              <a:rect l="l" t="t" r="r" b="b"/>
              <a:pathLst>
                <a:path w="172" h="13">
                  <a:moveTo>
                    <a:pt x="172" y="6"/>
                  </a:moveTo>
                  <a:cubicBezTo>
                    <a:pt x="172" y="9"/>
                    <a:pt x="170" y="12"/>
                    <a:pt x="167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2" y="13"/>
                    <a:pt x="0" y="11"/>
                    <a:pt x="0" y="7"/>
                  </a:cubicBezTo>
                  <a:cubicBezTo>
                    <a:pt x="0" y="4"/>
                    <a:pt x="2" y="1"/>
                    <a:pt x="4" y="1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70" y="0"/>
                    <a:pt x="172" y="2"/>
                    <a:pt x="172" y="6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865802" y="5960852"/>
              <a:ext cx="1101350" cy="55025"/>
            </a:xfrm>
            <a:custGeom>
              <a:rect l="l" t="t" r="r" b="b"/>
              <a:pathLst>
                <a:path w="178" h="9">
                  <a:moveTo>
                    <a:pt x="178" y="5"/>
                  </a:moveTo>
                  <a:cubicBezTo>
                    <a:pt x="178" y="7"/>
                    <a:pt x="176" y="9"/>
                    <a:pt x="173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176" y="0"/>
                    <a:pt x="178" y="2"/>
                    <a:pt x="178" y="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1" name="AutoShape 6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TextBox 8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The importance of medical English word formation</a:t>
              </a:r>
            </a:p>
          </p:txBody>
        </p:sp>
      </p:grpSp>
      <p:sp>
        <p:nvSpPr>
          <p:cNvPr id="82" name="TextBox 82"/>
          <p:cNvSpPr txBox="1"/>
          <p:nvPr/>
        </p:nvSpPr>
        <p:spPr>
          <a:xfrm>
            <a:off x="4959831" y="1714627"/>
            <a:ext cx="6500165" cy="396034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Accurate expression of medical concepts: The composition of medical English vocabulary is the foundation for accurate expression and communication in the medical field, which helps to avoid ambiguity and misunderstanding.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Promoting academic exchange in the medical field: A unified medical English vocabulary composition helps international medical academic exchange and promotes cooperation and development in medical research.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Improving professionalism in the medical field: The composition of medical English vocabulary is a reflection of medical professionalism, which helps to enhance the overall image and professional level of the medical field.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Assisted medical education and training: The composition of medical English vocabulary is an important part of medical education and training, which helps medical students and workers master professional knowledge and skills.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Classification of medical English word formation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Derived words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These are words that are formed by adding prefixes or suffixes to existing words For example, "prevention" is formed by adding the prefix "pre -" to the word "prevention"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Example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"prevention", "anesthesia", "surgery"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Derived words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6098400" y="1501200"/>
            <a:ext cx="0" cy="4748400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1542696" y="1462606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Compound words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368737" y="1462606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Example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Compound words</a:t>
              </a:r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542696" y="1978954"/>
            <a:ext cx="4313071" cy="426568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These are formed by combining two or more words together They are both open compounds (with a hyphen) or closed compounds (without a hyphen) For example, "eye doctor" is an open compound, while "fire truck" is a closed compound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440934" y="1978954"/>
            <a:ext cx="4313071" cy="426568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These are formed by combining two or more words together They are both open compounds (with a hyphen) or closed compounds (without a hyphen) For example, "eye doctor" is an open compound, while "fire truck" is a closed compound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These are formed by converting a part of speech into another part of speech For example, the noun "operation" can be converted into the verb "operation"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Conversion words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"operation" (noun), "operation" (verb), "radiology" (noun), "radius" (verb)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Example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Conversion words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The application of medical English word formation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Enhance medical English proficiency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Propose understanding and application of medical English word formation rules can improve learners' comprehension and communication in medical English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Accelerate information retrieval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Medical English word formation knowledge aids in quickly identifying and retrieving relevant medical information from literature and databases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Improve clinical decision making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Proficient in medical English word formation can enhance the accuracy and effectiveness of clinical diagnosis and treatment decisions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The importance of medical English word formation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Complex rules and exceptions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Medical English word formation often involves complex rules and numerical exceptions, making it difficult to master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Lake of authentic context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It can be challenging to acquire authentic medical English word formation practice without exposing to real world clinical settings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Limited resources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Finding comprehensive and related resources for learning medical English word formation can be challenging, specifically for beginners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The challenges in learning medical English word formation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https://d.book118.com/278025041031006031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2024-09-08T00:57:28.256</cp:lastPrinted>
  <dcterms:created xsi:type="dcterms:W3CDTF">2024-09-07T16:57:28Z</dcterms:created>
  <dcterms:modified xsi:type="dcterms:W3CDTF">2024-09-07T16:57:30Z</dcterms:modified>
</cp:coreProperties>
</file>