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0"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C039A9-8D60-451E-8BB3-A60B13C30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7AAB8-C053-4F1D-9019-CD0B2B51A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FBADF6-FF06-4CA9-AC07-2EDA5569A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2F370E-F071-46B0-9BBF-100680C927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06B6CF-2BFE-4E44-BBEB-9C0178155F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4E705B-CF7A-4370-8F4A-39E35FF6BF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FCE984-8165-42E9-AF5D-4061FE17EB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9774AC-FCE4-4F86-8E20-2EEAC6BCE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277EBC-E2CE-42E7-AE3F-719869A4A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2ABAF-E278-43E2-B856-BD03AD057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39329-FF2B-4E2C-85A9-20C1A1A66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7"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8"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9"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4"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5"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3"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4"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7"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1"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7"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676900" cy="5486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spTree>
  </p:cSld>
  <p:clrMapOvr>
    <a:masterClrMapping/>
  </p:clrMapOvr>
  <p:transition>
    <p:random/>
    <p:sndAc>
      <p:stSnd>
        <p:snd r:embed="rId1" name="chimes.wav"/>
      </p:stSnd>
    </p:sndAc>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jpeg" /><Relationship Id="rId13" Type="http://schemas.openxmlformats.org/officeDocument/2006/relationships/image" Target="../media/image2.jpeg" /><Relationship Id="rId14" Type="http://schemas.openxmlformats.org/officeDocument/2006/relationships/image" Target="../media/image3.png" /><Relationship Id="rId15" Type="http://schemas.openxmlformats.org/officeDocument/2006/relationships/audio" Target="../media/chimes1.wav" /><Relationship Id="rId16"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6D255C17-3E99-497A-B6CC-8C7CAD0131AD}"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4"/>
          <a:stretch>
            <a:fillRect/>
          </a:stretch>
        </a:blipFill>
        <a:effectLst/>
      </p:bgPr>
    </p:bg>
    <p:spTree>
      <p:nvGrpSpPr>
        <p:cNvPr id="1" name=""/>
        <p:cNvGrpSpPr/>
        <p:nvPr/>
      </p:nvGrpSpPr>
      <p:grpSpPr/>
      <p:sp>
        <p:nvSpPr>
          <p:cNvPr id="1026" name="Rectangle 2"/>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2pPr>
            <a:lvl3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3pPr>
            <a:lvl4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4pPr>
            <a:lvl5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5pPr>
            <a:lvl6pPr marL="4572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6pPr>
            <a:lvl7pPr marL="9144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7pPr>
            <a:lvl8pPr marL="13716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8pPr>
            <a:lvl9pPr marL="18288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9pPr>
          </a:lstStyle>
          <a:p>
            <a:pPr lvl="0"/>
            <a:r>
              <a:t>单击此处编辑母版标题样式</a:t>
            </a:r>
          </a:p>
        </p:txBody>
      </p:sp>
      <p:sp>
        <p:nvSpPr>
          <p:cNvPr id="1027" name="Rectangle 3"/>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ln>
          <a:effectLst/>
        </p:spPr>
        <p:txBody>
          <a:bodyPr numCol="1" compatLnSpc="1"/>
          <a:lstStyle>
            <a:defPPr algn="l"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endParaRPr lang="en-US" altLang="zh-CN" sz="140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numCol="1" compatLnSpc="1"/>
          <a:lstStyle>
            <a:defPPr algn="l"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numCol="1" compatLnSpc="1"/>
          <a:lstStyle>
            <a:defPPr algn="l"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F66C0530-8749-4BC6-AFA9-06DBA06B304F}" type="slidenum">
              <a:rPr lang="en-US" altLang="zh-CN" sz="1400"/>
              <a:t/>
            </a:fld>
            <a:endParaRPr lang="en-US" altLang="zh-CN" sz="1400"/>
          </a:p>
        </p:txBody>
      </p:sp>
      <p:pic>
        <p:nvPicPr>
          <p:cNvPr id="1031" name="Picture 7" descr="扁平化商业计划书模板"/>
          <p:cNvPicPr/>
          <p:nvPr/>
        </p:nvPicPr>
        <p:blipFill>
          <a:blip r:embed="rId12"/>
          <a:stretch>
            <a:fillRect/>
          </a:stretch>
        </p:blipFill>
        <p:spPr>
          <a:xfrm>
            <a:off x="0" y="0"/>
            <a:ext cx="9144000" cy="5143500"/>
          </a:xfrm>
          <a:prstGeom prst="rect">
            <a:avLst/>
          </a:prstGeom>
          <a:noFill/>
          <a:ln>
            <a:noFill/>
            <a:miter lim="800000"/>
          </a:ln>
        </p:spPr>
      </p:pic>
      <p:pic>
        <p:nvPicPr>
          <p:cNvPr id="1032" name="图片 1031"/>
          <p:cNvPicPr/>
          <p:nvPr/>
        </p:nvPicPr>
        <p:blipFill>
          <a:blip r:embed="rId13"/>
          <a:stretch>
            <a:fillRect/>
          </a:stretch>
        </p:blipFill>
        <p:spPr>
          <a:xfrm>
            <a:off x="1270000" y="2540000"/>
            <a:ext cx="9144000" cy="5143500"/>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ransition>
    <p:random/>
    <p:sndAc>
      <p:stSnd>
        <p:snd r:embed="rId15" name="chimes.wav"/>
      </p:stSnd>
    </p:sndAc>
  </p:transition>
  <p:timing/>
  <p:txStyles>
    <p:titleStyle>
      <a:lvl1pPr marL="0" indent="0" algn="ctr" defTabSz="914400" rtl="0" eaLnBrk="0" fontAlgn="base" hangingPunct="0">
        <a:lnSpc>
          <a:spcPct val="100000"/>
        </a:lnSpc>
        <a:spcBef>
          <a:spcPct val="0"/>
        </a:spcBef>
        <a:spcAft>
          <a:spcPct val="0"/>
        </a:spcAft>
        <a:buClrTx/>
        <a:buSzTx/>
        <a:buFontTx/>
        <a:buNone/>
        <a:defRPr kumimoji="1" sz="4400" b="0" i="0" u="none" baseline="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2pPr>
      <a:lvl3pPr algn="ctr" rtl="0" eaLnBrk="0" fontAlgn="base" hangingPunct="0">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3pPr>
      <a:lvl4pPr algn="ctr" rtl="0" eaLnBrk="0" fontAlgn="base" hangingPunct="0">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4pPr>
      <a:lvl5pPr algn="ctr" rtl="0" eaLnBrk="0" fontAlgn="base" hangingPunct="0">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5pPr>
      <a:lvl6pPr marL="457200" algn="ctr" rtl="0" fontAlgn="base">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6pPr>
      <a:lvl7pPr marL="914400" algn="ctr" rtl="0" fontAlgn="base">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7pPr>
      <a:lvl8pPr marL="1371600" algn="ctr" rtl="0" fontAlgn="base">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8pPr>
      <a:lvl9pPr marL="1828800" algn="ctr" rtl="0" fontAlgn="base">
        <a:spcBef>
          <a:spcPct val="0"/>
        </a:spcBef>
        <a:spcAft>
          <a:spcPct val="0"/>
        </a:spcAft>
        <a:defRPr kumimoji="1" sz="4400">
          <a:solidFill>
            <a:schemeClr val="tx2"/>
          </a:solidFill>
          <a:latin typeface="Times New Roman" panose="02020603050405020304" pitchFamily="18" charset="0"/>
          <a:ea typeface="宋体" panose="02010600030101010101"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1"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sz="2000" b="0" i="0" u="none" baseline="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4.jpeg" /><Relationship Id="rId3" Type="http://schemas.openxmlformats.org/officeDocument/2006/relationships/audio" Target="../media/chimes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audio" Target="../media/chimes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audio" Target="../media/chimes1.wav"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8.jpeg" /><Relationship Id="rId3" Type="http://schemas.openxmlformats.org/officeDocument/2006/relationships/audio" Target="../media/chimes1.wav"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8.jpeg" /><Relationship Id="rId3" Type="http://schemas.openxmlformats.org/officeDocument/2006/relationships/audio" Target="../media/chimes1.wav"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audio" Target="../media/chimes1.wav"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9.png" /><Relationship Id="rId3" Type="http://schemas.openxmlformats.org/officeDocument/2006/relationships/audio" Target="../media/chimes1.wav"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audio" Target="../media/chimes1.wav"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0.png" /><Relationship Id="rId3" Type="http://schemas.openxmlformats.org/officeDocument/2006/relationships/audio" Target="../media/chimes1.wav"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audio" Target="../media/chimes1.wav"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2603504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sz="36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36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36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36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36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第三节海水制碱课件鲁教版用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4098" name="Line 5"/>
          <p:cNvCxnSpPr/>
          <p:nvPr/>
        </p:nvCxnSpPr>
        <p:spPr>
          <a:xfrm flipH="1">
            <a:off x="7315200" y="3429000"/>
            <a:ext cx="0" cy="914400"/>
          </a:xfrm>
          <a:prstGeom prst="line">
            <a:avLst/>
          </a:prstGeom>
          <a:noFill/>
          <a:ln>
            <a:solidFill>
              <a:schemeClr val="tx1"/>
            </a:solidFill>
            <a:miter lim="800000"/>
            <a:tailEnd type="triangle"/>
          </a:ln>
        </p:spPr>
      </p:cxnSp>
      <p:sp>
        <p:nvSpPr>
          <p:cNvPr id="4099" name="Text Box 6"/>
          <p:cNvSpPr/>
          <p:nvPr/>
        </p:nvSpPr>
        <p:spPr>
          <a:xfrm>
            <a:off x="6324600" y="4343400"/>
            <a:ext cx="2209800" cy="64135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en-US" altLang="zh-CN" b="1">
                <a:solidFill>
                  <a:srgbClr val="000000"/>
                </a:solidFill>
                <a:latin typeface="Arial" pitchFamily="34" charset="0"/>
              </a:rPr>
              <a:t>Na</a:t>
            </a:r>
            <a:r>
              <a:rPr kumimoji="0" lang="en-US" altLang="zh-CN" b="1" baseline="-25000">
                <a:solidFill>
                  <a:srgbClr val="000000"/>
                </a:solidFill>
                <a:latin typeface="Arial" pitchFamily="34" charset="0"/>
              </a:rPr>
              <a:t>2</a:t>
            </a:r>
            <a:r>
              <a:rPr kumimoji="0" lang="en-US" altLang="zh-CN" b="1">
                <a:solidFill>
                  <a:srgbClr val="000000"/>
                </a:solidFill>
                <a:latin typeface="Arial" pitchFamily="34" charset="0"/>
              </a:rPr>
              <a:t>CO</a:t>
            </a:r>
            <a:r>
              <a:rPr kumimoji="0" lang="en-US" altLang="zh-CN" b="1" baseline="-25000">
                <a:solidFill>
                  <a:srgbClr val="000000"/>
                </a:solidFill>
                <a:latin typeface="Arial" pitchFamily="34" charset="0"/>
              </a:rPr>
              <a:t>3</a:t>
            </a:r>
          </a:p>
        </p:txBody>
      </p:sp>
      <p:sp>
        <p:nvSpPr>
          <p:cNvPr id="4100" name="Text Box 7"/>
          <p:cNvSpPr/>
          <p:nvPr/>
        </p:nvSpPr>
        <p:spPr>
          <a:xfrm>
            <a:off x="5105400" y="5410200"/>
            <a:ext cx="4347744" cy="64072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b="1">
                <a:solidFill>
                  <a:srgbClr val="000000"/>
                </a:solidFill>
                <a:latin typeface="Arial" pitchFamily="34" charset="0"/>
              </a:rPr>
              <a:t>俗称:纯碱或苏打</a:t>
            </a:r>
          </a:p>
        </p:txBody>
      </p:sp>
      <p:sp>
        <p:nvSpPr>
          <p:cNvPr id="4101" name="Text Box 8"/>
          <p:cNvSpPr/>
          <p:nvPr/>
        </p:nvSpPr>
        <p:spPr>
          <a:xfrm>
            <a:off x="1371600" y="2209800"/>
            <a:ext cx="7772400" cy="100647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6000" b="1">
                <a:solidFill>
                  <a:srgbClr val="000000"/>
                </a:solidFill>
                <a:latin typeface="Arial" pitchFamily="34" charset="0"/>
              </a:rPr>
              <a:t>第三节    海水“制碱”</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additive="base">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grpId="0" nodeType="clickEffect">
                                  <p:stCondLst>
                                    <p:cond delay="0"/>
                                  </p:stCondLst>
                                  <p:childTnLst>
                                    <p:set>
                                      <p:cBhvr additive="base">
                                        <p:cTn id="10" dur="1" fill="hold">
                                          <p:stCondLst>
                                            <p:cond delay="0"/>
                                          </p:stCondLst>
                                        </p:cTn>
                                        <p:tgtEl>
                                          <p:spTgt spid="40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grpId="1" nodeType="clickEffect">
                                  <p:stCondLst>
                                    <p:cond delay="0"/>
                                  </p:stCondLst>
                                  <p:childTnLst>
                                    <p:set>
                                      <p:cBhvr additive="base">
                                        <p:cTn id="14" dur="1" fill="hold">
                                          <p:stCondLst>
                                            <p:cond delay="0"/>
                                          </p:stCondLst>
                                        </p:cTn>
                                        <p:tgtEl>
                                          <p:spTgt spid="41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p:bldP spid="4100" grpId="1"/>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2" name="Text Box 2"/>
          <p:cNvSpPr/>
          <p:nvPr/>
        </p:nvSpPr>
        <p:spPr>
          <a:xfrm>
            <a:off x="8305800" y="533400"/>
            <a:ext cx="838200" cy="5578475"/>
          </a:xfrm>
          <a:prstGeom prst="rect">
            <a:avLst/>
          </a:prstGeom>
          <a:noFill/>
          <a:ln w="12700" cap="sq">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ea typeface="华文新魏" pitchFamily="2" charset="-122"/>
              </a:rPr>
              <a:t>自然界中有天然纯碱</a:t>
            </a:r>
          </a:p>
        </p:txBody>
      </p:sp>
      <p:grpSp>
        <p:nvGrpSpPr>
          <p:cNvPr id="5123" name="Group 3"/>
          <p:cNvGrpSpPr/>
          <p:nvPr/>
        </p:nvGrpSpPr>
        <p:grpSpPr>
          <a:xfrm>
            <a:off x="0" y="0"/>
            <a:ext cx="8305800" cy="7453312"/>
            <a:chExt cx="5136" cy="4695"/>
          </a:xfrm>
        </p:grpSpPr>
        <p:sp>
          <p:nvSpPr>
            <p:cNvPr id="5124" name="Text Box 4"/>
            <p:cNvSpPr/>
            <p:nvPr/>
          </p:nvSpPr>
          <p:spPr>
            <a:xfrm>
              <a:off x="519" y="3945"/>
              <a:ext cx="4228" cy="750"/>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b="1">
                  <a:solidFill>
                    <a:srgbClr val="000000"/>
                  </a:solidFill>
                  <a:latin typeface="仿宋_GB2312" pitchFamily="49" charset="-122"/>
                  <a:ea typeface="仿宋_GB2312" pitchFamily="49" charset="-122"/>
                </a:rPr>
                <a:t>内蒙古鄂尔多斯合同查汗淖碱湖 </a:t>
              </a:r>
            </a:p>
            <a:p>
              <a:pPr marL="0" lvl="0" indent="0" algn="ctr" eaLnBrk="1" hangingPunct="1"/>
              <a:endParaRPr lang="zh-CN" altLang="en-US" b="1">
                <a:solidFill>
                  <a:srgbClr val="000000"/>
                </a:solidFill>
                <a:latin typeface="仿宋_GB2312" pitchFamily="49" charset="-122"/>
                <a:ea typeface="仿宋_GB2312" pitchFamily="49" charset="-122"/>
              </a:endParaRPr>
            </a:p>
          </p:txBody>
        </p:sp>
        <p:pic>
          <p:nvPicPr>
            <p:cNvPr id="5125" name="Picture 5" descr="66"/>
            <p:cNvPicPr/>
            <p:nvPr/>
          </p:nvPicPr>
          <p:blipFill>
            <a:blip r:embed="rId2">
              <a:lum bright="6000" contrast="-12000"/>
            </a:blip>
            <a:stretch>
              <a:fillRect/>
            </a:stretch>
          </p:blipFill>
          <p:spPr>
            <a:xfrm>
              <a:off x="0" y="0"/>
              <a:ext cx="5136" cy="3951"/>
            </a:xfrm>
            <a:prstGeom prst="rect">
              <a:avLst/>
            </a:prstGeom>
            <a:noFill/>
            <a:ln>
              <a:noFill/>
              <a:miter lim="800000"/>
            </a:ln>
          </p:spPr>
        </p:pic>
      </p:grpSp>
    </p:spTree>
  </p:cSld>
  <p:clrMapOvr>
    <a:masterClrMapping/>
  </p:clrMapOvr>
  <p:transition>
    <p:random/>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nodeType="clickEffect">
                                  <p:stCondLst>
                                    <p:cond delay="0"/>
                                  </p:stCondLst>
                                  <p:childTnLst>
                                    <p:set>
                                      <p:cBhvr additive="base">
                                        <p:cTn id="6" dur="1" fill="hold">
                                          <p:stCondLst>
                                            <p:cond delay="0"/>
                                          </p:stCondLst>
                                        </p:cTn>
                                        <p:tgtEl>
                                          <p:spTgt spid="5123"/>
                                        </p:tgtEl>
                                        <p:attrNameLst>
                                          <p:attrName>style.visibility</p:attrName>
                                        </p:attrNameLst>
                                      </p:cBhvr>
                                      <p:to>
                                        <p:strVal val="visible"/>
                                      </p:to>
                                    </p:set>
                                    <p:anim calcmode="lin" valueType="num">
                                      <p:cBhvr additive="base">
                                        <p:cTn id="7" dur="500" fill="hold"/>
                                        <p:tgtEl>
                                          <p:spTgt spid="5123"/>
                                        </p:tgtEl>
                                        <p:attrNameLst>
                                          <p:attrName>ppt_w</p:attrName>
                                        </p:attrNameLst>
                                      </p:cBhvr>
                                      <p:tavLst>
                                        <p:tav tm="0">
                                          <p:val>
                                            <p:fltVal val="0"/>
                                          </p:val>
                                        </p:tav>
                                        <p:tav tm="100000">
                                          <p:val>
                                            <p:strVal val="#ppt_w"/>
                                          </p:val>
                                        </p:tav>
                                      </p:tavLst>
                                    </p:anim>
                                    <p:anim calcmode="lin" valueType="num">
                                      <p:cBhvr additive="base">
                                        <p:cTn id="8" dur="500" fill="hold"/>
                                        <p:tgtEl>
                                          <p:spTgt spid="512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6" name="Rectangle 2"/>
          <p:cNvSpPr/>
          <p:nvPr>
            <p:ph type="body" idx="4294967295"/>
          </p:nvPr>
        </p:nvSpPr>
        <p:spPr>
          <a:xfrm>
            <a:off x="762000" y="304800"/>
            <a:ext cx="8077200" cy="65532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en-US" altLang="zh-CN">
                <a:solidFill>
                  <a:srgbClr val="000000"/>
                </a:solidFill>
              </a:rPr>
              <a:t>          </a:t>
            </a:r>
          </a:p>
        </p:txBody>
      </p:sp>
      <p:pic>
        <p:nvPicPr>
          <p:cNvPr id="6147" name="Picture 3" descr="0405242111171"/>
          <p:cNvPicPr/>
          <p:nvPr/>
        </p:nvPicPr>
        <p:blipFill>
          <a:blip r:embed="rId2"/>
          <a:stretch>
            <a:fillRect/>
          </a:stretch>
        </p:blipFill>
        <p:spPr>
          <a:xfrm>
            <a:off x="990600" y="304800"/>
            <a:ext cx="3657600" cy="2298700"/>
          </a:xfrm>
          <a:prstGeom prst="rect">
            <a:avLst/>
          </a:prstGeom>
          <a:noFill/>
          <a:ln>
            <a:noFill/>
            <a:miter lim="800000"/>
          </a:ln>
        </p:spPr>
      </p:pic>
      <p:cxnSp>
        <p:nvCxnSpPr>
          <p:cNvPr id="6148" name="Line 4"/>
          <p:cNvCxnSpPr/>
          <p:nvPr/>
        </p:nvCxnSpPr>
        <p:spPr>
          <a:xfrm>
            <a:off x="4648200" y="1447800"/>
            <a:ext cx="914400" cy="0"/>
          </a:xfrm>
          <a:prstGeom prst="line">
            <a:avLst/>
          </a:prstGeom>
          <a:noFill/>
          <a:ln w="38100">
            <a:solidFill>
              <a:schemeClr val="tx2"/>
            </a:solidFill>
            <a:miter lim="800000"/>
            <a:headEnd type="stealth"/>
          </a:ln>
        </p:spPr>
      </p:cxnSp>
      <p:cxnSp>
        <p:nvCxnSpPr>
          <p:cNvPr id="6149" name="Line 5"/>
          <p:cNvCxnSpPr/>
          <p:nvPr/>
        </p:nvCxnSpPr>
        <p:spPr>
          <a:xfrm>
            <a:off x="4572000" y="4724400"/>
            <a:ext cx="1295400" cy="0"/>
          </a:xfrm>
          <a:prstGeom prst="line">
            <a:avLst/>
          </a:prstGeom>
          <a:noFill/>
          <a:ln w="38100">
            <a:solidFill>
              <a:schemeClr val="tx2"/>
            </a:solidFill>
            <a:miter lim="800000"/>
            <a:headEnd type="stealth"/>
          </a:ln>
        </p:spPr>
      </p:cxnSp>
      <p:sp>
        <p:nvSpPr>
          <p:cNvPr id="6150" name="Text Box 6"/>
          <p:cNvSpPr/>
          <p:nvPr/>
        </p:nvSpPr>
        <p:spPr>
          <a:xfrm>
            <a:off x="6858000" y="3962400"/>
            <a:ext cx="914400" cy="155575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9600" b="1">
                <a:solidFill>
                  <a:srgbClr val="000000"/>
                </a:solidFill>
                <a:latin typeface="Arial Narrow" pitchFamily="34" charset="0"/>
                <a:ea typeface="幼圆" pitchFamily="49" charset="-122"/>
              </a:rPr>
              <a:t>?</a:t>
            </a:r>
          </a:p>
        </p:txBody>
      </p:sp>
      <p:sp>
        <p:nvSpPr>
          <p:cNvPr id="6151" name="Text Box 7"/>
          <p:cNvSpPr/>
          <p:nvPr/>
        </p:nvSpPr>
        <p:spPr>
          <a:xfrm>
            <a:off x="914400" y="2667000"/>
            <a:ext cx="3429000" cy="519112"/>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800" b="1">
                <a:solidFill>
                  <a:srgbClr val="000000"/>
                </a:solidFill>
                <a:latin typeface="Arial Narrow" pitchFamily="34" charset="0"/>
                <a:ea typeface="幼圆" pitchFamily="49" charset="-122"/>
              </a:rPr>
              <a:t>              </a:t>
            </a:r>
            <a:r>
              <a:rPr lang="zh-CN" altLang="en-US" sz="2800" b="1">
                <a:solidFill>
                  <a:srgbClr val="000000"/>
                </a:solidFill>
                <a:latin typeface="Arial Narrow" pitchFamily="34" charset="0"/>
                <a:ea typeface="幼圆" pitchFamily="49" charset="-122"/>
              </a:rPr>
              <a:t>天然碱</a:t>
            </a:r>
          </a:p>
        </p:txBody>
      </p:sp>
      <p:grpSp>
        <p:nvGrpSpPr>
          <p:cNvPr id="6152" name="Group 8"/>
          <p:cNvGrpSpPr/>
          <p:nvPr/>
        </p:nvGrpSpPr>
        <p:grpSpPr>
          <a:xfrm>
            <a:off x="5562600" y="457200"/>
            <a:ext cx="3124200" cy="2728912"/>
            <a:chOff x="3504" y="288"/>
            <a:chExt cx="1968" cy="1719"/>
          </a:xfrm>
        </p:grpSpPr>
        <p:pic>
          <p:nvPicPr>
            <p:cNvPr id="6157" name="Picture 9" descr="jc"/>
            <p:cNvPicPr/>
            <p:nvPr/>
          </p:nvPicPr>
          <p:blipFill>
            <a:blip r:embed="rId3"/>
            <a:stretch>
              <a:fillRect/>
            </a:stretch>
          </p:blipFill>
          <p:spPr>
            <a:xfrm>
              <a:off x="3504" y="288"/>
              <a:ext cx="1968" cy="1332"/>
            </a:xfrm>
            <a:prstGeom prst="rect">
              <a:avLst/>
            </a:prstGeom>
            <a:noFill/>
            <a:ln>
              <a:noFill/>
              <a:miter lim="800000"/>
            </a:ln>
          </p:spPr>
        </p:pic>
        <p:sp>
          <p:nvSpPr>
            <p:cNvPr id="6158" name="Text Box 10"/>
            <p:cNvSpPr/>
            <p:nvPr/>
          </p:nvSpPr>
          <p:spPr>
            <a:xfrm>
              <a:off x="4176" y="1680"/>
              <a:ext cx="624" cy="32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latin typeface="Arial Narrow" pitchFamily="34" charset="0"/>
                  <a:ea typeface="幼圆" pitchFamily="49" charset="-122"/>
                </a:rPr>
                <a:t>盐湖</a:t>
              </a:r>
            </a:p>
          </p:txBody>
        </p:sp>
      </p:grpSp>
      <p:grpSp>
        <p:nvGrpSpPr>
          <p:cNvPr id="6153" name="Group 11"/>
          <p:cNvGrpSpPr/>
          <p:nvPr/>
        </p:nvGrpSpPr>
        <p:grpSpPr>
          <a:xfrm>
            <a:off x="1066800" y="3810000"/>
            <a:ext cx="3505200" cy="3048000"/>
            <a:chOff x="672" y="2400"/>
            <a:chExt cx="2208" cy="1920"/>
          </a:xfrm>
        </p:grpSpPr>
        <p:pic>
          <p:nvPicPr>
            <p:cNvPr id="6155" name="Picture 12" descr="jj3"/>
            <p:cNvPicPr/>
            <p:nvPr/>
          </p:nvPicPr>
          <p:blipFill>
            <a:blip r:embed="rId4"/>
            <a:srcRect l="10417" t="7793" r="6250" b="6709"/>
            <a:stretch>
              <a:fillRect/>
            </a:stretch>
          </p:blipFill>
          <p:spPr>
            <a:xfrm>
              <a:off x="672" y="2400"/>
              <a:ext cx="2208" cy="1577"/>
            </a:xfrm>
            <a:prstGeom prst="rect">
              <a:avLst/>
            </a:prstGeom>
            <a:noFill/>
            <a:ln>
              <a:noFill/>
              <a:miter lim="800000"/>
            </a:ln>
          </p:spPr>
        </p:pic>
        <p:sp>
          <p:nvSpPr>
            <p:cNvPr id="6156" name="Text Box 13"/>
            <p:cNvSpPr/>
            <p:nvPr/>
          </p:nvSpPr>
          <p:spPr>
            <a:xfrm>
              <a:off x="672" y="3993"/>
              <a:ext cx="2208" cy="32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800" b="1">
                  <a:solidFill>
                    <a:srgbClr val="000000"/>
                  </a:solidFill>
                  <a:latin typeface="Arial Narrow" pitchFamily="34" charset="0"/>
                  <a:ea typeface="幼圆" pitchFamily="49" charset="-122"/>
                </a:rPr>
                <a:t>      </a:t>
              </a:r>
              <a:r>
                <a:rPr lang="zh-CN" altLang="en-US" sz="2800" b="1">
                  <a:solidFill>
                    <a:srgbClr val="000000"/>
                  </a:solidFill>
                  <a:latin typeface="Arial Narrow" pitchFamily="34" charset="0"/>
                  <a:ea typeface="幼圆" pitchFamily="49" charset="-122"/>
                </a:rPr>
                <a:t>纯碱（</a:t>
              </a:r>
              <a:r>
                <a:rPr lang="en-US" altLang="zh-CN" sz="2800" b="1">
                  <a:solidFill>
                    <a:srgbClr val="000000"/>
                  </a:solidFill>
                  <a:latin typeface="Arial Narrow" pitchFamily="34" charset="0"/>
                  <a:ea typeface="幼圆" pitchFamily="49" charset="-122"/>
                </a:rPr>
                <a:t>Na</a:t>
              </a:r>
              <a:r>
                <a:rPr lang="en-US" altLang="zh-CN" sz="2800" b="1" baseline="-25000">
                  <a:solidFill>
                    <a:srgbClr val="000000"/>
                  </a:solidFill>
                  <a:latin typeface="Arial Narrow" pitchFamily="34" charset="0"/>
                  <a:ea typeface="幼圆" pitchFamily="49" charset="-122"/>
                </a:rPr>
                <a:t>2</a:t>
              </a:r>
              <a:r>
                <a:rPr lang="en-US" altLang="zh-CN" sz="2800" b="1">
                  <a:solidFill>
                    <a:srgbClr val="000000"/>
                  </a:solidFill>
                  <a:latin typeface="Arial Narrow" pitchFamily="34" charset="0"/>
                  <a:ea typeface="幼圆" pitchFamily="49" charset="-122"/>
                </a:rPr>
                <a:t>CO</a:t>
              </a:r>
              <a:r>
                <a:rPr lang="en-US" altLang="zh-CN" sz="2800" b="1" baseline="-25000">
                  <a:solidFill>
                    <a:srgbClr val="000000"/>
                  </a:solidFill>
                  <a:latin typeface="Arial Narrow" pitchFamily="34" charset="0"/>
                  <a:ea typeface="幼圆" pitchFamily="49" charset="-122"/>
                </a:rPr>
                <a:t>3</a:t>
              </a:r>
              <a:r>
                <a:rPr lang="en-US" altLang="zh-CN" sz="2800" b="1">
                  <a:solidFill>
                    <a:srgbClr val="000000"/>
                  </a:solidFill>
                  <a:latin typeface="Arial Narrow" pitchFamily="34" charset="0"/>
                  <a:ea typeface="幼圆" pitchFamily="49" charset="-122"/>
                </a:rPr>
                <a:t>)</a:t>
              </a:r>
            </a:p>
          </p:txBody>
        </p:sp>
      </p:grpSp>
      <p:cxnSp>
        <p:nvCxnSpPr>
          <p:cNvPr id="6154" name="Line 14"/>
          <p:cNvCxnSpPr/>
          <p:nvPr/>
        </p:nvCxnSpPr>
        <p:spPr>
          <a:xfrm flipH="1">
            <a:off x="3886200" y="2590800"/>
            <a:ext cx="0" cy="1219200"/>
          </a:xfrm>
          <a:prstGeom prst="line">
            <a:avLst/>
          </a:prstGeom>
          <a:noFill/>
          <a:ln w="38100">
            <a:solidFill>
              <a:schemeClr val="tx2"/>
            </a:solidFill>
            <a:miter lim="800000"/>
            <a:tailEnd type="stealth"/>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500" fill="hold" grpId="1" nodeType="clickEffect">
                                  <p:stCondLst>
                                    <p:cond delay="0"/>
                                  </p:stCondLst>
                                  <p:childTnLst>
                                    <p:set>
                                      <p:cBhvr additive="base">
                                        <p:cTn id="6" dur="1" fill="hold">
                                          <p:stCondLst>
                                            <p:cond delay="499"/>
                                          </p:stCondLst>
                                        </p:cTn>
                                        <p:tgtEl>
                                          <p:spTgt spid="615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500" fill="hold" nodeType="clickEffect">
                                  <p:stCondLst>
                                    <p:cond delay="0"/>
                                  </p:stCondLst>
                                  <p:childTnLst>
                                    <p:set>
                                      <p:cBhvr additive="base">
                                        <p:cTn id="10" dur="1" fill="hold">
                                          <p:stCondLst>
                                            <p:cond delay="499"/>
                                          </p:stCondLst>
                                        </p:cTn>
                                        <p:tgtEl>
                                          <p:spTgt spid="615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2" presetClass="entr" presetSubtype="8" dur="500" fill="hold" nodeType="clickEffect">
                                  <p:stCondLst>
                                    <p:cond delay="0"/>
                                  </p:stCondLst>
                                  <p:childTnLst>
                                    <p:set>
                                      <p:cBhvr additive="base">
                                        <p:cTn id="14" dur="1" fill="hold">
                                          <p:stCondLst>
                                            <p:cond delay="0"/>
                                          </p:stCondLst>
                                        </p:cTn>
                                        <p:tgtEl>
                                          <p:spTgt spid="6153"/>
                                        </p:tgtEl>
                                        <p:attrNameLst>
                                          <p:attrName>style.visibility</p:attrName>
                                        </p:attrNameLst>
                                      </p:cBhvr>
                                      <p:to>
                                        <p:strVal val="visible"/>
                                      </p:to>
                                    </p:set>
                                    <p:anim calcmode="lin" valueType="num">
                                      <p:cBhvr additive="base">
                                        <p:cTn id="15" dur="500" fill="hold"/>
                                        <p:tgtEl>
                                          <p:spTgt spid="6153"/>
                                        </p:tgtEl>
                                        <p:attrNameLst>
                                          <p:attrName>ppt_x</p:attrName>
                                        </p:attrNameLst>
                                      </p:cBhvr>
                                      <p:tavLst>
                                        <p:tav tm="0">
                                          <p:val>
                                            <p:strVal val="0-#ppt_w/2"/>
                                          </p:val>
                                        </p:tav>
                                        <p:tav tm="100000">
                                          <p:val>
                                            <p:strVal val="#ppt_x"/>
                                          </p:val>
                                        </p:tav>
                                      </p:tavLst>
                                    </p:anim>
                                    <p:anim calcmode="lin" valueType="num">
                                      <p:cBhvr additive="base">
                                        <p:cTn id="16" dur="500" fill="hold"/>
                                        <p:tgtEl>
                                          <p:spTgt spid="6153"/>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1" presetClass="entr" presetSubtype="0" dur="500" fill="hold" nodeType="clickEffect">
                                  <p:stCondLst>
                                    <p:cond delay="0"/>
                                  </p:stCondLst>
                                  <p:childTnLst>
                                    <p:set>
                                      <p:cBhvr additive="base">
                                        <p:cTn id="20" dur="1" fill="hold">
                                          <p:stCondLst>
                                            <p:cond delay="499"/>
                                          </p:stCondLst>
                                        </p:cTn>
                                        <p:tgtEl>
                                          <p:spTgt spid="6149"/>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afterGroup">
                            <p:stCondLst>
                              <p:cond delay="0"/>
                            </p:stCondLst>
                            <p:childTnLst>
                              <p:par>
                                <p:cTn id="23" presetID="1" presetClass="entr" presetSubtype="0" dur="500" fill="hold" grpId="0" nodeType="clickEffect">
                                  <p:stCondLst>
                                    <p:cond delay="0"/>
                                  </p:stCondLst>
                                  <p:childTnLst>
                                    <p:set>
                                      <p:cBhvr additive="base">
                                        <p:cTn id="24" dur="1" fill="hold">
                                          <p:stCondLst>
                                            <p:cond delay="499"/>
                                          </p:stCondLst>
                                        </p:cTn>
                                        <p:tgtEl>
                                          <p:spTgt spid="61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0" grpId="0"/>
      <p:bldP spid="6151" grpId="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Rectangle 3"/>
          <p:cNvSpPr/>
          <p:nvPr>
            <p:ph type="body" idx="4294967295"/>
          </p:nvPr>
        </p:nvSpPr>
        <p:spPr>
          <a:xfrm>
            <a:off x="228600" y="1219200"/>
            <a:ext cx="8540750" cy="27432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zh-CN" altLang="en-US">
                <a:solidFill>
                  <a:srgbClr val="000000"/>
                </a:solidFill>
              </a:rPr>
              <a:t>在工业上以氯化钠为主要原料,制取碳酸钠。</a:t>
            </a:r>
          </a:p>
          <a:p>
            <a:pPr lvl="0" eaLnBrk="1" hangingPunct="1">
              <a:buNone/>
            </a:pPr>
            <a:r>
              <a:rPr lang="zh-CN" altLang="en-US">
                <a:solidFill>
                  <a:srgbClr val="000000"/>
                </a:solidFill>
              </a:rPr>
              <a:t>思考:</a:t>
            </a:r>
            <a:r>
              <a:rPr lang="en-US" altLang="zh-CN">
                <a:solidFill>
                  <a:srgbClr val="000000"/>
                </a:solidFill>
              </a:rPr>
              <a:t>NaCl            Na</a:t>
            </a:r>
            <a:r>
              <a:rPr lang="en-US" altLang="zh-CN" sz="1800">
                <a:solidFill>
                  <a:srgbClr val="000000"/>
                </a:solidFill>
              </a:rPr>
              <a:t>2</a:t>
            </a:r>
            <a:r>
              <a:rPr lang="en-US" altLang="zh-CN">
                <a:solidFill>
                  <a:srgbClr val="000000"/>
                </a:solidFill>
              </a:rPr>
              <a:t>CO</a:t>
            </a:r>
            <a:r>
              <a:rPr lang="en-US" altLang="zh-CN" sz="1800">
                <a:solidFill>
                  <a:srgbClr val="000000"/>
                </a:solidFill>
              </a:rPr>
              <a:t>3      </a:t>
            </a:r>
            <a:r>
              <a:rPr lang="zh-CN" altLang="en-US">
                <a:solidFill>
                  <a:srgbClr val="000000"/>
                </a:solidFill>
              </a:rPr>
              <a:t>从组成上看发生了什么变化？您认为还需要含什么元素得物质参加反应？</a:t>
            </a:r>
            <a:endParaRPr lang="zh-CN" altLang="en-US" sz="1800">
              <a:solidFill>
                <a:srgbClr val="000000"/>
              </a:solidFill>
            </a:endParaRPr>
          </a:p>
        </p:txBody>
      </p:sp>
      <p:cxnSp>
        <p:nvCxnSpPr>
          <p:cNvPr id="7171" name="Line 4"/>
          <p:cNvCxnSpPr/>
          <p:nvPr/>
        </p:nvCxnSpPr>
        <p:spPr>
          <a:xfrm>
            <a:off x="2667000" y="2133600"/>
            <a:ext cx="1066800" cy="0"/>
          </a:xfrm>
          <a:prstGeom prst="line">
            <a:avLst/>
          </a:prstGeom>
          <a:noFill/>
          <a:ln>
            <a:solidFill>
              <a:schemeClr val="tx1"/>
            </a:solidFill>
            <a:miter lim="800000"/>
            <a:tailEnd type="triangle"/>
          </a:ln>
        </p:spPr>
      </p:cxnSp>
      <p:sp>
        <p:nvSpPr>
          <p:cNvPr id="7172" name="Text Box 6"/>
          <p:cNvSpPr/>
          <p:nvPr/>
        </p:nvSpPr>
        <p:spPr>
          <a:xfrm>
            <a:off x="441325" y="4670425"/>
            <a:ext cx="184150" cy="366712"/>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kumimoji="0" lang="zh-CN" altLang="zh-CN" sz="1800">
              <a:latin typeface="Arial" pitchFamily="34" charset="0"/>
            </a:endParaRPr>
          </a:p>
        </p:txBody>
      </p:sp>
      <p:sp>
        <p:nvSpPr>
          <p:cNvPr id="7173" name="Text Box 7"/>
          <p:cNvSpPr/>
          <p:nvPr/>
        </p:nvSpPr>
        <p:spPr>
          <a:xfrm>
            <a:off x="304800" y="3810000"/>
            <a:ext cx="8085277" cy="106786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kumimoji="0" lang="zh-CN" altLang="en-US" sz="3200">
                <a:solidFill>
                  <a:srgbClr val="000000"/>
                </a:solidFill>
                <a:latin typeface="Arial" pitchFamily="34" charset="0"/>
              </a:rPr>
              <a:t>制取碳酸钠所需要得反应物有:氯化钠、</a:t>
            </a:r>
          </a:p>
          <a:p>
            <a:pPr marL="0" lvl="0" indent="0" eaLnBrk="1" hangingPunct="1"/>
            <a:r>
              <a:rPr kumimoji="0" lang="zh-CN" altLang="en-US" sz="3200">
                <a:solidFill>
                  <a:srgbClr val="000000"/>
                </a:solidFill>
                <a:latin typeface="Arial" pitchFamily="34" charset="0"/>
              </a:rPr>
              <a:t>二氧化碳。仅此这两种物质您认为行不行？</a:t>
            </a:r>
          </a:p>
        </p:txBody>
      </p:sp>
      <p:sp>
        <p:nvSpPr>
          <p:cNvPr id="7174" name="Text Box 8"/>
          <p:cNvSpPr/>
          <p:nvPr/>
        </p:nvSpPr>
        <p:spPr>
          <a:xfrm>
            <a:off x="533400" y="5181600"/>
            <a:ext cx="3143732" cy="579699"/>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kumimoji="0" lang="zh-CN" altLang="en-US" sz="3200">
                <a:solidFill>
                  <a:srgbClr val="000000"/>
                </a:solidFill>
                <a:latin typeface="Arial" pitchFamily="34" charset="0"/>
              </a:rPr>
              <a:t>还需要:氨气、水</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7173"/>
                                        </p:tgtEl>
                                        <p:attrNameLst>
                                          <p:attrName>style.visibility</p:attrName>
                                        </p:attrNameLst>
                                      </p:cBhvr>
                                      <p:to>
                                        <p:strVal val="visible"/>
                                      </p:to>
                                    </p:set>
                                    <p:anim calcmode="lin" valueType="num">
                                      <p:cBhvr additive="base">
                                        <p:cTn id="7" dur="500" fill="hold"/>
                                        <p:tgtEl>
                                          <p:spTgt spid="7173"/>
                                        </p:tgtEl>
                                        <p:attrNameLst>
                                          <p:attrName>ppt_x</p:attrName>
                                        </p:attrNameLst>
                                      </p:cBhvr>
                                      <p:tavLst>
                                        <p:tav tm="0">
                                          <p:val>
                                            <p:strVal val="#ppt_x"/>
                                          </p:val>
                                        </p:tav>
                                        <p:tav tm="100000">
                                          <p:val>
                                            <p:strVal val="#ppt_x"/>
                                          </p:val>
                                        </p:tav>
                                      </p:tavLst>
                                    </p:anim>
                                    <p:anim calcmode="lin" valueType="num">
                                      <p:cBhvr additive="base">
                                        <p:cTn id="8" dur="500" fill="hold"/>
                                        <p:tgtEl>
                                          <p:spTgt spid="717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1" nodeType="clickEffect">
                                  <p:stCondLst>
                                    <p:cond delay="0"/>
                                  </p:stCondLst>
                                  <p:childTnLst>
                                    <p:set>
                                      <p:cBhvr additive="base">
                                        <p:cTn id="12" dur="1" fill="hold">
                                          <p:stCondLst>
                                            <p:cond delay="0"/>
                                          </p:stCondLst>
                                        </p:cTn>
                                        <p:tgtEl>
                                          <p:spTgt spid="7174"/>
                                        </p:tgtEl>
                                        <p:attrNameLst>
                                          <p:attrName>style.visibility</p:attrName>
                                        </p:attrNameLst>
                                      </p:cBhvr>
                                      <p:to>
                                        <p:strVal val="visible"/>
                                      </p:to>
                                    </p:set>
                                    <p:anim calcmode="lin" valueType="num">
                                      <p:cBhvr additive="base">
                                        <p:cTn id="13" dur="500" fill="hold"/>
                                        <p:tgtEl>
                                          <p:spTgt spid="7174"/>
                                        </p:tgtEl>
                                        <p:attrNameLst>
                                          <p:attrName>ppt_x</p:attrName>
                                        </p:attrNameLst>
                                      </p:cBhvr>
                                      <p:tavLst>
                                        <p:tav tm="0">
                                          <p:val>
                                            <p:strVal val="#ppt_x"/>
                                          </p:val>
                                        </p:tav>
                                        <p:tav tm="100000">
                                          <p:val>
                                            <p:strVal val="#ppt_x"/>
                                          </p:val>
                                        </p:tav>
                                      </p:tavLst>
                                    </p:anim>
                                    <p:anim calcmode="lin" valueType="num">
                                      <p:cBhvr additive="base">
                                        <p:cTn id="14" dur="500" fill="hold"/>
                                        <p:tgtEl>
                                          <p:spTgt spid="71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3" grpId="0"/>
      <p:bldP spid="7174"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8194" name="Group 6"/>
          <p:cNvGrpSpPr/>
          <p:nvPr/>
        </p:nvGrpSpPr>
        <p:grpSpPr>
          <a:xfrm rot="5400000">
            <a:off x="4305300" y="1485900"/>
            <a:ext cx="762000" cy="76200"/>
            <a:chOff x="1049" y="1464"/>
            <a:chExt cx="958" cy="127"/>
          </a:xfrm>
        </p:grpSpPr>
        <p:cxnSp>
          <p:nvCxnSpPr>
            <p:cNvPr id="8208" name="Line 7"/>
            <p:cNvCxnSpPr/>
            <p:nvPr/>
          </p:nvCxnSpPr>
          <p:spPr>
            <a:xfrm>
              <a:off x="1049" y="1518"/>
              <a:ext cx="830" cy="1"/>
            </a:xfrm>
            <a:prstGeom prst="line">
              <a:avLst/>
            </a:prstGeom>
            <a:noFill/>
            <a:ln w="25400">
              <a:solidFill>
                <a:prstClr val="black"/>
              </a:solidFill>
              <a:miter lim="800000"/>
            </a:ln>
          </p:spPr>
        </p:cxnSp>
        <p:sp>
          <p:nvSpPr>
            <p:cNvPr id="8209" name="Freeform 8"/>
            <p:cNvSpPr/>
            <p:nvPr/>
          </p:nvSpPr>
          <p:spPr>
            <a:xfrm>
              <a:off x="1847" y="1464"/>
              <a:ext cx="160" cy="127"/>
            </a:xfrm>
            <a:custGeom>
              <a:gdLst>
                <a:gd name="GT0" fmla="+- l w 0"/>
                <a:gd name="GT1" fmla="+- t h 0"/>
              </a:gdLst>
              <a:cxnLst>
                <a:cxn ang="0">
                  <a:pos x="0" y="127"/>
                </a:cxn>
                <a:cxn ang="0">
                  <a:pos x="160" y="54"/>
                </a:cxn>
                <a:cxn ang="0">
                  <a:pos x="0" y="0"/>
                </a:cxn>
                <a:cxn ang="0">
                  <a:pos x="0" y="127"/>
                </a:cxn>
              </a:cxnLst>
              <a:rect l="l" t="t" r="GT0" b="GT1"/>
              <a:pathLst>
                <a:path w="160" h="127">
                  <a:moveTo>
                    <a:pt x="0" y="127"/>
                  </a:moveTo>
                  <a:lnTo>
                    <a:pt x="160" y="54"/>
                  </a:lnTo>
                  <a:lnTo>
                    <a:pt x="0" y="0"/>
                  </a:lnTo>
                  <a:lnTo>
                    <a:pt x="0" y="127"/>
                  </a:lnTo>
                  <a:close/>
                </a:path>
              </a:pathLst>
            </a:custGeom>
            <a:solidFill>
              <a:srgbClr val="000000"/>
            </a:solidFill>
            <a:ln>
              <a:noFill/>
              <a:round/>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grpSp>
        <p:nvGrpSpPr>
          <p:cNvPr id="8195" name="Group 12"/>
          <p:cNvGrpSpPr/>
          <p:nvPr/>
        </p:nvGrpSpPr>
        <p:grpSpPr>
          <a:xfrm>
            <a:off x="3733800" y="457200"/>
            <a:ext cx="2667000" cy="708025"/>
            <a:chOff x="144" y="1584"/>
            <a:chExt cx="1680" cy="446"/>
          </a:xfrm>
        </p:grpSpPr>
        <p:sp>
          <p:nvSpPr>
            <p:cNvPr id="8206" name="Rectangle 4"/>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8207" name="Text Box 9"/>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饱和食盐水</a:t>
              </a:r>
            </a:p>
          </p:txBody>
        </p:sp>
      </p:grpSp>
      <p:grpSp>
        <p:nvGrpSpPr>
          <p:cNvPr id="8196" name="Group 13"/>
          <p:cNvGrpSpPr/>
          <p:nvPr/>
        </p:nvGrpSpPr>
        <p:grpSpPr>
          <a:xfrm>
            <a:off x="3657600" y="1828800"/>
            <a:ext cx="2667000" cy="708025"/>
            <a:chOff x="144" y="1584"/>
            <a:chExt cx="1680" cy="446"/>
          </a:xfrm>
        </p:grpSpPr>
        <p:sp>
          <p:nvSpPr>
            <p:cNvPr id="8204" name="Rectangle 14"/>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8205" name="Text Box 15"/>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饱和氨盐水</a:t>
              </a:r>
            </a:p>
          </p:txBody>
        </p:sp>
      </p:grpSp>
      <p:grpSp>
        <p:nvGrpSpPr>
          <p:cNvPr id="8197" name="Group 16"/>
          <p:cNvGrpSpPr/>
          <p:nvPr/>
        </p:nvGrpSpPr>
        <p:grpSpPr>
          <a:xfrm rot="5400000">
            <a:off x="4229100" y="2933700"/>
            <a:ext cx="838200" cy="152400"/>
            <a:chOff x="1049" y="1464"/>
            <a:chExt cx="958" cy="127"/>
          </a:xfrm>
        </p:grpSpPr>
        <p:cxnSp>
          <p:nvCxnSpPr>
            <p:cNvPr id="8202" name="Line 17"/>
            <p:cNvCxnSpPr/>
            <p:nvPr/>
          </p:nvCxnSpPr>
          <p:spPr>
            <a:xfrm>
              <a:off x="1049" y="1518"/>
              <a:ext cx="830" cy="1"/>
            </a:xfrm>
            <a:prstGeom prst="line">
              <a:avLst/>
            </a:prstGeom>
            <a:noFill/>
            <a:ln w="25400">
              <a:solidFill>
                <a:prstClr val="black"/>
              </a:solidFill>
              <a:miter lim="800000"/>
            </a:ln>
          </p:spPr>
        </p:cxnSp>
        <p:sp>
          <p:nvSpPr>
            <p:cNvPr id="8203" name="Freeform 18"/>
            <p:cNvSpPr/>
            <p:nvPr/>
          </p:nvSpPr>
          <p:spPr>
            <a:xfrm>
              <a:off x="1847" y="1464"/>
              <a:ext cx="160" cy="127"/>
            </a:xfrm>
            <a:custGeom>
              <a:gdLst>
                <a:gd name="GT0" fmla="+- l w 0"/>
                <a:gd name="GT1" fmla="+- t h 0"/>
              </a:gdLst>
              <a:cxnLst>
                <a:cxn ang="0">
                  <a:pos x="0" y="127"/>
                </a:cxn>
                <a:cxn ang="0">
                  <a:pos x="160" y="54"/>
                </a:cxn>
                <a:cxn ang="0">
                  <a:pos x="0" y="0"/>
                </a:cxn>
                <a:cxn ang="0">
                  <a:pos x="0" y="127"/>
                </a:cxn>
              </a:cxnLst>
              <a:rect l="l" t="t" r="GT0" b="GT1"/>
              <a:pathLst>
                <a:path w="160" h="127">
                  <a:moveTo>
                    <a:pt x="0" y="127"/>
                  </a:moveTo>
                  <a:lnTo>
                    <a:pt x="160" y="54"/>
                  </a:lnTo>
                  <a:lnTo>
                    <a:pt x="0" y="0"/>
                  </a:lnTo>
                  <a:lnTo>
                    <a:pt x="0" y="127"/>
                  </a:lnTo>
                  <a:close/>
                </a:path>
              </a:pathLst>
            </a:custGeom>
            <a:solidFill>
              <a:srgbClr val="000000"/>
            </a:solidFill>
            <a:ln>
              <a:noFill/>
              <a:round/>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grpSp>
        <p:nvGrpSpPr>
          <p:cNvPr id="8198" name="Group 34"/>
          <p:cNvGrpSpPr/>
          <p:nvPr/>
        </p:nvGrpSpPr>
        <p:grpSpPr>
          <a:xfrm>
            <a:off x="3581400" y="2590800"/>
            <a:ext cx="3352800" cy="1143000"/>
            <a:chOff x="2256" y="1632"/>
            <a:chExt cx="2112" cy="720"/>
          </a:xfrm>
        </p:grpSpPr>
        <p:sp>
          <p:nvSpPr>
            <p:cNvPr id="8200" name="Text Box 10"/>
            <p:cNvSpPr/>
            <p:nvPr/>
          </p:nvSpPr>
          <p:spPr>
            <a:xfrm>
              <a:off x="2256" y="1632"/>
              <a:ext cx="816"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通入</a:t>
              </a:r>
            </a:p>
          </p:txBody>
        </p:sp>
        <p:sp>
          <p:nvSpPr>
            <p:cNvPr id="8201" name="Text Box 19"/>
            <p:cNvSpPr/>
            <p:nvPr/>
          </p:nvSpPr>
          <p:spPr>
            <a:xfrm>
              <a:off x="2976" y="1680"/>
              <a:ext cx="1392" cy="672"/>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二氧化碳过滤</a:t>
              </a:r>
            </a:p>
          </p:txBody>
        </p:sp>
      </p:grpSp>
      <p:sp>
        <p:nvSpPr>
          <p:cNvPr id="8199" name="Text Box 20"/>
          <p:cNvSpPr/>
          <p:nvPr/>
        </p:nvSpPr>
        <p:spPr>
          <a:xfrm>
            <a:off x="4724400" y="1219200"/>
            <a:ext cx="2057400" cy="57943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通入氨气</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8194"/>
                                        </p:tgtEl>
                                        <p:attrNameLst>
                                          <p:attrName>style.visibility</p:attrName>
                                        </p:attrNameLst>
                                      </p:cBhvr>
                                      <p:to>
                                        <p:strVal val="visible"/>
                                      </p:to>
                                    </p:set>
                                    <p:anim calcmode="lin" valueType="num">
                                      <p:cBhvr additive="base">
                                        <p:cTn id="7" dur="500" fill="hold"/>
                                        <p:tgtEl>
                                          <p:spTgt spid="8194"/>
                                        </p:tgtEl>
                                        <p:attrNameLst>
                                          <p:attrName>ppt_x</p:attrName>
                                        </p:attrNameLst>
                                      </p:cBhvr>
                                      <p:tavLst>
                                        <p:tav tm="0">
                                          <p:val>
                                            <p:strVal val="#ppt_x"/>
                                          </p:val>
                                        </p:tav>
                                        <p:tav tm="100000">
                                          <p:val>
                                            <p:strVal val="#ppt_x"/>
                                          </p:val>
                                        </p:tav>
                                      </p:tavLst>
                                    </p:anim>
                                    <p:anim calcmode="lin" valueType="num">
                                      <p:cBhvr additive="base">
                                        <p:cTn id="8" dur="500" fill="hold"/>
                                        <p:tgtEl>
                                          <p:spTgt spid="819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additive="base">
                                        <p:cTn id="12" dur="1" fill="hold">
                                          <p:stCondLst>
                                            <p:cond delay="0"/>
                                          </p:stCondLst>
                                        </p:cTn>
                                        <p:tgtEl>
                                          <p:spTgt spid="8199"/>
                                        </p:tgtEl>
                                        <p:attrNameLst>
                                          <p:attrName>style.visibility</p:attrName>
                                        </p:attrNameLst>
                                      </p:cBhvr>
                                      <p:to>
                                        <p:strVal val="visible"/>
                                      </p:to>
                                    </p:set>
                                    <p:anim calcmode="lin" valueType="num">
                                      <p:cBhvr additive="base">
                                        <p:cTn id="13" dur="500" fill="hold"/>
                                        <p:tgtEl>
                                          <p:spTgt spid="8199"/>
                                        </p:tgtEl>
                                        <p:attrNameLst>
                                          <p:attrName>ppt_x</p:attrName>
                                        </p:attrNameLst>
                                      </p:cBhvr>
                                      <p:tavLst>
                                        <p:tav tm="0">
                                          <p:val>
                                            <p:strVal val="#ppt_x"/>
                                          </p:val>
                                        </p:tav>
                                        <p:tav tm="100000">
                                          <p:val>
                                            <p:strVal val="#ppt_x"/>
                                          </p:val>
                                        </p:tav>
                                      </p:tavLst>
                                    </p:anim>
                                    <p:anim calcmode="lin" valueType="num">
                                      <p:cBhvr additive="base">
                                        <p:cTn id="14" dur="500" fill="hold"/>
                                        <p:tgtEl>
                                          <p:spTgt spid="819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5" presetClass="entr" presetSubtype="0" dur="1000" fill="hold" nodeType="clickEffect">
                                  <p:stCondLst>
                                    <p:cond delay="0"/>
                                  </p:stCondLst>
                                  <p:childTnLst>
                                    <p:set>
                                      <p:cBhvr additive="base">
                                        <p:cTn id="18" dur="1" fill="hold">
                                          <p:stCondLst>
                                            <p:cond delay="0"/>
                                          </p:stCondLst>
                                        </p:cTn>
                                        <p:tgtEl>
                                          <p:spTgt spid="8196"/>
                                        </p:tgtEl>
                                        <p:attrNameLst>
                                          <p:attrName>style.visibility</p:attrName>
                                        </p:attrNameLst>
                                      </p:cBhvr>
                                      <p:to>
                                        <p:strVal val="visible"/>
                                      </p:to>
                                    </p:set>
                                    <p:anim calcmode="lin" valueType="num">
                                      <p:cBhvr additive="base">
                                        <p:cTn id="19" dur="500" decel="50000" fill="hold">
                                          <p:stCondLst>
                                            <p:cond delay="0"/>
                                          </p:stCondLst>
                                        </p:cTn>
                                        <p:tgtEl>
                                          <p:spTgt spid="8196"/>
                                        </p:tgtEl>
                                        <p:attrNameLst>
                                          <p:attrName>style.rotation</p:attrName>
                                        </p:attrNameLst>
                                      </p:cBhvr>
                                      <p:tavLst>
                                        <p:tav tm="0">
                                          <p:val>
                                            <p:fltVal val="-90"/>
                                          </p:val>
                                        </p:tav>
                                        <p:tav tm="100000">
                                          <p:val>
                                            <p:fltVal val="0"/>
                                          </p:val>
                                        </p:tav>
                                      </p:tavLst>
                                    </p:anim>
                                    <p:anim calcmode="lin" valueType="num">
                                      <p:cBhvr additive="base">
                                        <p:cTn id="20" dur="500" decel="50000" fill="hold">
                                          <p:stCondLst>
                                            <p:cond delay="0"/>
                                          </p:stCondLst>
                                        </p:cTn>
                                        <p:tgtEl>
                                          <p:spTgt spid="8196"/>
                                        </p:tgtEl>
                                        <p:attrNameLst>
                                          <p:attrName>ppt_w</p:attrName>
                                        </p:attrNameLst>
                                      </p:cBhvr>
                                      <p:tavLst>
                                        <p:tav tm="0">
                                          <p:val>
                                            <p:strVal val="#ppt_w"/>
                                          </p:val>
                                        </p:tav>
                                        <p:tav tm="100000">
                                          <p:val>
                                            <p:strVal val="#ppt_w*.05"/>
                                          </p:val>
                                        </p:tav>
                                      </p:tavLst>
                                    </p:anim>
                                    <p:anim calcmode="lin" valueType="num">
                                      <p:cBhvr additive="base">
                                        <p:cTn id="21" dur="500" accel="50000" fill="hold">
                                          <p:stCondLst>
                                            <p:cond delay="500"/>
                                          </p:stCondLst>
                                        </p:cTn>
                                        <p:tgtEl>
                                          <p:spTgt spid="8196"/>
                                        </p:tgtEl>
                                        <p:attrNameLst>
                                          <p:attrName>ppt_w</p:attrName>
                                        </p:attrNameLst>
                                      </p:cBhvr>
                                      <p:tavLst>
                                        <p:tav tm="0">
                                          <p:val>
                                            <p:strVal val="#ppt_w*.05"/>
                                          </p:val>
                                        </p:tav>
                                        <p:tav tm="100000">
                                          <p:val>
                                            <p:strVal val="#ppt_w"/>
                                          </p:val>
                                        </p:tav>
                                      </p:tavLst>
                                    </p:anim>
                                    <p:anim calcmode="lin" valueType="num">
                                      <p:cBhvr additive="base">
                                        <p:cTn id="22" dur="1000" fill="hold"/>
                                        <p:tgtEl>
                                          <p:spTgt spid="8196"/>
                                        </p:tgtEl>
                                        <p:attrNameLst>
                                          <p:attrName>ppt_h</p:attrName>
                                        </p:attrNameLst>
                                      </p:cBhvr>
                                      <p:tavLst>
                                        <p:tav tm="0">
                                          <p:val>
                                            <p:strVal val="#ppt_h"/>
                                          </p:val>
                                        </p:tav>
                                        <p:tav tm="100000">
                                          <p:val>
                                            <p:strVal val="#ppt_h"/>
                                          </p:val>
                                        </p:tav>
                                      </p:tavLst>
                                    </p:anim>
                                    <p:anim calcmode="lin" valueType="num">
                                      <p:cBhvr additive="base">
                                        <p:cTn id="23" dur="500" decel="50000" fill="hold">
                                          <p:stCondLst>
                                            <p:cond delay="0"/>
                                          </p:stCondLst>
                                        </p:cTn>
                                        <p:tgtEl>
                                          <p:spTgt spid="8196"/>
                                        </p:tgtEl>
                                        <p:attrNameLst>
                                          <p:attrName>ppt_x</p:attrName>
                                        </p:attrNameLst>
                                      </p:cBhvr>
                                      <p:tavLst>
                                        <p:tav tm="0">
                                          <p:val>
                                            <p:strVal val="#ppt_x+.4"/>
                                          </p:val>
                                        </p:tav>
                                        <p:tav tm="100000">
                                          <p:val>
                                            <p:strVal val="#ppt_x"/>
                                          </p:val>
                                        </p:tav>
                                      </p:tavLst>
                                    </p:anim>
                                    <p:anim calcmode="lin" valueType="num">
                                      <p:cBhvr additive="base">
                                        <p:cTn id="24" dur="500" decel="50000" fill="hold">
                                          <p:stCondLst>
                                            <p:cond delay="0"/>
                                          </p:stCondLst>
                                        </p:cTn>
                                        <p:tgtEl>
                                          <p:spTgt spid="8196"/>
                                        </p:tgtEl>
                                        <p:attrNameLst>
                                          <p:attrName>ppt_y</p:attrName>
                                        </p:attrNameLst>
                                      </p:cBhvr>
                                      <p:tavLst>
                                        <p:tav tm="0">
                                          <p:val>
                                            <p:strVal val="#ppt_y-.2"/>
                                          </p:val>
                                        </p:tav>
                                        <p:tav tm="100000">
                                          <p:val>
                                            <p:strVal val="#ppt_y+.1"/>
                                          </p:val>
                                        </p:tav>
                                      </p:tavLst>
                                    </p:anim>
                                    <p:anim calcmode="lin" valueType="num">
                                      <p:cBhvr additive="base">
                                        <p:cTn id="25" dur="500" accel="50000" fill="hold">
                                          <p:stCondLst>
                                            <p:cond delay="500"/>
                                          </p:stCondLst>
                                        </p:cTn>
                                        <p:tgtEl>
                                          <p:spTgt spid="8196"/>
                                        </p:tgtEl>
                                        <p:attrNameLst>
                                          <p:attrName>ppt_y</p:attrName>
                                        </p:attrNameLst>
                                      </p:cBhvr>
                                      <p:tavLst>
                                        <p:tav tm="0">
                                          <p:val>
                                            <p:strVal val="#ppt_y+.1"/>
                                          </p:val>
                                        </p:tav>
                                        <p:tav tm="100000">
                                          <p:val>
                                            <p:strVal val="#ppt_y"/>
                                          </p:val>
                                        </p:tav>
                                      </p:tavLst>
                                    </p:anim>
                                    <p:animEffect transition="in" filter="fade">
                                      <p:cBhvr additive="base">
                                        <p:cTn id="26" dur="1000" decel="50000">
                                          <p:stCondLst>
                                            <p:cond delay="0"/>
                                          </p:stCondLst>
                                        </p:cTn>
                                        <p:tgtEl>
                                          <p:spTgt spid="8196"/>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additive="base">
                                        <p:cTn id="30" dur="1" fill="hold">
                                          <p:stCondLst>
                                            <p:cond delay="0"/>
                                          </p:stCondLst>
                                        </p:cTn>
                                        <p:tgtEl>
                                          <p:spTgt spid="8197"/>
                                        </p:tgtEl>
                                        <p:attrNameLst>
                                          <p:attrName>style.visibility</p:attrName>
                                        </p:attrNameLst>
                                      </p:cBhvr>
                                      <p:to>
                                        <p:strVal val="visible"/>
                                      </p:to>
                                    </p:set>
                                    <p:anim calcmode="lin" valueType="num">
                                      <p:cBhvr additive="base">
                                        <p:cTn id="31" dur="500" fill="hold"/>
                                        <p:tgtEl>
                                          <p:spTgt spid="8197"/>
                                        </p:tgtEl>
                                        <p:attrNameLst>
                                          <p:attrName>ppt_x</p:attrName>
                                        </p:attrNameLst>
                                      </p:cBhvr>
                                      <p:tavLst>
                                        <p:tav tm="0">
                                          <p:val>
                                            <p:strVal val="#ppt_x"/>
                                          </p:val>
                                        </p:tav>
                                        <p:tav tm="100000">
                                          <p:val>
                                            <p:strVal val="#ppt_x"/>
                                          </p:val>
                                        </p:tav>
                                      </p:tavLst>
                                    </p:anim>
                                    <p:anim calcmode="lin" valueType="num">
                                      <p:cBhvr additive="base">
                                        <p:cTn id="32" dur="500" fill="hold"/>
                                        <p:tgtEl>
                                          <p:spTgt spid="8197"/>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nodeType="clickEffect">
                                  <p:stCondLst>
                                    <p:cond delay="0"/>
                                  </p:stCondLst>
                                  <p:childTnLst>
                                    <p:set>
                                      <p:cBhvr additive="base">
                                        <p:cTn id="36" dur="1" fill="hold">
                                          <p:stCondLst>
                                            <p:cond delay="0"/>
                                          </p:stCondLst>
                                        </p:cTn>
                                        <p:tgtEl>
                                          <p:spTgt spid="8198"/>
                                        </p:tgtEl>
                                        <p:attrNameLst>
                                          <p:attrName>style.visibility</p:attrName>
                                        </p:attrNameLst>
                                      </p:cBhvr>
                                      <p:to>
                                        <p:strVal val="visible"/>
                                      </p:to>
                                    </p:set>
                                    <p:anim calcmode="lin" valueType="num">
                                      <p:cBhvr additive="base">
                                        <p:cTn id="37" dur="500" fill="hold"/>
                                        <p:tgtEl>
                                          <p:spTgt spid="8198"/>
                                        </p:tgtEl>
                                        <p:attrNameLst>
                                          <p:attrName>ppt_x</p:attrName>
                                        </p:attrNameLst>
                                      </p:cBhvr>
                                      <p:tavLst>
                                        <p:tav tm="0">
                                          <p:val>
                                            <p:strVal val="#ppt_x"/>
                                          </p:val>
                                        </p:tav>
                                        <p:tav tm="100000">
                                          <p:val>
                                            <p:strVal val="#ppt_x"/>
                                          </p:val>
                                        </p:tav>
                                      </p:tavLst>
                                    </p:anim>
                                    <p:anim calcmode="lin" valueType="num">
                                      <p:cBhvr additive="base">
                                        <p:cTn id="38"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9218" name="Group 5"/>
          <p:cNvGrpSpPr/>
          <p:nvPr/>
        </p:nvGrpSpPr>
        <p:grpSpPr>
          <a:xfrm>
            <a:off x="1905000" y="3886200"/>
            <a:ext cx="2133600" cy="708025"/>
            <a:chOff x="144" y="1584"/>
            <a:chExt cx="1680" cy="446"/>
          </a:xfrm>
        </p:grpSpPr>
        <p:sp>
          <p:nvSpPr>
            <p:cNvPr id="9260" name="Rectangle 6"/>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9261" name="Text Box 7"/>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en-US" altLang="zh-CN" sz="3200" b="1">
                  <a:solidFill>
                    <a:srgbClr val="000000"/>
                  </a:solidFill>
                  <a:latin typeface="Arial" pitchFamily="34" charset="0"/>
                </a:rPr>
                <a:t>NaHCO</a:t>
              </a:r>
              <a:r>
                <a:rPr kumimoji="0" lang="en-US" altLang="zh-CN" sz="3200" b="1" baseline="-25000">
                  <a:solidFill>
                    <a:srgbClr val="000000"/>
                  </a:solidFill>
                  <a:latin typeface="Arial" pitchFamily="34" charset="0"/>
                </a:rPr>
                <a:t>3</a:t>
              </a:r>
            </a:p>
          </p:txBody>
        </p:sp>
      </p:grpSp>
      <p:grpSp>
        <p:nvGrpSpPr>
          <p:cNvPr id="9219" name="Group 8"/>
          <p:cNvGrpSpPr/>
          <p:nvPr/>
        </p:nvGrpSpPr>
        <p:grpSpPr>
          <a:xfrm rot="5400000">
            <a:off x="2133600" y="4953000"/>
            <a:ext cx="990600" cy="228600"/>
            <a:chOff x="1049" y="1464"/>
            <a:chExt cx="958" cy="127"/>
          </a:xfrm>
        </p:grpSpPr>
        <p:cxnSp>
          <p:nvCxnSpPr>
            <p:cNvPr id="9258" name="Line 9"/>
            <p:cNvCxnSpPr/>
            <p:nvPr/>
          </p:nvCxnSpPr>
          <p:spPr>
            <a:xfrm>
              <a:off x="1049" y="1518"/>
              <a:ext cx="830" cy="1"/>
            </a:xfrm>
            <a:prstGeom prst="line">
              <a:avLst/>
            </a:prstGeom>
            <a:noFill/>
            <a:ln w="25400">
              <a:solidFill>
                <a:prstClr val="black"/>
              </a:solidFill>
              <a:miter lim="800000"/>
            </a:ln>
          </p:spPr>
        </p:cxnSp>
        <p:sp>
          <p:nvSpPr>
            <p:cNvPr id="9259" name="Freeform 10"/>
            <p:cNvSpPr/>
            <p:nvPr/>
          </p:nvSpPr>
          <p:spPr>
            <a:xfrm>
              <a:off x="1847" y="1464"/>
              <a:ext cx="160" cy="127"/>
            </a:xfrm>
            <a:custGeom>
              <a:gdLst>
                <a:gd name="GT0" fmla="+- l w 0"/>
                <a:gd name="GT1" fmla="+- t h 0"/>
              </a:gdLst>
              <a:cxnLst>
                <a:cxn ang="0">
                  <a:pos x="0" y="127"/>
                </a:cxn>
                <a:cxn ang="0">
                  <a:pos x="160" y="54"/>
                </a:cxn>
                <a:cxn ang="0">
                  <a:pos x="0" y="0"/>
                </a:cxn>
                <a:cxn ang="0">
                  <a:pos x="0" y="127"/>
                </a:cxn>
              </a:cxnLst>
              <a:rect l="l" t="t" r="GT0" b="GT1"/>
              <a:pathLst>
                <a:path w="160" h="127">
                  <a:moveTo>
                    <a:pt x="0" y="127"/>
                  </a:moveTo>
                  <a:lnTo>
                    <a:pt x="160" y="54"/>
                  </a:lnTo>
                  <a:lnTo>
                    <a:pt x="0" y="0"/>
                  </a:lnTo>
                  <a:lnTo>
                    <a:pt x="0" y="127"/>
                  </a:lnTo>
                  <a:close/>
                </a:path>
              </a:pathLst>
            </a:custGeom>
            <a:solidFill>
              <a:srgbClr val="000000"/>
            </a:solidFill>
            <a:ln>
              <a:noFill/>
              <a:round/>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sp>
        <p:nvSpPr>
          <p:cNvPr id="9220" name="Text Box 11"/>
          <p:cNvSpPr/>
          <p:nvPr/>
        </p:nvSpPr>
        <p:spPr>
          <a:xfrm>
            <a:off x="2743200" y="4648200"/>
            <a:ext cx="1295400" cy="57943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煅烧</a:t>
            </a:r>
          </a:p>
        </p:txBody>
      </p:sp>
      <p:grpSp>
        <p:nvGrpSpPr>
          <p:cNvPr id="9221" name="Group 30"/>
          <p:cNvGrpSpPr/>
          <p:nvPr/>
        </p:nvGrpSpPr>
        <p:grpSpPr>
          <a:xfrm>
            <a:off x="3429000" y="381000"/>
            <a:ext cx="3200400" cy="3124200"/>
            <a:chOff x="2352" y="384"/>
            <a:chExt cx="2016" cy="1968"/>
          </a:xfrm>
        </p:grpSpPr>
        <p:grpSp>
          <p:nvGrpSpPr>
            <p:cNvPr id="9243" name="Group 15"/>
            <p:cNvGrpSpPr/>
            <p:nvPr/>
          </p:nvGrpSpPr>
          <p:grpSpPr>
            <a:xfrm rot="5400000">
              <a:off x="2808" y="1032"/>
              <a:ext cx="480" cy="48"/>
              <a:chOff x="1049" y="1464"/>
              <a:chExt cx="958" cy="127"/>
            </a:xfrm>
          </p:grpSpPr>
          <p:cxnSp>
            <p:nvCxnSpPr>
              <p:cNvPr id="9256" name="Line 16"/>
              <p:cNvCxnSpPr/>
              <p:nvPr/>
            </p:nvCxnSpPr>
            <p:spPr>
              <a:xfrm>
                <a:off x="1049" y="1518"/>
                <a:ext cx="830" cy="1"/>
              </a:xfrm>
              <a:prstGeom prst="line">
                <a:avLst/>
              </a:prstGeom>
              <a:noFill/>
              <a:ln w="25400">
                <a:solidFill>
                  <a:prstClr val="black"/>
                </a:solidFill>
                <a:miter lim="800000"/>
              </a:ln>
            </p:spPr>
          </p:cxnSp>
          <p:sp>
            <p:nvSpPr>
              <p:cNvPr id="9257" name="Freeform 17"/>
              <p:cNvSpPr/>
              <p:nvPr/>
            </p:nvSpPr>
            <p:spPr>
              <a:xfrm>
                <a:off x="1847" y="1464"/>
                <a:ext cx="160" cy="127"/>
              </a:xfrm>
              <a:custGeom>
                <a:gdLst>
                  <a:gd name="GT0" fmla="+- l w 0"/>
                  <a:gd name="GT1" fmla="+- t h 0"/>
                </a:gdLst>
                <a:cxnLst>
                  <a:cxn ang="0">
                    <a:pos x="0" y="127"/>
                  </a:cxn>
                  <a:cxn ang="0">
                    <a:pos x="160" y="54"/>
                  </a:cxn>
                  <a:cxn ang="0">
                    <a:pos x="0" y="0"/>
                  </a:cxn>
                  <a:cxn ang="0">
                    <a:pos x="0" y="127"/>
                  </a:cxn>
                </a:cxnLst>
                <a:rect l="l" t="t" r="GT0" b="GT1"/>
                <a:pathLst>
                  <a:path w="160" h="127">
                    <a:moveTo>
                      <a:pt x="0" y="127"/>
                    </a:moveTo>
                    <a:lnTo>
                      <a:pt x="160" y="54"/>
                    </a:lnTo>
                    <a:lnTo>
                      <a:pt x="0" y="0"/>
                    </a:lnTo>
                    <a:lnTo>
                      <a:pt x="0" y="127"/>
                    </a:lnTo>
                    <a:close/>
                  </a:path>
                </a:pathLst>
              </a:custGeom>
              <a:solidFill>
                <a:srgbClr val="000000"/>
              </a:solidFill>
              <a:ln>
                <a:noFill/>
                <a:round/>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grpSp>
          <p:nvGrpSpPr>
            <p:cNvPr id="9244" name="Group 18"/>
            <p:cNvGrpSpPr/>
            <p:nvPr/>
          </p:nvGrpSpPr>
          <p:grpSpPr>
            <a:xfrm>
              <a:off x="2448" y="384"/>
              <a:ext cx="1680" cy="446"/>
              <a:chOff x="144" y="1584"/>
              <a:chExt cx="1680" cy="446"/>
            </a:xfrm>
          </p:grpSpPr>
          <p:sp>
            <p:nvSpPr>
              <p:cNvPr id="9254" name="Rectangle 19"/>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9255" name="Text Box 20"/>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饱和食盐水</a:t>
                </a:r>
              </a:p>
            </p:txBody>
          </p:sp>
        </p:grpSp>
        <p:sp>
          <p:nvSpPr>
            <p:cNvPr id="9245" name="Text Box 21"/>
            <p:cNvSpPr/>
            <p:nvPr/>
          </p:nvSpPr>
          <p:spPr>
            <a:xfrm>
              <a:off x="2352" y="1728"/>
              <a:ext cx="816"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通入</a:t>
              </a:r>
            </a:p>
          </p:txBody>
        </p:sp>
        <p:grpSp>
          <p:nvGrpSpPr>
            <p:cNvPr id="9246" name="Group 22"/>
            <p:cNvGrpSpPr/>
            <p:nvPr/>
          </p:nvGrpSpPr>
          <p:grpSpPr>
            <a:xfrm>
              <a:off x="2400" y="1248"/>
              <a:ext cx="1680" cy="446"/>
              <a:chOff x="144" y="1584"/>
              <a:chExt cx="1680" cy="446"/>
            </a:xfrm>
          </p:grpSpPr>
          <p:sp>
            <p:nvSpPr>
              <p:cNvPr id="9252" name="Rectangle 23"/>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9253" name="Text Box 24"/>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饱和氨盐水</a:t>
                </a:r>
              </a:p>
            </p:txBody>
          </p:sp>
        </p:grpSp>
        <p:grpSp>
          <p:nvGrpSpPr>
            <p:cNvPr id="9247" name="Group 25"/>
            <p:cNvGrpSpPr/>
            <p:nvPr/>
          </p:nvGrpSpPr>
          <p:grpSpPr>
            <a:xfrm rot="5400000">
              <a:off x="2760" y="1944"/>
              <a:ext cx="528" cy="96"/>
              <a:chOff x="1049" y="1464"/>
              <a:chExt cx="958" cy="127"/>
            </a:xfrm>
          </p:grpSpPr>
          <p:cxnSp>
            <p:nvCxnSpPr>
              <p:cNvPr id="9250" name="Line 26"/>
              <p:cNvCxnSpPr/>
              <p:nvPr/>
            </p:nvCxnSpPr>
            <p:spPr>
              <a:xfrm>
                <a:off x="1049" y="1518"/>
                <a:ext cx="830" cy="1"/>
              </a:xfrm>
              <a:prstGeom prst="line">
                <a:avLst/>
              </a:prstGeom>
              <a:noFill/>
              <a:ln w="25400">
                <a:solidFill>
                  <a:prstClr val="black"/>
                </a:solidFill>
                <a:miter lim="800000"/>
              </a:ln>
            </p:spPr>
          </p:cxnSp>
          <p:sp>
            <p:nvSpPr>
              <p:cNvPr id="9251" name="Freeform 27"/>
              <p:cNvSpPr/>
              <p:nvPr/>
            </p:nvSpPr>
            <p:spPr>
              <a:xfrm>
                <a:off x="1847" y="1464"/>
                <a:ext cx="160" cy="127"/>
              </a:xfrm>
              <a:custGeom>
                <a:gdLst>
                  <a:gd name="GT0" fmla="+- l w 0"/>
                  <a:gd name="GT1" fmla="+- t h 0"/>
                </a:gdLst>
                <a:cxnLst>
                  <a:cxn ang="0">
                    <a:pos x="0" y="127"/>
                  </a:cxn>
                  <a:cxn ang="0">
                    <a:pos x="160" y="54"/>
                  </a:cxn>
                  <a:cxn ang="0">
                    <a:pos x="0" y="0"/>
                  </a:cxn>
                  <a:cxn ang="0">
                    <a:pos x="0" y="127"/>
                  </a:cxn>
                </a:cxnLst>
                <a:rect l="l" t="t" r="GT0" b="GT1"/>
                <a:pathLst>
                  <a:path w="160" h="127">
                    <a:moveTo>
                      <a:pt x="0" y="127"/>
                    </a:moveTo>
                    <a:lnTo>
                      <a:pt x="160" y="54"/>
                    </a:lnTo>
                    <a:lnTo>
                      <a:pt x="0" y="0"/>
                    </a:lnTo>
                    <a:lnTo>
                      <a:pt x="0" y="127"/>
                    </a:lnTo>
                    <a:close/>
                  </a:path>
                </a:pathLst>
              </a:custGeom>
              <a:solidFill>
                <a:srgbClr val="000000"/>
              </a:solidFill>
              <a:ln>
                <a:noFill/>
                <a:round/>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sp>
          <p:nvSpPr>
            <p:cNvPr id="9248" name="Text Box 28"/>
            <p:cNvSpPr/>
            <p:nvPr/>
          </p:nvSpPr>
          <p:spPr>
            <a:xfrm>
              <a:off x="3120" y="864"/>
              <a:ext cx="816"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氨气</a:t>
              </a:r>
            </a:p>
          </p:txBody>
        </p:sp>
        <p:sp>
          <p:nvSpPr>
            <p:cNvPr id="9249" name="Text Box 29"/>
            <p:cNvSpPr/>
            <p:nvPr/>
          </p:nvSpPr>
          <p:spPr>
            <a:xfrm>
              <a:off x="2976" y="1680"/>
              <a:ext cx="1392" cy="672"/>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二氧化碳过滤</a:t>
              </a:r>
            </a:p>
          </p:txBody>
        </p:sp>
      </p:grpSp>
      <p:cxnSp>
        <p:nvCxnSpPr>
          <p:cNvPr id="9222" name="Line 31"/>
          <p:cNvCxnSpPr/>
          <p:nvPr/>
        </p:nvCxnSpPr>
        <p:spPr>
          <a:xfrm flipH="1">
            <a:off x="3352800" y="3352800"/>
            <a:ext cx="1066800" cy="457200"/>
          </a:xfrm>
          <a:prstGeom prst="line">
            <a:avLst/>
          </a:prstGeom>
          <a:noFill/>
          <a:ln w="28575">
            <a:solidFill>
              <a:prstClr val="black"/>
            </a:solidFill>
            <a:miter lim="800000"/>
            <a:tailEnd type="triangle"/>
          </a:ln>
        </p:spPr>
      </p:cxnSp>
      <p:cxnSp>
        <p:nvCxnSpPr>
          <p:cNvPr id="9223" name="Line 32"/>
          <p:cNvCxnSpPr/>
          <p:nvPr/>
        </p:nvCxnSpPr>
        <p:spPr>
          <a:xfrm>
            <a:off x="4648200" y="3352800"/>
            <a:ext cx="1219200" cy="457200"/>
          </a:xfrm>
          <a:prstGeom prst="line">
            <a:avLst/>
          </a:prstGeom>
          <a:noFill/>
          <a:ln w="28575">
            <a:solidFill>
              <a:prstClr val="black"/>
            </a:solidFill>
            <a:miter lim="800000"/>
            <a:tailEnd type="triangle"/>
          </a:ln>
        </p:spPr>
      </p:cxnSp>
      <p:grpSp>
        <p:nvGrpSpPr>
          <p:cNvPr id="9224" name="Group 33"/>
          <p:cNvGrpSpPr/>
          <p:nvPr/>
        </p:nvGrpSpPr>
        <p:grpSpPr>
          <a:xfrm>
            <a:off x="5257800" y="3886200"/>
            <a:ext cx="1752600" cy="708025"/>
            <a:chOff x="144" y="1584"/>
            <a:chExt cx="1680" cy="446"/>
          </a:xfrm>
        </p:grpSpPr>
        <p:sp>
          <p:nvSpPr>
            <p:cNvPr id="9241" name="Rectangle 34"/>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9242" name="Text Box 35"/>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en-US" altLang="zh-CN" sz="3200" b="1">
                  <a:solidFill>
                    <a:srgbClr val="000000"/>
                  </a:solidFill>
                  <a:latin typeface="Arial" pitchFamily="34" charset="0"/>
                </a:rPr>
                <a:t>NH</a:t>
              </a:r>
              <a:r>
                <a:rPr kumimoji="0" lang="en-US" altLang="zh-CN" sz="3200" b="1" baseline="-25000">
                  <a:solidFill>
                    <a:srgbClr val="000000"/>
                  </a:solidFill>
                  <a:latin typeface="Arial" pitchFamily="34" charset="0"/>
                </a:rPr>
                <a:t>4</a:t>
              </a:r>
              <a:r>
                <a:rPr kumimoji="0" lang="en-US" altLang="zh-CN" sz="3200" b="1">
                  <a:solidFill>
                    <a:srgbClr val="000000"/>
                  </a:solidFill>
                  <a:latin typeface="Arial" pitchFamily="34" charset="0"/>
                </a:rPr>
                <a:t>Cl</a:t>
              </a:r>
              <a:endParaRPr kumimoji="0" lang="en-US" altLang="zh-CN" sz="3200" b="1" baseline="-25000">
                <a:solidFill>
                  <a:srgbClr val="000000"/>
                </a:solidFill>
                <a:latin typeface="Arial" pitchFamily="34" charset="0"/>
              </a:endParaRPr>
            </a:p>
          </p:txBody>
        </p:sp>
      </p:grpSp>
      <p:grpSp>
        <p:nvGrpSpPr>
          <p:cNvPr id="9225" name="Group 36"/>
          <p:cNvGrpSpPr/>
          <p:nvPr/>
        </p:nvGrpSpPr>
        <p:grpSpPr>
          <a:xfrm rot="5400000">
            <a:off x="5524500" y="4914900"/>
            <a:ext cx="914400" cy="228600"/>
            <a:chOff x="1049" y="1464"/>
            <a:chExt cx="958" cy="127"/>
          </a:xfrm>
        </p:grpSpPr>
        <p:cxnSp>
          <p:nvCxnSpPr>
            <p:cNvPr id="9239" name="Line 37"/>
            <p:cNvCxnSpPr/>
            <p:nvPr/>
          </p:nvCxnSpPr>
          <p:spPr>
            <a:xfrm>
              <a:off x="1049" y="1518"/>
              <a:ext cx="830" cy="1"/>
            </a:xfrm>
            <a:prstGeom prst="line">
              <a:avLst/>
            </a:prstGeom>
            <a:noFill/>
            <a:ln w="25400">
              <a:solidFill>
                <a:prstClr val="black"/>
              </a:solidFill>
              <a:miter lim="800000"/>
            </a:ln>
          </p:spPr>
        </p:cxnSp>
        <p:sp>
          <p:nvSpPr>
            <p:cNvPr id="9240" name="Freeform 38"/>
            <p:cNvSpPr/>
            <p:nvPr/>
          </p:nvSpPr>
          <p:spPr>
            <a:xfrm>
              <a:off x="1847" y="1464"/>
              <a:ext cx="160" cy="127"/>
            </a:xfrm>
            <a:custGeom>
              <a:gdLst>
                <a:gd name="GT0" fmla="+- l w 0"/>
                <a:gd name="GT1" fmla="+- t h 0"/>
              </a:gdLst>
              <a:cxnLst>
                <a:cxn ang="0">
                  <a:pos x="0" y="127"/>
                </a:cxn>
                <a:cxn ang="0">
                  <a:pos x="160" y="54"/>
                </a:cxn>
                <a:cxn ang="0">
                  <a:pos x="0" y="0"/>
                </a:cxn>
                <a:cxn ang="0">
                  <a:pos x="0" y="127"/>
                </a:cxn>
              </a:cxnLst>
              <a:rect l="l" t="t" r="GT0" b="GT1"/>
              <a:pathLst>
                <a:path w="160" h="127">
                  <a:moveTo>
                    <a:pt x="0" y="127"/>
                  </a:moveTo>
                  <a:lnTo>
                    <a:pt x="160" y="54"/>
                  </a:lnTo>
                  <a:lnTo>
                    <a:pt x="0" y="0"/>
                  </a:lnTo>
                  <a:lnTo>
                    <a:pt x="0" y="127"/>
                  </a:lnTo>
                  <a:close/>
                </a:path>
              </a:pathLst>
            </a:custGeom>
            <a:solidFill>
              <a:srgbClr val="000000"/>
            </a:solidFill>
            <a:ln>
              <a:noFill/>
              <a:round/>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grpSp>
        <p:nvGrpSpPr>
          <p:cNvPr id="9226" name="Group 42"/>
          <p:cNvGrpSpPr/>
          <p:nvPr/>
        </p:nvGrpSpPr>
        <p:grpSpPr>
          <a:xfrm>
            <a:off x="1905000" y="5562600"/>
            <a:ext cx="2133600" cy="708025"/>
            <a:chOff x="144" y="1584"/>
            <a:chExt cx="1680" cy="446"/>
          </a:xfrm>
        </p:grpSpPr>
        <p:sp>
          <p:nvSpPr>
            <p:cNvPr id="9237" name="Rectangle 43"/>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9238" name="Text Box 44"/>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en-US" altLang="zh-CN" sz="3200" b="1">
                  <a:solidFill>
                    <a:srgbClr val="000000"/>
                  </a:solidFill>
                  <a:latin typeface="Arial" pitchFamily="34" charset="0"/>
                </a:rPr>
                <a:t>Na</a:t>
              </a:r>
              <a:r>
                <a:rPr kumimoji="0" lang="en-US" altLang="zh-CN" sz="3200" b="1" baseline="-25000">
                  <a:solidFill>
                    <a:srgbClr val="000000"/>
                  </a:solidFill>
                  <a:latin typeface="Arial" pitchFamily="34" charset="0"/>
                </a:rPr>
                <a:t>2</a:t>
              </a:r>
              <a:r>
                <a:rPr kumimoji="0" lang="en-US" altLang="zh-CN" sz="3200" b="1">
                  <a:solidFill>
                    <a:srgbClr val="000000"/>
                  </a:solidFill>
                  <a:latin typeface="Arial" pitchFamily="34" charset="0"/>
                </a:rPr>
                <a:t>CO</a:t>
              </a:r>
              <a:r>
                <a:rPr kumimoji="0" lang="en-US" altLang="zh-CN" sz="3200" b="1" baseline="-25000">
                  <a:solidFill>
                    <a:srgbClr val="000000"/>
                  </a:solidFill>
                  <a:latin typeface="Arial" pitchFamily="34" charset="0"/>
                </a:rPr>
                <a:t>3</a:t>
              </a:r>
            </a:p>
          </p:txBody>
        </p:sp>
      </p:grpSp>
      <p:grpSp>
        <p:nvGrpSpPr>
          <p:cNvPr id="9227" name="Group 45"/>
          <p:cNvGrpSpPr/>
          <p:nvPr/>
        </p:nvGrpSpPr>
        <p:grpSpPr>
          <a:xfrm>
            <a:off x="5486400" y="5562600"/>
            <a:ext cx="1219200" cy="708025"/>
            <a:chOff x="144" y="1584"/>
            <a:chExt cx="1680" cy="446"/>
          </a:xfrm>
        </p:grpSpPr>
        <p:sp>
          <p:nvSpPr>
            <p:cNvPr id="9235" name="Rectangle 46"/>
            <p:cNvSpPr/>
            <p:nvPr/>
          </p:nvSpPr>
          <p:spPr>
            <a:xfrm>
              <a:off x="144" y="1584"/>
              <a:ext cx="1400" cy="446"/>
            </a:xfrm>
            <a:prstGeom prst="rect">
              <a:avLst/>
            </a:prstGeom>
            <a:noFill/>
            <a:ln w="25400">
              <a:solidFill>
                <a:prstClr val="black"/>
              </a:solid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9236" name="Text Box 47"/>
            <p:cNvSpPr/>
            <p:nvPr/>
          </p:nvSpPr>
          <p:spPr>
            <a:xfrm>
              <a:off x="152" y="1584"/>
              <a:ext cx="1672" cy="36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en-US" altLang="zh-CN" sz="3200" b="1">
                  <a:solidFill>
                    <a:srgbClr val="000000"/>
                  </a:solidFill>
                  <a:latin typeface="Arial" pitchFamily="34" charset="0"/>
                </a:rPr>
                <a:t>NH</a:t>
              </a:r>
              <a:r>
                <a:rPr kumimoji="0" lang="en-US" altLang="zh-CN" sz="3200" b="1" baseline="-25000">
                  <a:solidFill>
                    <a:srgbClr val="000000"/>
                  </a:solidFill>
                  <a:latin typeface="Arial" pitchFamily="34" charset="0"/>
                </a:rPr>
                <a:t>3</a:t>
              </a:r>
            </a:p>
          </p:txBody>
        </p:sp>
      </p:grpSp>
      <p:sp>
        <p:nvSpPr>
          <p:cNvPr id="9228" name="Text Box 67"/>
          <p:cNvSpPr/>
          <p:nvPr/>
        </p:nvSpPr>
        <p:spPr>
          <a:xfrm>
            <a:off x="6096000" y="4724400"/>
            <a:ext cx="1447800" cy="57943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kumimoji="0" lang="zh-CN" altLang="en-US" sz="3200" b="1">
                <a:solidFill>
                  <a:srgbClr val="000000"/>
                </a:solidFill>
                <a:latin typeface="Arial" pitchFamily="34" charset="0"/>
              </a:rPr>
              <a:t>熟石灰</a:t>
            </a:r>
          </a:p>
        </p:txBody>
      </p:sp>
      <p:grpSp>
        <p:nvGrpSpPr>
          <p:cNvPr id="9229" name="Group 84"/>
          <p:cNvGrpSpPr/>
          <p:nvPr/>
        </p:nvGrpSpPr>
        <p:grpSpPr>
          <a:xfrm>
            <a:off x="6781800" y="1447800"/>
            <a:ext cx="1676400" cy="4495800"/>
            <a:chOff x="4272" y="912"/>
            <a:chExt cx="1056" cy="2832"/>
          </a:xfrm>
        </p:grpSpPr>
        <p:cxnSp>
          <p:nvCxnSpPr>
            <p:cNvPr id="9232" name="Line 72"/>
            <p:cNvCxnSpPr/>
            <p:nvPr/>
          </p:nvCxnSpPr>
          <p:spPr>
            <a:xfrm>
              <a:off x="4272" y="3744"/>
              <a:ext cx="1056" cy="0"/>
            </a:xfrm>
            <a:prstGeom prst="line">
              <a:avLst/>
            </a:prstGeom>
            <a:noFill/>
            <a:ln>
              <a:solidFill>
                <a:schemeClr val="tx1"/>
              </a:solidFill>
              <a:miter lim="800000"/>
            </a:ln>
          </p:spPr>
        </p:cxnSp>
        <p:cxnSp>
          <p:nvCxnSpPr>
            <p:cNvPr id="9233" name="Line 71"/>
            <p:cNvCxnSpPr/>
            <p:nvPr/>
          </p:nvCxnSpPr>
          <p:spPr>
            <a:xfrm flipH="1">
              <a:off x="5328" y="912"/>
              <a:ext cx="0" cy="2832"/>
            </a:xfrm>
            <a:prstGeom prst="line">
              <a:avLst/>
            </a:prstGeom>
            <a:noFill/>
            <a:ln>
              <a:solidFill>
                <a:schemeClr val="tx1"/>
              </a:solidFill>
              <a:miter lim="800000"/>
            </a:ln>
          </p:spPr>
        </p:cxnSp>
        <p:cxnSp>
          <p:nvCxnSpPr>
            <p:cNvPr id="9234" name="Line 70"/>
            <p:cNvCxnSpPr/>
            <p:nvPr/>
          </p:nvCxnSpPr>
          <p:spPr>
            <a:xfrm>
              <a:off x="4416" y="912"/>
              <a:ext cx="912" cy="0"/>
            </a:xfrm>
            <a:prstGeom prst="line">
              <a:avLst/>
            </a:prstGeom>
            <a:noFill/>
            <a:ln>
              <a:solidFill>
                <a:schemeClr val="tx1"/>
              </a:solidFill>
              <a:miter lim="800000"/>
            </a:ln>
          </p:spPr>
        </p:cxnSp>
      </p:grpSp>
      <p:cxnSp>
        <p:nvCxnSpPr>
          <p:cNvPr id="9230" name="Line 75"/>
          <p:cNvCxnSpPr/>
          <p:nvPr/>
        </p:nvCxnSpPr>
        <p:spPr>
          <a:xfrm flipH="1">
            <a:off x="6629400" y="1447800"/>
            <a:ext cx="457200" cy="0"/>
          </a:xfrm>
          <a:prstGeom prst="line">
            <a:avLst/>
          </a:prstGeom>
          <a:noFill/>
          <a:ln>
            <a:solidFill>
              <a:schemeClr val="tx1"/>
            </a:solidFill>
            <a:miter lim="800000"/>
            <a:tailEnd type="triangle"/>
          </a:ln>
        </p:spPr>
      </p:cxnSp>
      <p:cxnSp>
        <p:nvCxnSpPr>
          <p:cNvPr id="9231" name="Line 76"/>
          <p:cNvCxnSpPr/>
          <p:nvPr/>
        </p:nvCxnSpPr>
        <p:spPr>
          <a:xfrm flipH="1">
            <a:off x="5638800" y="6705600"/>
            <a:ext cx="457200" cy="0"/>
          </a:xfrm>
          <a:prstGeom prst="line">
            <a:avLst/>
          </a:prstGeom>
          <a:noFill/>
          <a:ln>
            <a:solidFill>
              <a:schemeClr val="tx1"/>
            </a:solidFill>
            <a:miter lim="800000"/>
            <a:tailEnd type="triangle"/>
          </a:ln>
        </p:spPr>
      </p:cxn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additive="base">
                                        <p:cTn id="6" dur="1" fill="hold">
                                          <p:stCondLst>
                                            <p:cond delay="0"/>
                                          </p:stCondLst>
                                        </p:cTn>
                                        <p:tgtEl>
                                          <p:spTgt spid="92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additive="base">
                                        <p:cTn id="10" dur="1" fill="hold">
                                          <p:stCondLst>
                                            <p:cond delay="0"/>
                                          </p:stCondLst>
                                        </p:cTn>
                                        <p:tgtEl>
                                          <p:spTgt spid="922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additive="base">
                                        <p:cTn id="14" dur="1" fill="hold">
                                          <p:stCondLst>
                                            <p:cond delay="0"/>
                                          </p:stCondLst>
                                        </p:cTn>
                                        <p:tgtEl>
                                          <p:spTgt spid="921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grpId="0" nodeType="clickEffect">
                                  <p:stCondLst>
                                    <p:cond delay="0"/>
                                  </p:stCondLst>
                                  <p:childTnLst>
                                    <p:set>
                                      <p:cBhvr additive="base">
                                        <p:cTn id="18" dur="1" fill="hold">
                                          <p:stCondLst>
                                            <p:cond delay="0"/>
                                          </p:stCondLst>
                                        </p:cTn>
                                        <p:tgtEl>
                                          <p:spTgt spid="922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additive="base">
                                        <p:cTn id="22" dur="1" fill="hold">
                                          <p:stCondLst>
                                            <p:cond delay="0"/>
                                          </p:stCondLst>
                                        </p:cTn>
                                        <p:tgtEl>
                                          <p:spTgt spid="922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additive="base">
                                        <p:cTn id="26" dur="1" fill="hold">
                                          <p:stCondLst>
                                            <p:cond delay="0"/>
                                          </p:stCondLst>
                                        </p:cTn>
                                        <p:tgtEl>
                                          <p:spTgt spid="922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grpId="1" nodeType="clickEffect">
                                  <p:stCondLst>
                                    <p:cond delay="0"/>
                                  </p:stCondLst>
                                  <p:childTnLst>
                                    <p:set>
                                      <p:cBhvr additive="base">
                                        <p:cTn id="30" dur="1" fill="hold">
                                          <p:stCondLst>
                                            <p:cond delay="0"/>
                                          </p:stCondLst>
                                        </p:cTn>
                                        <p:tgtEl>
                                          <p:spTgt spid="922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nodeType="clickEffect">
                                  <p:stCondLst>
                                    <p:cond delay="0"/>
                                  </p:stCondLst>
                                  <p:childTnLst>
                                    <p:set>
                                      <p:cBhvr additive="base">
                                        <p:cTn id="34" dur="1" fill="hold">
                                          <p:stCondLst>
                                            <p:cond delay="0"/>
                                          </p:stCondLst>
                                        </p:cTn>
                                        <p:tgtEl>
                                          <p:spTgt spid="9227"/>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1" fill="hold" nodeType="clickEffect">
                                  <p:stCondLst>
                                    <p:cond delay="0"/>
                                  </p:stCondLst>
                                  <p:childTnLst>
                                    <p:set>
                                      <p:cBhvr additive="base">
                                        <p:cTn id="38" dur="1" fill="hold">
                                          <p:stCondLst>
                                            <p:cond delay="0"/>
                                          </p:stCondLst>
                                        </p:cTn>
                                        <p:tgtEl>
                                          <p:spTgt spid="9218"/>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nodeType="clickEffect">
                                  <p:stCondLst>
                                    <p:cond delay="0"/>
                                  </p:stCondLst>
                                  <p:childTnLst>
                                    <p:set>
                                      <p:cBhvr additive="base">
                                        <p:cTn id="42" dur="1" fill="hold">
                                          <p:stCondLst>
                                            <p:cond delay="0"/>
                                          </p:stCondLst>
                                        </p:cTn>
                                        <p:tgtEl>
                                          <p:spTgt spid="9229"/>
                                        </p:tgtEl>
                                        <p:attrNameLst>
                                          <p:attrName>style.visibility</p:attrName>
                                        </p:attrNameLst>
                                      </p:cBhvr>
                                      <p:to>
                                        <p:strVal val="visible"/>
                                      </p:to>
                                    </p:set>
                                    <p:anim calcmode="lin" valueType="num">
                                      <p:cBhvr additive="base">
                                        <p:cTn id="43" dur="500" fill="hold"/>
                                        <p:tgtEl>
                                          <p:spTgt spid="9229"/>
                                        </p:tgtEl>
                                        <p:attrNameLst>
                                          <p:attrName>ppt_x</p:attrName>
                                        </p:attrNameLst>
                                      </p:cBhvr>
                                      <p:tavLst>
                                        <p:tav tm="0">
                                          <p:val>
                                            <p:strVal val="#ppt_x"/>
                                          </p:val>
                                        </p:tav>
                                        <p:tav tm="100000">
                                          <p:val>
                                            <p:strVal val="#ppt_x"/>
                                          </p:val>
                                        </p:tav>
                                      </p:tavLst>
                                    </p:anim>
                                    <p:anim calcmode="lin" valueType="num">
                                      <p:cBhvr additive="base">
                                        <p:cTn id="44" dur="500" fill="hold"/>
                                        <p:tgtEl>
                                          <p:spTgt spid="9229"/>
                                        </p:tgtEl>
                                        <p:attrNameLst>
                                          <p:attrName>ppt_y</p:attrName>
                                        </p:attrNameLst>
                                      </p:cBhvr>
                                      <p:tavLst>
                                        <p:tav tm="0">
                                          <p:val>
                                            <p:strVal val="1+#ppt_h/2"/>
                                          </p:val>
                                        </p:tav>
                                        <p:tav tm="100000">
                                          <p:val>
                                            <p:strVal val="#ppt_y"/>
                                          </p:val>
                                        </p:tav>
                                      </p:tavLst>
                                    </p:anim>
                                  </p:childTnLst>
                                </p:cTn>
                              </p:par>
                              <p:par>
                                <p:cTn id="45" presetID="2" presetClass="entr" presetSubtype="4" dur="500" fill="hold" nodeType="withEffect">
                                  <p:stCondLst>
                                    <p:cond delay="0"/>
                                  </p:stCondLst>
                                  <p:childTnLst>
                                    <p:set>
                                      <p:cBhvr additive="base">
                                        <p:cTn id="46" dur="1" fill="hold">
                                          <p:stCondLst>
                                            <p:cond delay="0"/>
                                          </p:stCondLst>
                                        </p:cTn>
                                        <p:tgtEl>
                                          <p:spTgt spid="9230"/>
                                        </p:tgtEl>
                                        <p:attrNameLst>
                                          <p:attrName>style.visibility</p:attrName>
                                        </p:attrNameLst>
                                      </p:cBhvr>
                                      <p:to>
                                        <p:strVal val="visible"/>
                                      </p:to>
                                    </p:set>
                                    <p:anim calcmode="lin" valueType="num">
                                      <p:cBhvr additive="base">
                                        <p:cTn id="47" dur="500" fill="hold"/>
                                        <p:tgtEl>
                                          <p:spTgt spid="9230"/>
                                        </p:tgtEl>
                                        <p:attrNameLst>
                                          <p:attrName>ppt_x</p:attrName>
                                        </p:attrNameLst>
                                      </p:cBhvr>
                                      <p:tavLst>
                                        <p:tav tm="0">
                                          <p:val>
                                            <p:strVal val="#ppt_x"/>
                                          </p:val>
                                        </p:tav>
                                        <p:tav tm="100000">
                                          <p:val>
                                            <p:strVal val="#ppt_x"/>
                                          </p:val>
                                        </p:tav>
                                      </p:tavLst>
                                    </p:anim>
                                    <p:anim calcmode="lin" valueType="num">
                                      <p:cBhvr additive="base">
                                        <p:cTn id="48" dur="500" fill="hold"/>
                                        <p:tgtEl>
                                          <p:spTgt spid="92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p:bldP spid="9228"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Text Box 4"/>
          <p:cNvSpPr/>
          <p:nvPr/>
        </p:nvSpPr>
        <p:spPr>
          <a:xfrm>
            <a:off x="0" y="2209800"/>
            <a:ext cx="9525000" cy="1066800"/>
          </a:xfrm>
          <a:prstGeom prst="rect">
            <a:avLst/>
          </a:prstGeom>
          <a:noFill/>
          <a:ln w="12700" cap="sq">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20000"/>
              </a:spcBef>
            </a:pPr>
            <a:r>
              <a:rPr lang="en-US" altLang="zh-CN" sz="3200" b="1">
                <a:solidFill>
                  <a:srgbClr val="000000"/>
                </a:solidFill>
              </a:rPr>
              <a:t>NaCl</a:t>
            </a:r>
            <a:r>
              <a:rPr lang="en-US" altLang="zh-CN" sz="3200">
                <a:solidFill>
                  <a:srgbClr val="000000"/>
                </a:solidFill>
              </a:rPr>
              <a:t> +</a:t>
            </a:r>
            <a:r>
              <a:rPr lang="en-US" altLang="zh-CN" sz="3200" b="1">
                <a:solidFill>
                  <a:srgbClr val="000000"/>
                </a:solidFill>
              </a:rPr>
              <a:t>NH</a:t>
            </a:r>
            <a:r>
              <a:rPr lang="en-US" altLang="zh-CN" sz="3200" b="1" baseline="-25000">
                <a:solidFill>
                  <a:srgbClr val="000000"/>
                </a:solidFill>
              </a:rPr>
              <a:t>3</a:t>
            </a:r>
            <a:r>
              <a:rPr lang="zh-CN" altLang="en-US" sz="3200" b="1">
                <a:solidFill>
                  <a:srgbClr val="000000"/>
                </a:solidFill>
              </a:rPr>
              <a:t>＋</a:t>
            </a:r>
            <a:r>
              <a:rPr lang="en-US" altLang="zh-CN" sz="3200" b="1">
                <a:solidFill>
                  <a:srgbClr val="000000"/>
                </a:solidFill>
              </a:rPr>
              <a:t>CO</a:t>
            </a:r>
            <a:r>
              <a:rPr lang="en-US" altLang="zh-CN" sz="3200" b="1" baseline="-25000">
                <a:solidFill>
                  <a:srgbClr val="000000"/>
                </a:solidFill>
              </a:rPr>
              <a:t>2</a:t>
            </a:r>
            <a:r>
              <a:rPr lang="zh-CN" altLang="en-US" sz="3200" b="1">
                <a:solidFill>
                  <a:srgbClr val="000000"/>
                </a:solidFill>
              </a:rPr>
              <a:t>＋</a:t>
            </a:r>
            <a:r>
              <a:rPr lang="en-US" altLang="zh-CN" sz="3200" b="1">
                <a:solidFill>
                  <a:srgbClr val="000000"/>
                </a:solidFill>
              </a:rPr>
              <a:t>H</a:t>
            </a:r>
            <a:r>
              <a:rPr lang="en-US" altLang="zh-CN" sz="3200" b="1" baseline="-25000">
                <a:solidFill>
                  <a:srgbClr val="000000"/>
                </a:solidFill>
              </a:rPr>
              <a:t>2</a:t>
            </a:r>
            <a:r>
              <a:rPr lang="en-US" altLang="zh-CN" sz="3200" b="1">
                <a:solidFill>
                  <a:srgbClr val="000000"/>
                </a:solidFill>
              </a:rPr>
              <a:t>O           NaHCO</a:t>
            </a:r>
            <a:r>
              <a:rPr lang="en-US" altLang="zh-CN" sz="3200" b="1" baseline="-25000">
                <a:solidFill>
                  <a:srgbClr val="000000"/>
                </a:solidFill>
              </a:rPr>
              <a:t>3</a:t>
            </a:r>
            <a:r>
              <a:rPr lang="en-US" altLang="zh-CN" sz="3200" b="1">
                <a:solidFill>
                  <a:srgbClr val="000000"/>
                </a:solidFill>
              </a:rPr>
              <a:t>+ NH</a:t>
            </a:r>
            <a:r>
              <a:rPr lang="en-US" altLang="zh-CN" sz="3200" b="1" baseline="-25000">
                <a:solidFill>
                  <a:srgbClr val="000000"/>
                </a:solidFill>
              </a:rPr>
              <a:t>4</a:t>
            </a:r>
            <a:r>
              <a:rPr lang="en-US" altLang="zh-CN" sz="3200" b="1">
                <a:solidFill>
                  <a:srgbClr val="000000"/>
                </a:solidFill>
              </a:rPr>
              <a:t>Cl</a:t>
            </a:r>
          </a:p>
          <a:p>
            <a:pPr marL="0" lvl="0" indent="0" eaLnBrk="1" hangingPunct="1"/>
            <a:endParaRPr lang="en-US" altLang="zh-CN" sz="3200" b="1">
              <a:solidFill>
                <a:srgbClr val="000000"/>
              </a:solidFill>
            </a:endParaRPr>
          </a:p>
        </p:txBody>
      </p:sp>
      <p:sp>
        <p:nvSpPr>
          <p:cNvPr id="10243" name="Text Box 6"/>
          <p:cNvSpPr/>
          <p:nvPr/>
        </p:nvSpPr>
        <p:spPr>
          <a:xfrm>
            <a:off x="304800" y="3810000"/>
            <a:ext cx="8153400" cy="106680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en-US" altLang="zh-CN" sz="3200" b="1">
                <a:solidFill>
                  <a:srgbClr val="000000"/>
                </a:solidFill>
                <a:latin typeface="Arial" pitchFamily="34" charset="0"/>
              </a:rPr>
              <a:t>2NaHCO</a:t>
            </a:r>
            <a:r>
              <a:rPr lang="en-US" altLang="zh-CN" sz="3200" b="1" baseline="-30000">
                <a:solidFill>
                  <a:srgbClr val="000000"/>
                </a:solidFill>
                <a:latin typeface="Arial" pitchFamily="34" charset="0"/>
              </a:rPr>
              <a:t>3                     </a:t>
            </a:r>
            <a:r>
              <a:rPr lang="en-US" altLang="zh-CN" sz="3200" b="1">
                <a:solidFill>
                  <a:srgbClr val="000000"/>
                </a:solidFill>
                <a:latin typeface="Arial" pitchFamily="34" charset="0"/>
              </a:rPr>
              <a:t>Na</a:t>
            </a:r>
            <a:r>
              <a:rPr lang="en-US" altLang="zh-CN" sz="3200" b="1" baseline="-30000">
                <a:solidFill>
                  <a:srgbClr val="000000"/>
                </a:solidFill>
                <a:latin typeface="Arial" pitchFamily="34" charset="0"/>
              </a:rPr>
              <a:t>2</a:t>
            </a:r>
            <a:r>
              <a:rPr lang="en-US" altLang="zh-CN" sz="3200" b="1">
                <a:solidFill>
                  <a:srgbClr val="000000"/>
                </a:solidFill>
                <a:latin typeface="Arial" pitchFamily="34" charset="0"/>
              </a:rPr>
              <a:t>CO</a:t>
            </a:r>
            <a:r>
              <a:rPr lang="zh-CN" altLang="en-US" sz="3200" b="1" baseline="-30000">
                <a:solidFill>
                  <a:srgbClr val="000000"/>
                </a:solidFill>
                <a:latin typeface="Arial" pitchFamily="34" charset="0"/>
              </a:rPr>
              <a:t>３</a:t>
            </a:r>
            <a:r>
              <a:rPr lang="zh-CN" altLang="en-US" sz="3200" b="1">
                <a:solidFill>
                  <a:srgbClr val="000000"/>
                </a:solidFill>
                <a:latin typeface="Arial" pitchFamily="34" charset="0"/>
              </a:rPr>
              <a:t>＋</a:t>
            </a:r>
            <a:r>
              <a:rPr lang="en-US" altLang="zh-CN" sz="3200" b="1">
                <a:solidFill>
                  <a:srgbClr val="000000"/>
                </a:solidFill>
                <a:latin typeface="Arial" pitchFamily="34" charset="0"/>
              </a:rPr>
              <a:t>CO</a:t>
            </a:r>
            <a:r>
              <a:rPr lang="en-US" altLang="zh-CN" sz="3200" b="1" baseline="-30000">
                <a:solidFill>
                  <a:srgbClr val="000000"/>
                </a:solidFill>
                <a:latin typeface="Arial" pitchFamily="34" charset="0"/>
              </a:rPr>
              <a:t>2</a:t>
            </a:r>
            <a:r>
              <a:rPr lang="en-US" altLang="zh-CN" sz="3200" b="1">
                <a:solidFill>
                  <a:srgbClr val="000000"/>
                </a:solidFill>
                <a:latin typeface="Arial" pitchFamily="34" charset="0"/>
              </a:rPr>
              <a:t>↑+ H</a:t>
            </a:r>
            <a:r>
              <a:rPr lang="en-US" altLang="zh-CN" sz="3200" b="1" baseline="-30000">
                <a:solidFill>
                  <a:srgbClr val="000000"/>
                </a:solidFill>
                <a:latin typeface="Arial" pitchFamily="34" charset="0"/>
              </a:rPr>
              <a:t>2</a:t>
            </a:r>
            <a:r>
              <a:rPr lang="en-US" altLang="zh-CN" sz="3200" b="1">
                <a:solidFill>
                  <a:srgbClr val="000000"/>
                </a:solidFill>
                <a:latin typeface="Arial" pitchFamily="34" charset="0"/>
              </a:rPr>
              <a:t>O</a:t>
            </a:r>
          </a:p>
          <a:p>
            <a:pPr marL="0" lvl="0" indent="0" eaLnBrk="1" hangingPunct="1"/>
            <a:endParaRPr lang="en-US" altLang="zh-CN" sz="3200" b="1">
              <a:solidFill>
                <a:srgbClr val="000000"/>
              </a:solidFill>
              <a:latin typeface="Arial" pitchFamily="34" charset="0"/>
            </a:endParaRPr>
          </a:p>
        </p:txBody>
      </p:sp>
      <p:sp>
        <p:nvSpPr>
          <p:cNvPr id="10244" name="Text Box 9"/>
          <p:cNvSpPr/>
          <p:nvPr/>
        </p:nvSpPr>
        <p:spPr>
          <a:xfrm>
            <a:off x="1143000" y="457200"/>
            <a:ext cx="3841750" cy="641350"/>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rPr>
              <a:t>氨碱法制纯碱原理</a:t>
            </a:r>
          </a:p>
        </p:txBody>
      </p:sp>
      <p:sp>
        <p:nvSpPr>
          <p:cNvPr id="10245" name="AutoShape 24">
            <a:hlinkClick action="ppaction://noaction" tooltip="美国通用电气公司"/>
          </p:cNvPr>
          <p:cNvSpPr/>
          <p:nvPr/>
        </p:nvSpPr>
        <p:spPr>
          <a:xfrm>
            <a:off x="381000" y="457200"/>
            <a:ext cx="609600" cy="533400"/>
          </a:xfrm>
          <a:prstGeom prst="curvedRightArrow">
            <a:avLst>
              <a:gd name="adj1" fmla="val 19444"/>
              <a:gd name="adj2" fmla="val 39815"/>
              <a:gd name="adj3" fmla="val 38095"/>
            </a:avLst>
          </a:prstGeom>
          <a:solidFill>
            <a:schemeClr val="accent1"/>
          </a:solidFill>
          <a:ln w="12700" cap="sq">
            <a:solidFill>
              <a:schemeClr val="tx1"/>
            </a:solid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sp>
        <p:nvSpPr>
          <p:cNvPr id="10246" name="AutoShape 34">
            <a:hlinkClick action="ppaction://noaction" tooltip="美国通用电气公司"/>
          </p:cNvPr>
          <p:cNvSpPr/>
          <p:nvPr/>
        </p:nvSpPr>
        <p:spPr>
          <a:xfrm>
            <a:off x="8534400" y="5791200"/>
            <a:ext cx="609600" cy="838200"/>
          </a:xfrm>
          <a:prstGeom prst="curvedLeftArrow">
            <a:avLst>
              <a:gd name="adj1" fmla="val 26736"/>
              <a:gd name="adj2" fmla="val 54745"/>
              <a:gd name="adj3" fmla="val 33333"/>
            </a:avLst>
          </a:prstGeom>
          <a:solidFill>
            <a:schemeClr val="accent1"/>
          </a:solidFill>
          <a:ln w="12700" cap="sq">
            <a:solidFill>
              <a:schemeClr val="tx1"/>
            </a:solid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grpSp>
        <p:nvGrpSpPr>
          <p:cNvPr id="10247" name="Group 59"/>
          <p:cNvGrpSpPr/>
          <p:nvPr/>
        </p:nvGrpSpPr>
        <p:grpSpPr>
          <a:xfrm>
            <a:off x="2590800" y="3810000"/>
            <a:ext cx="914400" cy="381000"/>
            <a:chOff x="1776" y="3024"/>
            <a:chExt cx="576" cy="240"/>
          </a:xfrm>
        </p:grpSpPr>
        <p:cxnSp>
          <p:nvCxnSpPr>
            <p:cNvPr id="10251" name="Line 56"/>
            <p:cNvCxnSpPr/>
            <p:nvPr/>
          </p:nvCxnSpPr>
          <p:spPr>
            <a:xfrm>
              <a:off x="1776" y="3216"/>
              <a:ext cx="576" cy="0"/>
            </a:xfrm>
            <a:prstGeom prst="line">
              <a:avLst/>
            </a:prstGeom>
            <a:noFill/>
            <a:ln>
              <a:solidFill>
                <a:schemeClr val="tx1"/>
              </a:solidFill>
              <a:miter lim="800000"/>
            </a:ln>
          </p:spPr>
        </p:cxnSp>
        <p:grpSp>
          <p:nvGrpSpPr>
            <p:cNvPr id="10252" name="Group 58"/>
            <p:cNvGrpSpPr/>
            <p:nvPr/>
          </p:nvGrpSpPr>
          <p:grpSpPr>
            <a:xfrm>
              <a:off x="1776" y="3024"/>
              <a:ext cx="576" cy="240"/>
              <a:chOff x="1872" y="2400"/>
              <a:chExt cx="576" cy="240"/>
            </a:xfrm>
          </p:grpSpPr>
          <p:sp>
            <p:nvSpPr>
              <p:cNvPr id="10253" name="AutoShape 8"/>
              <p:cNvSpPr/>
              <p:nvPr/>
            </p:nvSpPr>
            <p:spPr>
              <a:xfrm>
                <a:off x="2016" y="2400"/>
                <a:ext cx="240" cy="144"/>
              </a:xfrm>
              <a:prstGeom prst="triangle">
                <a:avLst>
                  <a:gd name="adj" fmla="val 50000"/>
                </a:avLst>
              </a:prstGeom>
              <a:solidFill>
                <a:schemeClr val="accent1"/>
              </a:solidFill>
              <a:ln w="12700" cap="sq">
                <a:solidFill>
                  <a:schemeClr val="tx1"/>
                </a:solid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a:p>
            </p:txBody>
          </p:sp>
          <p:cxnSp>
            <p:nvCxnSpPr>
              <p:cNvPr id="10254" name="Line 57"/>
              <p:cNvCxnSpPr/>
              <p:nvPr/>
            </p:nvCxnSpPr>
            <p:spPr>
              <a:xfrm>
                <a:off x="1872" y="2640"/>
                <a:ext cx="576" cy="0"/>
              </a:xfrm>
              <a:prstGeom prst="line">
                <a:avLst/>
              </a:prstGeom>
              <a:noFill/>
              <a:ln>
                <a:solidFill>
                  <a:schemeClr val="tx1"/>
                </a:solidFill>
                <a:miter lim="800000"/>
              </a:ln>
            </p:spPr>
          </p:cxnSp>
        </p:grpSp>
      </p:grpSp>
      <p:cxnSp>
        <p:nvCxnSpPr>
          <p:cNvPr id="10248" name="Line 61"/>
          <p:cNvCxnSpPr/>
          <p:nvPr/>
        </p:nvCxnSpPr>
        <p:spPr>
          <a:xfrm>
            <a:off x="4495800" y="2743200"/>
            <a:ext cx="914400" cy="0"/>
          </a:xfrm>
          <a:prstGeom prst="line">
            <a:avLst/>
          </a:prstGeom>
          <a:noFill/>
          <a:ln>
            <a:solidFill>
              <a:schemeClr val="tx1"/>
            </a:solidFill>
            <a:miter lim="800000"/>
          </a:ln>
        </p:spPr>
      </p:cxnSp>
      <p:cxnSp>
        <p:nvCxnSpPr>
          <p:cNvPr id="10249" name="Line 62"/>
          <p:cNvCxnSpPr/>
          <p:nvPr/>
        </p:nvCxnSpPr>
        <p:spPr>
          <a:xfrm>
            <a:off x="4495800" y="2438400"/>
            <a:ext cx="914400" cy="0"/>
          </a:xfrm>
          <a:prstGeom prst="line">
            <a:avLst/>
          </a:prstGeom>
          <a:noFill/>
          <a:ln>
            <a:solidFill>
              <a:schemeClr val="tx1"/>
            </a:solidFill>
            <a:miter lim="800000"/>
          </a:ln>
        </p:spPr>
      </p:cxnSp>
      <p:sp>
        <p:nvSpPr>
          <p:cNvPr id="10250" name="Text Box 63"/>
          <p:cNvSpPr/>
          <p:nvPr/>
        </p:nvSpPr>
        <p:spPr>
          <a:xfrm>
            <a:off x="0" y="4953000"/>
            <a:ext cx="8229600" cy="1465262"/>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20000"/>
              </a:spcBef>
              <a:buClr>
                <a:schemeClr val="accent2"/>
              </a:buClr>
              <a:buSzPct val="80000"/>
              <a:buFont typeface="Wingdings" panose="05000000000000000000" pitchFamily="2" charset="2"/>
            </a:pPr>
            <a:r>
              <a:rPr lang="en-US" altLang="zh-CN">
                <a:solidFill>
                  <a:srgbClr val="000000"/>
                </a:solidFill>
              </a:rPr>
              <a:t> </a:t>
            </a:r>
            <a:r>
              <a:rPr lang="en-US" altLang="zh-CN" b="1">
                <a:solidFill>
                  <a:srgbClr val="000000"/>
                </a:solidFill>
              </a:rPr>
              <a:t>NH</a:t>
            </a:r>
            <a:r>
              <a:rPr lang="en-US" altLang="zh-CN" sz="3200" b="1" baseline="-30000">
                <a:solidFill>
                  <a:srgbClr val="000000"/>
                </a:solidFill>
                <a:latin typeface="Arial" pitchFamily="34" charset="0"/>
              </a:rPr>
              <a:t>3</a:t>
            </a:r>
            <a:r>
              <a:rPr lang="en-US" altLang="zh-CN" b="1">
                <a:solidFill>
                  <a:srgbClr val="000000"/>
                </a:solidFill>
              </a:rPr>
              <a:t>+ H</a:t>
            </a:r>
            <a:r>
              <a:rPr lang="en-US" altLang="zh-CN" sz="3200" b="1" baseline="-30000">
                <a:solidFill>
                  <a:srgbClr val="000000"/>
                </a:solidFill>
                <a:latin typeface="Arial" pitchFamily="34" charset="0"/>
              </a:rPr>
              <a:t>2</a:t>
            </a:r>
            <a:r>
              <a:rPr lang="en-US" altLang="zh-CN" b="1">
                <a:solidFill>
                  <a:srgbClr val="000000"/>
                </a:solidFill>
              </a:rPr>
              <a:t>O + CO</a:t>
            </a:r>
            <a:r>
              <a:rPr lang="en-US" altLang="zh-CN" sz="3200" b="1" baseline="-30000">
                <a:solidFill>
                  <a:srgbClr val="000000"/>
                </a:solidFill>
                <a:latin typeface="Arial" pitchFamily="34" charset="0"/>
              </a:rPr>
              <a:t>2</a:t>
            </a:r>
            <a:r>
              <a:rPr lang="en-US" altLang="zh-CN" b="1">
                <a:solidFill>
                  <a:srgbClr val="000000"/>
                </a:solidFill>
              </a:rPr>
              <a:t>=NH</a:t>
            </a:r>
            <a:r>
              <a:rPr lang="en-US" altLang="zh-CN" sz="3200" b="1" baseline="-30000">
                <a:solidFill>
                  <a:srgbClr val="000000"/>
                </a:solidFill>
                <a:latin typeface="Arial" pitchFamily="34" charset="0"/>
              </a:rPr>
              <a:t>4</a:t>
            </a:r>
            <a:r>
              <a:rPr lang="en-US" altLang="zh-CN" b="1">
                <a:solidFill>
                  <a:srgbClr val="000000"/>
                </a:solidFill>
              </a:rPr>
              <a:t>HCO</a:t>
            </a:r>
            <a:r>
              <a:rPr lang="en-US" altLang="zh-CN" b="1" baseline="-25000">
                <a:solidFill>
                  <a:srgbClr val="000000"/>
                </a:solidFill>
              </a:rPr>
              <a:t>3</a:t>
            </a:r>
          </a:p>
          <a:p>
            <a:pPr marL="0" lvl="0" indent="0" eaLnBrk="1" hangingPunct="1">
              <a:spcBef>
                <a:spcPct val="50000"/>
              </a:spcBef>
            </a:pPr>
            <a:endParaRPr lang="en-US" altLang="zh-CN" b="1" baseline="-25000">
              <a:solidFill>
                <a:srgbClr val="000000"/>
              </a:solidFill>
            </a:endParaRP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10242">
                                            <p:txEl>
                                              <p:pRg st="0" end="0"/>
                                            </p:txEl>
                                          </p:spTgt>
                                        </p:tgtEl>
                                        <p:attrNameLst>
                                          <p:attrName>style.visibility</p:attrName>
                                        </p:attrNameLst>
                                      </p:cBhvr>
                                      <p:to>
                                        <p:strVal val="visible"/>
                                      </p:to>
                                    </p:set>
                                    <p:animEffect transition="in" filter="blinds(horizontal)">
                                      <p:cBhvr additive="base">
                                        <p:cTn id="7" dur="500"/>
                                        <p:tgtEl>
                                          <p:spTgt spid="10242">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additive="base">
                                        <p:cTn id="11" dur="1" fill="hold">
                                          <p:stCondLst>
                                            <p:cond delay="0"/>
                                          </p:stCondLst>
                                        </p:cTn>
                                        <p:tgtEl>
                                          <p:spTgt spid="10243">
                                            <p:txEl>
                                              <p:pRg st="0" end="0"/>
                                            </p:txEl>
                                          </p:spTgt>
                                        </p:tgtEl>
                                        <p:attrNameLst>
                                          <p:attrName>style.visibility</p:attrName>
                                        </p:attrNameLst>
                                      </p:cBhvr>
                                      <p:to>
                                        <p:strVal val="visible"/>
                                      </p:to>
                                    </p:set>
                                    <p:animEffect transition="in" filter="blinds(horizontal)">
                                      <p:cBhvr additive="base">
                                        <p:cTn id="12" dur="500"/>
                                        <p:tgtEl>
                                          <p:spTgt spid="10243">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additive="base">
                                        <p:cTn id="16" dur="1" fill="hold">
                                          <p:stCondLst>
                                            <p:cond delay="0"/>
                                          </p:stCondLst>
                                        </p:cTn>
                                        <p:tgtEl>
                                          <p:spTgt spid="10250"/>
                                        </p:tgtEl>
                                        <p:attrNameLst>
                                          <p:attrName>style.visibility</p:attrName>
                                        </p:attrNameLst>
                                      </p:cBhvr>
                                      <p:to>
                                        <p:strVal val="visible"/>
                                      </p:to>
                                    </p:set>
                                    <p:animEffect transition="in" filter="blinds(horizontal)">
                                      <p:cBhvr additive="base">
                                        <p:cTn id="17" dur="500"/>
                                        <p:tgtEl>
                                          <p:spTgt spid="10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5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Rectangle 3"/>
          <p:cNvSpPr/>
          <p:nvPr>
            <p:ph type="body" idx="4294967295"/>
          </p:nvPr>
        </p:nvSpPr>
        <p:spPr>
          <a:xfrm>
            <a:off x="603250" y="685800"/>
            <a:ext cx="8540750" cy="24384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zh-CN" altLang="en-US" sz="3600" b="1">
                <a:solidFill>
                  <a:srgbClr val="000000"/>
                </a:solidFill>
              </a:rPr>
              <a:t>思考: </a:t>
            </a:r>
            <a:r>
              <a:rPr kumimoji="0" lang="en-US" altLang="zh-CN" b="1">
                <a:solidFill>
                  <a:srgbClr val="000000"/>
                </a:solidFill>
              </a:rPr>
              <a:t>1</a:t>
            </a:r>
            <a:r>
              <a:rPr kumimoji="0" lang="zh-CN" altLang="en-US" b="1">
                <a:solidFill>
                  <a:srgbClr val="000000"/>
                </a:solidFill>
              </a:rPr>
              <a:t>、石灰石得作用就是什么？</a:t>
            </a:r>
            <a:r>
              <a:rPr kumimoji="0" lang="zh-CN" altLang="en-US">
                <a:solidFill>
                  <a:srgbClr val="000000"/>
                </a:solidFill>
              </a:rPr>
              <a:t> </a:t>
            </a:r>
            <a:endParaRPr lang="zh-CN" altLang="en-US" sz="3600" b="1">
              <a:solidFill>
                <a:srgbClr val="000000"/>
              </a:solidFill>
            </a:endParaRPr>
          </a:p>
          <a:p>
            <a:pPr lvl="0" eaLnBrk="1" hangingPunct="1">
              <a:buNone/>
            </a:pPr>
            <a:r>
              <a:rPr lang="en-US" altLang="zh-CN" sz="3600" b="1">
                <a:solidFill>
                  <a:srgbClr val="000000"/>
                </a:solidFill>
              </a:rPr>
              <a:t>1</a:t>
            </a:r>
            <a:r>
              <a:rPr lang="zh-CN" altLang="en-US" sz="3600" b="1">
                <a:solidFill>
                  <a:srgbClr val="000000"/>
                </a:solidFill>
              </a:rPr>
              <a:t>、为什么采用饱和得食盐水？</a:t>
            </a:r>
          </a:p>
          <a:p>
            <a:pPr lvl="0" eaLnBrk="1" hangingPunct="1">
              <a:buNone/>
            </a:pPr>
            <a:r>
              <a:rPr lang="en-US" altLang="zh-CN" sz="3600" b="1">
                <a:solidFill>
                  <a:srgbClr val="000000"/>
                </a:solidFill>
              </a:rPr>
              <a:t>2</a:t>
            </a:r>
            <a:r>
              <a:rPr lang="zh-CN" altLang="en-US" sz="3600" b="1">
                <a:solidFill>
                  <a:srgbClr val="000000"/>
                </a:solidFill>
              </a:rPr>
              <a:t>、在生产过程中为什么要先通入氨气得到饱和得氨盐水后再通入二氧化碳？</a:t>
            </a:r>
          </a:p>
        </p:txBody>
      </p:sp>
      <p:sp>
        <p:nvSpPr>
          <p:cNvPr id="11267" name="Rectangle 4"/>
          <p:cNvSpPr/>
          <p:nvPr/>
        </p:nvSpPr>
        <p:spPr>
          <a:xfrm>
            <a:off x="609600" y="3352800"/>
            <a:ext cx="8161554" cy="2288286"/>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kumimoji="0" lang="en-US" altLang="zh-CN" b="1">
                <a:solidFill>
                  <a:srgbClr val="000000"/>
                </a:solidFill>
                <a:latin typeface="Arial" pitchFamily="34" charset="0"/>
              </a:rPr>
              <a:t>3</a:t>
            </a:r>
            <a:r>
              <a:rPr kumimoji="0" lang="zh-CN" altLang="en-US" b="1">
                <a:solidFill>
                  <a:srgbClr val="000000"/>
                </a:solidFill>
                <a:latin typeface="Arial" pitchFamily="34" charset="0"/>
              </a:rPr>
              <a:t>、氨盐水吸收二氧化碳后生成得碳酸 氢 钠和氯化铵,那种物质首先析出？</a:t>
            </a:r>
          </a:p>
          <a:p>
            <a:pPr marL="0" lvl="0" indent="0" eaLnBrk="1" hangingPunct="1"/>
            <a:r>
              <a:rPr kumimoji="0" lang="zh-CN" altLang="en-US" b="1">
                <a:solidFill>
                  <a:srgbClr val="000000"/>
                </a:solidFill>
                <a:latin typeface="Arial" pitchFamily="34" charset="0"/>
              </a:rPr>
              <a:t>为什么？(提示:根据课本</a:t>
            </a:r>
            <a:r>
              <a:rPr kumimoji="0" lang="en-US" altLang="zh-CN" b="1">
                <a:solidFill>
                  <a:srgbClr val="000000"/>
                </a:solidFill>
                <a:latin typeface="Arial" pitchFamily="34" charset="0"/>
              </a:rPr>
              <a:t>39</a:t>
            </a:r>
            <a:r>
              <a:rPr kumimoji="0" lang="zh-CN" altLang="en-US" b="1">
                <a:solidFill>
                  <a:srgbClr val="000000"/>
                </a:solidFill>
                <a:latin typeface="Arial" pitchFamily="34" charset="0"/>
              </a:rPr>
              <a:t>页溶解度曲线)</a:t>
            </a:r>
          </a:p>
        </p:txBody>
      </p:sp>
      <p:sp>
        <p:nvSpPr>
          <p:cNvPr id="11268" name="Text Box 5"/>
          <p:cNvSpPr/>
          <p:nvPr/>
        </p:nvSpPr>
        <p:spPr>
          <a:xfrm>
            <a:off x="974725" y="5121275"/>
            <a:ext cx="6721475" cy="64135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zh-CN"/>
          </a:p>
        </p:txBody>
      </p:sp>
      <p:sp>
        <p:nvSpPr>
          <p:cNvPr id="11269" name="Text Box 6"/>
          <p:cNvSpPr/>
          <p:nvPr/>
        </p:nvSpPr>
        <p:spPr>
          <a:xfrm>
            <a:off x="838200" y="5791200"/>
            <a:ext cx="7543800" cy="64135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a:solidFill>
                  <a:srgbClr val="000000"/>
                </a:solidFill>
              </a:rPr>
              <a:t>4,</a:t>
            </a:r>
            <a:r>
              <a:rPr lang="zh-CN" altLang="en-US">
                <a:solidFill>
                  <a:srgbClr val="000000"/>
                </a:solidFill>
              </a:rPr>
              <a:t>如何检验氨气或铵根离子？</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11269"/>
                                        </p:tgtEl>
                                        <p:attrNameLst>
                                          <p:attrName>style.visibility</p:attrName>
                                        </p:attrNameLst>
                                      </p:cBhvr>
                                      <p:to>
                                        <p:strVal val="visible"/>
                                      </p:to>
                                    </p:set>
                                    <p:animEffect transition="in" filter="blinds(horizontal)">
                                      <p:cBhvr additive="base">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90" name="Text Box 2"/>
          <p:cNvSpPr/>
          <p:nvPr/>
        </p:nvSpPr>
        <p:spPr>
          <a:xfrm>
            <a:off x="785812" y="785812"/>
            <a:ext cx="1787724" cy="125093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4000" b="1">
                <a:solidFill>
                  <a:srgbClr val="000000"/>
                </a:solidFill>
              </a:rPr>
              <a:t>分析:</a:t>
            </a:r>
            <a:r>
              <a:rPr lang="zh-CN" altLang="en-US" sz="2400">
                <a:solidFill>
                  <a:srgbClr val="000000"/>
                </a:solidFill>
              </a:rPr>
              <a:t> </a:t>
            </a:r>
          </a:p>
          <a:p>
            <a:pPr marL="0" lvl="0" indent="0" eaLnBrk="1" hangingPunct="1">
              <a:spcBef>
                <a:spcPct val="50000"/>
              </a:spcBef>
            </a:pPr>
            <a:endParaRPr lang="zh-CN" altLang="en-US" sz="2400">
              <a:solidFill>
                <a:srgbClr val="000000"/>
              </a:solidFill>
            </a:endParaRPr>
          </a:p>
        </p:txBody>
      </p:sp>
      <p:sp>
        <p:nvSpPr>
          <p:cNvPr id="12291" name="Text Box 3"/>
          <p:cNvSpPr txBox="1">
            <a:spLocks noChangeArrowheads="1"/>
          </p:cNvSpPr>
          <p:nvPr/>
        </p:nvSpPr>
        <p:spPr bwMode="auto">
          <a:xfrm>
            <a:off x="838200" y="1676400"/>
            <a:ext cx="7703896" cy="1556035"/>
          </a:xfrm>
          <a:prstGeom prst="rect">
            <a:avLst/>
          </a:prstGeom>
          <a:noFill/>
          <a:ln w="9525">
            <a:noFill/>
            <a:miter lim="800000"/>
          </a:ln>
          <a:effectLst/>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spcBef>
                <a:spcPct val="50000"/>
              </a:spcBef>
            </a:pPr>
            <a:r>
              <a:rPr lang="en-US" altLang="zh-CN" sz="4800" b="1">
                <a:solidFill>
                  <a:srgbClr val="000000"/>
                </a:solidFill>
                <a:effectLst>
                  <a:outerShdw blurRad="38100" dist="38100" dir="2700000" algn="tl">
                    <a:schemeClr val="bg2"/>
                  </a:outerShdw>
                </a:effectLst>
                <a:latin typeface="Arial" pitchFamily="34" charset="0"/>
              </a:rPr>
              <a:t>       </a:t>
            </a:r>
            <a:r>
              <a:rPr lang="zh-CN" altLang="en-US" sz="4800" b="1">
                <a:solidFill>
                  <a:srgbClr val="000000"/>
                </a:solidFill>
                <a:effectLst>
                  <a:outerShdw blurRad="38100" dist="38100" dir="2700000" algn="tl">
                    <a:schemeClr val="bg2"/>
                  </a:outerShdw>
                </a:effectLst>
                <a:latin typeface="Arial" pitchFamily="34" charset="0"/>
              </a:rPr>
              <a:t>索尔维采取了怎样得措施提高了氨得利用率？</a:t>
            </a:r>
          </a:p>
        </p:txBody>
      </p:sp>
      <p:sp>
        <p:nvSpPr>
          <p:cNvPr id="12292" name="AutoShape 6">
            <a:hlinkClick action="ppaction://noaction" tooltip="美国通用电气公司"/>
          </p:cNvPr>
          <p:cNvSpPr/>
          <p:nvPr/>
        </p:nvSpPr>
        <p:spPr>
          <a:xfrm>
            <a:off x="8534400" y="6400800"/>
            <a:ext cx="228600" cy="76200"/>
          </a:xfrm>
          <a:prstGeom prst="actionButtonForwardNext">
            <a:avLst/>
          </a:prstGeom>
          <a:solidFill>
            <a:schemeClr val="accent1"/>
          </a:solidFill>
          <a:ln>
            <a:no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zh-CN" sz="2400"/>
          </a:p>
        </p:txBody>
      </p:sp>
    </p:spTree>
  </p:cSld>
  <p:clrMapOvr>
    <a:masterClrMapping/>
  </p:clrMapOvr>
  <p:transition>
    <p:random/>
    <p:sndAc>
      <p:stSnd>
        <p:snd r:embed="rId2" name="chimes.wav"/>
      </p:stSnd>
    </p:sndAc>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Text Box 4"/>
          <p:cNvSpPr/>
          <p:nvPr/>
        </p:nvSpPr>
        <p:spPr>
          <a:xfrm>
            <a:off x="642938" y="1357312"/>
            <a:ext cx="8080511" cy="106786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3200" b="1">
                <a:solidFill>
                  <a:srgbClr val="000000"/>
                </a:solidFill>
              </a:rPr>
              <a:t>        </a:t>
            </a:r>
            <a:r>
              <a:rPr lang="zh-CN" altLang="en-US" sz="3200" b="1">
                <a:solidFill>
                  <a:srgbClr val="000000"/>
                </a:solidFill>
              </a:rPr>
              <a:t>先在饱和食盐水中通</a:t>
            </a:r>
            <a:r>
              <a:rPr lang="en-US" altLang="zh-CN" sz="3200" b="1">
                <a:solidFill>
                  <a:srgbClr val="000000"/>
                </a:solidFill>
              </a:rPr>
              <a:t>NH</a:t>
            </a:r>
            <a:r>
              <a:rPr lang="en-US" altLang="zh-CN" sz="3200" b="1" baseline="-25000">
                <a:solidFill>
                  <a:srgbClr val="000000"/>
                </a:solidFill>
              </a:rPr>
              <a:t>3</a:t>
            </a:r>
            <a:r>
              <a:rPr lang="zh-CN" altLang="en-US" sz="3200" b="1">
                <a:solidFill>
                  <a:srgbClr val="000000"/>
                </a:solidFill>
              </a:rPr>
              <a:t>至饱和,制得氨化得饱和食盐水,再与</a:t>
            </a:r>
            <a:r>
              <a:rPr lang="en-US" altLang="zh-CN" sz="3200" b="1">
                <a:solidFill>
                  <a:srgbClr val="000000"/>
                </a:solidFill>
              </a:rPr>
              <a:t>CO</a:t>
            </a:r>
            <a:r>
              <a:rPr lang="en-US" altLang="zh-CN" sz="3200" b="1" baseline="-25000">
                <a:solidFill>
                  <a:srgbClr val="000000"/>
                </a:solidFill>
              </a:rPr>
              <a:t>2</a:t>
            </a:r>
            <a:r>
              <a:rPr lang="zh-CN" altLang="en-US" sz="3200" b="1">
                <a:solidFill>
                  <a:srgbClr val="000000"/>
                </a:solidFill>
              </a:rPr>
              <a:t>反应</a:t>
            </a:r>
          </a:p>
        </p:txBody>
      </p:sp>
      <p:sp>
        <p:nvSpPr>
          <p:cNvPr id="13315" name="TextBox 2"/>
          <p:cNvSpPr/>
          <p:nvPr/>
        </p:nvSpPr>
        <p:spPr>
          <a:xfrm>
            <a:off x="571500" y="357188"/>
            <a:ext cx="2347083" cy="701741"/>
          </a:xfrm>
          <a:prstGeom prst="rect">
            <a:avLst/>
          </a:prstGeom>
          <a:noFill/>
          <a:ln>
            <a:solidFill>
              <a:srgbClr val="C00000"/>
            </a:solid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rPr>
              <a:t>措施</a:t>
            </a:r>
            <a:r>
              <a:rPr lang="en-US" altLang="zh-CN" sz="4000" b="1">
                <a:solidFill>
                  <a:srgbClr val="000000"/>
                </a:solidFill>
              </a:rPr>
              <a:t>1</a:t>
            </a:r>
            <a:r>
              <a:rPr lang="zh-CN" altLang="en-US" sz="4000" b="1">
                <a:solidFill>
                  <a:srgbClr val="000000"/>
                </a:solidFill>
              </a:rPr>
              <a:t>:</a:t>
            </a:r>
          </a:p>
        </p:txBody>
      </p:sp>
      <p:sp>
        <p:nvSpPr>
          <p:cNvPr id="13316" name="Text Box 2"/>
          <p:cNvSpPr/>
          <p:nvPr/>
        </p:nvSpPr>
        <p:spPr>
          <a:xfrm>
            <a:off x="714375" y="3071812"/>
            <a:ext cx="1787724" cy="125093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4000" b="1">
                <a:solidFill>
                  <a:srgbClr val="000000"/>
                </a:solidFill>
              </a:rPr>
              <a:t>思考:</a:t>
            </a:r>
            <a:r>
              <a:rPr lang="zh-CN" altLang="en-US" sz="2400">
                <a:solidFill>
                  <a:srgbClr val="000000"/>
                </a:solidFill>
              </a:rPr>
              <a:t> </a:t>
            </a:r>
          </a:p>
          <a:p>
            <a:pPr marL="0" lvl="0" indent="0" eaLnBrk="1" hangingPunct="1">
              <a:spcBef>
                <a:spcPct val="50000"/>
              </a:spcBef>
            </a:pPr>
            <a:endParaRPr lang="zh-CN" altLang="en-US" sz="2400">
              <a:solidFill>
                <a:srgbClr val="000000"/>
              </a:solidFill>
            </a:endParaRPr>
          </a:p>
        </p:txBody>
      </p:sp>
      <p:sp>
        <p:nvSpPr>
          <p:cNvPr id="13317" name="TextBox 4"/>
          <p:cNvSpPr/>
          <p:nvPr/>
        </p:nvSpPr>
        <p:spPr>
          <a:xfrm>
            <a:off x="827088" y="3933825"/>
            <a:ext cx="7937491" cy="106786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en-US" altLang="zh-CN" sz="3200" b="1">
                <a:solidFill>
                  <a:srgbClr val="000000"/>
                </a:solidFill>
              </a:rPr>
              <a:t>       </a:t>
            </a:r>
            <a:r>
              <a:rPr lang="zh-CN" altLang="en-US" sz="3200" b="1">
                <a:solidFill>
                  <a:srgbClr val="000000"/>
                </a:solidFill>
              </a:rPr>
              <a:t>为什么不能先在饱和食盐水中通</a:t>
            </a:r>
            <a:r>
              <a:rPr lang="en-US" altLang="zh-CN" sz="3200" b="1">
                <a:solidFill>
                  <a:srgbClr val="000000"/>
                </a:solidFill>
              </a:rPr>
              <a:t>CO</a:t>
            </a:r>
            <a:r>
              <a:rPr lang="en-US" altLang="zh-CN" sz="3200" b="1" baseline="-25000">
                <a:solidFill>
                  <a:srgbClr val="000000"/>
                </a:solidFill>
              </a:rPr>
              <a:t>2</a:t>
            </a:r>
            <a:r>
              <a:rPr lang="zh-CN" altLang="en-US" sz="3200" b="1">
                <a:solidFill>
                  <a:srgbClr val="000000"/>
                </a:solidFill>
              </a:rPr>
              <a:t>至饱和,再与氨反应？</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additive="base">
                                        <p:cTn id="6" dur="1" fill="hold">
                                          <p:stCondLst>
                                            <p:cond delay="0"/>
                                          </p:stCondLst>
                                        </p:cTn>
                                        <p:tgtEl>
                                          <p:spTgt spid="13316"/>
                                        </p:tgtEl>
                                        <p:attrNameLst>
                                          <p:attrName>style.visibility</p:attrName>
                                        </p:attrNameLst>
                                      </p:cBhvr>
                                      <p:to>
                                        <p:strVal val="visible"/>
                                      </p:to>
                                    </p:set>
                                  </p:childTnLst>
                                </p:cTn>
                              </p:par>
                              <p:par>
                                <p:cTn id="7" presetID="1" presetClass="entr" presetSubtype="0" dur="1" fill="hold" grpId="1" nodeType="withEffect">
                                  <p:stCondLst>
                                    <p:cond delay="0"/>
                                  </p:stCondLst>
                                  <p:childTnLst>
                                    <p:set>
                                      <p:cBhvr additive="base">
                                        <p:cTn id="8" dur="1" fill="hold">
                                          <p:stCondLst>
                                            <p:cond delay="0"/>
                                          </p:stCondLst>
                                        </p:cTn>
                                        <p:tgtEl>
                                          <p:spTgt spid="133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p:bldP spid="13317"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Text Box 4"/>
          <p:cNvSpPr/>
          <p:nvPr/>
        </p:nvSpPr>
        <p:spPr>
          <a:xfrm>
            <a:off x="500062" y="1285875"/>
            <a:ext cx="8152019" cy="106786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3200" b="1">
                <a:solidFill>
                  <a:srgbClr val="000000"/>
                </a:solidFill>
              </a:rPr>
              <a:t>     </a:t>
            </a:r>
            <a:r>
              <a:rPr lang="zh-CN" altLang="en-US" sz="3200" b="1">
                <a:solidFill>
                  <a:srgbClr val="000000"/>
                </a:solidFill>
              </a:rPr>
              <a:t>改进了气体反应物( </a:t>
            </a:r>
            <a:r>
              <a:rPr lang="en-US" altLang="zh-CN" sz="3200" b="1">
                <a:solidFill>
                  <a:srgbClr val="000000"/>
                </a:solidFill>
              </a:rPr>
              <a:t>CO</a:t>
            </a:r>
            <a:r>
              <a:rPr lang="en-US" altLang="zh-CN" sz="3200" b="1" baseline="-25000">
                <a:solidFill>
                  <a:srgbClr val="000000"/>
                </a:solidFill>
              </a:rPr>
              <a:t>2 </a:t>
            </a:r>
            <a:r>
              <a:rPr lang="zh-CN" altLang="en-US" sz="3200" b="1">
                <a:solidFill>
                  <a:srgbClr val="000000"/>
                </a:solidFill>
              </a:rPr>
              <a:t>)和液体反应物(氨化得饱和食盐水)得接触方式</a:t>
            </a:r>
          </a:p>
        </p:txBody>
      </p:sp>
      <p:sp>
        <p:nvSpPr>
          <p:cNvPr id="14339" name="TextBox 2"/>
          <p:cNvSpPr/>
          <p:nvPr/>
        </p:nvSpPr>
        <p:spPr>
          <a:xfrm>
            <a:off x="539750" y="333375"/>
            <a:ext cx="3098721" cy="701741"/>
          </a:xfrm>
          <a:prstGeom prst="rect">
            <a:avLst/>
          </a:prstGeom>
          <a:noFill/>
          <a:ln>
            <a:solidFill>
              <a:srgbClr val="C00000"/>
            </a:solid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rPr>
              <a:t>措施</a:t>
            </a:r>
            <a:r>
              <a:rPr lang="en-US" altLang="zh-CN" sz="4000" b="1">
                <a:solidFill>
                  <a:srgbClr val="000000"/>
                </a:solidFill>
              </a:rPr>
              <a:t>2</a:t>
            </a:r>
            <a:r>
              <a:rPr lang="zh-CN" altLang="en-US" sz="4000" b="1">
                <a:solidFill>
                  <a:srgbClr val="000000"/>
                </a:solidFill>
              </a:rPr>
              <a:t>:</a:t>
            </a:r>
          </a:p>
        </p:txBody>
      </p:sp>
      <p:sp>
        <p:nvSpPr>
          <p:cNvPr id="14340" name="Text Box 2"/>
          <p:cNvSpPr/>
          <p:nvPr/>
        </p:nvSpPr>
        <p:spPr>
          <a:xfrm>
            <a:off x="714375" y="3071812"/>
            <a:ext cx="1787724" cy="125093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4000" b="1">
                <a:solidFill>
                  <a:srgbClr val="000000"/>
                </a:solidFill>
              </a:rPr>
              <a:t>思考:</a:t>
            </a:r>
            <a:r>
              <a:rPr lang="zh-CN" altLang="en-US" sz="2400">
                <a:solidFill>
                  <a:srgbClr val="000000"/>
                </a:solidFill>
              </a:rPr>
              <a:t> </a:t>
            </a:r>
          </a:p>
          <a:p>
            <a:pPr marL="0" lvl="0" indent="0" eaLnBrk="1" hangingPunct="1">
              <a:spcBef>
                <a:spcPct val="50000"/>
              </a:spcBef>
            </a:pPr>
            <a:endParaRPr lang="zh-CN" altLang="en-US" sz="2400">
              <a:solidFill>
                <a:srgbClr val="000000"/>
              </a:solidFill>
            </a:endParaRPr>
          </a:p>
        </p:txBody>
      </p:sp>
      <p:sp>
        <p:nvSpPr>
          <p:cNvPr id="14341" name="TextBox 4"/>
          <p:cNvSpPr/>
          <p:nvPr/>
        </p:nvSpPr>
        <p:spPr>
          <a:xfrm>
            <a:off x="827088" y="3933825"/>
            <a:ext cx="7651455" cy="106786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en-US" altLang="zh-CN" sz="3200" b="1">
                <a:solidFill>
                  <a:srgbClr val="000000"/>
                </a:solidFill>
              </a:rPr>
              <a:t>      </a:t>
            </a:r>
            <a:r>
              <a:rPr lang="zh-CN" altLang="en-US" sz="3200" b="1">
                <a:solidFill>
                  <a:srgbClr val="000000"/>
                </a:solidFill>
              </a:rPr>
              <a:t>使 </a:t>
            </a:r>
            <a:r>
              <a:rPr lang="en-US" altLang="zh-CN" sz="3200" b="1">
                <a:solidFill>
                  <a:srgbClr val="000000"/>
                </a:solidFill>
              </a:rPr>
              <a:t>CO</a:t>
            </a:r>
            <a:r>
              <a:rPr lang="en-US" altLang="zh-CN" sz="3200" b="1" baseline="-25000">
                <a:solidFill>
                  <a:srgbClr val="000000"/>
                </a:solidFill>
              </a:rPr>
              <a:t>2 </a:t>
            </a:r>
            <a:r>
              <a:rPr lang="zh-CN" altLang="en-US" sz="3200" b="1">
                <a:solidFill>
                  <a:srgbClr val="000000"/>
                </a:solidFill>
              </a:rPr>
              <a:t>和“氨化得饱和食盐水”怎样接触才能提高反应效率呢？</a:t>
            </a:r>
          </a:p>
        </p:txBody>
      </p:sp>
      <p:sp>
        <p:nvSpPr>
          <p:cNvPr id="14342" name="AutoShape 5">
            <a:hlinkClick action="ppaction://noaction" tooltip="美国通用电气公司"/>
          </p:cNvPr>
          <p:cNvSpPr/>
          <p:nvPr/>
        </p:nvSpPr>
        <p:spPr>
          <a:xfrm>
            <a:off x="8429625" y="6072188"/>
            <a:ext cx="333375" cy="176212"/>
          </a:xfrm>
          <a:prstGeom prst="actionButtonForwardNext">
            <a:avLst/>
          </a:prstGeom>
          <a:solidFill>
            <a:schemeClr val="accent1"/>
          </a:solidFill>
          <a:ln>
            <a:no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zh-CN" sz="2400"/>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additive="base">
                                        <p:cTn id="6" dur="1" fill="hold">
                                          <p:stCondLst>
                                            <p:cond delay="0"/>
                                          </p:stCondLst>
                                        </p:cTn>
                                        <p:tgtEl>
                                          <p:spTgt spid="14340"/>
                                        </p:tgtEl>
                                        <p:attrNameLst>
                                          <p:attrName>style.visibility</p:attrName>
                                        </p:attrNameLst>
                                      </p:cBhvr>
                                      <p:to>
                                        <p:strVal val="visible"/>
                                      </p:to>
                                    </p:set>
                                  </p:childTnLst>
                                </p:cTn>
                              </p:par>
                              <p:par>
                                <p:cTn id="7" presetID="1" presetClass="entr" presetSubtype="0" dur="1" fill="hold" grpId="1" nodeType="withEffect">
                                  <p:stCondLst>
                                    <p:cond delay="0"/>
                                  </p:stCondLst>
                                  <p:childTnLst>
                                    <p:set>
                                      <p:cBhvr additive="base">
                                        <p:cTn id="8" dur="1" fill="hold">
                                          <p:stCondLst>
                                            <p:cond delay="0"/>
                                          </p:stCondLst>
                                        </p:cTn>
                                        <p:tgtEl>
                                          <p:spTgt spid="143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p:bldP spid="14341"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矩形 2"/>
          <p:cNvSpPr/>
          <p:nvPr/>
        </p:nvSpPr>
        <p:spPr>
          <a:xfrm>
            <a:off x="1846263" y="2346325"/>
            <a:ext cx="5899150" cy="584200"/>
          </a:xfrm>
          <a:prstGeom prst="rect">
            <a:avLst/>
          </a:prstGeom>
          <a:noFill/>
          <a:ln w="9525">
            <a:noFill/>
          </a:ln>
        </p:spPr>
        <p:txBody>
          <a:bodyPr wrap="none"/>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5pPr>
          </a:lstStyle>
          <a:p>
            <a:pPr algn="ctr" defTabSz="914400" fontAlgn="base">
              <a:buClrTx/>
              <a:buSzTx/>
              <a:buFont typeface="Arial" pitchFamily="34" charset="0"/>
            </a:pPr>
            <a:r>
              <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rPr>
              <a:t>大家有疑问的，可以询问和交流</a:t>
            </a:r>
            <a:endPar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endParaRPr>
          </a:p>
        </p:txBody>
      </p:sp>
      <p:sp>
        <p:nvSpPr>
          <p:cNvPr id="2051" name="文本框 1"/>
          <p:cNvSpPr/>
          <p:nvPr/>
        </p:nvSpPr>
        <p:spPr>
          <a:xfrm>
            <a:off x="4457700" y="4565650"/>
            <a:ext cx="3171825" cy="368300"/>
          </a:xfrm>
          <a:prstGeom prst="rect">
            <a:avLst/>
          </a:prstGeom>
          <a:noFill/>
          <a:ln w="9525">
            <a:noFill/>
          </a:ln>
        </p:spPr>
        <p:txBody>
          <a:bodyPr wrap="none" anchor="t"/>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3600" b="0" i="0" u="none" baseline="0">
                <a:solidFill>
                  <a:schemeClr val="tx1"/>
                </a:solidFill>
                <a:latin typeface="Times New Roman" panose="02020603050405020304" pitchFamily="18"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可以互相讨论下，但要小声点</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p:random/>
    <p:sndAc>
      <p:stSnd>
        <p:snd r:embed="rId2" name="chimes.wav"/>
      </p:stSnd>
    </p:sndAc>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2" name="Text Box 4"/>
          <p:cNvSpPr/>
          <p:nvPr/>
        </p:nvSpPr>
        <p:spPr>
          <a:xfrm>
            <a:off x="428625" y="1857375"/>
            <a:ext cx="8715375" cy="1311275"/>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3200" b="1">
                <a:solidFill>
                  <a:srgbClr val="000000"/>
                </a:solidFill>
              </a:rPr>
              <a:t>母液与熟石灰作用重新生成氨</a:t>
            </a:r>
          </a:p>
          <a:p>
            <a:pPr marL="0" lvl="0" indent="0" eaLnBrk="1" hangingPunct="1">
              <a:spcBef>
                <a:spcPct val="50000"/>
              </a:spcBef>
            </a:pPr>
            <a:r>
              <a:rPr lang="zh-CN" altLang="en-US" sz="3200" b="1">
                <a:solidFill>
                  <a:srgbClr val="000000"/>
                </a:solidFill>
              </a:rPr>
              <a:t>    </a:t>
            </a:r>
            <a:r>
              <a:rPr lang="en-US" altLang="zh-CN" sz="3200" b="1">
                <a:solidFill>
                  <a:srgbClr val="000000"/>
                </a:solidFill>
              </a:rPr>
              <a:t>2 NH</a:t>
            </a:r>
            <a:r>
              <a:rPr lang="en-US" altLang="zh-CN" sz="3200" b="1" baseline="-30000">
                <a:solidFill>
                  <a:srgbClr val="000000"/>
                </a:solidFill>
              </a:rPr>
              <a:t>4</a:t>
            </a:r>
            <a:r>
              <a:rPr lang="en-US" altLang="zh-CN" sz="3200" b="1">
                <a:solidFill>
                  <a:srgbClr val="000000"/>
                </a:solidFill>
              </a:rPr>
              <a:t>Cl +</a:t>
            </a:r>
            <a:r>
              <a:rPr lang="en-US" altLang="zh-CN" sz="3200" b="1" baseline="-30000">
                <a:solidFill>
                  <a:srgbClr val="000000"/>
                </a:solidFill>
              </a:rPr>
              <a:t> </a:t>
            </a:r>
            <a:r>
              <a:rPr lang="en-US" altLang="zh-CN" sz="3200" b="1">
                <a:solidFill>
                  <a:srgbClr val="000000"/>
                </a:solidFill>
              </a:rPr>
              <a:t>Ca(OH)</a:t>
            </a:r>
            <a:r>
              <a:rPr lang="en-US" altLang="zh-CN" sz="3200" b="1" baseline="-30000">
                <a:solidFill>
                  <a:srgbClr val="000000"/>
                </a:solidFill>
              </a:rPr>
              <a:t>2</a:t>
            </a:r>
            <a:r>
              <a:rPr lang="en-US" altLang="zh-CN" sz="3200" b="1">
                <a:solidFill>
                  <a:srgbClr val="000000"/>
                </a:solidFill>
              </a:rPr>
              <a:t>= 2NH</a:t>
            </a:r>
            <a:r>
              <a:rPr lang="en-US" altLang="zh-CN" sz="3200" b="1" baseline="-30000">
                <a:solidFill>
                  <a:srgbClr val="000000"/>
                </a:solidFill>
              </a:rPr>
              <a:t>3</a:t>
            </a:r>
            <a:r>
              <a:rPr lang="en-US" altLang="zh-CN" sz="3200" b="1">
                <a:solidFill>
                  <a:srgbClr val="000000"/>
                </a:solidFill>
              </a:rPr>
              <a:t>↑+</a:t>
            </a:r>
            <a:r>
              <a:rPr lang="en-US" altLang="zh-CN" sz="3200" b="1" baseline="-30000">
                <a:solidFill>
                  <a:srgbClr val="000000"/>
                </a:solidFill>
              </a:rPr>
              <a:t> </a:t>
            </a:r>
            <a:r>
              <a:rPr lang="en-US" altLang="zh-CN" sz="3200" b="1">
                <a:solidFill>
                  <a:srgbClr val="000000"/>
                </a:solidFill>
              </a:rPr>
              <a:t>2H</a:t>
            </a:r>
            <a:r>
              <a:rPr lang="en-US" altLang="zh-CN" sz="3200" b="1" baseline="-30000">
                <a:solidFill>
                  <a:srgbClr val="000000"/>
                </a:solidFill>
              </a:rPr>
              <a:t>2</a:t>
            </a:r>
            <a:r>
              <a:rPr lang="en-US" altLang="zh-CN" sz="3200" b="1">
                <a:solidFill>
                  <a:srgbClr val="000000"/>
                </a:solidFill>
              </a:rPr>
              <a:t>O +CaCl</a:t>
            </a:r>
            <a:r>
              <a:rPr lang="en-US" altLang="zh-CN" sz="3200" b="1" baseline="-25000">
                <a:solidFill>
                  <a:srgbClr val="000000"/>
                </a:solidFill>
              </a:rPr>
              <a:t>2</a:t>
            </a:r>
          </a:p>
        </p:txBody>
      </p:sp>
      <p:sp>
        <p:nvSpPr>
          <p:cNvPr id="15363" name="TextBox 2"/>
          <p:cNvSpPr/>
          <p:nvPr/>
        </p:nvSpPr>
        <p:spPr>
          <a:xfrm>
            <a:off x="571500" y="357188"/>
            <a:ext cx="2923921" cy="701741"/>
          </a:xfrm>
          <a:prstGeom prst="rect">
            <a:avLst/>
          </a:prstGeom>
          <a:noFill/>
          <a:ln>
            <a:solidFill>
              <a:srgbClr val="C00000"/>
            </a:solid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rPr>
              <a:t>措施</a:t>
            </a:r>
            <a:r>
              <a:rPr lang="en-US" altLang="zh-CN" sz="4000" b="1">
                <a:solidFill>
                  <a:srgbClr val="000000"/>
                </a:solidFill>
              </a:rPr>
              <a:t>3</a:t>
            </a:r>
            <a:r>
              <a:rPr lang="zh-CN" altLang="en-US" sz="4000" b="1">
                <a:solidFill>
                  <a:srgbClr val="000000"/>
                </a:solidFill>
              </a:rPr>
              <a:t>:</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500" fill="hold" grpId="0" nodeType="clickEffect">
                                  <p:stCondLst>
                                    <p:cond delay="0"/>
                                  </p:stCondLst>
                                  <p:childTnLst>
                                    <p:set>
                                      <p:cBhvr additive="base">
                                        <p:cTn id="6" dur="1" fill="hold">
                                          <p:stCondLst>
                                            <p:cond delay="499"/>
                                          </p:stCondLst>
                                        </p:cTn>
                                        <p:tgtEl>
                                          <p:spTgt spid="153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386" name="Text Box 2"/>
          <p:cNvSpPr/>
          <p:nvPr/>
        </p:nvSpPr>
        <p:spPr>
          <a:xfrm>
            <a:off x="785812" y="785812"/>
            <a:ext cx="1787724" cy="125093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4000" b="1">
                <a:solidFill>
                  <a:srgbClr val="000000"/>
                </a:solidFill>
              </a:rPr>
              <a:t>结论:</a:t>
            </a:r>
            <a:r>
              <a:rPr lang="zh-CN" altLang="en-US" sz="2400">
                <a:solidFill>
                  <a:srgbClr val="000000"/>
                </a:solidFill>
              </a:rPr>
              <a:t> </a:t>
            </a:r>
          </a:p>
          <a:p>
            <a:pPr marL="0" lvl="0" indent="0" eaLnBrk="1" hangingPunct="1">
              <a:spcBef>
                <a:spcPct val="50000"/>
              </a:spcBef>
            </a:pPr>
            <a:endParaRPr lang="zh-CN" altLang="en-US" sz="2400">
              <a:solidFill>
                <a:srgbClr val="000000"/>
              </a:solidFill>
            </a:endParaRPr>
          </a:p>
        </p:txBody>
      </p:sp>
      <p:sp>
        <p:nvSpPr>
          <p:cNvPr id="16387" name="Text Box 3"/>
          <p:cNvSpPr txBox="1">
            <a:spLocks noChangeArrowheads="1"/>
          </p:cNvSpPr>
          <p:nvPr/>
        </p:nvSpPr>
        <p:spPr bwMode="auto">
          <a:xfrm>
            <a:off x="838200" y="1676400"/>
            <a:ext cx="7956562" cy="1311951"/>
          </a:xfrm>
          <a:prstGeom prst="rect">
            <a:avLst/>
          </a:prstGeom>
          <a:noFill/>
          <a:ln w="9525">
            <a:noFill/>
            <a:miter lim="800000"/>
          </a:ln>
          <a:effectLst/>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spcBef>
                <a:spcPct val="50000"/>
              </a:spcBef>
            </a:pPr>
            <a:r>
              <a:rPr lang="en-US" altLang="zh-CN" sz="4000" b="1">
                <a:solidFill>
                  <a:srgbClr val="000000"/>
                </a:solidFill>
                <a:effectLst>
                  <a:outerShdw blurRad="38100" dist="38100" dir="2700000" algn="tl">
                    <a:schemeClr val="bg2"/>
                  </a:outerShdw>
                </a:effectLst>
                <a:latin typeface="Arial" pitchFamily="34" charset="0"/>
              </a:rPr>
              <a:t>       </a:t>
            </a:r>
            <a:r>
              <a:rPr lang="zh-CN" altLang="en-US" sz="4000" b="1">
                <a:solidFill>
                  <a:srgbClr val="000000"/>
                </a:solidFill>
                <a:effectLst>
                  <a:outerShdw blurRad="38100" dist="38100" dir="2700000" algn="tl">
                    <a:schemeClr val="bg2"/>
                  </a:outerShdw>
                </a:effectLst>
                <a:latin typeface="Arial" pitchFamily="34" charset="0"/>
              </a:rPr>
              <a:t>索尔维采取了以下措施以提高氨得利用率？</a:t>
            </a:r>
          </a:p>
        </p:txBody>
      </p:sp>
      <p:sp>
        <p:nvSpPr>
          <p:cNvPr id="16388" name="Text Box 4"/>
          <p:cNvSpPr/>
          <p:nvPr/>
        </p:nvSpPr>
        <p:spPr>
          <a:xfrm>
            <a:off x="539750" y="3068638"/>
            <a:ext cx="8295037" cy="2776454"/>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3200" b="1">
                <a:solidFill>
                  <a:srgbClr val="000000"/>
                </a:solidFill>
              </a:rPr>
              <a:t>1</a:t>
            </a:r>
            <a:r>
              <a:rPr lang="zh-CN" altLang="en-US" sz="3200" b="1">
                <a:solidFill>
                  <a:srgbClr val="000000"/>
                </a:solidFill>
              </a:rPr>
              <a:t>、先制得氨化得饱和食盐水,再与</a:t>
            </a:r>
            <a:r>
              <a:rPr lang="en-US" altLang="zh-CN" sz="3200" b="1">
                <a:solidFill>
                  <a:srgbClr val="000000"/>
                </a:solidFill>
              </a:rPr>
              <a:t>CO</a:t>
            </a:r>
            <a:r>
              <a:rPr lang="en-US" altLang="zh-CN" sz="3200" b="1" baseline="-25000">
                <a:solidFill>
                  <a:srgbClr val="000000"/>
                </a:solidFill>
              </a:rPr>
              <a:t>2</a:t>
            </a:r>
            <a:r>
              <a:rPr lang="zh-CN" altLang="en-US" sz="3200" b="1">
                <a:solidFill>
                  <a:srgbClr val="000000"/>
                </a:solidFill>
              </a:rPr>
              <a:t>反应</a:t>
            </a:r>
          </a:p>
          <a:p>
            <a:pPr marL="0" lvl="0" indent="0" eaLnBrk="1" hangingPunct="1">
              <a:spcBef>
                <a:spcPct val="50000"/>
              </a:spcBef>
            </a:pPr>
            <a:r>
              <a:rPr lang="en-US" altLang="zh-CN" sz="3200" b="1">
                <a:solidFill>
                  <a:srgbClr val="000000"/>
                </a:solidFill>
              </a:rPr>
              <a:t>2</a:t>
            </a:r>
            <a:r>
              <a:rPr lang="zh-CN" altLang="en-US" sz="3200" b="1">
                <a:solidFill>
                  <a:srgbClr val="000000"/>
                </a:solidFill>
              </a:rPr>
              <a:t>、使</a:t>
            </a:r>
            <a:r>
              <a:rPr lang="en-US" altLang="zh-CN" sz="3200" b="1">
                <a:solidFill>
                  <a:srgbClr val="000000"/>
                </a:solidFill>
              </a:rPr>
              <a:t>CO</a:t>
            </a:r>
            <a:r>
              <a:rPr lang="en-US" altLang="zh-CN" sz="3200" b="1" baseline="-25000">
                <a:solidFill>
                  <a:srgbClr val="000000"/>
                </a:solidFill>
              </a:rPr>
              <a:t>2</a:t>
            </a:r>
            <a:r>
              <a:rPr lang="zh-CN" altLang="en-US" sz="3200" b="1">
                <a:solidFill>
                  <a:srgbClr val="000000"/>
                </a:solidFill>
              </a:rPr>
              <a:t>与氨化得饱和食盐水在合成塔中</a:t>
            </a:r>
          </a:p>
          <a:p>
            <a:pPr marL="0" lvl="0" indent="0" eaLnBrk="1" hangingPunct="1">
              <a:spcBef>
                <a:spcPct val="50000"/>
              </a:spcBef>
            </a:pPr>
            <a:r>
              <a:rPr lang="zh-CN" altLang="en-US" sz="3200" b="1">
                <a:solidFill>
                  <a:srgbClr val="000000"/>
                </a:solidFill>
              </a:rPr>
              <a:t>       逆流接触</a:t>
            </a:r>
          </a:p>
          <a:p>
            <a:pPr marL="0" lvl="0" indent="0" eaLnBrk="1" hangingPunct="1">
              <a:spcBef>
                <a:spcPct val="50000"/>
              </a:spcBef>
            </a:pPr>
            <a:r>
              <a:rPr lang="en-US" altLang="zh-CN" sz="3200" b="1">
                <a:solidFill>
                  <a:srgbClr val="000000"/>
                </a:solidFill>
              </a:rPr>
              <a:t>3</a:t>
            </a:r>
            <a:r>
              <a:rPr lang="zh-CN" altLang="en-US" sz="3200" b="1">
                <a:solidFill>
                  <a:srgbClr val="000000"/>
                </a:solidFill>
              </a:rPr>
              <a:t>、母液与熟石灰作用重新生成氨</a:t>
            </a:r>
          </a:p>
        </p:txBody>
      </p:sp>
    </p:spTree>
  </p:cSld>
  <p:clrMapOvr>
    <a:masterClrMapping/>
  </p:clrMapOvr>
  <p:transition>
    <p:random/>
    <p:sndAc>
      <p:stSnd>
        <p:snd r:embed="rId2" name="chimes.wav"/>
      </p:stSnd>
    </p:sndAc>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410" name="Text Box 2"/>
          <p:cNvSpPr/>
          <p:nvPr/>
        </p:nvSpPr>
        <p:spPr>
          <a:xfrm>
            <a:off x="684212" y="333375"/>
            <a:ext cx="7856448" cy="363074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4000" b="1">
                <a:solidFill>
                  <a:srgbClr val="000000"/>
                </a:solidFill>
              </a:rPr>
              <a:t>讨论:</a:t>
            </a:r>
          </a:p>
          <a:p>
            <a:pPr marL="0" lvl="0" indent="0" eaLnBrk="1" hangingPunct="1">
              <a:spcBef>
                <a:spcPct val="50000"/>
              </a:spcBef>
            </a:pPr>
            <a:r>
              <a:rPr lang="zh-CN" altLang="en-US" sz="3200" b="1">
                <a:solidFill>
                  <a:srgbClr val="000000"/>
                </a:solidFill>
              </a:rPr>
              <a:t> “侯氏制碱法”与“索尔维制碱法”得主要不同在母液得处理上。</a:t>
            </a:r>
          </a:p>
          <a:p>
            <a:pPr marL="0" lvl="0" indent="0" eaLnBrk="1" hangingPunct="1">
              <a:spcBef>
                <a:spcPct val="50000"/>
              </a:spcBef>
            </a:pPr>
            <a:r>
              <a:rPr lang="en-US" altLang="zh-CN" sz="3200" b="1">
                <a:solidFill>
                  <a:srgbClr val="000000"/>
                </a:solidFill>
              </a:rPr>
              <a:t>1</a:t>
            </a:r>
            <a:r>
              <a:rPr lang="zh-CN" altLang="en-US" sz="3200" b="1">
                <a:solidFill>
                  <a:srgbClr val="000000"/>
                </a:solidFill>
              </a:rPr>
              <a:t>、 “侯氏制碱法”采取了怎样得方式对母液进行处理？从化学原理上分析采取这些处理措施得原因。</a:t>
            </a:r>
          </a:p>
        </p:txBody>
      </p:sp>
      <p:sp>
        <p:nvSpPr>
          <p:cNvPr id="17411" name="AutoShape 4">
            <a:hlinkClick action="ppaction://noaction" tooltip="美国通用电气公司"/>
          </p:cNvPr>
          <p:cNvSpPr/>
          <p:nvPr/>
        </p:nvSpPr>
        <p:spPr>
          <a:xfrm>
            <a:off x="8382000" y="6019800"/>
            <a:ext cx="228600" cy="228600"/>
          </a:xfrm>
          <a:prstGeom prst="actionButtonBackPrevious">
            <a:avLst/>
          </a:prstGeom>
          <a:solidFill>
            <a:schemeClr val="accent1"/>
          </a:solidFill>
          <a:ln>
            <a:no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zh-CN" sz="2400"/>
          </a:p>
        </p:txBody>
      </p:sp>
      <p:sp>
        <p:nvSpPr>
          <p:cNvPr id="17412" name="Text Box 5"/>
          <p:cNvSpPr/>
          <p:nvPr/>
        </p:nvSpPr>
        <p:spPr>
          <a:xfrm>
            <a:off x="928688" y="3929062"/>
            <a:ext cx="7208101" cy="579699"/>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3200" b="1">
                <a:solidFill>
                  <a:srgbClr val="000000"/>
                </a:solidFill>
              </a:rPr>
              <a:t>(</a:t>
            </a:r>
            <a:r>
              <a:rPr lang="en-US" altLang="zh-CN" sz="3200" b="1">
                <a:solidFill>
                  <a:srgbClr val="000000"/>
                </a:solidFill>
              </a:rPr>
              <a:t>1</a:t>
            </a:r>
            <a:r>
              <a:rPr lang="zh-CN" altLang="en-US" sz="3200" b="1">
                <a:solidFill>
                  <a:srgbClr val="000000"/>
                </a:solidFill>
              </a:rPr>
              <a:t>)向母液中加食盐细粒</a:t>
            </a:r>
          </a:p>
        </p:txBody>
      </p:sp>
      <p:sp>
        <p:nvSpPr>
          <p:cNvPr id="17413" name="Text Box 5"/>
          <p:cNvSpPr/>
          <p:nvPr/>
        </p:nvSpPr>
        <p:spPr>
          <a:xfrm>
            <a:off x="1000125" y="5357812"/>
            <a:ext cx="7208101" cy="579699"/>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3200" b="1">
                <a:solidFill>
                  <a:srgbClr val="000000"/>
                </a:solidFill>
              </a:rPr>
              <a:t>(</a:t>
            </a:r>
            <a:r>
              <a:rPr lang="en-US" altLang="zh-CN" sz="3200" b="1">
                <a:solidFill>
                  <a:srgbClr val="000000"/>
                </a:solidFill>
              </a:rPr>
              <a:t>3</a:t>
            </a:r>
            <a:r>
              <a:rPr lang="zh-CN" altLang="en-US" sz="3200" b="1">
                <a:solidFill>
                  <a:srgbClr val="000000"/>
                </a:solidFill>
              </a:rPr>
              <a:t>)降温至</a:t>
            </a:r>
            <a:r>
              <a:rPr lang="en-US" altLang="zh-CN" sz="3200" b="1">
                <a:solidFill>
                  <a:srgbClr val="000000"/>
                </a:solidFill>
              </a:rPr>
              <a:t>5 ℃</a:t>
            </a:r>
            <a:r>
              <a:rPr lang="zh-CN" altLang="en-US" sz="3200" b="1">
                <a:solidFill>
                  <a:srgbClr val="000000"/>
                </a:solidFill>
              </a:rPr>
              <a:t>左右</a:t>
            </a:r>
          </a:p>
        </p:txBody>
      </p:sp>
      <p:sp>
        <p:nvSpPr>
          <p:cNvPr id="17414" name="Text Box 5"/>
          <p:cNvSpPr/>
          <p:nvPr/>
        </p:nvSpPr>
        <p:spPr>
          <a:xfrm>
            <a:off x="928688" y="4643438"/>
            <a:ext cx="7208101" cy="579699"/>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3200" b="1">
                <a:solidFill>
                  <a:srgbClr val="000000"/>
                </a:solidFill>
              </a:rPr>
              <a:t>(</a:t>
            </a:r>
            <a:r>
              <a:rPr lang="en-US" altLang="zh-CN" sz="3200" b="1">
                <a:solidFill>
                  <a:srgbClr val="000000"/>
                </a:solidFill>
              </a:rPr>
              <a:t>2</a:t>
            </a:r>
            <a:r>
              <a:rPr lang="zh-CN" altLang="en-US" sz="3200" b="1">
                <a:solidFill>
                  <a:srgbClr val="000000"/>
                </a:solidFill>
              </a:rPr>
              <a:t>)向母液中通氨气</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additive="base">
                                        <p:cTn id="6" dur="1" fill="hold">
                                          <p:stCondLst>
                                            <p:cond delay="0"/>
                                          </p:stCondLst>
                                        </p:cTn>
                                        <p:tgtEl>
                                          <p:spTgt spid="1741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grpId="2" nodeType="clickEffect">
                                  <p:stCondLst>
                                    <p:cond delay="0"/>
                                  </p:stCondLst>
                                  <p:childTnLst>
                                    <p:set>
                                      <p:cBhvr additive="base">
                                        <p:cTn id="10" dur="1" fill="hold">
                                          <p:stCondLst>
                                            <p:cond delay="0"/>
                                          </p:stCondLst>
                                        </p:cTn>
                                        <p:tgtEl>
                                          <p:spTgt spid="1741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grpId="1" nodeType="clickEffect">
                                  <p:stCondLst>
                                    <p:cond delay="0"/>
                                  </p:stCondLst>
                                  <p:childTnLst>
                                    <p:set>
                                      <p:cBhvr additive="base">
                                        <p:cTn id="14" dur="1" fill="hold">
                                          <p:stCondLst>
                                            <p:cond delay="0"/>
                                          </p:stCondLst>
                                        </p:cTn>
                                        <p:tgtEl>
                                          <p:spTgt spid="174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P spid="17413" grpId="1"/>
      <p:bldP spid="17414" grpId="2"/>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8434" name="Picture 4" descr="D:\杨捷\中国制碱专家-侯德榜.files\2004t007.jpg"/>
          <p:cNvPicPr/>
          <p:nvPr/>
        </p:nvPicPr>
        <p:blipFill>
          <a:blip r:embed="rId2"/>
          <a:stretch>
            <a:fillRect/>
          </a:stretch>
        </p:blipFill>
        <p:spPr>
          <a:xfrm>
            <a:off x="6934200" y="381000"/>
            <a:ext cx="1752600" cy="2590800"/>
          </a:xfrm>
          <a:prstGeom prst="rect">
            <a:avLst/>
          </a:prstGeom>
          <a:noFill/>
          <a:ln>
            <a:noFill/>
            <a:miter lim="800000"/>
          </a:ln>
        </p:spPr>
      </p:pic>
      <p:sp>
        <p:nvSpPr>
          <p:cNvPr id="18435" name="Rectangle 3"/>
          <p:cNvSpPr/>
          <p:nvPr>
            <p:ph type="body" idx="4294967295"/>
          </p:nvPr>
        </p:nvSpPr>
        <p:spPr>
          <a:xfrm>
            <a:off x="914400" y="685800"/>
            <a:ext cx="7924800" cy="57150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en-US" altLang="zh-CN">
                <a:solidFill>
                  <a:srgbClr val="000000"/>
                </a:solidFill>
                <a:ea typeface="宋体_GB2312"/>
              </a:rPr>
              <a:t>        </a:t>
            </a:r>
            <a:r>
              <a:rPr lang="zh-CN" altLang="en-US" b="1">
                <a:solidFill>
                  <a:srgbClr val="000000"/>
                </a:solidFill>
                <a:latin typeface="黑体" panose="02010609060101010101" pitchFamily="49" charset="-122"/>
                <a:ea typeface="黑体" panose="02010609060101010101" pitchFamily="49" charset="-122"/>
              </a:rPr>
              <a:t>侯德榜</a:t>
            </a:r>
            <a:r>
              <a:rPr lang="en-US" altLang="zh-CN" b="1">
                <a:solidFill>
                  <a:srgbClr val="000000"/>
                </a:solidFill>
                <a:latin typeface="黑体" panose="02010609060101010101" pitchFamily="49" charset="-122"/>
                <a:ea typeface="黑体" panose="02010609060101010101" pitchFamily="49" charset="-122"/>
              </a:rPr>
              <a:t>1890</a:t>
            </a:r>
            <a:r>
              <a:rPr lang="zh-CN" altLang="en-US" b="1">
                <a:solidFill>
                  <a:srgbClr val="000000"/>
                </a:solidFill>
                <a:latin typeface="黑体" panose="02010609060101010101" pitchFamily="49" charset="-122"/>
                <a:ea typeface="黑体" panose="02010609060101010101" pitchFamily="49" charset="-122"/>
              </a:rPr>
              <a:t>年</a:t>
            </a:r>
            <a:r>
              <a:rPr lang="en-US" altLang="zh-CN" b="1">
                <a:solidFill>
                  <a:srgbClr val="000000"/>
                </a:solidFill>
                <a:latin typeface="黑体" panose="02010609060101010101" pitchFamily="49" charset="-122"/>
                <a:ea typeface="黑体" panose="02010609060101010101" pitchFamily="49" charset="-122"/>
              </a:rPr>
              <a:t>8</a:t>
            </a:r>
            <a:r>
              <a:rPr lang="zh-CN" altLang="en-US" b="1">
                <a:solidFill>
                  <a:srgbClr val="000000"/>
                </a:solidFill>
                <a:latin typeface="黑体" panose="02010609060101010101" pitchFamily="49" charset="-122"/>
                <a:ea typeface="黑体" panose="02010609060101010101" pitchFamily="49" charset="-122"/>
              </a:rPr>
              <a:t>月</a:t>
            </a:r>
            <a:r>
              <a:rPr lang="en-US" altLang="zh-CN" b="1">
                <a:solidFill>
                  <a:srgbClr val="000000"/>
                </a:solidFill>
                <a:latin typeface="黑体" panose="02010609060101010101" pitchFamily="49" charset="-122"/>
                <a:ea typeface="黑体" panose="02010609060101010101" pitchFamily="49" charset="-122"/>
              </a:rPr>
              <a:t>9</a:t>
            </a:r>
            <a:r>
              <a:rPr lang="zh-CN" altLang="en-US" b="1">
                <a:solidFill>
                  <a:srgbClr val="000000"/>
                </a:solidFill>
                <a:latin typeface="黑体" panose="02010609060101010101" pitchFamily="49" charset="-122"/>
                <a:ea typeface="黑体" panose="02010609060101010101" pitchFamily="49" charset="-122"/>
              </a:rPr>
              <a:t>日出生</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于福建得一个农民家庭</a:t>
            </a:r>
            <a:r>
              <a:rPr lang="en-US" altLang="zh-CN" b="1">
                <a:solidFill>
                  <a:srgbClr val="000000"/>
                </a:solidFill>
                <a:latin typeface="黑体" panose="02010609060101010101" pitchFamily="49" charset="-122"/>
                <a:ea typeface="黑体" panose="02010609060101010101" pitchFamily="49" charset="-122"/>
              </a:rPr>
              <a:t>,</a:t>
            </a:r>
            <a:r>
              <a:rPr lang="zh-CN" altLang="en-US" b="1">
                <a:solidFill>
                  <a:srgbClr val="000000"/>
                </a:solidFill>
                <a:latin typeface="黑体" panose="02010609060101010101" pitchFamily="49" charset="-122"/>
                <a:ea typeface="黑体" panose="02010609060101010101" pitchFamily="49" charset="-122"/>
              </a:rPr>
              <a:t>就读于</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福州英华书院和沪皖两省路矿</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学堂,</a:t>
            </a:r>
            <a:r>
              <a:rPr lang="en-US" altLang="zh-CN" b="1">
                <a:solidFill>
                  <a:srgbClr val="000000"/>
                </a:solidFill>
                <a:latin typeface="黑体" panose="02010609060101010101" pitchFamily="49" charset="-122"/>
                <a:ea typeface="黑体" panose="02010609060101010101" pitchFamily="49" charset="-122"/>
              </a:rPr>
              <a:t>1910</a:t>
            </a:r>
            <a:r>
              <a:rPr lang="zh-CN" altLang="en-US" b="1">
                <a:solidFill>
                  <a:srgbClr val="000000"/>
                </a:solidFill>
                <a:latin typeface="黑体" panose="02010609060101010101" pitchFamily="49" charset="-122"/>
                <a:ea typeface="黑体" panose="02010609060101010101" pitchFamily="49" charset="-122"/>
              </a:rPr>
              <a:t>年考入清华留美预备</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学堂,</a:t>
            </a:r>
            <a:r>
              <a:rPr lang="en-US" altLang="zh-CN" b="1">
                <a:solidFill>
                  <a:srgbClr val="000000"/>
                </a:solidFill>
                <a:latin typeface="黑体" panose="02010609060101010101" pitchFamily="49" charset="-122"/>
                <a:ea typeface="黑体" panose="02010609060101010101" pitchFamily="49" charset="-122"/>
              </a:rPr>
              <a:t>1913</a:t>
            </a:r>
            <a:r>
              <a:rPr lang="zh-CN" altLang="en-US" b="1">
                <a:solidFill>
                  <a:srgbClr val="000000"/>
                </a:solidFill>
                <a:latin typeface="黑体" panose="02010609060101010101" pitchFamily="49" charset="-122"/>
                <a:ea typeface="黑体" panose="02010609060101010101" pitchFamily="49" charset="-122"/>
              </a:rPr>
              <a:t>年公费赴美留学,</a:t>
            </a:r>
            <a:r>
              <a:rPr lang="en-US" altLang="zh-CN" b="1">
                <a:solidFill>
                  <a:srgbClr val="000000"/>
                </a:solidFill>
                <a:latin typeface="黑体" panose="02010609060101010101" pitchFamily="49" charset="-122"/>
                <a:ea typeface="黑体" panose="02010609060101010101" pitchFamily="49" charset="-122"/>
              </a:rPr>
              <a:t>1917</a:t>
            </a:r>
            <a:r>
              <a:rPr lang="zh-CN" altLang="en-US" b="1">
                <a:solidFill>
                  <a:srgbClr val="000000"/>
                </a:solidFill>
                <a:latin typeface="黑体" panose="02010609060101010101" pitchFamily="49" charset="-122"/>
                <a:ea typeface="黑体" panose="02010609060101010101" pitchFamily="49" charset="-122"/>
              </a:rPr>
              <a:t>～</a:t>
            </a:r>
            <a:r>
              <a:rPr lang="en-US" altLang="zh-CN" b="1">
                <a:solidFill>
                  <a:srgbClr val="000000"/>
                </a:solidFill>
                <a:latin typeface="黑体" panose="02010609060101010101" pitchFamily="49" charset="-122"/>
                <a:ea typeface="黑体" panose="02010609060101010101" pitchFamily="49" charset="-122"/>
              </a:rPr>
              <a:t>1921</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年先后获得麻省理工学院化学工程学学士</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学位、哥伦比亚大学硕士学位和博士学位。</a:t>
            </a: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p:txBody>
      </p:sp>
    </p:spTree>
  </p:cSld>
  <p:clrMapOvr>
    <a:masterClrMapping/>
  </p:clrMapOvr>
  <p:transition>
    <p:random/>
    <p:sndAc>
      <p:stSnd>
        <p:snd r:embed="rId3" name="chimes.wav"/>
      </p:stSnd>
    </p:sndAc>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9458" name="Picture 2" descr="D:\杨捷\中国制碱专家-侯德榜.files\2004t007.jpg"/>
          <p:cNvPicPr/>
          <p:nvPr/>
        </p:nvPicPr>
        <p:blipFill>
          <a:blip r:embed="rId2"/>
          <a:stretch>
            <a:fillRect/>
          </a:stretch>
        </p:blipFill>
        <p:spPr>
          <a:xfrm>
            <a:off x="7162800" y="457200"/>
            <a:ext cx="1752600" cy="2590800"/>
          </a:xfrm>
          <a:prstGeom prst="rect">
            <a:avLst/>
          </a:prstGeom>
          <a:noFill/>
          <a:ln>
            <a:noFill/>
            <a:miter lim="800000"/>
          </a:ln>
        </p:spPr>
      </p:pic>
      <p:sp>
        <p:nvSpPr>
          <p:cNvPr id="19459" name="Rectangle 3"/>
          <p:cNvSpPr/>
          <p:nvPr>
            <p:ph type="body" idx="4294967295"/>
          </p:nvPr>
        </p:nvSpPr>
        <p:spPr>
          <a:xfrm>
            <a:off x="457200" y="533400"/>
            <a:ext cx="8305800" cy="57150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en-US" altLang="zh-CN">
                <a:solidFill>
                  <a:srgbClr val="000000"/>
                </a:solidFill>
                <a:ea typeface="宋体_GB2312"/>
              </a:rPr>
              <a:t>         </a:t>
            </a:r>
            <a:r>
              <a:rPr lang="en-US" altLang="zh-CN" b="1">
                <a:solidFill>
                  <a:srgbClr val="000000"/>
                </a:solidFill>
                <a:latin typeface="黑体" panose="02010609060101010101" pitchFamily="49" charset="-122"/>
                <a:ea typeface="黑体" panose="02010609060101010101" pitchFamily="49" charset="-122"/>
              </a:rPr>
              <a:t>1935</a:t>
            </a:r>
            <a:r>
              <a:rPr lang="zh-CN" altLang="en-US" b="1">
                <a:solidFill>
                  <a:srgbClr val="000000"/>
                </a:solidFill>
                <a:latin typeface="黑体" panose="02010609060101010101" pitchFamily="49" charset="-122"/>
                <a:ea typeface="黑体" panose="02010609060101010101" pitchFamily="49" charset="-122"/>
              </a:rPr>
              <a:t>年荣获中国工程师学会金质</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奖章。</a:t>
            </a:r>
            <a:r>
              <a:rPr lang="en-US" altLang="zh-CN" b="1">
                <a:solidFill>
                  <a:srgbClr val="000000"/>
                </a:solidFill>
                <a:latin typeface="黑体" panose="02010609060101010101" pitchFamily="49" charset="-122"/>
                <a:ea typeface="黑体" panose="02010609060101010101" pitchFamily="49" charset="-122"/>
              </a:rPr>
              <a:t>1943</a:t>
            </a:r>
            <a:r>
              <a:rPr lang="zh-CN" altLang="en-US" b="1">
                <a:solidFill>
                  <a:srgbClr val="000000"/>
                </a:solidFill>
                <a:latin typeface="黑体" panose="02010609060101010101" pitchFamily="49" charset="-122"/>
                <a:ea typeface="黑体" panose="02010609060101010101" pitchFamily="49" charset="-122"/>
              </a:rPr>
              <a:t>年,接受英国皇家学会名</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誉会员荣衔(当时国外会员仅</a:t>
            </a:r>
            <a:r>
              <a:rPr lang="en-US" altLang="zh-CN" b="1">
                <a:solidFill>
                  <a:srgbClr val="000000"/>
                </a:solidFill>
                <a:latin typeface="黑体" panose="02010609060101010101" pitchFamily="49" charset="-122"/>
                <a:ea typeface="黑体" panose="02010609060101010101" pitchFamily="49" charset="-122"/>
              </a:rPr>
              <a:t>12</a:t>
            </a:r>
            <a:r>
              <a:rPr lang="zh-CN" altLang="en-US" b="1">
                <a:solidFill>
                  <a:srgbClr val="000000"/>
                </a:solidFill>
                <a:latin typeface="黑体" panose="02010609060101010101" pitchFamily="49" charset="-122"/>
                <a:ea typeface="黑体" panose="02010609060101010101" pitchFamily="49" charset="-122"/>
              </a:rPr>
              <a:t>人)</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     </a:t>
            </a:r>
            <a:r>
              <a:rPr lang="en-US" altLang="zh-CN" b="1">
                <a:solidFill>
                  <a:srgbClr val="000000"/>
                </a:solidFill>
                <a:latin typeface="黑体" panose="02010609060101010101" pitchFamily="49" charset="-122"/>
                <a:ea typeface="黑体" panose="02010609060101010101" pitchFamily="49" charset="-122"/>
              </a:rPr>
              <a:t>1949</a:t>
            </a:r>
            <a:r>
              <a:rPr lang="zh-CN" altLang="en-US" b="1">
                <a:solidFill>
                  <a:srgbClr val="000000"/>
                </a:solidFill>
                <a:latin typeface="黑体" panose="02010609060101010101" pitchFamily="49" charset="-122"/>
                <a:ea typeface="黑体" panose="02010609060101010101" pitchFamily="49" charset="-122"/>
              </a:rPr>
              <a:t>新中国成立之后,侯德榜</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被任命为中国化学会会长、中国化工</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学会理事长、中国科学院院士中国科协副</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主席、化工部副部长等职。</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      </a:t>
            </a:r>
            <a:r>
              <a:rPr lang="en-US" altLang="zh-CN" b="1">
                <a:solidFill>
                  <a:srgbClr val="000000"/>
                </a:solidFill>
                <a:latin typeface="黑体" panose="02010609060101010101" pitchFamily="49" charset="-122"/>
                <a:ea typeface="黑体" panose="02010609060101010101" pitchFamily="49" charset="-122"/>
              </a:rPr>
              <a:t>1973</a:t>
            </a:r>
            <a:r>
              <a:rPr lang="zh-CN" altLang="en-US" b="1">
                <a:solidFill>
                  <a:srgbClr val="000000"/>
                </a:solidFill>
                <a:latin typeface="黑体" panose="02010609060101010101" pitchFamily="49" charset="-122"/>
                <a:ea typeface="黑体" panose="02010609060101010101" pitchFamily="49" charset="-122"/>
              </a:rPr>
              <a:t>年获美国机械工程学会荣誉会员</a:t>
            </a:r>
          </a:p>
          <a:p>
            <a:pPr lvl="0" eaLnBrk="1" hangingPunct="1">
              <a:buNone/>
            </a:pPr>
            <a:r>
              <a:rPr lang="zh-CN" altLang="en-US" b="1">
                <a:solidFill>
                  <a:srgbClr val="000000"/>
                </a:solidFill>
                <a:latin typeface="黑体" panose="02010609060101010101" pitchFamily="49" charset="-122"/>
                <a:ea typeface="黑体" panose="02010609060101010101" pitchFamily="49" charset="-122"/>
              </a:rPr>
              <a:t>称号。</a:t>
            </a: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buNone/>
            </a:pPr>
            <a:endParaRPr lang="zh-CN" altLang="en-US" sz="2800" b="1">
              <a:solidFill>
                <a:srgbClr val="000000"/>
              </a:solidFill>
              <a:latin typeface="黑体" panose="02010609060101010101" pitchFamily="49" charset="-122"/>
              <a:ea typeface="黑体" panose="02010609060101010101" pitchFamily="49" charset="-122"/>
            </a:endParaRPr>
          </a:p>
        </p:txBody>
      </p:sp>
    </p:spTree>
  </p:cSld>
  <p:clrMapOvr>
    <a:masterClrMapping/>
  </p:clrMapOvr>
  <p:transition>
    <p:random/>
    <p:sndAc>
      <p:stSnd>
        <p:snd r:embed="rId3" name="chimes.wav"/>
      </p:stSnd>
    </p:sndAc>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482" name="Text Box 2"/>
          <p:cNvSpPr/>
          <p:nvPr/>
        </p:nvSpPr>
        <p:spPr>
          <a:xfrm>
            <a:off x="1143000" y="1447800"/>
            <a:ext cx="7467600" cy="45720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endParaRPr lang="zh-CN" altLang="zh-CN" sz="2400"/>
          </a:p>
        </p:txBody>
      </p:sp>
      <p:sp>
        <p:nvSpPr>
          <p:cNvPr id="20483" name="Text Box 3"/>
          <p:cNvSpPr txBox="1">
            <a:spLocks noChangeArrowheads="1"/>
          </p:cNvSpPr>
          <p:nvPr/>
        </p:nvSpPr>
        <p:spPr bwMode="auto">
          <a:xfrm>
            <a:off x="1219200" y="990600"/>
            <a:ext cx="7246239" cy="2074712"/>
          </a:xfrm>
          <a:prstGeom prst="rect">
            <a:avLst/>
          </a:prstGeom>
          <a:noFill/>
          <a:ln w="9525">
            <a:noFill/>
            <a:miter lim="800000"/>
          </a:ln>
          <a:effectLst/>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spcBef>
                <a:spcPct val="50000"/>
              </a:spcBef>
            </a:pPr>
            <a:r>
              <a:rPr lang="zh-CN" altLang="en-US" sz="4000" b="1">
                <a:solidFill>
                  <a:srgbClr val="000000"/>
                </a:solidFill>
              </a:rPr>
              <a:t>作业:</a:t>
            </a:r>
          </a:p>
          <a:p>
            <a:pPr marL="0" marR="0" lvl="0" indent="0" eaLnBrk="1" hangingPunct="1">
              <a:spcBef>
                <a:spcPct val="50000"/>
              </a:spcBef>
            </a:pPr>
            <a:r>
              <a:rPr lang="zh-CN" altLang="en-US" b="1">
                <a:solidFill>
                  <a:srgbClr val="000000"/>
                </a:solidFill>
              </a:rPr>
              <a:t>请同学们模拟设计</a:t>
            </a:r>
            <a:r>
              <a:rPr lang="zh-CN" altLang="en-US" b="1">
                <a:solidFill>
                  <a:srgbClr val="000000"/>
                </a:solidFill>
                <a:effectLst>
                  <a:outerShdw blurRad="38100" dist="38100" dir="2700000" algn="tl">
                    <a:schemeClr val="bg2"/>
                  </a:outerShdw>
                </a:effectLst>
              </a:rPr>
              <a:t>“</a:t>
            </a:r>
            <a:r>
              <a:rPr lang="zh-CN" altLang="en-US" b="1">
                <a:solidFill>
                  <a:srgbClr val="000000"/>
                </a:solidFill>
                <a:effectLst>
                  <a:outerShdw blurRad="38100" dist="38100" dir="2700000" algn="tl">
                    <a:schemeClr val="bg2"/>
                  </a:outerShdw>
                </a:effectLst>
                <a:latin typeface="Arial" pitchFamily="34" charset="0"/>
              </a:rPr>
              <a:t>侯氏制碱法</a:t>
            </a:r>
            <a:r>
              <a:rPr lang="zh-CN" altLang="en-US" b="1">
                <a:solidFill>
                  <a:srgbClr val="000000"/>
                </a:solidFill>
                <a:effectLst>
                  <a:outerShdw blurRad="38100" dist="38100" dir="2700000" algn="tl">
                    <a:schemeClr val="bg2"/>
                  </a:outerShdw>
                </a:effectLst>
              </a:rPr>
              <a:t>”</a:t>
            </a:r>
            <a:r>
              <a:rPr lang="zh-CN" altLang="en-US" b="1">
                <a:solidFill>
                  <a:srgbClr val="000000"/>
                </a:solidFill>
                <a:effectLst>
                  <a:outerShdw blurRad="38100" dist="38100" dir="2700000" algn="tl">
                    <a:schemeClr val="bg2"/>
                  </a:outerShdw>
                </a:effectLst>
                <a:latin typeface="Arial" pitchFamily="34" charset="0"/>
              </a:rPr>
              <a:t>流程图</a:t>
            </a:r>
          </a:p>
        </p:txBody>
      </p:sp>
    </p:spTree>
  </p:cSld>
  <p:clrMapOvr>
    <a:masterClrMapping/>
  </p:clrMapOvr>
  <p:transition>
    <p:random/>
    <p:sndAc>
      <p:stSnd>
        <p:snd r:embed="rId2" name="chimes.wav"/>
      </p:stSnd>
    </p:sndAc>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1506" name="Group 19"/>
          <p:cNvGrpSpPr/>
          <p:nvPr/>
        </p:nvGrpSpPr>
        <p:grpSpPr>
          <a:xfrm>
            <a:off x="755650" y="981075"/>
            <a:ext cx="7162800" cy="3581400"/>
            <a:chOff x="480" y="624"/>
            <a:chExt cx="4512" cy="2256"/>
          </a:xfrm>
        </p:grpSpPr>
        <p:sp>
          <p:nvSpPr>
            <p:cNvPr id="21524" name="Text Box 3"/>
            <p:cNvSpPr/>
            <p:nvPr/>
          </p:nvSpPr>
          <p:spPr>
            <a:xfrm>
              <a:off x="480" y="1440"/>
              <a:ext cx="1104" cy="351"/>
            </a:xfrm>
            <a:prstGeom prst="rect">
              <a:avLst/>
            </a:prstGeom>
            <a:noFill/>
            <a:ln w="38100">
              <a:solidFill>
                <a:schemeClr val="tx1"/>
              </a:solid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rPr>
                <a:t>合成氨厂</a:t>
              </a:r>
            </a:p>
          </p:txBody>
        </p:sp>
        <p:cxnSp>
          <p:nvCxnSpPr>
            <p:cNvPr id="21525" name="Line 4"/>
            <p:cNvCxnSpPr/>
            <p:nvPr/>
          </p:nvCxnSpPr>
          <p:spPr>
            <a:xfrm>
              <a:off x="1584" y="1584"/>
              <a:ext cx="576" cy="0"/>
            </a:xfrm>
            <a:prstGeom prst="line">
              <a:avLst/>
            </a:prstGeom>
            <a:noFill/>
            <a:ln>
              <a:solidFill>
                <a:schemeClr val="tx1"/>
              </a:solidFill>
              <a:miter lim="800000"/>
              <a:tailEnd type="triangle"/>
            </a:ln>
          </p:spPr>
        </p:cxnSp>
        <p:sp>
          <p:nvSpPr>
            <p:cNvPr id="21526" name="Text Box 5"/>
            <p:cNvSpPr/>
            <p:nvPr/>
          </p:nvSpPr>
          <p:spPr>
            <a:xfrm>
              <a:off x="2208" y="1392"/>
              <a:ext cx="864" cy="351"/>
            </a:xfrm>
            <a:prstGeom prst="rect">
              <a:avLst/>
            </a:prstGeom>
            <a:noFill/>
            <a:ln w="38100">
              <a:solidFill>
                <a:schemeClr val="tx1"/>
              </a:solid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rPr>
                <a:t>沉淀池</a:t>
              </a:r>
            </a:p>
          </p:txBody>
        </p:sp>
        <p:sp>
          <p:nvSpPr>
            <p:cNvPr id="21527" name="Text Box 6"/>
            <p:cNvSpPr/>
            <p:nvPr/>
          </p:nvSpPr>
          <p:spPr>
            <a:xfrm>
              <a:off x="3984" y="1392"/>
              <a:ext cx="864" cy="351"/>
            </a:xfrm>
            <a:prstGeom prst="rect">
              <a:avLst/>
            </a:prstGeom>
            <a:noFill/>
            <a:ln w="38100">
              <a:solidFill>
                <a:schemeClr val="tx1"/>
              </a:solid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rPr>
                <a:t>煅烧炉</a:t>
              </a:r>
            </a:p>
          </p:txBody>
        </p:sp>
        <p:sp>
          <p:nvSpPr>
            <p:cNvPr id="21528" name="Text Box 7"/>
            <p:cNvSpPr/>
            <p:nvPr/>
          </p:nvSpPr>
          <p:spPr>
            <a:xfrm>
              <a:off x="1632" y="1200"/>
              <a:ext cx="528" cy="28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NH</a:t>
              </a:r>
              <a:r>
                <a:rPr lang="en-US" altLang="zh-CN" sz="2400" b="1" baseline="-25000">
                  <a:solidFill>
                    <a:srgbClr val="000000"/>
                  </a:solidFill>
                </a:rPr>
                <a:t>3</a:t>
              </a:r>
            </a:p>
          </p:txBody>
        </p:sp>
        <p:cxnSp>
          <p:nvCxnSpPr>
            <p:cNvPr id="21529" name="Line 8"/>
            <p:cNvCxnSpPr/>
            <p:nvPr/>
          </p:nvCxnSpPr>
          <p:spPr>
            <a:xfrm>
              <a:off x="3072" y="1584"/>
              <a:ext cx="816" cy="0"/>
            </a:xfrm>
            <a:prstGeom prst="line">
              <a:avLst/>
            </a:prstGeom>
            <a:noFill/>
            <a:ln>
              <a:solidFill>
                <a:schemeClr val="tx1"/>
              </a:solidFill>
              <a:miter lim="800000"/>
              <a:tailEnd type="triangle"/>
            </a:ln>
          </p:spPr>
        </p:cxnSp>
        <p:sp>
          <p:nvSpPr>
            <p:cNvPr id="21530" name="Text Box 9"/>
            <p:cNvSpPr/>
            <p:nvPr/>
          </p:nvSpPr>
          <p:spPr>
            <a:xfrm>
              <a:off x="3072" y="1200"/>
              <a:ext cx="864" cy="28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NaHCO</a:t>
              </a:r>
              <a:r>
                <a:rPr lang="en-US" altLang="zh-CN" sz="2400" b="1" baseline="-25000">
                  <a:solidFill>
                    <a:srgbClr val="000000"/>
                  </a:solidFill>
                </a:rPr>
                <a:t>3</a:t>
              </a:r>
            </a:p>
          </p:txBody>
        </p:sp>
        <p:sp>
          <p:nvSpPr>
            <p:cNvPr id="21531" name="Text Box 10"/>
            <p:cNvSpPr/>
            <p:nvPr/>
          </p:nvSpPr>
          <p:spPr>
            <a:xfrm>
              <a:off x="2208" y="624"/>
              <a:ext cx="864" cy="28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NaCl(aq)</a:t>
              </a:r>
            </a:p>
          </p:txBody>
        </p:sp>
        <p:cxnSp>
          <p:nvCxnSpPr>
            <p:cNvPr id="21532" name="Line 11"/>
            <p:cNvCxnSpPr/>
            <p:nvPr/>
          </p:nvCxnSpPr>
          <p:spPr>
            <a:xfrm flipH="1">
              <a:off x="2592" y="960"/>
              <a:ext cx="0" cy="384"/>
            </a:xfrm>
            <a:prstGeom prst="line">
              <a:avLst/>
            </a:prstGeom>
            <a:noFill/>
            <a:ln>
              <a:solidFill>
                <a:schemeClr val="tx1"/>
              </a:solidFill>
              <a:miter lim="800000"/>
              <a:tailEnd type="triangle"/>
            </a:ln>
          </p:spPr>
        </p:cxnSp>
        <p:sp>
          <p:nvSpPr>
            <p:cNvPr id="21533" name="Text Box 12"/>
            <p:cNvSpPr/>
            <p:nvPr/>
          </p:nvSpPr>
          <p:spPr>
            <a:xfrm>
              <a:off x="2304" y="2448"/>
              <a:ext cx="768" cy="32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rPr>
                <a:t>母液</a:t>
              </a:r>
            </a:p>
          </p:txBody>
        </p:sp>
        <p:sp>
          <p:nvSpPr>
            <p:cNvPr id="21534" name="Oval 13"/>
            <p:cNvSpPr/>
            <p:nvPr/>
          </p:nvSpPr>
          <p:spPr>
            <a:xfrm>
              <a:off x="2208" y="2400"/>
              <a:ext cx="768" cy="480"/>
            </a:xfrm>
            <a:prstGeom prst="ellipse">
              <a:avLst/>
            </a:prstGeom>
            <a:noFill/>
            <a:ln w="38100">
              <a:solidFill>
                <a:schemeClr val="tx1"/>
              </a:solidFill>
              <a:miter lim="800000"/>
            </a:ln>
          </p:spPr>
          <p:txBody>
            <a:bodyPr wrap="none" anchor="ctr" anchorCtr="0"/>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zh-CN" sz="2400"/>
            </a:p>
          </p:txBody>
        </p:sp>
        <p:cxnSp>
          <p:nvCxnSpPr>
            <p:cNvPr id="21535" name="Line 14"/>
            <p:cNvCxnSpPr/>
            <p:nvPr/>
          </p:nvCxnSpPr>
          <p:spPr>
            <a:xfrm flipH="1">
              <a:off x="2592" y="1776"/>
              <a:ext cx="0" cy="528"/>
            </a:xfrm>
            <a:prstGeom prst="line">
              <a:avLst/>
            </a:prstGeom>
            <a:noFill/>
            <a:ln>
              <a:solidFill>
                <a:schemeClr val="tx1"/>
              </a:solidFill>
              <a:miter lim="800000"/>
              <a:tailEnd type="triangle"/>
            </a:ln>
          </p:spPr>
        </p:cxnSp>
        <p:sp>
          <p:nvSpPr>
            <p:cNvPr id="21536" name="Text Box 15"/>
            <p:cNvSpPr/>
            <p:nvPr/>
          </p:nvSpPr>
          <p:spPr>
            <a:xfrm>
              <a:off x="4128" y="2112"/>
              <a:ext cx="864" cy="28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Na</a:t>
              </a:r>
              <a:r>
                <a:rPr lang="en-US" altLang="zh-CN" sz="2400" b="1" baseline="-25000">
                  <a:solidFill>
                    <a:srgbClr val="000000"/>
                  </a:solidFill>
                </a:rPr>
                <a:t>2</a:t>
              </a:r>
              <a:r>
                <a:rPr lang="en-US" altLang="zh-CN" sz="2400" b="1">
                  <a:solidFill>
                    <a:srgbClr val="000000"/>
                  </a:solidFill>
                </a:rPr>
                <a:t>CO</a:t>
              </a:r>
              <a:r>
                <a:rPr lang="en-US" altLang="zh-CN" sz="2400" b="1" baseline="-25000">
                  <a:solidFill>
                    <a:srgbClr val="000000"/>
                  </a:solidFill>
                </a:rPr>
                <a:t>3</a:t>
              </a:r>
            </a:p>
          </p:txBody>
        </p:sp>
        <p:cxnSp>
          <p:nvCxnSpPr>
            <p:cNvPr id="21537" name="Line 16"/>
            <p:cNvCxnSpPr/>
            <p:nvPr/>
          </p:nvCxnSpPr>
          <p:spPr>
            <a:xfrm flipH="1">
              <a:off x="4416" y="1776"/>
              <a:ext cx="0" cy="384"/>
            </a:xfrm>
            <a:prstGeom prst="line">
              <a:avLst/>
            </a:prstGeom>
            <a:noFill/>
            <a:ln>
              <a:solidFill>
                <a:schemeClr val="tx1"/>
              </a:solidFill>
              <a:miter lim="800000"/>
              <a:tailEnd type="triangle"/>
            </a:ln>
          </p:spPr>
        </p:cxnSp>
        <p:sp>
          <p:nvSpPr>
            <p:cNvPr id="21538" name="Text Box 17"/>
            <p:cNvSpPr/>
            <p:nvPr/>
          </p:nvSpPr>
          <p:spPr>
            <a:xfrm>
              <a:off x="4128" y="2544"/>
              <a:ext cx="768" cy="28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NH</a:t>
              </a:r>
              <a:r>
                <a:rPr lang="en-US" altLang="zh-CN" sz="2400" b="1" baseline="-25000">
                  <a:solidFill>
                    <a:srgbClr val="000000"/>
                  </a:solidFill>
                </a:rPr>
                <a:t>4</a:t>
              </a:r>
              <a:r>
                <a:rPr lang="en-US" altLang="zh-CN" sz="2400" b="1">
                  <a:solidFill>
                    <a:srgbClr val="000000"/>
                  </a:solidFill>
                </a:rPr>
                <a:t>Cl</a:t>
              </a:r>
            </a:p>
          </p:txBody>
        </p:sp>
        <p:cxnSp>
          <p:nvCxnSpPr>
            <p:cNvPr id="21539" name="Line 18"/>
            <p:cNvCxnSpPr/>
            <p:nvPr/>
          </p:nvCxnSpPr>
          <p:spPr>
            <a:xfrm>
              <a:off x="3024" y="2688"/>
              <a:ext cx="1056" cy="0"/>
            </a:xfrm>
            <a:prstGeom prst="line">
              <a:avLst/>
            </a:prstGeom>
            <a:noFill/>
            <a:ln>
              <a:solidFill>
                <a:schemeClr val="tx1"/>
              </a:solidFill>
              <a:miter lim="800000"/>
              <a:tailEnd type="triangle"/>
            </a:ln>
          </p:spPr>
        </p:cxnSp>
      </p:grpSp>
      <p:grpSp>
        <p:nvGrpSpPr>
          <p:cNvPr id="21507" name="Group 23"/>
          <p:cNvGrpSpPr/>
          <p:nvPr/>
        </p:nvGrpSpPr>
        <p:grpSpPr>
          <a:xfrm>
            <a:off x="1371600" y="1752600"/>
            <a:ext cx="2362200" cy="457200"/>
            <a:chOff x="864" y="1104"/>
            <a:chExt cx="1488" cy="288"/>
          </a:xfrm>
        </p:grpSpPr>
        <p:cxnSp>
          <p:nvCxnSpPr>
            <p:cNvPr id="21521" name="Line 20"/>
            <p:cNvCxnSpPr/>
            <p:nvPr/>
          </p:nvCxnSpPr>
          <p:spPr>
            <a:xfrm flipH="1">
              <a:off x="864" y="1104"/>
              <a:ext cx="0" cy="288"/>
            </a:xfrm>
            <a:prstGeom prst="line">
              <a:avLst/>
            </a:prstGeom>
            <a:noFill/>
            <a:ln>
              <a:solidFill>
                <a:schemeClr val="folHlink"/>
              </a:solidFill>
              <a:miter lim="800000"/>
            </a:ln>
          </p:spPr>
        </p:cxnSp>
        <p:cxnSp>
          <p:nvCxnSpPr>
            <p:cNvPr id="21522" name="Line 21"/>
            <p:cNvCxnSpPr/>
            <p:nvPr/>
          </p:nvCxnSpPr>
          <p:spPr>
            <a:xfrm>
              <a:off x="864" y="1104"/>
              <a:ext cx="1488" cy="0"/>
            </a:xfrm>
            <a:prstGeom prst="line">
              <a:avLst/>
            </a:prstGeom>
            <a:noFill/>
            <a:ln>
              <a:solidFill>
                <a:schemeClr val="folHlink"/>
              </a:solidFill>
              <a:miter lim="800000"/>
            </a:ln>
          </p:spPr>
        </p:cxnSp>
        <p:cxnSp>
          <p:nvCxnSpPr>
            <p:cNvPr id="21523" name="Line 22"/>
            <p:cNvCxnSpPr/>
            <p:nvPr/>
          </p:nvCxnSpPr>
          <p:spPr>
            <a:xfrm flipH="1">
              <a:off x="2352" y="1104"/>
              <a:ext cx="0" cy="240"/>
            </a:xfrm>
            <a:prstGeom prst="line">
              <a:avLst/>
            </a:prstGeom>
            <a:noFill/>
            <a:ln>
              <a:solidFill>
                <a:schemeClr val="folHlink"/>
              </a:solidFill>
              <a:miter lim="800000"/>
              <a:tailEnd type="triangle"/>
            </a:ln>
          </p:spPr>
        </p:cxnSp>
      </p:grpSp>
      <p:sp>
        <p:nvSpPr>
          <p:cNvPr id="21508" name="Text Box 24"/>
          <p:cNvSpPr/>
          <p:nvPr/>
        </p:nvSpPr>
        <p:spPr>
          <a:xfrm>
            <a:off x="2133600" y="1219200"/>
            <a:ext cx="838200" cy="45720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CO</a:t>
            </a:r>
            <a:r>
              <a:rPr lang="en-US" altLang="zh-CN" sz="2400" b="1" baseline="-25000">
                <a:solidFill>
                  <a:srgbClr val="000000"/>
                </a:solidFill>
              </a:rPr>
              <a:t>2</a:t>
            </a:r>
          </a:p>
        </p:txBody>
      </p:sp>
      <p:grpSp>
        <p:nvGrpSpPr>
          <p:cNvPr id="21509" name="Group 30"/>
          <p:cNvGrpSpPr/>
          <p:nvPr/>
        </p:nvGrpSpPr>
        <p:grpSpPr>
          <a:xfrm>
            <a:off x="1476375" y="2852738"/>
            <a:ext cx="1981200" cy="1447800"/>
            <a:chOff x="912" y="1776"/>
            <a:chExt cx="1248" cy="912"/>
          </a:xfrm>
        </p:grpSpPr>
        <p:cxnSp>
          <p:nvCxnSpPr>
            <p:cNvPr id="21519" name="Line 25"/>
            <p:cNvCxnSpPr/>
            <p:nvPr/>
          </p:nvCxnSpPr>
          <p:spPr>
            <a:xfrm flipH="1">
              <a:off x="912" y="1776"/>
              <a:ext cx="0" cy="912"/>
            </a:xfrm>
            <a:prstGeom prst="line">
              <a:avLst/>
            </a:prstGeom>
            <a:noFill/>
            <a:ln>
              <a:solidFill>
                <a:schemeClr val="folHlink"/>
              </a:solidFill>
              <a:miter lim="800000"/>
            </a:ln>
          </p:spPr>
        </p:cxnSp>
        <p:cxnSp>
          <p:nvCxnSpPr>
            <p:cNvPr id="21520" name="Line 28"/>
            <p:cNvCxnSpPr/>
            <p:nvPr/>
          </p:nvCxnSpPr>
          <p:spPr>
            <a:xfrm>
              <a:off x="912" y="2688"/>
              <a:ext cx="1248" cy="0"/>
            </a:xfrm>
            <a:prstGeom prst="line">
              <a:avLst/>
            </a:prstGeom>
            <a:noFill/>
            <a:ln>
              <a:solidFill>
                <a:schemeClr val="folHlink"/>
              </a:solidFill>
              <a:miter lim="800000"/>
              <a:tailEnd type="triangle"/>
            </a:ln>
          </p:spPr>
        </p:cxnSp>
      </p:grpSp>
      <p:sp>
        <p:nvSpPr>
          <p:cNvPr id="21510" name="Text Box 29"/>
          <p:cNvSpPr/>
          <p:nvPr/>
        </p:nvSpPr>
        <p:spPr>
          <a:xfrm>
            <a:off x="2057400" y="3733800"/>
            <a:ext cx="1066800" cy="45720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NH</a:t>
            </a:r>
            <a:r>
              <a:rPr lang="en-US" altLang="zh-CN" sz="2400" b="1" baseline="-25000">
                <a:solidFill>
                  <a:srgbClr val="000000"/>
                </a:solidFill>
              </a:rPr>
              <a:t>3</a:t>
            </a:r>
          </a:p>
        </p:txBody>
      </p:sp>
      <p:sp>
        <p:nvSpPr>
          <p:cNvPr id="21511" name="Text Box 31"/>
          <p:cNvSpPr/>
          <p:nvPr/>
        </p:nvSpPr>
        <p:spPr>
          <a:xfrm>
            <a:off x="3124200" y="5410200"/>
            <a:ext cx="2517115" cy="457657"/>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400" b="1">
                <a:solidFill>
                  <a:srgbClr val="000000"/>
                </a:solidFill>
              </a:rPr>
              <a:t>细小得</a:t>
            </a:r>
            <a:r>
              <a:rPr lang="en-US" altLang="zh-CN" sz="2400" b="1">
                <a:solidFill>
                  <a:srgbClr val="000000"/>
                </a:solidFill>
              </a:rPr>
              <a:t>NaCl</a:t>
            </a:r>
            <a:r>
              <a:rPr lang="zh-CN" altLang="en-US" sz="2400" b="1">
                <a:solidFill>
                  <a:srgbClr val="000000"/>
                </a:solidFill>
              </a:rPr>
              <a:t>颗粒</a:t>
            </a:r>
          </a:p>
        </p:txBody>
      </p:sp>
      <p:cxnSp>
        <p:nvCxnSpPr>
          <p:cNvPr id="21512" name="Line 32"/>
          <p:cNvCxnSpPr/>
          <p:nvPr/>
        </p:nvCxnSpPr>
        <p:spPr>
          <a:xfrm flipH="1" flipV="1">
            <a:off x="4191000" y="4648200"/>
            <a:ext cx="0" cy="685800"/>
          </a:xfrm>
          <a:prstGeom prst="line">
            <a:avLst/>
          </a:prstGeom>
          <a:noFill/>
          <a:ln>
            <a:solidFill>
              <a:schemeClr val="folHlink"/>
            </a:solidFill>
            <a:miter lim="800000"/>
            <a:tailEnd type="triangle"/>
          </a:ln>
        </p:spPr>
      </p:cxnSp>
      <p:cxnSp>
        <p:nvCxnSpPr>
          <p:cNvPr id="21513" name="Line 33"/>
          <p:cNvCxnSpPr/>
          <p:nvPr/>
        </p:nvCxnSpPr>
        <p:spPr>
          <a:xfrm flipH="1" flipV="1">
            <a:off x="4419600" y="2819400"/>
            <a:ext cx="0" cy="914400"/>
          </a:xfrm>
          <a:prstGeom prst="line">
            <a:avLst/>
          </a:prstGeom>
          <a:noFill/>
          <a:ln w="38100">
            <a:solidFill>
              <a:schemeClr val="hlink"/>
            </a:solidFill>
            <a:miter lim="800000"/>
            <a:tailEnd type="triangle"/>
          </a:ln>
        </p:spPr>
      </p:cxnSp>
      <p:grpSp>
        <p:nvGrpSpPr>
          <p:cNvPr id="21514" name="Group 38"/>
          <p:cNvGrpSpPr/>
          <p:nvPr/>
        </p:nvGrpSpPr>
        <p:grpSpPr>
          <a:xfrm>
            <a:off x="4724400" y="1524000"/>
            <a:ext cx="2209800" cy="685800"/>
            <a:chOff x="2976" y="960"/>
            <a:chExt cx="1392" cy="432"/>
          </a:xfrm>
        </p:grpSpPr>
        <p:cxnSp>
          <p:nvCxnSpPr>
            <p:cNvPr id="21516" name="Line 34"/>
            <p:cNvCxnSpPr/>
            <p:nvPr/>
          </p:nvCxnSpPr>
          <p:spPr>
            <a:xfrm flipH="1" flipV="1">
              <a:off x="4368" y="960"/>
              <a:ext cx="0" cy="432"/>
            </a:xfrm>
            <a:prstGeom prst="line">
              <a:avLst/>
            </a:prstGeom>
            <a:noFill/>
            <a:ln w="38100">
              <a:solidFill>
                <a:schemeClr val="hlink"/>
              </a:solidFill>
              <a:miter lim="800000"/>
            </a:ln>
          </p:spPr>
        </p:cxnSp>
        <p:cxnSp>
          <p:nvCxnSpPr>
            <p:cNvPr id="21517" name="Line 36"/>
            <p:cNvCxnSpPr/>
            <p:nvPr/>
          </p:nvCxnSpPr>
          <p:spPr>
            <a:xfrm flipH="1">
              <a:off x="2976" y="960"/>
              <a:ext cx="1392" cy="0"/>
            </a:xfrm>
            <a:prstGeom prst="line">
              <a:avLst/>
            </a:prstGeom>
            <a:noFill/>
            <a:ln w="38100">
              <a:solidFill>
                <a:schemeClr val="hlink"/>
              </a:solidFill>
              <a:miter lim="800000"/>
            </a:ln>
          </p:spPr>
        </p:cxnSp>
        <p:cxnSp>
          <p:nvCxnSpPr>
            <p:cNvPr id="21518" name="Line 37"/>
            <p:cNvCxnSpPr/>
            <p:nvPr/>
          </p:nvCxnSpPr>
          <p:spPr>
            <a:xfrm flipH="1">
              <a:off x="2976" y="960"/>
              <a:ext cx="0" cy="384"/>
            </a:xfrm>
            <a:prstGeom prst="line">
              <a:avLst/>
            </a:prstGeom>
            <a:noFill/>
            <a:ln w="38100">
              <a:solidFill>
                <a:schemeClr val="hlink"/>
              </a:solidFill>
              <a:miter lim="800000"/>
              <a:tailEnd type="triangle"/>
            </a:ln>
          </p:spPr>
        </p:cxnSp>
      </p:grpSp>
      <p:sp>
        <p:nvSpPr>
          <p:cNvPr id="21515" name="Text Box 39"/>
          <p:cNvSpPr/>
          <p:nvPr/>
        </p:nvSpPr>
        <p:spPr>
          <a:xfrm>
            <a:off x="5562600" y="914400"/>
            <a:ext cx="990600" cy="45720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en-US" altLang="zh-CN" sz="2400" b="1">
                <a:solidFill>
                  <a:srgbClr val="000000"/>
                </a:solidFill>
              </a:rPr>
              <a:t>CO</a:t>
            </a:r>
            <a:r>
              <a:rPr lang="en-US" altLang="zh-CN" sz="2400" b="1" baseline="-25000">
                <a:solidFill>
                  <a:srgbClr val="000000"/>
                </a:solidFill>
              </a:rPr>
              <a:t>2</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500" fill="hold" nodeType="clickEffect">
                                  <p:stCondLst>
                                    <p:cond delay="0"/>
                                  </p:stCondLst>
                                  <p:childTnLst>
                                    <p:set>
                                      <p:cBhvr additive="base">
                                        <p:cTn id="6" dur="1" fill="hold">
                                          <p:stCondLst>
                                            <p:cond delay="499"/>
                                          </p:stCondLst>
                                        </p:cTn>
                                        <p:tgtEl>
                                          <p:spTgt spid="2150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500" fill="hold" nodeType="clickEffect">
                                  <p:stCondLst>
                                    <p:cond delay="0"/>
                                  </p:stCondLst>
                                  <p:childTnLst>
                                    <p:set>
                                      <p:cBhvr additive="base">
                                        <p:cTn id="10" dur="1" fill="hold">
                                          <p:stCondLst>
                                            <p:cond delay="499"/>
                                          </p:stCondLst>
                                        </p:cTn>
                                        <p:tgtEl>
                                          <p:spTgt spid="2150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500" fill="hold" grpId="0" nodeType="clickEffect">
                                  <p:stCondLst>
                                    <p:cond delay="0"/>
                                  </p:stCondLst>
                                  <p:childTnLst>
                                    <p:set>
                                      <p:cBhvr additive="base">
                                        <p:cTn id="14" dur="1" fill="hold">
                                          <p:stCondLst>
                                            <p:cond delay="499"/>
                                          </p:stCondLst>
                                        </p:cTn>
                                        <p:tgtEl>
                                          <p:spTgt spid="2150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500" fill="hold" nodeType="clickEffect">
                                  <p:stCondLst>
                                    <p:cond delay="0"/>
                                  </p:stCondLst>
                                  <p:childTnLst>
                                    <p:set>
                                      <p:cBhvr additive="base">
                                        <p:cTn id="18" dur="1" fill="hold">
                                          <p:stCondLst>
                                            <p:cond delay="499"/>
                                          </p:stCondLst>
                                        </p:cTn>
                                        <p:tgtEl>
                                          <p:spTgt spid="2150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500" fill="hold" grpId="1" nodeType="clickEffect">
                                  <p:stCondLst>
                                    <p:cond delay="0"/>
                                  </p:stCondLst>
                                  <p:childTnLst>
                                    <p:set>
                                      <p:cBhvr additive="base">
                                        <p:cTn id="22" dur="1" fill="hold">
                                          <p:stCondLst>
                                            <p:cond delay="499"/>
                                          </p:stCondLst>
                                        </p:cTn>
                                        <p:tgtEl>
                                          <p:spTgt spid="215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500" fill="hold" grpId="2" nodeType="clickEffect">
                                  <p:stCondLst>
                                    <p:cond delay="0"/>
                                  </p:stCondLst>
                                  <p:childTnLst>
                                    <p:set>
                                      <p:cBhvr additive="base">
                                        <p:cTn id="26" dur="1" fill="hold">
                                          <p:stCondLst>
                                            <p:cond delay="499"/>
                                          </p:stCondLst>
                                        </p:cTn>
                                        <p:tgtEl>
                                          <p:spTgt spid="2151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500" fill="hold" nodeType="clickEffect">
                                  <p:stCondLst>
                                    <p:cond delay="0"/>
                                  </p:stCondLst>
                                  <p:childTnLst>
                                    <p:set>
                                      <p:cBhvr additive="base">
                                        <p:cTn id="30" dur="1" fill="hold">
                                          <p:stCondLst>
                                            <p:cond delay="499"/>
                                          </p:stCondLst>
                                        </p:cTn>
                                        <p:tgtEl>
                                          <p:spTgt spid="2151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500" fill="hold" nodeType="clickEffect">
                                  <p:stCondLst>
                                    <p:cond delay="0"/>
                                  </p:stCondLst>
                                  <p:childTnLst>
                                    <p:set>
                                      <p:cBhvr additive="base">
                                        <p:cTn id="34" dur="1" fill="hold">
                                          <p:stCondLst>
                                            <p:cond delay="499"/>
                                          </p:stCondLst>
                                        </p:cTn>
                                        <p:tgtEl>
                                          <p:spTgt spid="2151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500" fill="hold" nodeType="clickEffect">
                                  <p:stCondLst>
                                    <p:cond delay="0"/>
                                  </p:stCondLst>
                                  <p:childTnLst>
                                    <p:set>
                                      <p:cBhvr additive="base">
                                        <p:cTn id="38" dur="1" fill="hold">
                                          <p:stCondLst>
                                            <p:cond delay="499"/>
                                          </p:stCondLst>
                                        </p:cTn>
                                        <p:tgtEl>
                                          <p:spTgt spid="21514"/>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1" presetClass="entr" presetSubtype="0" dur="500" fill="hold" grpId="3" nodeType="clickEffect">
                                  <p:stCondLst>
                                    <p:cond delay="0"/>
                                  </p:stCondLst>
                                  <p:childTnLst>
                                    <p:set>
                                      <p:cBhvr additive="base">
                                        <p:cTn id="42" dur="1" fill="hold">
                                          <p:stCondLst>
                                            <p:cond delay="499"/>
                                          </p:stCondLst>
                                        </p:cTn>
                                        <p:tgtEl>
                                          <p:spTgt spid="215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p:bldP spid="21510" grpId="1"/>
      <p:bldP spid="21511" grpId="2"/>
      <p:bldP spid="21515" grpId="3"/>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530" name="Rectangle 2"/>
          <p:cNvSpPr>
            <a:spLocks noGrp="1" noChangeArrowheads="1"/>
          </p:cNvSpPr>
          <p:nvPr>
            <p:ph type="title" idx="4294967295"/>
          </p:nvPr>
        </p:nvSpPr>
        <p:spPr>
          <a:xfrm>
            <a:off x="381000" y="304800"/>
            <a:ext cx="9220200" cy="762000"/>
          </a:xfrm>
        </p:spPr>
        <p:txBody>
          <a:bodyPr vert="horz" wrap="square" lIns="92075" tIns="46038" rIns="92075" bIns="46038"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2pPr>
            <a:lvl3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3pPr>
            <a:lvl4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4pPr>
            <a:lvl5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5pPr>
            <a:lvl6pPr marL="4572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6pPr>
            <a:lvl7pPr marL="9144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7pPr>
            <a:lvl8pPr marL="13716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8pPr>
            <a:lvl9pPr marL="18288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9pPr>
          </a:lstStyle>
          <a:p>
            <a:pPr marL="0" marR="0" lvl="0" indent="0" eaLnBrk="1" hangingPunct="1"/>
            <a:r>
              <a:rPr lang="zh-CN" altLang="en-US" sz="4000" b="1">
                <a:solidFill>
                  <a:srgbClr val="000000"/>
                </a:solidFill>
                <a:effectLst>
                  <a:outerShdw blurRad="38100" dist="38100" dir="2700000" algn="tl">
                    <a:schemeClr val="bg2"/>
                  </a:outerShdw>
                </a:effectLst>
                <a:ea typeface="黑体" panose="02010609060101010101" pitchFamily="49" charset="-122"/>
              </a:rPr>
              <a:t>设计实验模拟 “氨碱法”制备</a:t>
            </a:r>
            <a:r>
              <a:rPr lang="en-US" altLang="zh-CN" sz="4000" b="1">
                <a:solidFill>
                  <a:srgbClr val="000000"/>
                </a:solidFill>
                <a:effectLst>
                  <a:outerShdw blurRad="38100" dist="38100" dir="2700000" algn="tl">
                    <a:schemeClr val="bg2"/>
                  </a:outerShdw>
                </a:effectLst>
              </a:rPr>
              <a:t>NaHCO</a:t>
            </a:r>
            <a:r>
              <a:rPr lang="en-US" altLang="zh-CN" sz="4000" b="1" baseline="-30000">
                <a:solidFill>
                  <a:srgbClr val="000000"/>
                </a:solidFill>
                <a:effectLst>
                  <a:outerShdw blurRad="38100" dist="38100" dir="2700000" algn="tl">
                    <a:schemeClr val="bg2"/>
                  </a:outerShdw>
                </a:effectLst>
              </a:rPr>
              <a:t>3</a:t>
            </a:r>
            <a:r>
              <a:rPr lang="en-US" altLang="zh-CN" sz="4000" b="1">
                <a:solidFill>
                  <a:srgbClr val="000000"/>
                </a:solidFill>
                <a:effectLst>
                  <a:outerShdw blurRad="38100" dist="38100" dir="2700000" algn="tl">
                    <a:schemeClr val="bg2"/>
                  </a:outerShdw>
                </a:effectLst>
                <a:ea typeface="黑体" panose="02010609060101010101" pitchFamily="49" charset="-122"/>
              </a:rPr>
              <a:t> </a:t>
            </a:r>
            <a:r>
              <a:rPr lang="zh-CN" altLang="en-US" sz="4000">
                <a:solidFill>
                  <a:srgbClr val="000000"/>
                </a:solidFill>
                <a:effectLst>
                  <a:outerShdw blurRad="38100" dist="38100" dir="2700000" algn="tl">
                    <a:schemeClr val="bg2"/>
                  </a:outerShdw>
                </a:effectLst>
                <a:ea typeface="黑体" panose="02010609060101010101" pitchFamily="49" charset="-122"/>
              </a:rPr>
              <a:t>:</a:t>
            </a:r>
          </a:p>
        </p:txBody>
      </p:sp>
      <p:sp>
        <p:nvSpPr>
          <p:cNvPr id="22531" name="Rectangle 3"/>
          <p:cNvSpPr/>
          <p:nvPr>
            <p:ph type="body" idx="4294967295"/>
          </p:nvPr>
        </p:nvSpPr>
        <p:spPr>
          <a:xfrm>
            <a:off x="609600" y="1219200"/>
            <a:ext cx="8534400" cy="5638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lnSpc>
                <a:spcPct val="90000"/>
              </a:lnSpc>
            </a:pPr>
            <a:r>
              <a:rPr lang="zh-CN" altLang="en-US" sz="2800">
                <a:solidFill>
                  <a:srgbClr val="000000"/>
                </a:solidFill>
                <a:ea typeface="黑体" panose="02010609060101010101" pitchFamily="49" charset="-122"/>
              </a:rPr>
              <a:t>可以在装置流程中标注原料和产物,以及相关操作。</a:t>
            </a:r>
          </a:p>
          <a:p>
            <a:pPr lvl="0" eaLnBrk="1" hangingPunct="1">
              <a:lnSpc>
                <a:spcPct val="90000"/>
              </a:lnSpc>
            </a:pPr>
            <a:r>
              <a:rPr lang="zh-CN" altLang="en-US" sz="2800">
                <a:solidFill>
                  <a:srgbClr val="000000"/>
                </a:solidFill>
                <a:ea typeface="黑体" panose="02010609060101010101" pitchFamily="49" charset="-122"/>
              </a:rPr>
              <a:t>装置示意图中仪器得表示方法:</a:t>
            </a:r>
          </a:p>
          <a:p>
            <a:pPr lvl="0" eaLnBrk="1" hangingPunct="1">
              <a:lnSpc>
                <a:spcPct val="90000"/>
              </a:lnSpc>
              <a:buNone/>
            </a:pPr>
            <a:r>
              <a:rPr lang="zh-CN" altLang="en-US" sz="2800" b="1">
                <a:solidFill>
                  <a:srgbClr val="000000"/>
                </a:solidFill>
                <a:latin typeface="黑体" panose="02010609060101010101" pitchFamily="49" charset="-122"/>
                <a:ea typeface="黑体" panose="02010609060101010101" pitchFamily="49" charset="-122"/>
              </a:rPr>
              <a:t>敞口容器:               密闭容器:</a:t>
            </a:r>
          </a:p>
          <a:p>
            <a:pPr lvl="0" eaLnBrk="1" hangingPunct="1">
              <a:lnSpc>
                <a:spcPct val="90000"/>
              </a:lnSpc>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90000"/>
              </a:lnSpc>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90000"/>
              </a:lnSpc>
              <a:buNone/>
            </a:pPr>
            <a:r>
              <a:rPr lang="zh-CN" altLang="en-US" sz="2800" b="1">
                <a:solidFill>
                  <a:srgbClr val="000000"/>
                </a:solidFill>
                <a:latin typeface="黑体" panose="02010609060101010101" pitchFamily="49" charset="-122"/>
                <a:ea typeface="黑体" panose="02010609060101010101" pitchFamily="49" charset="-122"/>
              </a:rPr>
              <a:t>玻璃漏斗:               分液漏斗:</a:t>
            </a:r>
          </a:p>
          <a:p>
            <a:pPr lvl="0" eaLnBrk="1" hangingPunct="1">
              <a:lnSpc>
                <a:spcPct val="90000"/>
              </a:lnSpc>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90000"/>
              </a:lnSpc>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90000"/>
              </a:lnSpc>
              <a:buNone/>
            </a:pPr>
            <a:r>
              <a:rPr lang="zh-CN" altLang="en-US" sz="2800" b="1">
                <a:solidFill>
                  <a:srgbClr val="000000"/>
                </a:solidFill>
                <a:latin typeface="黑体" panose="02010609060101010101" pitchFamily="49" charset="-122"/>
                <a:ea typeface="黑体" panose="02010609060101010101" pitchFamily="49" charset="-122"/>
              </a:rPr>
              <a:t>玻璃导管:</a:t>
            </a:r>
          </a:p>
          <a:p>
            <a:pPr lvl="0" eaLnBrk="1" hangingPunct="1">
              <a:lnSpc>
                <a:spcPct val="90000"/>
              </a:lnSpc>
              <a:buNone/>
            </a:pPr>
            <a:endParaRPr lang="zh-CN" altLang="en-US" sz="2800" b="1">
              <a:solidFill>
                <a:srgbClr val="000000"/>
              </a:solidFill>
              <a:latin typeface="黑体" panose="02010609060101010101" pitchFamily="49" charset="-122"/>
              <a:ea typeface="黑体" panose="02010609060101010101" pitchFamily="49" charset="-122"/>
            </a:endParaRPr>
          </a:p>
          <a:p>
            <a:pPr lvl="0" eaLnBrk="1" hangingPunct="1">
              <a:lnSpc>
                <a:spcPct val="90000"/>
              </a:lnSpc>
              <a:buNone/>
            </a:pPr>
            <a:r>
              <a:rPr lang="zh-CN" altLang="en-US" sz="2800">
                <a:solidFill>
                  <a:srgbClr val="000000"/>
                </a:solidFill>
                <a:ea typeface="黑体" panose="02010609060101010101" pitchFamily="49" charset="-122"/>
              </a:rPr>
              <a:t>   </a:t>
            </a:r>
            <a:endParaRPr lang="zh-CN" altLang="en-US" sz="2800" b="1">
              <a:solidFill>
                <a:srgbClr val="000000"/>
              </a:solidFill>
              <a:latin typeface="黑体" panose="02010609060101010101" pitchFamily="49" charset="-122"/>
              <a:ea typeface="黑体" panose="02010609060101010101" pitchFamily="49" charset="-122"/>
            </a:endParaRPr>
          </a:p>
        </p:txBody>
      </p:sp>
      <p:cxnSp>
        <p:nvCxnSpPr>
          <p:cNvPr id="22532" name="Line 4"/>
          <p:cNvCxnSpPr/>
          <p:nvPr/>
        </p:nvCxnSpPr>
        <p:spPr>
          <a:xfrm flipH="1">
            <a:off x="3048000" y="2895600"/>
            <a:ext cx="0" cy="990600"/>
          </a:xfrm>
          <a:prstGeom prst="line">
            <a:avLst/>
          </a:prstGeom>
          <a:noFill/>
          <a:ln>
            <a:solidFill>
              <a:schemeClr val="tx1"/>
            </a:solidFill>
            <a:miter lim="800000"/>
          </a:ln>
        </p:spPr>
      </p:cxnSp>
      <p:cxnSp>
        <p:nvCxnSpPr>
          <p:cNvPr id="22533" name="Line 5"/>
          <p:cNvCxnSpPr/>
          <p:nvPr/>
        </p:nvCxnSpPr>
        <p:spPr>
          <a:xfrm>
            <a:off x="3048000" y="3886200"/>
            <a:ext cx="685800" cy="0"/>
          </a:xfrm>
          <a:prstGeom prst="line">
            <a:avLst/>
          </a:prstGeom>
          <a:noFill/>
          <a:ln>
            <a:solidFill>
              <a:schemeClr val="tx1"/>
            </a:solidFill>
            <a:miter lim="800000"/>
          </a:ln>
        </p:spPr>
      </p:cxnSp>
      <p:cxnSp>
        <p:nvCxnSpPr>
          <p:cNvPr id="22534" name="Line 6"/>
          <p:cNvCxnSpPr/>
          <p:nvPr/>
        </p:nvCxnSpPr>
        <p:spPr>
          <a:xfrm flipH="1" flipV="1">
            <a:off x="3733800" y="2895600"/>
            <a:ext cx="0" cy="990600"/>
          </a:xfrm>
          <a:prstGeom prst="line">
            <a:avLst/>
          </a:prstGeom>
          <a:noFill/>
          <a:ln>
            <a:solidFill>
              <a:schemeClr val="tx1"/>
            </a:solidFill>
            <a:miter lim="800000"/>
          </a:ln>
        </p:spPr>
      </p:cxnSp>
      <p:cxnSp>
        <p:nvCxnSpPr>
          <p:cNvPr id="22535" name="Line 7"/>
          <p:cNvCxnSpPr/>
          <p:nvPr/>
        </p:nvCxnSpPr>
        <p:spPr>
          <a:xfrm>
            <a:off x="3200400" y="4419600"/>
            <a:ext cx="219075" cy="381000"/>
          </a:xfrm>
          <a:prstGeom prst="line">
            <a:avLst/>
          </a:prstGeom>
          <a:noFill/>
          <a:ln>
            <a:solidFill>
              <a:schemeClr val="tx1"/>
            </a:solidFill>
            <a:miter lim="800000"/>
          </a:ln>
        </p:spPr>
      </p:cxnSp>
      <p:cxnSp>
        <p:nvCxnSpPr>
          <p:cNvPr id="22536" name="Line 8"/>
          <p:cNvCxnSpPr/>
          <p:nvPr/>
        </p:nvCxnSpPr>
        <p:spPr>
          <a:xfrm flipV="1">
            <a:off x="3429000" y="4419600"/>
            <a:ext cx="219075" cy="381000"/>
          </a:xfrm>
          <a:prstGeom prst="line">
            <a:avLst/>
          </a:prstGeom>
          <a:noFill/>
          <a:ln>
            <a:solidFill>
              <a:schemeClr val="tx1"/>
            </a:solidFill>
            <a:miter lim="800000"/>
          </a:ln>
        </p:spPr>
      </p:cxnSp>
      <p:cxnSp>
        <p:nvCxnSpPr>
          <p:cNvPr id="22537" name="Line 9"/>
          <p:cNvCxnSpPr/>
          <p:nvPr/>
        </p:nvCxnSpPr>
        <p:spPr>
          <a:xfrm flipH="1">
            <a:off x="3429000" y="4800600"/>
            <a:ext cx="0" cy="381000"/>
          </a:xfrm>
          <a:prstGeom prst="line">
            <a:avLst/>
          </a:prstGeom>
          <a:noFill/>
          <a:ln>
            <a:solidFill>
              <a:schemeClr val="tx1"/>
            </a:solidFill>
            <a:miter lim="800000"/>
          </a:ln>
        </p:spPr>
      </p:cxnSp>
      <p:cxnSp>
        <p:nvCxnSpPr>
          <p:cNvPr id="22538" name="Line 10"/>
          <p:cNvCxnSpPr/>
          <p:nvPr/>
        </p:nvCxnSpPr>
        <p:spPr>
          <a:xfrm>
            <a:off x="7391400" y="4343400"/>
            <a:ext cx="219075" cy="381000"/>
          </a:xfrm>
          <a:prstGeom prst="line">
            <a:avLst/>
          </a:prstGeom>
          <a:noFill/>
          <a:ln>
            <a:solidFill>
              <a:schemeClr val="tx1"/>
            </a:solidFill>
            <a:miter lim="800000"/>
          </a:ln>
        </p:spPr>
      </p:cxnSp>
      <p:cxnSp>
        <p:nvCxnSpPr>
          <p:cNvPr id="22539" name="Line 11"/>
          <p:cNvCxnSpPr/>
          <p:nvPr/>
        </p:nvCxnSpPr>
        <p:spPr>
          <a:xfrm flipV="1">
            <a:off x="7620000" y="4343400"/>
            <a:ext cx="219075" cy="381000"/>
          </a:xfrm>
          <a:prstGeom prst="line">
            <a:avLst/>
          </a:prstGeom>
          <a:noFill/>
          <a:ln>
            <a:solidFill>
              <a:schemeClr val="tx1"/>
            </a:solidFill>
            <a:miter lim="800000"/>
          </a:ln>
        </p:spPr>
      </p:cxnSp>
      <p:cxnSp>
        <p:nvCxnSpPr>
          <p:cNvPr id="22540" name="Line 12"/>
          <p:cNvCxnSpPr/>
          <p:nvPr/>
        </p:nvCxnSpPr>
        <p:spPr>
          <a:xfrm flipH="1">
            <a:off x="7620000" y="4724400"/>
            <a:ext cx="0" cy="609600"/>
          </a:xfrm>
          <a:prstGeom prst="line">
            <a:avLst/>
          </a:prstGeom>
          <a:noFill/>
          <a:ln>
            <a:solidFill>
              <a:schemeClr val="tx1"/>
            </a:solidFill>
            <a:miter lim="800000"/>
          </a:ln>
        </p:spPr>
      </p:cxnSp>
      <p:cxnSp>
        <p:nvCxnSpPr>
          <p:cNvPr id="22541" name="Line 13"/>
          <p:cNvCxnSpPr/>
          <p:nvPr/>
        </p:nvCxnSpPr>
        <p:spPr>
          <a:xfrm>
            <a:off x="7467600" y="4724400"/>
            <a:ext cx="228600" cy="0"/>
          </a:xfrm>
          <a:prstGeom prst="line">
            <a:avLst/>
          </a:prstGeom>
          <a:noFill/>
          <a:ln>
            <a:solidFill>
              <a:schemeClr val="tx1"/>
            </a:solidFill>
            <a:miter lim="800000"/>
          </a:ln>
        </p:spPr>
      </p:cxnSp>
      <p:cxnSp>
        <p:nvCxnSpPr>
          <p:cNvPr id="22542" name="Line 14"/>
          <p:cNvCxnSpPr/>
          <p:nvPr/>
        </p:nvCxnSpPr>
        <p:spPr>
          <a:xfrm>
            <a:off x="7543800" y="4724400"/>
            <a:ext cx="304800" cy="0"/>
          </a:xfrm>
          <a:prstGeom prst="line">
            <a:avLst/>
          </a:prstGeom>
          <a:noFill/>
          <a:ln>
            <a:solidFill>
              <a:schemeClr val="tx1"/>
            </a:solidFill>
            <a:miter lim="800000"/>
          </a:ln>
        </p:spPr>
      </p:cxnSp>
      <p:cxnSp>
        <p:nvCxnSpPr>
          <p:cNvPr id="22543" name="Line 15"/>
          <p:cNvCxnSpPr/>
          <p:nvPr/>
        </p:nvCxnSpPr>
        <p:spPr>
          <a:xfrm>
            <a:off x="2895600" y="6172200"/>
            <a:ext cx="762000" cy="0"/>
          </a:xfrm>
          <a:prstGeom prst="line">
            <a:avLst/>
          </a:prstGeom>
          <a:noFill/>
          <a:ln>
            <a:solidFill>
              <a:schemeClr val="tx1"/>
            </a:solidFill>
            <a:miter lim="800000"/>
          </a:ln>
        </p:spPr>
      </p:cxnSp>
      <p:cxnSp>
        <p:nvCxnSpPr>
          <p:cNvPr id="22544" name="Line 16"/>
          <p:cNvCxnSpPr/>
          <p:nvPr/>
        </p:nvCxnSpPr>
        <p:spPr>
          <a:xfrm>
            <a:off x="4572000" y="6172200"/>
            <a:ext cx="685800" cy="0"/>
          </a:xfrm>
          <a:prstGeom prst="line">
            <a:avLst/>
          </a:prstGeom>
          <a:noFill/>
          <a:ln>
            <a:solidFill>
              <a:schemeClr val="tx1"/>
            </a:solidFill>
            <a:miter lim="800000"/>
          </a:ln>
        </p:spPr>
      </p:cxnSp>
      <p:cxnSp>
        <p:nvCxnSpPr>
          <p:cNvPr id="22545" name="Line 17"/>
          <p:cNvCxnSpPr/>
          <p:nvPr/>
        </p:nvCxnSpPr>
        <p:spPr>
          <a:xfrm flipH="1">
            <a:off x="5257800" y="6172200"/>
            <a:ext cx="0" cy="304800"/>
          </a:xfrm>
          <a:prstGeom prst="line">
            <a:avLst/>
          </a:prstGeom>
          <a:noFill/>
          <a:ln>
            <a:solidFill>
              <a:schemeClr val="tx1"/>
            </a:solidFill>
            <a:miter lim="800000"/>
          </a:ln>
        </p:spPr>
      </p:cxnSp>
      <p:cxnSp>
        <p:nvCxnSpPr>
          <p:cNvPr id="22546" name="Line 18"/>
          <p:cNvCxnSpPr/>
          <p:nvPr/>
        </p:nvCxnSpPr>
        <p:spPr>
          <a:xfrm flipH="1">
            <a:off x="7315200" y="2743200"/>
            <a:ext cx="0" cy="1066800"/>
          </a:xfrm>
          <a:prstGeom prst="line">
            <a:avLst/>
          </a:prstGeom>
          <a:noFill/>
          <a:ln>
            <a:solidFill>
              <a:schemeClr val="tx1"/>
            </a:solidFill>
            <a:miter lim="800000"/>
          </a:ln>
        </p:spPr>
      </p:cxnSp>
      <p:cxnSp>
        <p:nvCxnSpPr>
          <p:cNvPr id="22547" name="Line 19"/>
          <p:cNvCxnSpPr/>
          <p:nvPr/>
        </p:nvCxnSpPr>
        <p:spPr>
          <a:xfrm>
            <a:off x="7315200" y="3810000"/>
            <a:ext cx="762000" cy="0"/>
          </a:xfrm>
          <a:prstGeom prst="line">
            <a:avLst/>
          </a:prstGeom>
          <a:noFill/>
          <a:ln>
            <a:solidFill>
              <a:schemeClr val="tx1"/>
            </a:solidFill>
            <a:miter lim="800000"/>
          </a:ln>
        </p:spPr>
      </p:cxnSp>
      <p:cxnSp>
        <p:nvCxnSpPr>
          <p:cNvPr id="22548" name="Line 20"/>
          <p:cNvCxnSpPr/>
          <p:nvPr/>
        </p:nvCxnSpPr>
        <p:spPr>
          <a:xfrm flipH="1" flipV="1">
            <a:off x="8077200" y="2743200"/>
            <a:ext cx="0" cy="1066800"/>
          </a:xfrm>
          <a:prstGeom prst="line">
            <a:avLst/>
          </a:prstGeom>
          <a:noFill/>
          <a:ln>
            <a:solidFill>
              <a:schemeClr val="tx1"/>
            </a:solidFill>
            <a:miter lim="800000"/>
          </a:ln>
        </p:spPr>
      </p:cxnSp>
      <p:cxnSp>
        <p:nvCxnSpPr>
          <p:cNvPr id="22549" name="Line 21"/>
          <p:cNvCxnSpPr/>
          <p:nvPr/>
        </p:nvCxnSpPr>
        <p:spPr>
          <a:xfrm>
            <a:off x="7315200" y="2743200"/>
            <a:ext cx="762000" cy="0"/>
          </a:xfrm>
          <a:prstGeom prst="line">
            <a:avLst/>
          </a:prstGeom>
          <a:noFill/>
          <a:ln>
            <a:solidFill>
              <a:schemeClr val="tx1"/>
            </a:solidFill>
            <a:miter lim="800000"/>
          </a:ln>
        </p:spPr>
      </p:cxnSp>
    </p:spTree>
  </p:cSld>
  <p:clrMapOvr>
    <a:masterClrMapping/>
  </p:clrMapOvr>
  <p:transition>
    <p:random/>
    <p:sndAc>
      <p:stSnd>
        <p:snd r:embed="rId2" name="chimes.wav"/>
      </p:stSnd>
    </p:sndAc>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3554" name="Rectangle 2"/>
          <p:cNvSpPr>
            <a:spLocks noGrp="1" noChangeArrowheads="1"/>
          </p:cNvSpPr>
          <p:nvPr>
            <p:ph type="title" idx="4294967295"/>
          </p:nvPr>
        </p:nvSpPr>
        <p:spPr>
          <a:xfrm>
            <a:off x="914400" y="228600"/>
            <a:ext cx="7772400" cy="838200"/>
          </a:xfrm>
        </p:spPr>
        <p:txBody>
          <a:bodyPr vert="horz" wrap="square" lIns="92075" tIns="46038" rIns="92075" bIns="46038" numCol="1" anchor="ctr" anchorCtr="0" compatLnSpc="1"/>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2pPr>
            <a:lvl3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3pPr>
            <a:lvl4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4pPr>
            <a:lvl5pPr algn="ctr" rtl="0" eaLnBrk="0" fontAlgn="base" hangingPunct="0">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5pPr>
            <a:lvl6pPr marL="4572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6pPr>
            <a:lvl7pPr marL="9144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7pPr>
            <a:lvl8pPr marL="13716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8pPr>
            <a:lvl9pPr marL="1828800" algn="ctr" rtl="0" fontAlgn="base">
              <a:spcBef>
                <a:spcPct val="0"/>
              </a:spcBef>
              <a:spcAft>
                <a:spcPct val="0"/>
              </a:spcAft>
              <a:defRPr kumimoji="1" lang="zh-CN" altLang="en-US" sz="4400">
                <a:solidFill>
                  <a:schemeClr val="tx2"/>
                </a:solidFill>
                <a:latin typeface="Times New Roman" panose="02020603050405020304" pitchFamily="18" charset="0"/>
                <a:ea typeface="宋体" panose="02010600030101010101" pitchFamily="2" charset="-122"/>
              </a:defRPr>
            </a:lvl9pPr>
          </a:lstStyle>
          <a:p>
            <a:pPr marL="0" marR="0" lvl="0" indent="0" eaLnBrk="1" hangingPunct="1"/>
            <a:r>
              <a:rPr lang="en-US" altLang="zh-CN" b="1">
                <a:solidFill>
                  <a:srgbClr val="000000"/>
                </a:solidFill>
                <a:effectLst>
                  <a:outerShdw blurRad="38100" dist="38100" dir="2700000" algn="tl">
                    <a:schemeClr val="bg2"/>
                  </a:outerShdw>
                </a:effectLst>
                <a:ea typeface="黑体" panose="02010609060101010101" pitchFamily="49" charset="-122"/>
              </a:rPr>
              <a:t>   “</a:t>
            </a:r>
            <a:r>
              <a:rPr lang="zh-CN" altLang="en-US" b="1">
                <a:solidFill>
                  <a:srgbClr val="000000"/>
                </a:solidFill>
                <a:effectLst>
                  <a:outerShdw blurRad="38100" dist="38100" dir="2700000" algn="tl">
                    <a:schemeClr val="bg2"/>
                  </a:outerShdw>
                </a:effectLst>
                <a:ea typeface="黑体" panose="02010609060101010101" pitchFamily="49" charset="-122"/>
              </a:rPr>
              <a:t>侯氏制碱法”流程图</a:t>
            </a:r>
          </a:p>
        </p:txBody>
      </p:sp>
      <p:sp>
        <p:nvSpPr>
          <p:cNvPr id="23555" name="Rectangle 3"/>
          <p:cNvSpPr/>
          <p:nvPr>
            <p:ph type="body" idx="4294967295"/>
          </p:nvPr>
        </p:nvSpPr>
        <p:spPr>
          <a:xfrm>
            <a:off x="1066800" y="1676400"/>
            <a:ext cx="7772400" cy="48006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endParaRPr lang="en-US" altLang="zh-CN" sz="2800" b="1">
              <a:solidFill>
                <a:srgbClr val="000000"/>
              </a:solidFill>
              <a:latin typeface="黑体" panose="02010609060101010101" pitchFamily="49" charset="-122"/>
              <a:ea typeface="黑体" panose="02010609060101010101" pitchFamily="49" charset="-122"/>
            </a:endParaRPr>
          </a:p>
          <a:p>
            <a:pPr lvl="0" eaLnBrk="1" hangingPunct="1">
              <a:buNone/>
            </a:pPr>
            <a:endParaRPr lang="en-US" altLang="zh-CN" sz="2800" b="1">
              <a:solidFill>
                <a:srgbClr val="000000"/>
              </a:solidFill>
              <a:latin typeface="黑体" panose="02010609060101010101" pitchFamily="49" charset="-122"/>
              <a:ea typeface="黑体" panose="02010609060101010101" pitchFamily="49" charset="-122"/>
            </a:endParaRPr>
          </a:p>
        </p:txBody>
      </p:sp>
      <p:pic>
        <p:nvPicPr>
          <p:cNvPr id="23556" name="Picture 4" descr="C:\WINDOWS\Desktop\1.tif"/>
          <p:cNvPicPr/>
          <p:nvPr/>
        </p:nvPicPr>
        <p:blipFill>
          <a:blip r:embed="rId2"/>
          <a:srcRect l="5940" t="8669" r="7921" b="14498"/>
          <a:stretch>
            <a:fillRect/>
          </a:stretch>
        </p:blipFill>
        <p:spPr>
          <a:xfrm>
            <a:off x="990600" y="1295400"/>
            <a:ext cx="7848600" cy="5181600"/>
          </a:xfrm>
          <a:prstGeom prst="rect">
            <a:avLst/>
          </a:prstGeom>
          <a:noFill/>
          <a:ln>
            <a:noFill/>
            <a:miter lim="800000"/>
          </a:ln>
        </p:spPr>
      </p:pic>
    </p:spTree>
  </p:cSld>
  <p:clrMapOvr>
    <a:masterClrMapping/>
  </p:clrMapOvr>
  <p:transition>
    <p:random/>
    <p:sndAc>
      <p:stSnd>
        <p:snd r:embed="rId3" name="chimes.wav"/>
      </p:stSnd>
    </p:sndAc>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4578" name="Rectangle 3"/>
          <p:cNvSpPr/>
          <p:nvPr>
            <p:ph type="body" idx="4294967295"/>
          </p:nvPr>
        </p:nvSpPr>
        <p:spPr>
          <a:xfrm>
            <a:off x="381000" y="1524000"/>
            <a:ext cx="8540750" cy="38862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zh-CN" altLang="en-US" sz="3600" b="1">
                <a:solidFill>
                  <a:srgbClr val="000000"/>
                </a:solidFill>
              </a:rPr>
              <a:t>阅读课本</a:t>
            </a:r>
            <a:r>
              <a:rPr lang="en-US" altLang="zh-CN" sz="3600" b="1">
                <a:solidFill>
                  <a:srgbClr val="000000"/>
                </a:solidFill>
              </a:rPr>
              <a:t>44</a:t>
            </a:r>
            <a:r>
              <a:rPr lang="zh-CN" altLang="en-US" sz="3600" b="1">
                <a:solidFill>
                  <a:srgbClr val="000000"/>
                </a:solidFill>
              </a:rPr>
              <a:t>页多识一点:侯氏制碱法</a:t>
            </a:r>
          </a:p>
          <a:p>
            <a:pPr lvl="0" eaLnBrk="1" hangingPunct="1">
              <a:buNone/>
            </a:pPr>
            <a:r>
              <a:rPr lang="zh-CN" altLang="en-US" sz="3600" b="1">
                <a:solidFill>
                  <a:srgbClr val="000000"/>
                </a:solidFill>
              </a:rPr>
              <a:t>问题:</a:t>
            </a:r>
          </a:p>
          <a:p>
            <a:pPr lvl="0" eaLnBrk="1" hangingPunct="1">
              <a:buNone/>
            </a:pPr>
            <a:r>
              <a:rPr lang="en-US" altLang="zh-CN" sz="3600" b="1">
                <a:solidFill>
                  <a:srgbClr val="000000"/>
                </a:solidFill>
              </a:rPr>
              <a:t>1</a:t>
            </a:r>
            <a:r>
              <a:rPr lang="zh-CN" altLang="en-US" sz="3600" b="1">
                <a:solidFill>
                  <a:srgbClr val="000000"/>
                </a:solidFill>
              </a:rPr>
              <a:t>、氨碱法制纯碱得优、缺点？</a:t>
            </a:r>
          </a:p>
          <a:p>
            <a:pPr lvl="0" eaLnBrk="1" hangingPunct="1">
              <a:buNone/>
            </a:pPr>
            <a:r>
              <a:rPr lang="en-US" altLang="zh-CN" sz="3600" b="1">
                <a:solidFill>
                  <a:srgbClr val="000000"/>
                </a:solidFill>
              </a:rPr>
              <a:t>2</a:t>
            </a:r>
            <a:r>
              <a:rPr lang="zh-CN" altLang="en-US" sz="3600" b="1">
                <a:solidFill>
                  <a:srgbClr val="000000"/>
                </a:solidFill>
              </a:rPr>
              <a:t>、侯氏制碱法优于氨碱法之处就是什么？</a:t>
            </a:r>
          </a:p>
        </p:txBody>
      </p:sp>
    </p:spTree>
  </p:cSld>
  <p:clrMapOvr>
    <a:masterClrMapping/>
  </p:clrMapOvr>
  <p:transition>
    <p:random/>
    <p:sndAc>
      <p:stSnd>
        <p:snd r:embed="rId2" name="chimes.wav"/>
      </p:stSnd>
    </p:sndAc>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5602" name="Text Box 2"/>
          <p:cNvSpPr/>
          <p:nvPr/>
        </p:nvSpPr>
        <p:spPr>
          <a:xfrm>
            <a:off x="457200" y="746125"/>
            <a:ext cx="1369416" cy="701741"/>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ea typeface="黑体" panose="02010609060101010101" pitchFamily="49" charset="-122"/>
              </a:rPr>
              <a:t>优点:</a:t>
            </a:r>
          </a:p>
        </p:txBody>
      </p:sp>
      <p:sp>
        <p:nvSpPr>
          <p:cNvPr id="25603" name="Text Box 3"/>
          <p:cNvSpPr/>
          <p:nvPr/>
        </p:nvSpPr>
        <p:spPr>
          <a:xfrm>
            <a:off x="381000" y="2057400"/>
            <a:ext cx="1369416" cy="701741"/>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ea typeface="黑体" panose="02010609060101010101" pitchFamily="49" charset="-122"/>
              </a:rPr>
              <a:t>缺点:</a:t>
            </a:r>
          </a:p>
        </p:txBody>
      </p:sp>
      <p:grpSp>
        <p:nvGrpSpPr>
          <p:cNvPr id="25604" name="Group 4"/>
          <p:cNvGrpSpPr/>
          <p:nvPr/>
        </p:nvGrpSpPr>
        <p:grpSpPr>
          <a:xfrm>
            <a:off x="1905000" y="762000"/>
            <a:ext cx="2241550" cy="641350"/>
            <a:chOff x="1200" y="1488"/>
            <a:chExt cx="1412" cy="404"/>
          </a:xfrm>
        </p:grpSpPr>
        <p:sp>
          <p:nvSpPr>
            <p:cNvPr id="25615" name="Text Box 5"/>
            <p:cNvSpPr/>
            <p:nvPr/>
          </p:nvSpPr>
          <p:spPr>
            <a:xfrm>
              <a:off x="1344" y="1488"/>
              <a:ext cx="1268" cy="404"/>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rPr>
                <a:t>原料便宜</a:t>
              </a:r>
            </a:p>
          </p:txBody>
        </p:sp>
        <p:pic>
          <p:nvPicPr>
            <p:cNvPr id="25616" name="Picture 6" descr="BD14866_"/>
            <p:cNvPicPr/>
            <p:nvPr/>
          </p:nvPicPr>
          <p:blipFill>
            <a:blip r:embed="rId2"/>
            <a:stretch>
              <a:fillRect/>
            </a:stretch>
          </p:blipFill>
          <p:spPr>
            <a:xfrm>
              <a:off x="1200" y="1632"/>
              <a:ext cx="150" cy="150"/>
            </a:xfrm>
            <a:prstGeom prst="rect">
              <a:avLst/>
            </a:prstGeom>
            <a:noFill/>
            <a:ln>
              <a:noFill/>
              <a:miter lim="800000"/>
            </a:ln>
          </p:spPr>
        </p:pic>
      </p:grpSp>
      <p:grpSp>
        <p:nvGrpSpPr>
          <p:cNvPr id="25605" name="Group 10"/>
          <p:cNvGrpSpPr/>
          <p:nvPr/>
        </p:nvGrpSpPr>
        <p:grpSpPr>
          <a:xfrm>
            <a:off x="1905000" y="2133600"/>
            <a:ext cx="3613150" cy="641350"/>
            <a:chOff x="1248" y="3052"/>
            <a:chExt cx="2276" cy="404"/>
          </a:xfrm>
        </p:grpSpPr>
        <p:sp>
          <p:nvSpPr>
            <p:cNvPr id="25613" name="Text Box 11"/>
            <p:cNvSpPr/>
            <p:nvPr/>
          </p:nvSpPr>
          <p:spPr>
            <a:xfrm>
              <a:off x="1392" y="3052"/>
              <a:ext cx="2132" cy="404"/>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rPr>
                <a:t>氯化钠利用率低</a:t>
              </a:r>
            </a:p>
          </p:txBody>
        </p:sp>
        <p:pic>
          <p:nvPicPr>
            <p:cNvPr id="25614" name="Picture 12" descr="BD14866_"/>
            <p:cNvPicPr/>
            <p:nvPr/>
          </p:nvPicPr>
          <p:blipFill>
            <a:blip r:embed="rId2"/>
            <a:stretch>
              <a:fillRect/>
            </a:stretch>
          </p:blipFill>
          <p:spPr>
            <a:xfrm>
              <a:off x="1248" y="3216"/>
              <a:ext cx="150" cy="150"/>
            </a:xfrm>
            <a:prstGeom prst="rect">
              <a:avLst/>
            </a:prstGeom>
            <a:noFill/>
            <a:ln>
              <a:noFill/>
              <a:miter lim="800000"/>
            </a:ln>
          </p:spPr>
        </p:pic>
      </p:grpSp>
      <p:grpSp>
        <p:nvGrpSpPr>
          <p:cNvPr id="25606" name="Group 13"/>
          <p:cNvGrpSpPr/>
          <p:nvPr/>
        </p:nvGrpSpPr>
        <p:grpSpPr>
          <a:xfrm>
            <a:off x="1905000" y="1447800"/>
            <a:ext cx="5842000" cy="641350"/>
            <a:chOff x="912" y="2208"/>
            <a:chExt cx="3680" cy="404"/>
          </a:xfrm>
        </p:grpSpPr>
        <p:sp>
          <p:nvSpPr>
            <p:cNvPr id="25611" name="Text Box 14"/>
            <p:cNvSpPr/>
            <p:nvPr/>
          </p:nvSpPr>
          <p:spPr>
            <a:xfrm>
              <a:off x="1020" y="2208"/>
              <a:ext cx="3572" cy="404"/>
            </a:xfrm>
            <a:prstGeom prst="rect">
              <a:avLst/>
            </a:prstGeom>
            <a:noFill/>
            <a:ln w="12700" cap="sq">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rPr>
                <a:t>氨气和二氧化碳可循环使用</a:t>
              </a:r>
            </a:p>
          </p:txBody>
        </p:sp>
        <p:pic>
          <p:nvPicPr>
            <p:cNvPr id="25612" name="Picture 15" descr="BD14866_"/>
            <p:cNvPicPr/>
            <p:nvPr/>
          </p:nvPicPr>
          <p:blipFill>
            <a:blip r:embed="rId2"/>
            <a:stretch>
              <a:fillRect/>
            </a:stretch>
          </p:blipFill>
          <p:spPr>
            <a:xfrm>
              <a:off x="912" y="2352"/>
              <a:ext cx="150" cy="150"/>
            </a:xfrm>
            <a:prstGeom prst="rect">
              <a:avLst/>
            </a:prstGeom>
            <a:noFill/>
            <a:ln>
              <a:noFill/>
              <a:miter lim="800000"/>
            </a:ln>
          </p:spPr>
        </p:pic>
      </p:grpSp>
      <p:grpSp>
        <p:nvGrpSpPr>
          <p:cNvPr id="25607" name="Group 19"/>
          <p:cNvGrpSpPr/>
          <p:nvPr/>
        </p:nvGrpSpPr>
        <p:grpSpPr>
          <a:xfrm>
            <a:off x="1828800" y="2743200"/>
            <a:ext cx="6927850" cy="1739900"/>
            <a:chOff x="1008" y="3540"/>
            <a:chExt cx="4364" cy="1572"/>
          </a:xfrm>
        </p:grpSpPr>
        <p:sp>
          <p:nvSpPr>
            <p:cNvPr id="25609" name="Text Box 20"/>
            <p:cNvSpPr/>
            <p:nvPr/>
          </p:nvSpPr>
          <p:spPr>
            <a:xfrm>
              <a:off x="1152" y="3540"/>
              <a:ext cx="4220" cy="1572"/>
            </a:xfrm>
            <a:prstGeom prst="rect">
              <a:avLst/>
            </a:prstGeom>
            <a:noFill/>
            <a:ln w="12700" cap="sq">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rPr>
                <a:t>产生了无用的氯化钙</a:t>
              </a:r>
              <a:r>
                <a:rPr lang="en-US" altLang="zh-CN" b="1">
                  <a:solidFill>
                    <a:srgbClr val="000000"/>
                  </a:solidFill>
                </a:rPr>
                <a:t>,</a:t>
              </a:r>
              <a:r>
                <a:rPr lang="zh-CN" altLang="en-US" b="1">
                  <a:solidFill>
                    <a:srgbClr val="000000"/>
                  </a:solidFill>
                </a:rPr>
                <a:t>用处不大，</a:t>
              </a:r>
            </a:p>
            <a:p>
              <a:pPr marL="0" lvl="0" indent="0" eaLnBrk="1" hangingPunct="1"/>
              <a:r>
                <a:rPr lang="zh-CN" altLang="en-US" b="1">
                  <a:solidFill>
                    <a:srgbClr val="000000"/>
                  </a:solidFill>
                </a:rPr>
                <a:t>且污染环境</a:t>
              </a:r>
              <a:r>
                <a:rPr lang="en-US" altLang="zh-CN" b="1">
                  <a:solidFill>
                    <a:srgbClr val="000000"/>
                  </a:solidFill>
                </a:rPr>
                <a:t>.</a:t>
              </a:r>
            </a:p>
            <a:p>
              <a:pPr marL="0" lvl="0" indent="0" eaLnBrk="1" hangingPunct="1"/>
              <a:endParaRPr lang="en-US" altLang="zh-CN">
                <a:solidFill>
                  <a:srgbClr val="000000"/>
                </a:solidFill>
              </a:endParaRPr>
            </a:p>
          </p:txBody>
        </p:sp>
        <p:pic>
          <p:nvPicPr>
            <p:cNvPr id="25610" name="Picture 21" descr="BD14866_"/>
            <p:cNvPicPr/>
            <p:nvPr/>
          </p:nvPicPr>
          <p:blipFill>
            <a:blip r:embed="rId2"/>
            <a:stretch>
              <a:fillRect/>
            </a:stretch>
          </p:blipFill>
          <p:spPr>
            <a:xfrm>
              <a:off x="1008" y="3648"/>
              <a:ext cx="150" cy="150"/>
            </a:xfrm>
            <a:prstGeom prst="rect">
              <a:avLst/>
            </a:prstGeom>
            <a:noFill/>
            <a:ln>
              <a:noFill/>
              <a:miter lim="800000"/>
            </a:ln>
          </p:spPr>
        </p:pic>
      </p:grpSp>
      <p:sp>
        <p:nvSpPr>
          <p:cNvPr id="25608" name="Rectangle 23"/>
          <p:cNvSpPr/>
          <p:nvPr/>
        </p:nvSpPr>
        <p:spPr>
          <a:xfrm>
            <a:off x="762000" y="4038600"/>
            <a:ext cx="7924800" cy="1447800"/>
          </a:xfrm>
          <a:prstGeom prst="rect">
            <a:avLst/>
          </a:prstGeom>
          <a:noFill/>
          <a:ln>
            <a:no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342900" lvl="0" indent="-342900" eaLnBrk="1" hangingPunct="1">
              <a:spcBef>
                <a:spcPct val="20000"/>
              </a:spcBef>
            </a:pPr>
            <a:r>
              <a:rPr lang="zh-CN" altLang="en-US" b="1">
                <a:solidFill>
                  <a:srgbClr val="000000"/>
                </a:solidFill>
              </a:rPr>
              <a:t>向析出</a:t>
            </a:r>
            <a:r>
              <a:rPr lang="en-US" altLang="zh-CN" b="1">
                <a:solidFill>
                  <a:srgbClr val="000000"/>
                </a:solidFill>
              </a:rPr>
              <a:t>NaHCO</a:t>
            </a:r>
            <a:r>
              <a:rPr lang="en-US" altLang="zh-CN" b="1" baseline="-30000">
                <a:solidFill>
                  <a:srgbClr val="000000"/>
                </a:solidFill>
              </a:rPr>
              <a:t>3</a:t>
            </a:r>
            <a:r>
              <a:rPr lang="zh-CN" altLang="en-US" b="1">
                <a:solidFill>
                  <a:srgbClr val="000000"/>
                </a:solidFill>
              </a:rPr>
              <a:t>得母液</a:t>
            </a:r>
            <a:r>
              <a:rPr lang="en-US" altLang="zh-CN" b="1">
                <a:solidFill>
                  <a:srgbClr val="000000"/>
                </a:solidFill>
              </a:rPr>
              <a:t>(</a:t>
            </a:r>
            <a:r>
              <a:rPr lang="zh-CN" altLang="en-US" b="1">
                <a:solidFill>
                  <a:srgbClr val="000000"/>
                </a:solidFill>
              </a:rPr>
              <a:t>氯化铵</a:t>
            </a:r>
            <a:r>
              <a:rPr lang="en-US" altLang="zh-CN" b="1">
                <a:solidFill>
                  <a:srgbClr val="000000"/>
                </a:solidFill>
              </a:rPr>
              <a:t>)</a:t>
            </a:r>
            <a:r>
              <a:rPr lang="zh-CN" altLang="en-US" b="1">
                <a:solidFill>
                  <a:srgbClr val="000000"/>
                </a:solidFill>
              </a:rPr>
              <a:t>中加入研细得</a:t>
            </a:r>
            <a:r>
              <a:rPr lang="en-US" altLang="zh-CN" b="1">
                <a:solidFill>
                  <a:srgbClr val="000000"/>
                </a:solidFill>
              </a:rPr>
              <a:t>NaCI</a:t>
            </a:r>
            <a:r>
              <a:rPr lang="zh-CN" altLang="en-US" b="1">
                <a:solidFill>
                  <a:srgbClr val="000000"/>
                </a:solidFill>
              </a:rPr>
              <a:t>,使</a:t>
            </a:r>
            <a:r>
              <a:rPr lang="en-US" altLang="zh-CN" b="1">
                <a:solidFill>
                  <a:srgbClr val="000000"/>
                </a:solidFill>
              </a:rPr>
              <a:t>NH</a:t>
            </a:r>
            <a:r>
              <a:rPr lang="en-US" altLang="zh-CN" b="1" baseline="-30000">
                <a:solidFill>
                  <a:srgbClr val="000000"/>
                </a:solidFill>
              </a:rPr>
              <a:t>4</a:t>
            </a:r>
            <a:r>
              <a:rPr lang="en-US" altLang="zh-CN" b="1">
                <a:solidFill>
                  <a:srgbClr val="000000"/>
                </a:solidFill>
              </a:rPr>
              <a:t>CI</a:t>
            </a:r>
            <a:r>
              <a:rPr lang="zh-CN" altLang="en-US" b="1">
                <a:solidFill>
                  <a:srgbClr val="000000"/>
                </a:solidFill>
              </a:rPr>
              <a:t>结晶析出,用作氮肥,氯化钠溶液可循环使用。</a:t>
            </a:r>
          </a:p>
          <a:p>
            <a:pPr marL="342900" lvl="0" indent="-342900" eaLnBrk="1" hangingPunct="1">
              <a:spcBef>
                <a:spcPct val="20000"/>
              </a:spcBef>
            </a:pPr>
            <a:endParaRPr lang="zh-CN" altLang="en-US" sz="3200" b="1">
              <a:solidFill>
                <a:srgbClr val="000000"/>
              </a:solidFill>
            </a:endParaRPr>
          </a:p>
          <a:p>
            <a:pPr marL="342900" lvl="0" indent="-342900" eaLnBrk="1" hangingPunct="1">
              <a:spcBef>
                <a:spcPct val="20000"/>
              </a:spcBef>
            </a:pPr>
            <a:endParaRPr lang="zh-CN" altLang="en-US" sz="3200" b="1" baseline="-30000">
              <a:solidFill>
                <a:srgbClr val="000000"/>
              </a:solidFill>
            </a:endParaRPr>
          </a:p>
        </p:txBody>
      </p:sp>
    </p:spTree>
  </p:cSld>
  <p:clrMapOvr>
    <a:masterClrMapping/>
  </p:clrMapOvr>
  <p:transition>
    <p:random/>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25602"/>
                                        </p:tgtEl>
                                        <p:attrNameLst>
                                          <p:attrName>style.visibility</p:attrName>
                                        </p:attrNameLst>
                                      </p:cBhvr>
                                      <p:to>
                                        <p:strVal val="visible"/>
                                      </p:to>
                                    </p:set>
                                    <p:animEffect transition="in" filter="blinds(horizontal)">
                                      <p:cBhvr additive="base">
                                        <p:cTn id="7" dur="500"/>
                                        <p:tgtEl>
                                          <p:spTgt spid="2560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7" presetClass="entr" presetSubtype="8" dur="500" fill="hold" nodeType="clickEffect">
                                  <p:stCondLst>
                                    <p:cond delay="0"/>
                                  </p:stCondLst>
                                  <p:childTnLst>
                                    <p:set>
                                      <p:cBhvr additive="base">
                                        <p:cTn id="11" dur="1" fill="hold">
                                          <p:stCondLst>
                                            <p:cond delay="0"/>
                                          </p:stCondLst>
                                        </p:cTn>
                                        <p:tgtEl>
                                          <p:spTgt spid="25604"/>
                                        </p:tgtEl>
                                        <p:attrNameLst>
                                          <p:attrName>style.visibility</p:attrName>
                                        </p:attrNameLst>
                                      </p:cBhvr>
                                      <p:to>
                                        <p:strVal val="visible"/>
                                      </p:to>
                                    </p:set>
                                    <p:anim calcmode="lin" valueType="num">
                                      <p:cBhvr additive="base">
                                        <p:cTn id="12" dur="500" fill="hold"/>
                                        <p:tgtEl>
                                          <p:spTgt spid="25604"/>
                                        </p:tgtEl>
                                        <p:attrNameLst>
                                          <p:attrName>ppt_x</p:attrName>
                                        </p:attrNameLst>
                                      </p:cBhvr>
                                      <p:tavLst>
                                        <p:tav tm="0">
                                          <p:val>
                                            <p:strVal val="#ppt_x-#ppt_w/2"/>
                                          </p:val>
                                        </p:tav>
                                        <p:tav tm="100000">
                                          <p:val>
                                            <p:strVal val="#ppt_x"/>
                                          </p:val>
                                        </p:tav>
                                      </p:tavLst>
                                    </p:anim>
                                    <p:anim calcmode="lin" valueType="num">
                                      <p:cBhvr additive="base">
                                        <p:cTn id="13" dur="500" fill="hold"/>
                                        <p:tgtEl>
                                          <p:spTgt spid="25604"/>
                                        </p:tgtEl>
                                        <p:attrNameLst>
                                          <p:attrName>ppt_y</p:attrName>
                                        </p:attrNameLst>
                                      </p:cBhvr>
                                      <p:tavLst>
                                        <p:tav tm="0">
                                          <p:val>
                                            <p:strVal val="#ppt_y"/>
                                          </p:val>
                                        </p:tav>
                                        <p:tav tm="100000">
                                          <p:val>
                                            <p:strVal val="#ppt_y"/>
                                          </p:val>
                                        </p:tav>
                                      </p:tavLst>
                                    </p:anim>
                                    <p:anim calcmode="lin" valueType="num">
                                      <p:cBhvr additive="base">
                                        <p:cTn id="14" dur="500" fill="hold"/>
                                        <p:tgtEl>
                                          <p:spTgt spid="25604"/>
                                        </p:tgtEl>
                                        <p:attrNameLst>
                                          <p:attrName>ppt_w</p:attrName>
                                        </p:attrNameLst>
                                      </p:cBhvr>
                                      <p:tavLst>
                                        <p:tav tm="0">
                                          <p:val>
                                            <p:fltVal val="0"/>
                                          </p:val>
                                        </p:tav>
                                        <p:tav tm="100000">
                                          <p:val>
                                            <p:strVal val="#ppt_w"/>
                                          </p:val>
                                        </p:tav>
                                      </p:tavLst>
                                    </p:anim>
                                    <p:anim calcmode="lin" valueType="num">
                                      <p:cBhvr additive="base">
                                        <p:cTn id="15" dur="500" fill="hold"/>
                                        <p:tgtEl>
                                          <p:spTgt spid="25604"/>
                                        </p:tgtEl>
                                        <p:attrNameLst>
                                          <p:attrName>ppt_h</p:attrName>
                                        </p:attrNameLst>
                                      </p:cBhvr>
                                      <p:tavLst>
                                        <p:tav tm="0">
                                          <p:val>
                                            <p:strVal val="#ppt_h"/>
                                          </p:val>
                                        </p:tav>
                                        <p:tav tm="100000">
                                          <p:val>
                                            <p:strVal val="#ppt_h"/>
                                          </p:val>
                                        </p:tav>
                                      </p:tavLst>
                                    </p:anim>
                                  </p:childTnLst>
                                </p:cTn>
                              </p:par>
                            </p:childTnLst>
                          </p:cTn>
                        </p:par>
                      </p:childTnLst>
                    </p:cTn>
                  </p:par>
                  <p:par>
                    <p:cTn id="16" fill="hold" nodeType="clickPar">
                      <p:stCondLst>
                        <p:cond delay="indefinite"/>
                      </p:stCondLst>
                      <p:childTnLst>
                        <p:par>
                          <p:cTn id="17" fill="hold" nodeType="afterGroup">
                            <p:stCondLst>
                              <p:cond delay="0"/>
                            </p:stCondLst>
                            <p:childTnLst>
                              <p:par>
                                <p:cTn id="18" presetID="5" presetClass="entr" presetSubtype="10" dur="500" fill="hold" nodeType="clickEffect">
                                  <p:stCondLst>
                                    <p:cond delay="0"/>
                                  </p:stCondLst>
                                  <p:childTnLst>
                                    <p:set>
                                      <p:cBhvr additive="base">
                                        <p:cTn id="19" dur="1" fill="hold">
                                          <p:stCondLst>
                                            <p:cond delay="0"/>
                                          </p:stCondLst>
                                        </p:cTn>
                                        <p:tgtEl>
                                          <p:spTgt spid="25606"/>
                                        </p:tgtEl>
                                        <p:attrNameLst>
                                          <p:attrName>style.visibility</p:attrName>
                                        </p:attrNameLst>
                                      </p:cBhvr>
                                      <p:to>
                                        <p:strVal val="visible"/>
                                      </p:to>
                                    </p:set>
                                    <p:animEffect transition="in" filter="checkerboard(across)">
                                      <p:cBhvr additive="base">
                                        <p:cTn id="20" dur="500"/>
                                        <p:tgtEl>
                                          <p:spTgt spid="25606"/>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4" presetClass="entr" presetSubtype="16" dur="500" fill="hold" grpId="1" nodeType="clickEffect">
                                  <p:stCondLst>
                                    <p:cond delay="0"/>
                                  </p:stCondLst>
                                  <p:childTnLst>
                                    <p:set>
                                      <p:cBhvr additive="base">
                                        <p:cTn id="24" dur="1" fill="hold">
                                          <p:stCondLst>
                                            <p:cond delay="0"/>
                                          </p:stCondLst>
                                        </p:cTn>
                                        <p:tgtEl>
                                          <p:spTgt spid="25603"/>
                                        </p:tgtEl>
                                        <p:attrNameLst>
                                          <p:attrName>style.visibility</p:attrName>
                                        </p:attrNameLst>
                                      </p:cBhvr>
                                      <p:to>
                                        <p:strVal val="visible"/>
                                      </p:to>
                                    </p:set>
                                    <p:animEffect transition="in" filter="box(in)">
                                      <p:cBhvr additive="base">
                                        <p:cTn id="25" dur="500"/>
                                        <p:tgtEl>
                                          <p:spTgt spid="25603"/>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5" presetClass="entr" presetSubtype="10" dur="500" fill="hold" nodeType="clickEffect">
                                  <p:stCondLst>
                                    <p:cond delay="0"/>
                                  </p:stCondLst>
                                  <p:childTnLst>
                                    <p:set>
                                      <p:cBhvr additive="base">
                                        <p:cTn id="29" dur="1" fill="hold">
                                          <p:stCondLst>
                                            <p:cond delay="0"/>
                                          </p:stCondLst>
                                        </p:cTn>
                                        <p:tgtEl>
                                          <p:spTgt spid="25605"/>
                                        </p:tgtEl>
                                        <p:attrNameLst>
                                          <p:attrName>style.visibility</p:attrName>
                                        </p:attrNameLst>
                                      </p:cBhvr>
                                      <p:to>
                                        <p:strVal val="visible"/>
                                      </p:to>
                                    </p:set>
                                    <p:animEffect transition="in" filter="checkerboard(across)">
                                      <p:cBhvr additive="base">
                                        <p:cTn id="30" dur="500"/>
                                        <p:tgtEl>
                                          <p:spTgt spid="25605"/>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3" presetClass="entr" presetSubtype="10" dur="500" fill="hold" nodeType="clickEffect">
                                  <p:stCondLst>
                                    <p:cond delay="0"/>
                                  </p:stCondLst>
                                  <p:childTnLst>
                                    <p:set>
                                      <p:cBhvr additive="base">
                                        <p:cTn id="34" dur="1" fill="hold">
                                          <p:stCondLst>
                                            <p:cond delay="0"/>
                                          </p:stCondLst>
                                        </p:cTn>
                                        <p:tgtEl>
                                          <p:spTgt spid="25607"/>
                                        </p:tgtEl>
                                        <p:attrNameLst>
                                          <p:attrName>style.visibility</p:attrName>
                                        </p:attrNameLst>
                                      </p:cBhvr>
                                      <p:to>
                                        <p:strVal val="visible"/>
                                      </p:to>
                                    </p:set>
                                    <p:animEffect transition="in" filter="blinds(horizontal)">
                                      <p:cBhvr additive="base">
                                        <p:cTn id="35" dur="500"/>
                                        <p:tgtEl>
                                          <p:spTgt spid="25607"/>
                                        </p:tgtEl>
                                      </p:cBhvr>
                                    </p:animEffect>
                                  </p:childTnLst>
                                </p:cTn>
                              </p:par>
                            </p:childTnLst>
                          </p:cTn>
                        </p:par>
                      </p:childTnLst>
                    </p:cTn>
                  </p:par>
                  <p:par>
                    <p:cTn id="36" fill="hold" nodeType="clickPar">
                      <p:stCondLst>
                        <p:cond delay="indefinite"/>
                      </p:stCondLst>
                      <p:childTnLst>
                        <p:par>
                          <p:cTn id="37" fill="hold" nodeType="afterGroup">
                            <p:stCondLst>
                              <p:cond delay="0"/>
                            </p:stCondLst>
                            <p:childTnLst>
                              <p:par>
                                <p:cTn id="38" presetID="2" presetClass="entr" presetSubtype="4" dur="500" fill="hold" grpId="2" nodeType="clickEffect">
                                  <p:stCondLst>
                                    <p:cond delay="0"/>
                                  </p:stCondLst>
                                  <p:childTnLst>
                                    <p:set>
                                      <p:cBhvr additive="base">
                                        <p:cTn id="39" dur="1" fill="hold">
                                          <p:stCondLst>
                                            <p:cond delay="0"/>
                                          </p:stCondLst>
                                        </p:cTn>
                                        <p:tgtEl>
                                          <p:spTgt spid="25608"/>
                                        </p:tgtEl>
                                        <p:attrNameLst>
                                          <p:attrName>style.visibility</p:attrName>
                                        </p:attrNameLst>
                                      </p:cBhvr>
                                      <p:to>
                                        <p:strVal val="visible"/>
                                      </p:to>
                                    </p:set>
                                    <p:anim calcmode="lin" valueType="num">
                                      <p:cBhvr additive="base">
                                        <p:cTn id="40" dur="500" fill="hold"/>
                                        <p:tgtEl>
                                          <p:spTgt spid="25608"/>
                                        </p:tgtEl>
                                        <p:attrNameLst>
                                          <p:attrName>ppt_x</p:attrName>
                                        </p:attrNameLst>
                                      </p:cBhvr>
                                      <p:tavLst>
                                        <p:tav tm="0">
                                          <p:val>
                                            <p:strVal val="#ppt_x"/>
                                          </p:val>
                                        </p:tav>
                                        <p:tav tm="100000">
                                          <p:val>
                                            <p:strVal val="#ppt_x"/>
                                          </p:val>
                                        </p:tav>
                                      </p:tavLst>
                                    </p:anim>
                                    <p:anim calcmode="lin" valueType="num">
                                      <p:cBhvr additive="base">
                                        <p:cTn id="41" dur="500" fill="hold"/>
                                        <p:tgtEl>
                                          <p:spTgt spid="2560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1"/>
      <p:bldP spid="25608" grpId="2"/>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626" name="Rectangle 3"/>
          <p:cNvSpPr/>
          <p:nvPr>
            <p:ph type="body" idx="4294967295"/>
          </p:nvPr>
        </p:nvSpPr>
        <p:spPr>
          <a:xfrm>
            <a:off x="381000" y="1066800"/>
            <a:ext cx="8540750" cy="8382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eaLnBrk="1" hangingPunct="1">
              <a:buNone/>
            </a:pPr>
            <a:r>
              <a:rPr lang="zh-CN" altLang="en-US" sz="3600">
                <a:solidFill>
                  <a:srgbClr val="000000"/>
                </a:solidFill>
              </a:rPr>
              <a:t>纯碱得用途:阅读课本</a:t>
            </a:r>
            <a:r>
              <a:rPr lang="en-US" altLang="zh-CN" sz="3600">
                <a:solidFill>
                  <a:srgbClr val="000000"/>
                </a:solidFill>
              </a:rPr>
              <a:t>44</a:t>
            </a:r>
            <a:r>
              <a:rPr lang="zh-CN" altLang="en-US" sz="3600">
                <a:solidFill>
                  <a:srgbClr val="000000"/>
                </a:solidFill>
              </a:rPr>
              <a:t>页倒数第二段</a:t>
            </a:r>
          </a:p>
          <a:p>
            <a:pPr lvl="0" eaLnBrk="1" hangingPunct="1">
              <a:buNone/>
            </a:pPr>
            <a:endParaRPr lang="en-US" altLang="zh-CN"/>
          </a:p>
        </p:txBody>
      </p:sp>
      <p:sp>
        <p:nvSpPr>
          <p:cNvPr id="26627" name="Rectangle 17"/>
          <p:cNvSpPr/>
          <p:nvPr/>
        </p:nvSpPr>
        <p:spPr>
          <a:xfrm>
            <a:off x="304800" y="2133600"/>
            <a:ext cx="7772400" cy="990600"/>
          </a:xfrm>
          <a:prstGeom prst="rect">
            <a:avLst/>
          </a:prstGeom>
          <a:noFill/>
          <a:ln>
            <a:noFill/>
            <a:miter lim="800000"/>
          </a:ln>
        </p:spPr>
        <p:txBody>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342900" lvl="0" indent="-342900" eaLnBrk="1" hangingPunct="1">
              <a:spcBef>
                <a:spcPct val="20000"/>
              </a:spcBef>
            </a:pPr>
            <a:r>
              <a:rPr lang="en-US" altLang="zh-CN">
                <a:solidFill>
                  <a:srgbClr val="000000"/>
                </a:solidFill>
              </a:rPr>
              <a:t> </a:t>
            </a:r>
            <a:r>
              <a:rPr lang="zh-CN" altLang="en-US">
                <a:solidFill>
                  <a:srgbClr val="000000"/>
                </a:solidFill>
              </a:rPr>
              <a:t>碳酸氢钠(也叫酸式碳酸钠):</a:t>
            </a:r>
          </a:p>
        </p:txBody>
      </p:sp>
      <p:sp>
        <p:nvSpPr>
          <p:cNvPr id="26628" name="Text Box 18"/>
          <p:cNvSpPr/>
          <p:nvPr/>
        </p:nvSpPr>
        <p:spPr>
          <a:xfrm>
            <a:off x="533400" y="3429000"/>
            <a:ext cx="2330119" cy="579699"/>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kumimoji="0" lang="zh-CN" altLang="en-US" sz="3200">
                <a:solidFill>
                  <a:srgbClr val="000000"/>
                </a:solidFill>
                <a:latin typeface="Arial" pitchFamily="34" charset="0"/>
              </a:rPr>
              <a:t>俗名:小苏打</a:t>
            </a:r>
          </a:p>
        </p:txBody>
      </p:sp>
      <p:sp>
        <p:nvSpPr>
          <p:cNvPr id="26629" name="Text Box 19"/>
          <p:cNvSpPr/>
          <p:nvPr/>
        </p:nvSpPr>
        <p:spPr>
          <a:xfrm>
            <a:off x="609600" y="4572000"/>
            <a:ext cx="6918013" cy="579699"/>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36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kumimoji="0" lang="zh-CN" altLang="en-US" sz="3200">
                <a:solidFill>
                  <a:srgbClr val="000000"/>
                </a:solidFill>
                <a:latin typeface="Arial" pitchFamily="34" charset="0"/>
              </a:rPr>
              <a:t>物理性质:通常就是白色晶体,能溶于水。</a:t>
            </a:r>
          </a:p>
        </p:txBody>
      </p:sp>
    </p:spTree>
  </p:cSld>
  <p:clrMapOvr>
    <a:masterClrMapping/>
  </p:clrMapOvr>
  <p:transition>
    <p:random/>
    <p:sndAc>
      <p:stSnd>
        <p:snd r:embed="rId2"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6627"/>
                                        </p:tgtEl>
                                        <p:attrNameLst>
                                          <p:attrName>style.visibility</p:attrName>
                                        </p:attrNameLst>
                                      </p:cBhvr>
                                      <p:to>
                                        <p:strVal val="visible"/>
                                      </p:to>
                                    </p:set>
                                    <p:anim calcmode="lin" valueType="num">
                                      <p:cBhvr additive="base">
                                        <p:cTn id="7" dur="500" fill="hold"/>
                                        <p:tgtEl>
                                          <p:spTgt spid="26627"/>
                                        </p:tgtEl>
                                        <p:attrNameLst>
                                          <p:attrName>ppt_x</p:attrName>
                                        </p:attrNameLst>
                                      </p:cBhvr>
                                      <p:tavLst>
                                        <p:tav tm="0">
                                          <p:val>
                                            <p:strVal val="#ppt_x"/>
                                          </p:val>
                                        </p:tav>
                                        <p:tav tm="100000">
                                          <p:val>
                                            <p:strVal val="#ppt_x"/>
                                          </p:val>
                                        </p:tav>
                                      </p:tavLst>
                                    </p:anim>
                                    <p:anim calcmode="lin" valueType="num">
                                      <p:cBhvr additive="base">
                                        <p:cTn id="8" dur="500" fill="hold"/>
                                        <p:tgtEl>
                                          <p:spTgt spid="2662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5" presetClass="entr" presetSubtype="0" dur="1000" fill="hold" grpId="1" nodeType="clickEffect">
                                  <p:stCondLst>
                                    <p:cond delay="0"/>
                                  </p:stCondLst>
                                  <p:childTnLst>
                                    <p:set>
                                      <p:cBhvr additive="base">
                                        <p:cTn id="12" dur="1" fill="hold">
                                          <p:stCondLst>
                                            <p:cond delay="0"/>
                                          </p:stCondLst>
                                        </p:cTn>
                                        <p:tgtEl>
                                          <p:spTgt spid="26628"/>
                                        </p:tgtEl>
                                        <p:attrNameLst>
                                          <p:attrName>style.visibility</p:attrName>
                                        </p:attrNameLst>
                                      </p:cBhvr>
                                      <p:to>
                                        <p:strVal val="visible"/>
                                      </p:to>
                                    </p:set>
                                    <p:anim calcmode="lin" valueType="num">
                                      <p:cBhvr additive="base">
                                        <p:cTn id="13" dur="500" decel="50000" fill="hold">
                                          <p:stCondLst>
                                            <p:cond delay="0"/>
                                          </p:stCondLst>
                                        </p:cTn>
                                        <p:tgtEl>
                                          <p:spTgt spid="26628"/>
                                        </p:tgtEl>
                                        <p:attrNameLst>
                                          <p:attrName>style.rotation</p:attrName>
                                        </p:attrNameLst>
                                      </p:cBhvr>
                                      <p:tavLst>
                                        <p:tav tm="0">
                                          <p:val>
                                            <p:fltVal val="-90"/>
                                          </p:val>
                                        </p:tav>
                                        <p:tav tm="100000">
                                          <p:val>
                                            <p:fltVal val="0"/>
                                          </p:val>
                                        </p:tav>
                                      </p:tavLst>
                                    </p:anim>
                                    <p:anim calcmode="lin" valueType="num">
                                      <p:cBhvr additive="base">
                                        <p:cTn id="14" dur="500" decel="50000" fill="hold">
                                          <p:stCondLst>
                                            <p:cond delay="0"/>
                                          </p:stCondLst>
                                        </p:cTn>
                                        <p:tgtEl>
                                          <p:spTgt spid="26628"/>
                                        </p:tgtEl>
                                        <p:attrNameLst>
                                          <p:attrName>ppt_w</p:attrName>
                                        </p:attrNameLst>
                                      </p:cBhvr>
                                      <p:tavLst>
                                        <p:tav tm="0">
                                          <p:val>
                                            <p:strVal val="#ppt_w"/>
                                          </p:val>
                                        </p:tav>
                                        <p:tav tm="100000">
                                          <p:val>
                                            <p:strVal val="#ppt_w*.05"/>
                                          </p:val>
                                        </p:tav>
                                      </p:tavLst>
                                    </p:anim>
                                    <p:anim calcmode="lin" valueType="num">
                                      <p:cBhvr additive="base">
                                        <p:cTn id="15" dur="500" accel="50000" fill="hold">
                                          <p:stCondLst>
                                            <p:cond delay="500"/>
                                          </p:stCondLst>
                                        </p:cTn>
                                        <p:tgtEl>
                                          <p:spTgt spid="26628"/>
                                        </p:tgtEl>
                                        <p:attrNameLst>
                                          <p:attrName>ppt_w</p:attrName>
                                        </p:attrNameLst>
                                      </p:cBhvr>
                                      <p:tavLst>
                                        <p:tav tm="0">
                                          <p:val>
                                            <p:strVal val="#ppt_w*.05"/>
                                          </p:val>
                                        </p:tav>
                                        <p:tav tm="100000">
                                          <p:val>
                                            <p:strVal val="#ppt_w"/>
                                          </p:val>
                                        </p:tav>
                                      </p:tavLst>
                                    </p:anim>
                                    <p:anim calcmode="lin" valueType="num">
                                      <p:cBhvr additive="base">
                                        <p:cTn id="16" dur="1000" fill="hold"/>
                                        <p:tgtEl>
                                          <p:spTgt spid="26628"/>
                                        </p:tgtEl>
                                        <p:attrNameLst>
                                          <p:attrName>ppt_h</p:attrName>
                                        </p:attrNameLst>
                                      </p:cBhvr>
                                      <p:tavLst>
                                        <p:tav tm="0">
                                          <p:val>
                                            <p:strVal val="#ppt_h"/>
                                          </p:val>
                                        </p:tav>
                                        <p:tav tm="100000">
                                          <p:val>
                                            <p:strVal val="#ppt_h"/>
                                          </p:val>
                                        </p:tav>
                                      </p:tavLst>
                                    </p:anim>
                                    <p:anim calcmode="lin" valueType="num">
                                      <p:cBhvr additive="base">
                                        <p:cTn id="17" dur="500" decel="50000" fill="hold">
                                          <p:stCondLst>
                                            <p:cond delay="0"/>
                                          </p:stCondLst>
                                        </p:cTn>
                                        <p:tgtEl>
                                          <p:spTgt spid="26628"/>
                                        </p:tgtEl>
                                        <p:attrNameLst>
                                          <p:attrName>ppt_x</p:attrName>
                                        </p:attrNameLst>
                                      </p:cBhvr>
                                      <p:tavLst>
                                        <p:tav tm="0">
                                          <p:val>
                                            <p:strVal val="#ppt_x+.4"/>
                                          </p:val>
                                        </p:tav>
                                        <p:tav tm="100000">
                                          <p:val>
                                            <p:strVal val="#ppt_x"/>
                                          </p:val>
                                        </p:tav>
                                      </p:tavLst>
                                    </p:anim>
                                    <p:anim calcmode="lin" valueType="num">
                                      <p:cBhvr additive="base">
                                        <p:cTn id="18" dur="500" decel="50000" fill="hold">
                                          <p:stCondLst>
                                            <p:cond delay="0"/>
                                          </p:stCondLst>
                                        </p:cTn>
                                        <p:tgtEl>
                                          <p:spTgt spid="26628"/>
                                        </p:tgtEl>
                                        <p:attrNameLst>
                                          <p:attrName>ppt_y</p:attrName>
                                        </p:attrNameLst>
                                      </p:cBhvr>
                                      <p:tavLst>
                                        <p:tav tm="0">
                                          <p:val>
                                            <p:strVal val="#ppt_y-.2"/>
                                          </p:val>
                                        </p:tav>
                                        <p:tav tm="100000">
                                          <p:val>
                                            <p:strVal val="#ppt_y+.1"/>
                                          </p:val>
                                        </p:tav>
                                      </p:tavLst>
                                    </p:anim>
                                    <p:anim calcmode="lin" valueType="num">
                                      <p:cBhvr additive="base">
                                        <p:cTn id="19" dur="500" accel="50000" fill="hold">
                                          <p:stCondLst>
                                            <p:cond delay="500"/>
                                          </p:stCondLst>
                                        </p:cTn>
                                        <p:tgtEl>
                                          <p:spTgt spid="26628"/>
                                        </p:tgtEl>
                                        <p:attrNameLst>
                                          <p:attrName>ppt_y</p:attrName>
                                        </p:attrNameLst>
                                      </p:cBhvr>
                                      <p:tavLst>
                                        <p:tav tm="0">
                                          <p:val>
                                            <p:strVal val="#ppt_y+.1"/>
                                          </p:val>
                                        </p:tav>
                                        <p:tav tm="100000">
                                          <p:val>
                                            <p:strVal val="#ppt_y"/>
                                          </p:val>
                                        </p:tav>
                                      </p:tavLst>
                                    </p:anim>
                                    <p:animEffect transition="in" filter="fade">
                                      <p:cBhvr additive="base">
                                        <p:cTn id="20" dur="1000" decel="50000">
                                          <p:stCondLst>
                                            <p:cond delay="0"/>
                                          </p:stCondLst>
                                        </p:cTn>
                                        <p:tgtEl>
                                          <p:spTgt spid="26628"/>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26" presetClass="entr" presetSubtype="0" dur="2000" fill="hold" grpId="2" nodeType="clickEffect">
                                  <p:stCondLst>
                                    <p:cond delay="0"/>
                                  </p:stCondLst>
                                  <p:childTnLst>
                                    <p:set>
                                      <p:cBhvr additive="base">
                                        <p:cTn id="24" dur="1" fill="hold">
                                          <p:stCondLst>
                                            <p:cond delay="0"/>
                                          </p:stCondLst>
                                        </p:cTn>
                                        <p:tgtEl>
                                          <p:spTgt spid="26629"/>
                                        </p:tgtEl>
                                        <p:attrNameLst>
                                          <p:attrName>style.visibility</p:attrName>
                                        </p:attrNameLst>
                                      </p:cBhvr>
                                      <p:to>
                                        <p:strVal val="visible"/>
                                      </p:to>
                                    </p:set>
                                    <p:animEffect transition="in" filter="wipe(down)">
                                      <p:cBhvr additive="base">
                                        <p:cTn id="25" dur="580">
                                          <p:stCondLst>
                                            <p:cond delay="0"/>
                                          </p:stCondLst>
                                        </p:cTn>
                                        <p:tgtEl>
                                          <p:spTgt spid="26629"/>
                                        </p:tgtEl>
                                      </p:cBhvr>
                                    </p:animEffect>
                                    <p:anim calcmode="lin" valueType="num">
                                      <p:cBhvr additive="base">
                                        <p:cTn id="26" dur="1822" fill="hold" tmFilter="0,0; 0.14,0.36; 0.43,0.73; 0.71,0.91; 1.0,1.0">
                                          <p:stCondLst>
                                            <p:cond delay="0"/>
                                          </p:stCondLst>
                                        </p:cTn>
                                        <p:tgtEl>
                                          <p:spTgt spid="26629"/>
                                        </p:tgtEl>
                                        <p:attrNameLst>
                                          <p:attrName>ppt_x</p:attrName>
                                        </p:attrNameLst>
                                      </p:cBhvr>
                                      <p:tavLst>
                                        <p:tav tm="0">
                                          <p:val>
                                            <p:strVal val="#ppt_x-0.25"/>
                                          </p:val>
                                        </p:tav>
                                        <p:tav tm="100000">
                                          <p:val>
                                            <p:strVal val="#ppt_x"/>
                                          </p:val>
                                        </p:tav>
                                      </p:tavLst>
                                    </p:anim>
                                    <p:anim calcmode="lin" valueType="num">
                                      <p:cBhvr additive="base">
                                        <p:cTn id="27" dur="664" fill="hold" tmFilter="0.0,0.0; 0.25,0.07; 0.50,0.2; 0.75,0.467; 1.0,1.0">
                                          <p:stCondLst>
                                            <p:cond delay="0"/>
                                          </p:stCondLst>
                                        </p:cTn>
                                        <p:tgtEl>
                                          <p:spTgt spid="26629"/>
                                        </p:tgtEl>
                                        <p:attrNameLst>
                                          <p:attrName>ppt_y</p:attrName>
                                        </p:attrNameLst>
                                      </p:cBhvr>
                                      <p:tavLst>
                                        <p:tav tm="0" fmla="#ppt_y-sin(pi*$)/3">
                                          <p:val>
                                            <p:fltVal val="0.5"/>
                                          </p:val>
                                        </p:tav>
                                        <p:tav tm="100000">
                                          <p:val>
                                            <p:fltVal val="1"/>
                                          </p:val>
                                        </p:tav>
                                      </p:tavLst>
                                    </p:anim>
                                    <p:anim calcmode="lin" valueType="num">
                                      <p:cBhvr additive="base">
                                        <p:cTn id="28" dur="664" fill="hold" tmFilter="0, 0; 0.125,0.2665; 0.25,0.4; 0.375,0.465; 0.5,0.5;  0.625,0.535; 0.75,0.6; 0.875,0.7335; 1,1">
                                          <p:stCondLst>
                                            <p:cond delay="664"/>
                                          </p:stCondLst>
                                        </p:cTn>
                                        <p:tgtEl>
                                          <p:spTgt spid="26629"/>
                                        </p:tgtEl>
                                        <p:attrNameLst>
                                          <p:attrName>ppt_y</p:attrName>
                                        </p:attrNameLst>
                                      </p:cBhvr>
                                      <p:tavLst>
                                        <p:tav tm="0" fmla="#ppt_y-sin(pi*$)/9">
                                          <p:val>
                                            <p:fltVal val="0"/>
                                          </p:val>
                                        </p:tav>
                                        <p:tav tm="100000">
                                          <p:val>
                                            <p:fltVal val="1"/>
                                          </p:val>
                                        </p:tav>
                                      </p:tavLst>
                                    </p:anim>
                                    <p:anim calcmode="lin" valueType="num">
                                      <p:cBhvr additive="base">
                                        <p:cTn id="29" dur="332" fill="hold" tmFilter="0, 0; 0.125,0.2665; 0.25,0.4; 0.375,0.465; 0.5,0.5;  0.625,0.535; 0.75,0.6; 0.875,0.7335; 1,1">
                                          <p:stCondLst>
                                            <p:cond delay="1324"/>
                                          </p:stCondLst>
                                        </p:cTn>
                                        <p:tgtEl>
                                          <p:spTgt spid="26629"/>
                                        </p:tgtEl>
                                        <p:attrNameLst>
                                          <p:attrName>ppt_y</p:attrName>
                                        </p:attrNameLst>
                                      </p:cBhvr>
                                      <p:tavLst>
                                        <p:tav tm="0" fmla="#ppt_y-sin(pi*$)/27">
                                          <p:val>
                                            <p:fltVal val="0"/>
                                          </p:val>
                                        </p:tav>
                                        <p:tav tm="100000">
                                          <p:val>
                                            <p:fltVal val="1"/>
                                          </p:val>
                                        </p:tav>
                                      </p:tavLst>
                                    </p:anim>
                                    <p:anim calcmode="lin" valueType="num">
                                      <p:cBhvr additive="base">
                                        <p:cTn id="30" dur="164" fill="hold" tmFilter="0, 0; 0.125,0.2665; 0.25,0.4; 0.375,0.465; 0.5,0.5;  0.625,0.535; 0.75,0.6; 0.875,0.7335; 1,1">
                                          <p:stCondLst>
                                            <p:cond delay="1656"/>
                                          </p:stCondLst>
                                        </p:cTn>
                                        <p:tgtEl>
                                          <p:spTgt spid="26629"/>
                                        </p:tgtEl>
                                        <p:attrNameLst>
                                          <p:attrName>ppt_y</p:attrName>
                                        </p:attrNameLst>
                                      </p:cBhvr>
                                      <p:tavLst>
                                        <p:tav tm="0" fmla="#ppt_y-sin(pi*$)/81">
                                          <p:val>
                                            <p:fltVal val="0"/>
                                          </p:val>
                                        </p:tav>
                                        <p:tav tm="100000">
                                          <p:val>
                                            <p:fltVal val="1"/>
                                          </p:val>
                                        </p:tav>
                                      </p:tavLst>
                                    </p:anim>
                                    <p:animScale>
                                      <p:cBhvr additive="base">
                                        <p:cTn id="31" dur="26" fill="hold">
                                          <p:stCondLst>
                                            <p:cond delay="650"/>
                                          </p:stCondLst>
                                        </p:cTn>
                                        <p:tgtEl>
                                          <p:spTgt spid="26629"/>
                                        </p:tgtEl>
                                      </p:cBhvr>
                                      <p:to x="100000" y="60000"/>
                                    </p:animScale>
                                    <p:animScale>
                                      <p:cBhvr additive="base">
                                        <p:cTn id="32" dur="166" decel="50000" fill="hold">
                                          <p:stCondLst>
                                            <p:cond delay="676"/>
                                          </p:stCondLst>
                                        </p:cTn>
                                        <p:tgtEl>
                                          <p:spTgt spid="26629"/>
                                        </p:tgtEl>
                                      </p:cBhvr>
                                      <p:to x="100000" y="100000"/>
                                    </p:animScale>
                                    <p:animScale>
                                      <p:cBhvr additive="base">
                                        <p:cTn id="33" dur="26" fill="hold">
                                          <p:stCondLst>
                                            <p:cond delay="1312"/>
                                          </p:stCondLst>
                                        </p:cTn>
                                        <p:tgtEl>
                                          <p:spTgt spid="26629"/>
                                        </p:tgtEl>
                                      </p:cBhvr>
                                      <p:to x="100000" y="80000"/>
                                    </p:animScale>
                                    <p:animScale>
                                      <p:cBhvr additive="base">
                                        <p:cTn id="34" dur="166" decel="50000" fill="hold">
                                          <p:stCondLst>
                                            <p:cond delay="1338"/>
                                          </p:stCondLst>
                                        </p:cTn>
                                        <p:tgtEl>
                                          <p:spTgt spid="26629"/>
                                        </p:tgtEl>
                                      </p:cBhvr>
                                      <p:to x="100000" y="100000"/>
                                    </p:animScale>
                                    <p:animScale>
                                      <p:cBhvr additive="base">
                                        <p:cTn id="35" dur="26" fill="hold">
                                          <p:stCondLst>
                                            <p:cond delay="1642"/>
                                          </p:stCondLst>
                                        </p:cTn>
                                        <p:tgtEl>
                                          <p:spTgt spid="26629"/>
                                        </p:tgtEl>
                                      </p:cBhvr>
                                      <p:to x="100000" y="90000"/>
                                    </p:animScale>
                                    <p:animScale>
                                      <p:cBhvr additive="base">
                                        <p:cTn id="36" dur="166" decel="50000" fill="hold">
                                          <p:stCondLst>
                                            <p:cond delay="1668"/>
                                          </p:stCondLst>
                                        </p:cTn>
                                        <p:tgtEl>
                                          <p:spTgt spid="26629"/>
                                        </p:tgtEl>
                                      </p:cBhvr>
                                      <p:to x="100000" y="100000"/>
                                    </p:animScale>
                                    <p:animScale>
                                      <p:cBhvr additive="base">
                                        <p:cTn id="37" dur="26" fill="hold">
                                          <p:stCondLst>
                                            <p:cond delay="1808"/>
                                          </p:stCondLst>
                                        </p:cTn>
                                        <p:tgtEl>
                                          <p:spTgt spid="26629"/>
                                        </p:tgtEl>
                                      </p:cBhvr>
                                      <p:to x="100000" y="95000"/>
                                    </p:animScale>
                                    <p:animScale>
                                      <p:cBhvr additive="base">
                                        <p:cTn id="38" dur="166" decel="50000" fill="hold">
                                          <p:stCondLst>
                                            <p:cond delay="1834"/>
                                          </p:stCondLst>
                                        </p:cTn>
                                        <p:tgtEl>
                                          <p:spTgt spid="2662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P spid="26628" grpId="1"/>
      <p:bldP spid="26629" grpId="2"/>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https://d.book118.com/278026035046006043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112">
  <a:themeElements>
    <a:clrScheme name="1112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112">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36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36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lnDef>
  </a:objectDefaults>
  <a:extraClrSchemeLst>
    <a:extraClrScheme>
      <a:clrScheme name="1112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112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112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112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112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112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112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26</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26</vt:i4>
      </vt:variant>
    </vt:vector>
  </HeadingPairs>
  <TitlesOfParts>
    <vt:vector baseType="lpstr" size="39">
      <vt:lpstr>Arial</vt:lpstr>
      <vt:lpstr>Calibri</vt:lpstr>
      <vt:lpstr>宋体</vt:lpstr>
      <vt:lpstr>华文宋体</vt:lpstr>
      <vt:lpstr>Times New Roman</vt:lpstr>
      <vt:lpstr>华文新魏</vt:lpstr>
      <vt:lpstr>仿宋_GB2312</vt:lpstr>
      <vt:lpstr>Arial Narrow</vt:lpstr>
      <vt:lpstr>幼圆</vt:lpstr>
      <vt:lpstr>Wingdings</vt:lpstr>
      <vt:lpstr>宋体_GB2312</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设计实验模拟 “氨碱法”制备NaHCO3 :</vt:lpstr>
      <vt:lpstr>   “侯氏制碱法”流程图</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2024-09-22T20:16:59.755</cp:lastPrinted>
  <dcterms:created xsi:type="dcterms:W3CDTF">2024-09-22T12:16:59Z</dcterms:created>
  <dcterms:modified xsi:type="dcterms:W3CDTF">2024-09-22T12:17:01Z</dcterms:modified>
</cp:coreProperties>
</file>