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87238" cy="6859588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33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1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fld id="{211CA07E-9789-4F91-A97F-7528838BF875}" type="datetimeFigureOut">
              <a:rPr lang="zh-CN" altLang="en-US"/>
              <a:pPr>
                <a:defRPr/>
              </a:pPr>
              <a:t>2020/9/23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fld id="{06BD3F40-E4F7-4062-871A-04435BE43A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874302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842" indent="-285709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42835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599969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057103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514237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2971370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428505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3885639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200"/>
              <a:t>1</a:t>
            </a:fld>
            <a:endParaRPr lang="en-US" altLang="zh-CN" sz="12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842" indent="-285709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42835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599969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057103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514237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2971370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428505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3885639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200"/>
              <a:t>9/5/2024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104631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</p:spTree>
    <p:extLst>
      <p:ext uri="{BB962C8B-B14F-4D97-AF65-F5344CB8AC3E}">
        <p14:creationId xmlns:p14="http://schemas.microsoft.com/office/powerpoint/2010/main" val="100945665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58B28-19FC-4AE3-8C9F-73C92A21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82E2A-E213-4528-8E86-C6B79EED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1704-B568-4CBB-8A4A-0ADAAEDBC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7E9C9-A67E-4D13-8253-8F16BF885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3095C-98CA-4117-BAA1-ED62CA4C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2EEE24-AD03-4044-996A-43B2F4EE4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90A2E-D73C-4CEB-A677-01E6ECA8F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C489B-40BD-45CD-93C2-076CB0637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0AFFF-939F-45B6-B888-BDB4FBA59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C8DD7-D9A5-4FA8-B30E-E63DCF160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60E2E-31CD-47AE-A305-4EACED97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 userDrawn="1"/>
        </p:nvSpPr>
        <p:spPr>
          <a:xfrm>
            <a:off x="952133" y="142907"/>
            <a:ext cx="6379258" cy="36933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8" name="燕尾形 7"/>
          <p:cNvSpPr/>
          <p:nvPr userDrawn="1"/>
        </p:nvSpPr>
        <p:spPr>
          <a:xfrm>
            <a:off x="188407" y="190330"/>
            <a:ext cx="342713" cy="257178"/>
          </a:xfrm>
          <a:prstGeom prst="chevron">
            <a:avLst/>
          </a:prstGeom>
          <a:solidFill>
            <a:srgbClr val="373C64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err="1">
              <a:solidFill>
                <a:schemeClr val="tx1"/>
              </a:solidFill>
            </a:endParaRPr>
          </a:p>
        </p:txBody>
      </p:sp>
      <p:sp>
        <p:nvSpPr>
          <p:cNvPr id="9" name="燕尾形 8"/>
          <p:cNvSpPr/>
          <p:nvPr userDrawn="1"/>
        </p:nvSpPr>
        <p:spPr>
          <a:xfrm>
            <a:off x="413300" y="190330"/>
            <a:ext cx="342713" cy="257178"/>
          </a:xfrm>
          <a:prstGeom prst="chevron">
            <a:avLst/>
          </a:prstGeom>
          <a:solidFill>
            <a:srgbClr val="FFC000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err="1">
              <a:solidFill>
                <a:schemeClr val="tx1"/>
              </a:solidFill>
            </a:endParaRPr>
          </a:p>
        </p:txBody>
      </p:sp>
      <p:cxnSp>
        <p:nvCxnSpPr>
          <p:cNvPr id="11" name="直接连接符 10"/>
          <p:cNvCxnSpPr/>
          <p:nvPr userDrawn="1"/>
        </p:nvCxnSpPr>
        <p:spPr>
          <a:xfrm>
            <a:off x="335229" y="644839"/>
            <a:ext cx="11420807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0332" y="36134"/>
            <a:ext cx="1199666" cy="565557"/>
          </a:xfrm>
          <a:prstGeom prst="rect">
            <a:avLst/>
          </a:prstGeom>
        </p:spPr>
      </p:pic>
      <p:sp>
        <p:nvSpPr>
          <p:cNvPr id="12" name="Slide Number Placeholder 5"/>
          <p:cNvSpPr txBox="1"/>
          <p:nvPr userDrawn="1"/>
        </p:nvSpPr>
        <p:spPr bwMode="auto">
          <a:xfrm>
            <a:off x="10316438" y="6598881"/>
            <a:ext cx="1706515" cy="164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en-US" altLang="zh-CN" sz="799" b="0" i="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t>- </a:t>
            </a:r>
            <a:fld id="{BDAEED39-8CE5-E849-8BB2-D2203B6D9153}" type="slidenum">
              <a:rPr lang="en-US" altLang="zh-CN" sz="799" b="0" i="0" baseline="0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pPr algn="r"/>
              <a:t>‹#›</a:t>
            </a:fld>
            <a:r>
              <a:rPr lang="en-US" altLang="zh-CN" sz="799" b="0" i="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t> -</a:t>
            </a:r>
            <a:endParaRPr lang="en-US" altLang="zh-CN" sz="799" b="1" i="0" baseline="0">
              <a:solidFill>
                <a:schemeClr val="bg1">
                  <a:lumMod val="65000"/>
                </a:schemeClr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</a:endParaRPr>
          </a:p>
          <a:p>
            <a:pPr algn="r"/>
            <a:endParaRPr lang="en-US" altLang="zh-CN" sz="799" b="1" i="0" baseline="0">
              <a:solidFill>
                <a:schemeClr val="bg1">
                  <a:lumMod val="65000"/>
                </a:schemeClr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</a:endParaRPr>
          </a:p>
        </p:txBody>
      </p:sp>
      <p:sp>
        <p:nvSpPr>
          <p:cNvPr id="13" name="Footer Placeholder 3"/>
          <p:cNvSpPr>
            <a:spLocks noGrp="1"/>
          </p:cNvSpPr>
          <p:nvPr userDrawn="1"/>
        </p:nvSpPr>
        <p:spPr bwMode="gray">
          <a:xfrm>
            <a:off x="143285" y="6670154"/>
            <a:ext cx="11375684" cy="123111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AU"/>
            </a:defPPr>
            <a:lvl1pPr algn="l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900" b="0" kern="1200">
                <a:solidFill>
                  <a:schemeClr val="tx1"/>
                </a:solidFill>
                <a:latin typeface="Cambria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8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楷体"/>
                <a:cs typeface="Arial" pitchFamily="34" charset="0"/>
              </a:rPr>
              <a:t>This information is confidential and was prepared by Bain &amp; Company solely for the use of our client; it is not to be relied on by any 3rd party without Bain's prior written consent</a:t>
            </a:r>
          </a:p>
        </p:txBody>
      </p:sp>
    </p:spTree>
    <p:extLst>
      <p:ext uri="{BB962C8B-B14F-4D97-AF65-F5344CB8AC3E}">
        <p14:creationId xmlns:p14="http://schemas.microsoft.com/office/powerpoint/2010/main" val="308142181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713755" y="4335417"/>
            <a:ext cx="7105977" cy="523464"/>
          </a:xfrm>
        </p:spPr>
        <p:txBody>
          <a:bodyPr bIns="0"/>
          <a:lstStyle>
            <a:lvl1pPr marL="257184" marR="0" indent="-257184" algn="l" defTabSz="68582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chemeClr val="bg1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marL="257184" marR="0" lvl="0" indent="-257184" defTabSz="68582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8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706696" y="4866288"/>
            <a:ext cx="7088064" cy="499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2" numCol="1" anchor="t" anchorCtr="0" compatLnSpc="1">
            <a:prstTxWarp prst="textNoShape">
              <a:avLst/>
            </a:prstTxWarp>
          </a:bodyPr>
          <a:lstStyle>
            <a:lvl1pPr algn="l">
              <a:defRPr sz="2200" b="0" i="0">
                <a:solidFill>
                  <a:srgbClr val="FAAF19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  <p:sp>
        <p:nvSpPr>
          <p:cNvPr id="13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706696" y="5429457"/>
            <a:ext cx="7088064" cy="439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2" numCol="1" anchor="t" anchorCtr="0" compatLnSpc="1">
            <a:prstTxWarp prst="textNoShape">
              <a:avLst/>
            </a:prstTxWarp>
          </a:bodyPr>
          <a:lstStyle>
            <a:lvl1pPr algn="l">
              <a:defRPr sz="900" b="0" i="0">
                <a:solidFill>
                  <a:srgbClr val="FAAF19"/>
                </a:solidFill>
                <a:latin typeface="华文细黑"/>
                <a:ea typeface="华文细黑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934618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406" y="-7411"/>
            <a:ext cx="12222215" cy="6877881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705293" y="4342286"/>
            <a:ext cx="3413556" cy="1348099"/>
          </a:xfr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华文细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07527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ags" Target="../tags/tag1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3.emf" /><Relationship Id="rId7" Type="http://schemas.openxmlformats.org/officeDocument/2006/relationships/vmlDrawing" Target="../drawings/vmlDrawing1.v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 userDrawn="1"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3747735813"/>
              </p:ext>
            </p:extLst>
          </p:nvPr>
        </p:nvGraphicFramePr>
        <p:xfrm>
          <a:off x="2119" y="2119"/>
          <a:ext cx="2115" cy="211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幻灯片" r:id="rId5" imgW="360" imgH="360" progId="TCLayout.ActiveDocument.1">
                  <p:embed/>
                </p:oleObj>
              </mc:Choice>
              <mc:Fallback>
                <p:oleObj name="think-cell 幻灯片" r:id="rId5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19" y="2119"/>
                        <a:ext cx="2115" cy="211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4" name="标题占位符 1"/>
          <p:cNvSpPr>
            <a:spLocks noGrp="1"/>
          </p:cNvSpPr>
          <p:nvPr>
            <p:ph type="title"/>
          </p:nvPr>
        </p:nvSpPr>
        <p:spPr bwMode="auto">
          <a:xfrm>
            <a:off x="609362" y="274700"/>
            <a:ext cx="10968514" cy="1143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075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362" y="1600572"/>
            <a:ext cx="10968514" cy="452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362" y="6357823"/>
            <a:ext cx="2843689" cy="36521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Calibri" pitchFamily="34" charset="0"/>
                <a:ea typeface="SimSun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A7C4AA02-BA32-407A-8E22-37F3256234F4}" type="datetimeFigureOut">
              <a:rPr lang="zh-CN" altLang="en-US"/>
              <a:pPr>
                <a:defRPr/>
              </a:pPr>
              <a:t>2020/9/23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3973" y="6357823"/>
            <a:ext cx="3859292" cy="36521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Calibri" pitchFamily="34" charset="0"/>
                <a:ea typeface="SimSun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/>
              <a:t>产品融合项目</a:t>
            </a:r>
            <a:r>
              <a:rPr lang="en-US" altLang="zh-CN"/>
              <a:t>_</a:t>
            </a:r>
            <a:r>
              <a:rPr lang="zh-CN" altLang="en-US"/>
              <a:t>第一次里程碑汇报</a:t>
            </a:r>
            <a:r>
              <a:rPr lang="en-US" altLang="zh-CN"/>
              <a:t>_20170525_.PPTX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4187" y="6357823"/>
            <a:ext cx="2843689" cy="36521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Calibri" pitchFamily="34" charset="0"/>
                <a:ea typeface="SimSun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C673E75B-E46B-477C-9658-9AF49AD400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30" r:id="rId2"/>
    <p:sldLayoutId id="2147484031" r:id="rId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宋体" pitchFamily="2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189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377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566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754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891" indent="-342891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宋体" pitchFamily="2" charset="-122"/>
          <a:cs typeface="+mn-cs"/>
        </a:defRPr>
      </a:lvl1pPr>
      <a:lvl2pPr marL="742932" indent="-285744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宋体" pitchFamily="2" charset="-122"/>
          <a:cs typeface="+mn-cs"/>
        </a:defRPr>
      </a:lvl2pPr>
      <a:lvl3pPr marL="1142971" indent="-228594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宋体" pitchFamily="2" charset="-122"/>
          <a:cs typeface="+mn-cs"/>
        </a:defRPr>
      </a:lvl3pPr>
      <a:lvl4pPr marL="1600160" indent="-228594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宋体" pitchFamily="2" charset="-122"/>
          <a:cs typeface="+mn-cs"/>
        </a:defRPr>
      </a:lvl4pPr>
      <a:lvl5pPr marL="2057349" indent="-228594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宋体" pitchFamily="2" charset="-122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.xml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4.emf" /><Relationship Id="rId6" Type="http://schemas.openxmlformats.org/officeDocument/2006/relationships/image" Target="../media/image5.emf" /><Relationship Id="rId7" Type="http://schemas.openxmlformats.org/officeDocument/2006/relationships/image" Target="../media/image1.png" /><Relationship Id="rId8" Type="http://schemas.openxmlformats.org/officeDocument/2006/relationships/vmlDrawing" Target="../drawings/vmlDrawing2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3.emf" /><Relationship Id="rId6" Type="http://schemas.openxmlformats.org/officeDocument/2006/relationships/image" Target="../media/image6.png" /><Relationship Id="rId7" Type="http://schemas.openxmlformats.org/officeDocument/2006/relationships/vmlDrawing" Target="../drawings/vmlDrawing3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.xml" /><Relationship Id="rId11" Type="http://schemas.openxmlformats.org/officeDocument/2006/relationships/image" Target="../media/image10.png" /><Relationship Id="rId12" Type="http://schemas.microsoft.com/office/2007/relationships/hdphoto" Target="../media/image11.wdp" /><Relationship Id="rId13" Type="http://schemas.openxmlformats.org/officeDocument/2006/relationships/image" Target="../media/image12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notesSlide" Target="../notesSlides/notesSlide3.xml" /><Relationship Id="rId20" Type="http://schemas.openxmlformats.org/officeDocument/2006/relationships/vmlDrawing" Target="../drawings/vmlDrawing4.vml" /><Relationship Id="rId3" Type="http://schemas.openxmlformats.org/officeDocument/2006/relationships/tags" Target="../tags/tag4.xml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3.emf" /><Relationship Id="rId6" Type="http://schemas.openxmlformats.org/officeDocument/2006/relationships/image" Target="../media/image7.png" /><Relationship Id="rId7" Type="http://schemas.microsoft.com/office/2007/relationships/hdphoto" Target="../media/image8.wdp" /><Relationship Id="rId8" Type="http://schemas.openxmlformats.org/officeDocument/2006/relationships/image" Target="../media/image9.png" /><Relationship Id="rId9" Type="http://schemas.openxmlformats.org/officeDocument/2006/relationships/tags" Target="../tags/tag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.png" /><Relationship Id="rId11" Type="http://schemas.openxmlformats.org/officeDocument/2006/relationships/tags" Target="../tags/tag18.xml" /><Relationship Id="rId12" Type="http://schemas.openxmlformats.org/officeDocument/2006/relationships/tags" Target="../tags/tag19.xml" /><Relationship Id="rId13" Type="http://schemas.openxmlformats.org/officeDocument/2006/relationships/image" Target="../media/image14.emf" /><Relationship Id="rId14" Type="http://schemas.openxmlformats.org/officeDocument/2006/relationships/image" Target="../media/image15.emf" /><Relationship Id="rId15" Type="http://schemas.openxmlformats.org/officeDocument/2006/relationships/image" Target="../media/image16.emf" /><Relationship Id="rId16" Type="http://schemas.openxmlformats.org/officeDocument/2006/relationships/image" Target="../media/image17.emf" /><Relationship Id="rId17" Type="http://schemas.openxmlformats.org/officeDocument/2006/relationships/image" Target="../media/image18.emf" /><Relationship Id="rId18" Type="http://schemas.openxmlformats.org/officeDocument/2006/relationships/image" Target="../media/image19.emf" /><Relationship Id="rId19" Type="http://schemas.openxmlformats.org/officeDocument/2006/relationships/image" Target="../media/image20.emf" /><Relationship Id="rId2" Type="http://schemas.openxmlformats.org/officeDocument/2006/relationships/notesSlide" Target="../notesSlides/notesSlide4.xml" /><Relationship Id="rId20" Type="http://schemas.openxmlformats.org/officeDocument/2006/relationships/image" Target="../media/image21.emf" /><Relationship Id="rId21" Type="http://schemas.openxmlformats.org/officeDocument/2006/relationships/image" Target="../media/image22.emf" /><Relationship Id="rId22" Type="http://schemas.openxmlformats.org/officeDocument/2006/relationships/image" Target="../media/image23.emf" /><Relationship Id="rId23" Type="http://schemas.openxmlformats.org/officeDocument/2006/relationships/image" Target="../media/image24.emf" /><Relationship Id="rId24" Type="http://schemas.openxmlformats.org/officeDocument/2006/relationships/image" Target="../media/image25.emf" /><Relationship Id="rId25" Type="http://schemas.openxmlformats.org/officeDocument/2006/relationships/image" Target="../media/image26.emf" /><Relationship Id="rId26" Type="http://schemas.openxmlformats.org/officeDocument/2006/relationships/image" Target="../media/image27.emf" /><Relationship Id="rId27" Type="http://schemas.openxmlformats.org/officeDocument/2006/relationships/image" Target="../media/image28.emf" /><Relationship Id="rId28" Type="http://schemas.openxmlformats.org/officeDocument/2006/relationships/image" Target="../media/image29.emf" /><Relationship Id="rId29" Type="http://schemas.openxmlformats.org/officeDocument/2006/relationships/image" Target="../media/image30.emf" /><Relationship Id="rId3" Type="http://schemas.openxmlformats.org/officeDocument/2006/relationships/tags" Target="../tags/tag13.xml" /><Relationship Id="rId30" Type="http://schemas.openxmlformats.org/officeDocument/2006/relationships/image" Target="../media/image31.emf" /><Relationship Id="rId31" Type="http://schemas.openxmlformats.org/officeDocument/2006/relationships/image" Target="../media/image32.emf" /><Relationship Id="rId32" Type="http://schemas.openxmlformats.org/officeDocument/2006/relationships/image" Target="../media/image33.emf" /><Relationship Id="rId33" Type="http://schemas.openxmlformats.org/officeDocument/2006/relationships/vmlDrawing" Target="../drawings/vmlDrawing5.vml" /><Relationship Id="rId4" Type="http://schemas.openxmlformats.org/officeDocument/2006/relationships/oleObject" Target="../embeddings/oleObject5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tags" Target="../tags/tag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.xml" /><Relationship Id="rId11" Type="http://schemas.openxmlformats.org/officeDocument/2006/relationships/image" Target="../media/image36.emf" /><Relationship Id="rId12" Type="http://schemas.openxmlformats.org/officeDocument/2006/relationships/tags" Target="../tags/tag24.xml" /><Relationship Id="rId13" Type="http://schemas.openxmlformats.org/officeDocument/2006/relationships/image" Target="../media/image37.emf" /><Relationship Id="rId14" Type="http://schemas.openxmlformats.org/officeDocument/2006/relationships/image" Target="../media/image38.emf" /><Relationship Id="rId15" Type="http://schemas.openxmlformats.org/officeDocument/2006/relationships/vmlDrawing" Target="../drawings/vmlDrawing6.v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.xml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21.xml" /><Relationship Id="rId7" Type="http://schemas.openxmlformats.org/officeDocument/2006/relationships/image" Target="../media/image34.emf" /><Relationship Id="rId8" Type="http://schemas.openxmlformats.org/officeDocument/2006/relationships/tags" Target="../tags/tag22.xml" /><Relationship Id="rId9" Type="http://schemas.openxmlformats.org/officeDocument/2006/relationships/image" Target="../media/image35.e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9.xml" /><Relationship Id="rId11" Type="http://schemas.openxmlformats.org/officeDocument/2006/relationships/image" Target="../media/image39.png" /><Relationship Id="rId12" Type="http://schemas.openxmlformats.org/officeDocument/2006/relationships/tags" Target="../tags/tag30.xml" /><Relationship Id="rId13" Type="http://schemas.openxmlformats.org/officeDocument/2006/relationships/image" Target="../media/image40.png" /><Relationship Id="rId14" Type="http://schemas.openxmlformats.org/officeDocument/2006/relationships/tags" Target="../tags/tag31.xml" /><Relationship Id="rId15" Type="http://schemas.openxmlformats.org/officeDocument/2006/relationships/image" Target="../media/image41.jpeg" /><Relationship Id="rId16" Type="http://schemas.openxmlformats.org/officeDocument/2006/relationships/tags" Target="../tags/tag32.xml" /><Relationship Id="rId17" Type="http://schemas.openxmlformats.org/officeDocument/2006/relationships/tags" Target="../tags/tag33.xml" /><Relationship Id="rId18" Type="http://schemas.openxmlformats.org/officeDocument/2006/relationships/image" Target="../media/image42.emf" /><Relationship Id="rId19" Type="http://schemas.openxmlformats.org/officeDocument/2006/relationships/tags" Target="../tags/tag34.xml" /><Relationship Id="rId2" Type="http://schemas.openxmlformats.org/officeDocument/2006/relationships/notesSlide" Target="../notesSlides/notesSlide6.xml" /><Relationship Id="rId20" Type="http://schemas.openxmlformats.org/officeDocument/2006/relationships/image" Target="../media/image43.png" /><Relationship Id="rId21" Type="http://schemas.openxmlformats.org/officeDocument/2006/relationships/tags" Target="../tags/tag35.xml" /><Relationship Id="rId22" Type="http://schemas.openxmlformats.org/officeDocument/2006/relationships/tags" Target="../tags/tag36.xml" /><Relationship Id="rId23" Type="http://schemas.openxmlformats.org/officeDocument/2006/relationships/image" Target="../media/image44.png" /><Relationship Id="rId24" Type="http://schemas.openxmlformats.org/officeDocument/2006/relationships/vmlDrawing" Target="../drawings/vmlDrawing7.vml" /><Relationship Id="rId3" Type="http://schemas.openxmlformats.org/officeDocument/2006/relationships/tags" Target="../tags/tag25.xml" /><Relationship Id="rId4" Type="http://schemas.openxmlformats.org/officeDocument/2006/relationships/oleObject" Target="../embeddings/oleObject7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26.xml" /><Relationship Id="rId7" Type="http://schemas.openxmlformats.org/officeDocument/2006/relationships/image" Target="../media/image13.png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vmlDrawing" Target="../drawings/vmlDrawing8.v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7.xml" /><Relationship Id="rId4" Type="http://schemas.openxmlformats.org/officeDocument/2006/relationships/oleObject" Target="../embeddings/oleObject8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50.xml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vmlDrawing" Target="../drawings/vmlDrawing9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notesSlide" Target="../notesSlides/notesSlide9.xml" /><Relationship Id="rId20" Type="http://schemas.openxmlformats.org/officeDocument/2006/relationships/vmlDrawing" Target="../drawings/vmlDrawing10.vml" /><Relationship Id="rId3" Type="http://schemas.openxmlformats.org/officeDocument/2006/relationships/tags" Target="../tags/tag53.xml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54.xml" /><Relationship Id="rId7" Type="http://schemas.openxmlformats.org/officeDocument/2006/relationships/image" Target="../media/image13.png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1.xml" /><Relationship Id="rId11" Type="http://schemas.openxmlformats.org/officeDocument/2006/relationships/vmlDrawing" Target="../drawings/vmlDrawing11.v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67.xml" /><Relationship Id="rId4" Type="http://schemas.openxmlformats.org/officeDocument/2006/relationships/oleObject" Target="../embeddings/oleObject11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68.xml" /><Relationship Id="rId7" Type="http://schemas.openxmlformats.org/officeDocument/2006/relationships/image" Target="../media/image13.png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6.png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notesSlide" Target="../notesSlides/notesSlide11.xml" /><Relationship Id="rId20" Type="http://schemas.openxmlformats.org/officeDocument/2006/relationships/tags" Target="../tags/tag84.xml" /><Relationship Id="rId21" Type="http://schemas.openxmlformats.org/officeDocument/2006/relationships/tags" Target="../tags/tag85.xml" /><Relationship Id="rId22" Type="http://schemas.openxmlformats.org/officeDocument/2006/relationships/tags" Target="../tags/tag86.xml" /><Relationship Id="rId23" Type="http://schemas.openxmlformats.org/officeDocument/2006/relationships/vmlDrawing" Target="../drawings/vmlDrawing12.vml" /><Relationship Id="rId3" Type="http://schemas.openxmlformats.org/officeDocument/2006/relationships/tags" Target="../tags/tag72.xml" /><Relationship Id="rId4" Type="http://schemas.openxmlformats.org/officeDocument/2006/relationships/oleObject" Target="../embeddings/oleObject12.bin" TargetMode="Internal" /><Relationship Id="rId5" Type="http://schemas.openxmlformats.org/officeDocument/2006/relationships/image" Target="../media/image3.emf" /><Relationship Id="rId6" Type="http://schemas.openxmlformats.org/officeDocument/2006/relationships/image" Target="../media/image45.jpeg" /><Relationship Id="rId7" Type="http://schemas.openxmlformats.org/officeDocument/2006/relationships/tags" Target="../tags/tag73.xml" /><Relationship Id="rId8" Type="http://schemas.openxmlformats.org/officeDocument/2006/relationships/image" Target="../media/image13.png" /><Relationship Id="rId9" Type="http://schemas.openxmlformats.org/officeDocument/2006/relationships/tags" Target="../tags/tag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5.jpeg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image" Target="../media/image13.png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tags" Target="../tags/tag97.xml" /><Relationship Id="rId2" Type="http://schemas.openxmlformats.org/officeDocument/2006/relationships/notesSlide" Target="../notesSlides/notesSlide12.xml" /><Relationship Id="rId20" Type="http://schemas.openxmlformats.org/officeDocument/2006/relationships/tags" Target="../tags/tag98.xml" /><Relationship Id="rId21" Type="http://schemas.openxmlformats.org/officeDocument/2006/relationships/image" Target="../media/image46.png" /><Relationship Id="rId22" Type="http://schemas.openxmlformats.org/officeDocument/2006/relationships/vmlDrawing" Target="../drawings/vmlDrawing13.vml" /><Relationship Id="rId3" Type="http://schemas.openxmlformats.org/officeDocument/2006/relationships/tags" Target="../tags/tag87.xml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88.xml" /><Relationship Id="rId7" Type="http://schemas.openxmlformats.org/officeDocument/2006/relationships/image" Target="../media/image41.jpeg" /><Relationship Id="rId8" Type="http://schemas.openxmlformats.org/officeDocument/2006/relationships/image" Target="../media/image47.png" /><Relationship Id="rId9" Type="http://schemas.openxmlformats.org/officeDocument/2006/relationships/tags" Target="../tags/tag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8.png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image" Target="../media/image49.png" /><Relationship Id="rId16" Type="http://schemas.openxmlformats.org/officeDocument/2006/relationships/image" Target="../media/image50.png" /><Relationship Id="rId17" Type="http://schemas.openxmlformats.org/officeDocument/2006/relationships/image" Target="../media/image51.emf" /><Relationship Id="rId18" Type="http://schemas.openxmlformats.org/officeDocument/2006/relationships/image" Target="../media/image52.png" /><Relationship Id="rId19" Type="http://schemas.openxmlformats.org/officeDocument/2006/relationships/vmlDrawing" Target="../drawings/vmlDrawing14.v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99.xml" /><Relationship Id="rId4" Type="http://schemas.openxmlformats.org/officeDocument/2006/relationships/oleObject" Target="../embeddings/oleObject14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100.xml" /><Relationship Id="rId7" Type="http://schemas.openxmlformats.org/officeDocument/2006/relationships/image" Target="../media/image13.png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14.xml" /><Relationship Id="rId20" Type="http://schemas.openxmlformats.org/officeDocument/2006/relationships/image" Target="../media/image53.emf" /><Relationship Id="rId21" Type="http://schemas.openxmlformats.org/officeDocument/2006/relationships/image" Target="../media/image54.emf" /><Relationship Id="rId22" Type="http://schemas.openxmlformats.org/officeDocument/2006/relationships/tags" Target="../tags/tag119.xml" /><Relationship Id="rId23" Type="http://schemas.openxmlformats.org/officeDocument/2006/relationships/tags" Target="../tags/tag120.xml" /><Relationship Id="rId24" Type="http://schemas.openxmlformats.org/officeDocument/2006/relationships/image" Target="../media/image47.png" /><Relationship Id="rId25" Type="http://schemas.openxmlformats.org/officeDocument/2006/relationships/tags" Target="../tags/tag121.xml" /><Relationship Id="rId26" Type="http://schemas.openxmlformats.org/officeDocument/2006/relationships/vmlDrawing" Target="../drawings/vmlDrawing15.vml" /><Relationship Id="rId3" Type="http://schemas.openxmlformats.org/officeDocument/2006/relationships/tags" Target="../tags/tag107.xml" /><Relationship Id="rId4" Type="http://schemas.openxmlformats.org/officeDocument/2006/relationships/oleObject" Target="../embeddings/oleObject15.bin" TargetMode="Internal" /><Relationship Id="rId5" Type="http://schemas.openxmlformats.org/officeDocument/2006/relationships/image" Target="../media/image3.emf" /><Relationship Id="rId6" Type="http://schemas.openxmlformats.org/officeDocument/2006/relationships/image" Target="../media/image41.jpeg" /><Relationship Id="rId7" Type="http://schemas.openxmlformats.org/officeDocument/2006/relationships/image" Target="../media/image45.jpeg" /><Relationship Id="rId8" Type="http://schemas.openxmlformats.org/officeDocument/2006/relationships/tags" Target="../tags/tag108.xml" /><Relationship Id="rId9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22.xml" /><Relationship Id="rId4" Type="http://schemas.openxmlformats.org/officeDocument/2006/relationships/oleObject" Target="../embeddings/oleObject16.bin" TargetMode="Internal" /><Relationship Id="rId5" Type="http://schemas.openxmlformats.org/officeDocument/2006/relationships/image" Target="../media/image3.emf" /><Relationship Id="rId6" Type="http://schemas.openxmlformats.org/officeDocument/2006/relationships/vmlDrawing" Target="../drawings/vmlDrawing16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8.xml" /><Relationship Id="rId11" Type="http://schemas.openxmlformats.org/officeDocument/2006/relationships/image" Target="../media/image55.emf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image" Target="../media/image56.emf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vmlDrawing" Target="../drawings/vmlDrawing17.v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23.xml" /><Relationship Id="rId4" Type="http://schemas.openxmlformats.org/officeDocument/2006/relationships/oleObject" Target="../embeddings/oleObject17.bin" TargetMode="Internal" /><Relationship Id="rId5" Type="http://schemas.openxmlformats.org/officeDocument/2006/relationships/image" Target="../media/image3.emf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003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24969242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幻灯片" r:id="rId4" imgW="395" imgH="392" progId="TCLayout.ActiveDocument.1">
                  <p:embed/>
                </p:oleObj>
              </mc:Choice>
              <mc:Fallback>
                <p:oleObj name="think-cell 幻灯片" r:id="rId4" imgW="395" imgH="392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549003" y="3608327"/>
            <a:ext cx="9553945" cy="621106"/>
          </a:xfrm>
          <a:prstGeom prst="rect">
            <a:avLst/>
          </a:prstGeom>
        </p:spPr>
        <p:txBody>
          <a:bodyPr lIns="0" tIns="45720" rIns="0" bIns="45720" anchor="b" anchorCtr="0">
            <a:normAutofit fontScale="90000"/>
          </a:bodyPr>
          <a:lstStyle>
            <a:lvl1pPr>
              <a:defRPr sz="2800" b="1">
                <a:solidFill>
                  <a:schemeClr val="tx1"/>
                </a:solidFill>
              </a:defRPr>
            </a:lvl1pPr>
          </a:lstStyle>
          <a:p>
            <a:pPr>
              <a:lnSpc>
                <a:spcPct val="150000"/>
              </a:lnSpc>
            </a:pPr>
            <a:r>
              <a:rPr lang="zh-CN" altLang="en-US">
                <a:ea typeface="华文细黑" panose="02010600040101010101" pitchFamily="2" charset="-122"/>
                <a:cs typeface="Arial" pitchFamily="34" charset="0"/>
              </a:rPr>
              <a:t>产品融合项目里程碑汇报</a:t>
            </a:r>
            <a:endParaRPr lang="en-US" altLang="zh-CN">
              <a:ea typeface="华文细黑" panose="02010600040101010101" pitchFamily="2" charset="-122"/>
              <a:cs typeface="Arial" pitchFamily="34" charset="0"/>
            </a:endParaRPr>
          </a:p>
        </p:txBody>
      </p:sp>
      <p:sp>
        <p:nvSpPr>
          <p:cNvPr id="6" name="Subtitle 2"/>
          <p:cNvSpPr txBox="1"/>
          <p:nvPr/>
        </p:nvSpPr>
        <p:spPr bwMode="auto">
          <a:xfrm>
            <a:off x="549003" y="4302086"/>
            <a:ext cx="9563939" cy="567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2" numCol="1" anchor="t" anchorCtr="0" compatLnSpc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400" b="0" i="0" kern="1200">
                <a:solidFill>
                  <a:srgbClr val="666666"/>
                </a:solidFill>
                <a:latin typeface="华文黑体"/>
                <a:ea typeface="华文黑体"/>
                <a:cs typeface="华文黑体"/>
              </a:defRPr>
            </a:lvl1pPr>
            <a:lvl2pPr marL="490667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宋体" pitchFamily="2" charset="-122"/>
                <a:cs typeface="+mn-cs"/>
              </a:defRPr>
            </a:lvl2pPr>
            <a:lvl3pPr marL="981334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宋体" pitchFamily="2" charset="-122"/>
                <a:cs typeface="+mn-cs"/>
              </a:defRPr>
            </a:lvl3pPr>
            <a:lvl4pPr marL="1472001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宋体" pitchFamily="2" charset="-122"/>
                <a:cs typeface="+mn-cs"/>
              </a:defRPr>
            </a:lvl4pPr>
            <a:lvl5pPr marL="1962668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宋体" pitchFamily="2" charset="-122"/>
                <a:cs typeface="+mn-cs"/>
              </a:defRPr>
            </a:lvl5pPr>
            <a:lvl6pPr marL="2453335" indent="0" algn="ctr" defTabSz="914377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44002" indent="0" algn="ctr" defTabSz="914377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34669" indent="0" algn="ctr" defTabSz="914377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925336" indent="0" algn="ctr" defTabSz="914377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2017</a:t>
            </a:r>
            <a:r>
              <a:rPr lang="zh-CN" altLang="en-US">
                <a:latin typeface="Verdana" panose="020b0604030504040204" pitchFamily="34" charset="0"/>
                <a:cs typeface="Times New Roman" panose="02020603050405020304" pitchFamily="18" charset="0"/>
              </a:rPr>
              <a:t>年</a:t>
            </a:r>
            <a:r>
              <a:rPr lang="en-US" altLang="zh-CN"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5</a:t>
            </a:r>
            <a:r>
              <a:rPr lang="zh-CN" altLang="en-US">
                <a:latin typeface="Verdana" panose="020b0604030504040204" pitchFamily="34" charset="0"/>
                <a:cs typeface="Times New Roman" panose="02020603050405020304" pitchFamily="18" charset="0"/>
              </a:rPr>
              <a:t>月</a:t>
            </a:r>
            <a:r>
              <a:rPr lang="en-US" altLang="zh-CN"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25</a:t>
            </a:r>
            <a:r>
              <a:rPr lang="zh-CN" altLang="en-US">
                <a:latin typeface="Verdana" panose="020b0604030504040204" pitchFamily="34" charset="0"/>
                <a:cs typeface="Times New Roman" panose="02020603050405020304" pitchFamily="18" charset="0"/>
              </a:rPr>
              <a:t>日</a:t>
            </a:r>
          </a:p>
        </p:txBody>
      </p:sp>
      <p:sp>
        <p:nvSpPr>
          <p:cNvPr id="7" name="Rounded Rectangle 9"/>
          <p:cNvSpPr/>
          <p:nvPr/>
        </p:nvSpPr>
        <p:spPr>
          <a:xfrm>
            <a:off x="549003" y="6581894"/>
            <a:ext cx="7475810" cy="160268"/>
          </a:xfrm>
          <a:prstGeom prst="round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sz="600" b="0" i="0" baseline="0" noProof="1">
                <a:solidFill>
                  <a:schemeClr val="tx1"/>
                </a:solidFill>
                <a:latin typeface="+mn-lt"/>
              </a:rPr>
              <a:t>This information is confidential and was prepared by Bain &amp; Company solely for the use of our client; it is not to be relied on by any 3rd party without Bain's prior written consent</a:t>
            </a:r>
            <a:endParaRPr lang="fr-FR" sz="600" b="0" i="0" baseline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8" name="Straight Connector 11"/>
          <p:cNvCxnSpPr/>
          <p:nvPr/>
        </p:nvCxnSpPr>
        <p:spPr>
          <a:xfrm>
            <a:off x="-88462" y="6541535"/>
            <a:ext cx="12275700" cy="0"/>
          </a:xfrm>
          <a:prstGeom prst="line">
            <a:avLst/>
          </a:prstGeom>
          <a:ln w="12700">
            <a:solidFill>
              <a:srgbClr val="99999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7" descr="Horizontal_RED_LG_DIGITAL.em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003" y="1846314"/>
            <a:ext cx="4196250" cy="472500"/>
          </a:xfrm>
          <a:prstGeom prst="rect">
            <a:avLst/>
          </a:prstGeom>
        </p:spPr>
      </p:pic>
      <p:grpSp>
        <p:nvGrpSpPr>
          <p:cNvPr id="10" name="Group 18"/>
          <p:cNvGrpSpPr/>
          <p:nvPr/>
        </p:nvGrpSpPr>
        <p:grpSpPr>
          <a:xfrm>
            <a:off x="549003" y="5806058"/>
            <a:ext cx="1356535" cy="397281"/>
            <a:chOff x="660382" y="6407018"/>
            <a:chExt cx="1356535" cy="397281"/>
          </a:xfrm>
        </p:grpSpPr>
        <p:sp>
          <p:nvSpPr>
            <p:cNvPr id="11" name="Rectangle 46"/>
            <p:cNvSpPr>
              <a:spLocks noChangeArrowheads="1"/>
            </p:cNvSpPr>
            <p:nvPr/>
          </p:nvSpPr>
          <p:spPr bwMode="auto">
            <a:xfrm>
              <a:off x="660382" y="6407018"/>
              <a:ext cx="1356535" cy="397281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88630" tIns="44316" rIns="88630" bIns="44316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81063">
                <a:spcBef>
                  <a:spcPct val="50000"/>
                </a:spcBef>
              </a:pPr>
              <a:r>
                <a:rPr lang="en-US" sz="2000" b="1">
                  <a:solidFill>
                    <a:schemeClr val="tx1"/>
                  </a:solidFill>
                  <a:latin typeface="+mn-lt"/>
                </a:rPr>
                <a:t>DRAFT</a:t>
              </a:r>
            </a:p>
          </p:txBody>
        </p:sp>
        <p:sp>
          <p:nvSpPr>
            <p:cNvPr id="12" name="Line 48"/>
            <p:cNvSpPr>
              <a:spLocks noChangeShapeType="1"/>
            </p:cNvSpPr>
            <p:nvPr/>
          </p:nvSpPr>
          <p:spPr bwMode="auto">
            <a:xfrm>
              <a:off x="806519" y="6793175"/>
              <a:ext cx="1064260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lIns="88630" tIns="44316" rIns="88630" bIns="44316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Line 49"/>
            <p:cNvSpPr>
              <a:spLocks noChangeShapeType="1"/>
            </p:cNvSpPr>
            <p:nvPr/>
          </p:nvSpPr>
          <p:spPr bwMode="auto">
            <a:xfrm>
              <a:off x="806519" y="6418142"/>
              <a:ext cx="1064260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lIns="88630" tIns="44316" rIns="88630" bIns="44316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16" name="Subtitle 2"/>
          <p:cNvSpPr txBox="1"/>
          <p:nvPr/>
        </p:nvSpPr>
        <p:spPr>
          <a:xfrm>
            <a:off x="279030" y="4869954"/>
            <a:ext cx="9563939" cy="567868"/>
          </a:xfrm>
          <a:prstGeom prst="rect">
            <a:avLst/>
          </a:prstGeom>
        </p:spPr>
        <p:txBody>
          <a:bodyPr vert="horz" lIns="0" tIns="45720" rIns="0" bIns="45720" rtlCol="0" anchor="t" anchorCtr="0">
            <a:normAutofit/>
          </a:bodyPr>
          <a:lstStyle>
            <a:defPPr>
              <a:defRPr lang="zh-CN"/>
            </a:defPPr>
            <a:lvl1pPr marL="0" marR="0" indent="0" algn="l" defTabSz="981075" rtl="0" eaLnBrk="1" fontAlgn="base" latinLnBrk="0" hangingPunct="1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Pts val="2400"/>
              <a:buFont typeface="Verdana" panose="020b0604030504040204" pitchFamily="34" charset="0"/>
              <a:buNone/>
              <a:defRPr kumimoji="0" lang="en-US" altLang="zh-CN" sz="2400" b="0" i="0" u="none" strike="noStrike" kern="1200" cap="none" spc="0" normalizeH="0" baseline="0" noProof="1">
                <a:ln>
                  <a:noFill/>
                </a:ln>
                <a:solidFill>
                  <a:srgbClr val="666666"/>
                </a:solidFill>
                <a:effectLst/>
                <a:uLnTx/>
                <a:uFillTx/>
                <a:latin typeface="+mn-lt"/>
                <a:ea typeface="+mn-ea"/>
                <a:cs typeface="+mn-cs"/>
              </a:defRPr>
            </a:lvl1pPr>
            <a:lvl2pPr marL="490667" marR="0" indent="0" algn="ctr" defTabSz="98107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ts val="2200"/>
              <a:buFont typeface="Verdana"/>
              <a:buNone/>
              <a:defRPr lang="en-CA" altLang="zh-CN" sz="1800" kern="1200" baseline="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81334" marR="0" indent="0" algn="ctr" defTabSz="98107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ts val="2200"/>
              <a:buFont typeface="Marlett" pitchFamily="2" charset="2"/>
              <a:buNone/>
              <a:defRPr lang="zh-CN" altLang="en-US" sz="1800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472001" marR="0" indent="0" algn="ctr" defTabSz="98133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anose="020b0604030504040204" pitchFamily="34" charset="0"/>
              <a:buNone/>
              <a:defRPr lang="en-CA" altLang="zh-CN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962668" indent="0" algn="ctr" defTabSz="981334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453335" indent="0" algn="ctr" defTabSz="981334" rtl="0" eaLnBrk="1" latinLnBrk="0" hangingPunct="1">
              <a:spcBef>
                <a:spcPct val="20000"/>
              </a:spcBef>
              <a:buFont typeface="Arial" pitchFamily="34" charset="0"/>
              <a:buNone/>
              <a:defRPr sz="2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44002" indent="0" algn="ctr" defTabSz="981334" rtl="0" eaLnBrk="1" latinLnBrk="0" hangingPunct="1">
              <a:spcBef>
                <a:spcPct val="20000"/>
              </a:spcBef>
              <a:buFont typeface="Arial" pitchFamily="34" charset="0"/>
              <a:buNone/>
              <a:defRPr sz="2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34669" indent="0" algn="ctr" defTabSz="981334" rtl="0" eaLnBrk="1" latinLnBrk="0" hangingPunct="1">
              <a:spcBef>
                <a:spcPct val="20000"/>
              </a:spcBef>
              <a:buFont typeface="Arial" pitchFamily="34" charset="0"/>
              <a:buNone/>
              <a:defRPr sz="2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925336" indent="0" algn="ctr" defTabSz="981334" rtl="0" eaLnBrk="1" latinLnBrk="0" hangingPunct="1">
              <a:spcBef>
                <a:spcPct val="20000"/>
              </a:spcBef>
              <a:buFont typeface="Arial" pitchFamily="34" charset="0"/>
              <a:buNone/>
              <a:defRPr sz="2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81075" rtl="0" eaLnBrk="1" fontAlgn="base" latinLnBrk="0" hangingPunct="1">
              <a:lnSpc>
                <a:spcPct val="100000"/>
              </a:lnSpc>
              <a:spcBef>
                <a:spcPct val="40000"/>
              </a:spcBef>
              <a:spcAft>
                <a:spcPct val="0"/>
              </a:spcAft>
              <a:buClr>
                <a:sysClr val="windowText" lastClr="000000"/>
              </a:buClr>
              <a:buSzPts val="2400"/>
              <a:buFont typeface="Verdana" panose="020b0604030504040204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rgbClr val="666666"/>
              </a:solidFill>
              <a:effectLst/>
              <a:uLnTx/>
              <a:uFillTx/>
              <a:latin typeface="Verdana"/>
              <a:ea typeface="STXihei"/>
              <a:cs typeface="+mn-cs"/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5384" y="1637455"/>
            <a:ext cx="1888339" cy="890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5355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744224616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4" name="TextBox 142"/>
          <p:cNvSpPr txBox="1"/>
          <p:nvPr/>
        </p:nvSpPr>
        <p:spPr>
          <a:xfrm>
            <a:off x="10469911" y="1395494"/>
            <a:ext cx="1110804" cy="769439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000000"/>
                </a:solidFill>
                <a:latin typeface="华文细黑"/>
                <a:ea typeface="华文细黑"/>
              </a:rPr>
              <a:t>12.29</a:t>
            </a: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r>
              <a:rPr lang="zh-CN" altLang="en-US" b="1">
                <a:solidFill>
                  <a:srgbClr val="000000"/>
                </a:solidFill>
                <a:latin typeface="华文细黑"/>
                <a:ea typeface="华文细黑"/>
              </a:rPr>
              <a:t>结项汇报</a:t>
            </a:r>
          </a:p>
        </p:txBody>
      </p:sp>
      <p:sp>
        <p:nvSpPr>
          <p:cNvPr id="225" name="TextBox 142"/>
          <p:cNvSpPr txBox="1"/>
          <p:nvPr/>
        </p:nvSpPr>
        <p:spPr>
          <a:xfrm>
            <a:off x="8531884" y="1395494"/>
            <a:ext cx="1535772" cy="938716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en-US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defRPr sz="1100" b="1" kern="1200">
                <a:solidFill>
                  <a:srgbClr val="000000"/>
                </a:solidFill>
                <a:latin typeface="华文细黑"/>
                <a:ea typeface="华文细黑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9.20</a:t>
            </a:r>
          </a:p>
          <a:p>
            <a:endParaRPr lang="en-US" altLang="zh-CN"/>
          </a:p>
          <a:p>
            <a:endParaRPr lang="en-US" altLang="zh-CN"/>
          </a:p>
          <a:p>
            <a:r>
              <a:rPr lang="zh-CN" altLang="en-US"/>
              <a:t>里程碑</a:t>
            </a:r>
            <a:r>
              <a:rPr lang="en-US" altLang="zh-CN"/>
              <a:t>2</a:t>
            </a:r>
            <a:r>
              <a:rPr lang="zh-CN" altLang="en-US"/>
              <a:t>：产品推广及末端送装能力构建</a:t>
            </a:r>
          </a:p>
        </p:txBody>
      </p:sp>
      <p:sp>
        <p:nvSpPr>
          <p:cNvPr id="226" name="TextBox 137"/>
          <p:cNvSpPr txBox="1"/>
          <p:nvPr/>
        </p:nvSpPr>
        <p:spPr>
          <a:xfrm>
            <a:off x="6035056" y="1395494"/>
            <a:ext cx="1508627" cy="938716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000000"/>
                </a:solidFill>
                <a:latin typeface="华文细黑"/>
                <a:ea typeface="华文细黑"/>
              </a:rPr>
              <a:t>5.25</a:t>
            </a: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r>
              <a:rPr lang="zh-CN" altLang="en-US" b="1">
                <a:solidFill>
                  <a:srgbClr val="000000"/>
                </a:solidFill>
                <a:latin typeface="华文细黑"/>
                <a:ea typeface="华文细黑"/>
              </a:rPr>
              <a:t>里程碑</a:t>
            </a:r>
            <a:r>
              <a:rPr lang="en-US" altLang="zh-CN" b="1">
                <a:solidFill>
                  <a:srgbClr val="000000"/>
                </a:solidFill>
                <a:latin typeface="华文细黑"/>
                <a:ea typeface="华文细黑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华文细黑"/>
                <a:ea typeface="华文细黑"/>
              </a:rPr>
              <a:t>：产品定位及市场策略研究</a:t>
            </a:r>
          </a:p>
        </p:txBody>
      </p:sp>
      <p:sp>
        <p:nvSpPr>
          <p:cNvPr id="227" name="TextBox 172"/>
          <p:cNvSpPr txBox="1"/>
          <p:nvPr/>
        </p:nvSpPr>
        <p:spPr>
          <a:xfrm>
            <a:off x="4883228" y="1395498"/>
            <a:ext cx="1128767" cy="938716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000000"/>
                </a:solidFill>
                <a:latin typeface="华文细黑"/>
                <a:ea typeface="华文细黑"/>
              </a:rPr>
              <a:t>3.17</a:t>
            </a: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r>
              <a:rPr lang="zh-CN" altLang="en-US" b="1">
                <a:solidFill>
                  <a:srgbClr val="000000"/>
                </a:solidFill>
                <a:latin typeface="华文细黑"/>
                <a:ea typeface="华文细黑"/>
              </a:rPr>
              <a:t>试点总结暨立项汇报</a:t>
            </a:r>
          </a:p>
        </p:txBody>
      </p:sp>
      <p:sp>
        <p:nvSpPr>
          <p:cNvPr id="228" name="TextBox 131"/>
          <p:cNvSpPr txBox="1"/>
          <p:nvPr/>
        </p:nvSpPr>
        <p:spPr>
          <a:xfrm>
            <a:off x="3490451" y="1395498"/>
            <a:ext cx="1008835" cy="769439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000000"/>
                </a:solidFill>
                <a:latin typeface="华文细黑"/>
                <a:ea typeface="华文细黑"/>
              </a:rPr>
              <a:t>2017.1.4</a:t>
            </a: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r>
              <a:rPr lang="zh-CN" altLang="en-US" b="1">
                <a:solidFill>
                  <a:srgbClr val="000000"/>
                </a:solidFill>
                <a:latin typeface="华文细黑"/>
                <a:ea typeface="华文细黑"/>
              </a:rPr>
              <a:t>试点立项</a:t>
            </a:r>
          </a:p>
        </p:txBody>
      </p:sp>
      <p:sp>
        <p:nvSpPr>
          <p:cNvPr id="229" name="TextBox 228"/>
          <p:cNvSpPr txBox="1"/>
          <p:nvPr/>
        </p:nvSpPr>
        <p:spPr bwMode="auto">
          <a:xfrm>
            <a:off x="4557025" y="2410940"/>
            <a:ext cx="2116652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0-130KG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产品名称、定位、目标市场和客户群体确定、产品定价体系和营销策略</a:t>
            </a:r>
          </a:p>
        </p:txBody>
      </p:sp>
      <p:sp>
        <p:nvSpPr>
          <p:cNvPr id="230" name="TextBox 25"/>
          <p:cNvSpPr txBox="1">
            <a:spLocks noChangeArrowheads="1"/>
          </p:cNvSpPr>
          <p:nvPr/>
        </p:nvSpPr>
        <p:spPr bwMode="auto">
          <a:xfrm>
            <a:off x="3397850" y="884477"/>
            <a:ext cx="117472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>
                <a:solidFill>
                  <a:srgbClr val="000000"/>
                </a:solidFill>
                <a:latin typeface="华文细黑"/>
                <a:ea typeface="华文细黑"/>
              </a:rPr>
              <a:t>2017</a:t>
            </a:r>
            <a:r>
              <a:rPr lang="zh-CN" altLang="en-US" sz="1200" b="1">
                <a:solidFill>
                  <a:srgbClr val="000000"/>
                </a:solidFill>
                <a:latin typeface="华文细黑"/>
                <a:ea typeface="华文细黑"/>
              </a:rPr>
              <a:t>年</a:t>
            </a:r>
          </a:p>
        </p:txBody>
      </p:sp>
      <p:sp>
        <p:nvSpPr>
          <p:cNvPr id="231" name="TextBox 230"/>
          <p:cNvSpPr txBox="1"/>
          <p:nvPr/>
        </p:nvSpPr>
        <p:spPr bwMode="auto">
          <a:xfrm>
            <a:off x="4122563" y="1133140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rgbClr val="FFFFFF"/>
                </a:solidFill>
                <a:latin typeface="华文细黑"/>
                <a:ea typeface="华文细黑"/>
              </a:rPr>
              <a:t>2</a:t>
            </a:r>
            <a:r>
              <a:rPr lang="zh-CN" altLang="en-US" sz="1200" b="1">
                <a:solidFill>
                  <a:srgbClr val="FFFFFF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2" name="TextBox 231"/>
          <p:cNvSpPr txBox="1"/>
          <p:nvPr/>
        </p:nvSpPr>
        <p:spPr bwMode="auto">
          <a:xfrm>
            <a:off x="4792934" y="1133140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chemeClr val="bg1"/>
                </a:solidFill>
                <a:latin typeface="华文细黑"/>
                <a:ea typeface="华文细黑"/>
              </a:rPr>
              <a:t>3</a:t>
            </a:r>
            <a:r>
              <a:rPr lang="zh-CN" altLang="en-US" sz="1200" b="1">
                <a:solidFill>
                  <a:schemeClr val="bg1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3" name="TextBox 232"/>
          <p:cNvSpPr txBox="1"/>
          <p:nvPr/>
        </p:nvSpPr>
        <p:spPr bwMode="auto">
          <a:xfrm>
            <a:off x="3559623" y="1133140"/>
            <a:ext cx="495105" cy="2573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chemeClr val="tx1"/>
                </a:solidFill>
                <a:latin typeface="华文细黑"/>
                <a:ea typeface="华文细黑"/>
              </a:rPr>
              <a:t>1</a:t>
            </a:r>
            <a:r>
              <a:rPr lang="zh-CN" altLang="en-US" sz="1200" b="1">
                <a:solidFill>
                  <a:schemeClr val="tx1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4" name="TextBox 233"/>
          <p:cNvSpPr txBox="1"/>
          <p:nvPr/>
        </p:nvSpPr>
        <p:spPr bwMode="auto">
          <a:xfrm>
            <a:off x="5463307" y="1133140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rgbClr val="FFFFFF"/>
                </a:solidFill>
                <a:latin typeface="华文细黑"/>
                <a:ea typeface="华文细黑"/>
              </a:rPr>
              <a:t>4</a:t>
            </a:r>
            <a:r>
              <a:rPr lang="zh-CN" altLang="en-US" sz="1200" b="1">
                <a:solidFill>
                  <a:srgbClr val="FFFFFF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5" name="TextBox 234"/>
          <p:cNvSpPr txBox="1"/>
          <p:nvPr/>
        </p:nvSpPr>
        <p:spPr bwMode="auto">
          <a:xfrm>
            <a:off x="6133676" y="1142988"/>
            <a:ext cx="495105" cy="2573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chemeClr val="tx1"/>
                </a:solidFill>
                <a:latin typeface="华文细黑"/>
                <a:ea typeface="华文细黑"/>
              </a:rPr>
              <a:t>5</a:t>
            </a:r>
            <a:r>
              <a:rPr lang="zh-CN" altLang="en-US" sz="1200" b="1">
                <a:solidFill>
                  <a:schemeClr val="tx1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6" name="TextBox 235"/>
          <p:cNvSpPr txBox="1"/>
          <p:nvPr/>
        </p:nvSpPr>
        <p:spPr bwMode="auto">
          <a:xfrm>
            <a:off x="6731336" y="1130971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chemeClr val="bg1"/>
                </a:solidFill>
                <a:latin typeface="华文细黑"/>
                <a:ea typeface="华文细黑"/>
              </a:rPr>
              <a:t>6</a:t>
            </a:r>
            <a:r>
              <a:rPr lang="zh-CN" altLang="en-US" sz="1200" b="1">
                <a:solidFill>
                  <a:schemeClr val="bg1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7" name="TextBox 236"/>
          <p:cNvSpPr txBox="1"/>
          <p:nvPr/>
        </p:nvSpPr>
        <p:spPr bwMode="auto">
          <a:xfrm>
            <a:off x="7401706" y="1120773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rgbClr val="FFFFFF"/>
                </a:solidFill>
                <a:latin typeface="华文细黑"/>
                <a:ea typeface="华文细黑"/>
              </a:rPr>
              <a:t>7</a:t>
            </a:r>
            <a:r>
              <a:rPr lang="zh-CN" altLang="en-US" sz="1200" b="1">
                <a:solidFill>
                  <a:srgbClr val="FFFFFF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8" name="TextBox 237"/>
          <p:cNvSpPr txBox="1"/>
          <p:nvPr/>
        </p:nvSpPr>
        <p:spPr bwMode="auto">
          <a:xfrm>
            <a:off x="10608363" y="1120773"/>
            <a:ext cx="495105" cy="2573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chemeClr val="tx1"/>
                </a:solidFill>
                <a:latin typeface="华文细黑"/>
                <a:ea typeface="华文细黑"/>
              </a:rPr>
              <a:t>12</a:t>
            </a:r>
            <a:r>
              <a:rPr lang="zh-CN" altLang="en-US" sz="1200" b="1">
                <a:solidFill>
                  <a:schemeClr val="tx1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39" name="TextBox 238"/>
          <p:cNvSpPr txBox="1"/>
          <p:nvPr/>
        </p:nvSpPr>
        <p:spPr bwMode="auto">
          <a:xfrm>
            <a:off x="8007038" y="1125169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rgbClr val="FFFFFF"/>
                </a:solidFill>
                <a:latin typeface="华文细黑"/>
                <a:ea typeface="华文细黑"/>
              </a:rPr>
              <a:t>8</a:t>
            </a:r>
            <a:r>
              <a:rPr lang="zh-CN" altLang="en-US" sz="1200" b="1">
                <a:solidFill>
                  <a:srgbClr val="FFFFFF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40" name="TextBox 239"/>
          <p:cNvSpPr txBox="1"/>
          <p:nvPr/>
        </p:nvSpPr>
        <p:spPr bwMode="auto">
          <a:xfrm>
            <a:off x="8637951" y="1125169"/>
            <a:ext cx="495105" cy="2573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chemeClr val="tx1"/>
                </a:solidFill>
                <a:latin typeface="华文细黑"/>
                <a:ea typeface="华文细黑"/>
              </a:rPr>
              <a:t>9</a:t>
            </a:r>
            <a:r>
              <a:rPr lang="zh-CN" altLang="en-US" sz="1200" b="1">
                <a:solidFill>
                  <a:schemeClr val="tx1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41" name="TextBox 240"/>
          <p:cNvSpPr txBox="1"/>
          <p:nvPr/>
        </p:nvSpPr>
        <p:spPr bwMode="auto">
          <a:xfrm>
            <a:off x="9257778" y="1125169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rgbClr val="FFFFFF"/>
                </a:solidFill>
                <a:latin typeface="华文细黑"/>
                <a:ea typeface="华文细黑"/>
              </a:rPr>
              <a:t>10</a:t>
            </a:r>
            <a:r>
              <a:rPr lang="zh-CN" altLang="en-US" sz="1200" b="1">
                <a:solidFill>
                  <a:srgbClr val="FFFFFF"/>
                </a:solidFill>
                <a:latin typeface="华文细黑"/>
                <a:ea typeface="华文细黑"/>
              </a:rPr>
              <a:t>月</a:t>
            </a:r>
          </a:p>
        </p:txBody>
      </p:sp>
      <p:sp>
        <p:nvSpPr>
          <p:cNvPr id="242" name="TextBox 241"/>
          <p:cNvSpPr txBox="1"/>
          <p:nvPr/>
        </p:nvSpPr>
        <p:spPr bwMode="auto">
          <a:xfrm>
            <a:off x="10004273" y="1135017"/>
            <a:ext cx="495105" cy="257369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36000" tIns="36000" rIns="36000" bIns="360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defTabSz="91421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solidFill>
                  <a:srgbClr val="FFFFFF"/>
                </a:solidFill>
                <a:latin typeface="华文细黑"/>
                <a:ea typeface="华文细黑"/>
              </a:rPr>
              <a:t>11</a:t>
            </a:r>
            <a:r>
              <a:rPr lang="zh-CN" altLang="en-US" sz="1200" b="1">
                <a:solidFill>
                  <a:srgbClr val="FFFFFF"/>
                </a:solidFill>
                <a:latin typeface="华文细黑"/>
                <a:ea typeface="华文细黑"/>
              </a:rPr>
              <a:t>月</a:t>
            </a:r>
          </a:p>
        </p:txBody>
      </p:sp>
      <p:cxnSp>
        <p:nvCxnSpPr>
          <p:cNvPr id="243" name="直接连接符 242"/>
          <p:cNvCxnSpPr/>
          <p:nvPr/>
        </p:nvCxnSpPr>
        <p:spPr>
          <a:xfrm flipV="1">
            <a:off x="1551591" y="3364742"/>
            <a:ext cx="9551877" cy="17127"/>
          </a:xfrm>
          <a:prstGeom prst="line">
            <a:avLst/>
          </a:prstGeom>
          <a:ln w="15875"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4" name="TextBox 243"/>
          <p:cNvSpPr txBox="1"/>
          <p:nvPr/>
        </p:nvSpPr>
        <p:spPr bwMode="auto">
          <a:xfrm>
            <a:off x="6038722" y="3485156"/>
            <a:ext cx="914506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4-5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月前完成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50-130KG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产品及流程设计</a:t>
            </a:r>
          </a:p>
        </p:txBody>
      </p:sp>
      <p:sp>
        <p:nvSpPr>
          <p:cNvPr id="245" name="TextBox 244"/>
          <p:cNvSpPr txBox="1"/>
          <p:nvPr/>
        </p:nvSpPr>
        <p:spPr bwMode="auto">
          <a:xfrm>
            <a:off x="1551591" y="3485156"/>
            <a:ext cx="664931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16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年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10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月新流程试点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6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个客户</a:t>
            </a:r>
          </a:p>
        </p:txBody>
      </p:sp>
      <p:sp>
        <p:nvSpPr>
          <p:cNvPr id="247" name="TextBox 246"/>
          <p:cNvSpPr txBox="1"/>
          <p:nvPr/>
        </p:nvSpPr>
        <p:spPr bwMode="auto">
          <a:xfrm>
            <a:off x="6983207" y="3485156"/>
            <a:ext cx="913604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6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月底前完成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50-130KG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产品流程试点</a:t>
            </a:r>
          </a:p>
        </p:txBody>
      </p:sp>
      <p:sp>
        <p:nvSpPr>
          <p:cNvPr id="248" name="TextBox 247"/>
          <p:cNvSpPr txBox="1"/>
          <p:nvPr/>
        </p:nvSpPr>
        <p:spPr bwMode="auto">
          <a:xfrm>
            <a:off x="7925206" y="3485156"/>
            <a:ext cx="3215555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7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月开始，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0-130KG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产品、流程全面切入推广</a:t>
            </a:r>
          </a:p>
        </p:txBody>
      </p:sp>
      <p:sp>
        <p:nvSpPr>
          <p:cNvPr id="249" name="TextBox 248"/>
          <p:cNvSpPr txBox="1"/>
          <p:nvPr/>
        </p:nvSpPr>
        <p:spPr bwMode="auto">
          <a:xfrm>
            <a:off x="2253440" y="3485156"/>
            <a:ext cx="664931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11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月流程评估及提系统需求</a:t>
            </a:r>
          </a:p>
        </p:txBody>
      </p:sp>
      <p:sp>
        <p:nvSpPr>
          <p:cNvPr id="250" name="TextBox 249"/>
          <p:cNvSpPr txBox="1"/>
          <p:nvPr/>
        </p:nvSpPr>
        <p:spPr bwMode="auto">
          <a:xfrm>
            <a:off x="2992407" y="3501982"/>
            <a:ext cx="879175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12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26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日全面切入所有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30KG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以上快递件</a:t>
            </a:r>
          </a:p>
        </p:txBody>
      </p:sp>
      <p:sp>
        <p:nvSpPr>
          <p:cNvPr id="251" name="TextBox 250"/>
          <p:cNvSpPr txBox="1"/>
          <p:nvPr/>
        </p:nvSpPr>
        <p:spPr bwMode="auto">
          <a:xfrm>
            <a:off x="3950097" y="3485156"/>
            <a:ext cx="2037151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3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月起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0-50KG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每月自有妥投率平均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80%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以上</a:t>
            </a:r>
          </a:p>
        </p:txBody>
      </p:sp>
      <p:sp>
        <p:nvSpPr>
          <p:cNvPr id="252" name="TextBox 251"/>
          <p:cNvSpPr txBox="1"/>
          <p:nvPr/>
        </p:nvSpPr>
        <p:spPr bwMode="auto">
          <a:xfrm>
            <a:off x="3807176" y="4638065"/>
            <a:ext cx="7318870" cy="646311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91420" tIns="45710" rIns="91420" bIns="4571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30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日前确定全国送装供应商团队</a:t>
            </a:r>
          </a:p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               3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15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日前试跑完毕，签订合同</a:t>
            </a:r>
          </a:p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                         4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30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日前去全国直管供应商团队接入</a:t>
            </a:r>
          </a:p>
        </p:txBody>
      </p:sp>
      <p:sp>
        <p:nvSpPr>
          <p:cNvPr id="253" name="TextBox 252"/>
          <p:cNvSpPr txBox="1"/>
          <p:nvPr/>
        </p:nvSpPr>
        <p:spPr bwMode="auto">
          <a:xfrm>
            <a:off x="5092764" y="5317034"/>
            <a:ext cx="3161827" cy="830977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91420" tIns="45710" rIns="91420" bIns="4571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3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15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日前确定试点城市、操作模式；并开始试点</a:t>
            </a:r>
          </a:p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5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31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日前进行城市试跑总结、并确定下一步推广城市</a:t>
            </a:r>
          </a:p>
        </p:txBody>
      </p:sp>
      <p:sp>
        <p:nvSpPr>
          <p:cNvPr id="254" name="TextBox 253"/>
          <p:cNvSpPr txBox="1"/>
          <p:nvPr/>
        </p:nvSpPr>
        <p:spPr bwMode="auto">
          <a:xfrm>
            <a:off x="8885463" y="5310808"/>
            <a:ext cx="2213781" cy="8316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91420" tIns="45710" rIns="91420" bIns="4571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>
              <a:defRPr/>
            </a:pP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10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月</a:t>
            </a:r>
            <a:r>
              <a:rPr lang="en-US" altLang="zh-CN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31</a:t>
            </a: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日前完成五个核心城市新模式建设</a:t>
            </a:r>
          </a:p>
        </p:txBody>
      </p:sp>
      <p:cxnSp>
        <p:nvCxnSpPr>
          <p:cNvPr id="255" name="直接连接符 254"/>
          <p:cNvCxnSpPr/>
          <p:nvPr/>
        </p:nvCxnSpPr>
        <p:spPr>
          <a:xfrm>
            <a:off x="1551591" y="4553452"/>
            <a:ext cx="9574455" cy="0"/>
          </a:xfrm>
          <a:prstGeom prst="line">
            <a:avLst/>
          </a:prstGeom>
          <a:ln w="15875"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直接连接符 255"/>
          <p:cNvCxnSpPr/>
          <p:nvPr/>
        </p:nvCxnSpPr>
        <p:spPr>
          <a:xfrm flipH="1">
            <a:off x="2240442" y="3634705"/>
            <a:ext cx="0" cy="690051"/>
          </a:xfrm>
          <a:prstGeom prst="line">
            <a:avLst/>
          </a:prstGeom>
          <a:ln w="15875"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直接连接符 256"/>
          <p:cNvCxnSpPr/>
          <p:nvPr/>
        </p:nvCxnSpPr>
        <p:spPr>
          <a:xfrm flipH="1">
            <a:off x="2948654" y="3608130"/>
            <a:ext cx="0" cy="690051"/>
          </a:xfrm>
          <a:prstGeom prst="line">
            <a:avLst/>
          </a:prstGeom>
          <a:ln w="15875"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直接连接符 257"/>
          <p:cNvCxnSpPr/>
          <p:nvPr/>
        </p:nvCxnSpPr>
        <p:spPr>
          <a:xfrm flipH="1">
            <a:off x="3879380" y="3646332"/>
            <a:ext cx="0" cy="690051"/>
          </a:xfrm>
          <a:prstGeom prst="line">
            <a:avLst/>
          </a:prstGeom>
          <a:ln w="15875"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9" name="TextBox 258"/>
          <p:cNvSpPr txBox="1"/>
          <p:nvPr/>
        </p:nvSpPr>
        <p:spPr>
          <a:xfrm>
            <a:off x="368109" y="2349542"/>
            <a:ext cx="1059734" cy="1015200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 b="1">
                <a:latin typeface="华文细黑" panose="02010600040101010101" pitchFamily="2" charset="-122"/>
                <a:ea typeface="华文细黑" panose="02010600040101010101" pitchFamily="2" charset="-122"/>
              </a:rPr>
              <a:t>产品定位及市场策略</a:t>
            </a:r>
            <a:endParaRPr lang="en-US" altLang="zh-CN" sz="1200" b="1"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60" name="TextBox 259"/>
          <p:cNvSpPr txBox="1"/>
          <p:nvPr/>
        </p:nvSpPr>
        <p:spPr>
          <a:xfrm>
            <a:off x="368109" y="3499704"/>
            <a:ext cx="1059734" cy="1015663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 altLang="zh-CN" sz="1200" b="1"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latin typeface="华文细黑" panose="02010600040101010101" pitchFamily="2" charset="-122"/>
                <a:ea typeface="华文细黑" panose="02010600040101010101" pitchFamily="2" charset="-122"/>
              </a:rPr>
              <a:t>流程设计及品质改善</a:t>
            </a:r>
            <a:endParaRPr lang="en-US" altLang="zh-CN" sz="1200" b="1"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pPr algn="ctr"/>
            <a:endParaRPr lang="zh-CN" altLang="en-US" sz="1200" b="1"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61" name="TextBox 260"/>
          <p:cNvSpPr txBox="1"/>
          <p:nvPr/>
        </p:nvSpPr>
        <p:spPr>
          <a:xfrm>
            <a:off x="386292" y="4692971"/>
            <a:ext cx="1041551" cy="1015663"/>
          </a:xfrm>
          <a:prstGeom prst="rect">
            <a:avLst/>
          </a:prstGeom>
          <a:solidFill>
            <a:srgbClr val="FAAF19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 altLang="zh-CN" sz="1200" b="1"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latin typeface="华文细黑" panose="02010600040101010101" pitchFamily="2" charset="-122"/>
                <a:ea typeface="华文细黑" panose="02010600040101010101" pitchFamily="2" charset="-122"/>
              </a:rPr>
              <a:t>末端送装能力构建     </a:t>
            </a:r>
            <a:endParaRPr lang="en-US" altLang="zh-CN" sz="1200" b="1"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pPr algn="ctr"/>
            <a:endParaRPr lang="zh-CN" altLang="en-US" sz="1200" b="1"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62" name="TextBox 25"/>
          <p:cNvSpPr txBox="1">
            <a:spLocks noChangeArrowheads="1"/>
          </p:cNvSpPr>
          <p:nvPr/>
        </p:nvSpPr>
        <p:spPr bwMode="auto">
          <a:xfrm>
            <a:off x="1255646" y="884477"/>
            <a:ext cx="117472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21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>
                <a:solidFill>
                  <a:srgbClr val="000000"/>
                </a:solidFill>
                <a:latin typeface="华文细黑"/>
                <a:ea typeface="华文细黑"/>
              </a:rPr>
              <a:t>2016</a:t>
            </a:r>
            <a:r>
              <a:rPr lang="zh-CN" altLang="en-US" sz="1200" b="1">
                <a:solidFill>
                  <a:srgbClr val="000000"/>
                </a:solidFill>
                <a:latin typeface="华文细黑"/>
                <a:ea typeface="华文细黑"/>
              </a:rPr>
              <a:t>年</a:t>
            </a:r>
          </a:p>
        </p:txBody>
      </p:sp>
      <p:sp>
        <p:nvSpPr>
          <p:cNvPr id="263" name="TextBox 262"/>
          <p:cNvSpPr txBox="1"/>
          <p:nvPr/>
        </p:nvSpPr>
        <p:spPr bwMode="auto">
          <a:xfrm>
            <a:off x="6892762" y="2410940"/>
            <a:ext cx="4248000" cy="936000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</p:spPr>
        <p:txBody>
          <a:bodyPr wrap="square" lIns="8280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210">
              <a:defRPr/>
            </a:pPr>
            <a:r>
              <a:rPr lang="zh-CN" altLang="en-US" sz="1200">
                <a:solidFill>
                  <a:srgbClr val="000000"/>
                </a:solidFill>
                <a:latin typeface="华文细黑"/>
                <a:ea typeface="华文细黑"/>
                <a:cs typeface="Arial"/>
              </a:rPr>
              <a:t>产品试点与推广</a:t>
            </a:r>
          </a:p>
        </p:txBody>
      </p:sp>
      <p:sp>
        <p:nvSpPr>
          <p:cNvPr id="264" name="TextBox 135"/>
          <p:cNvSpPr txBox="1"/>
          <p:nvPr/>
        </p:nvSpPr>
        <p:spPr>
          <a:xfrm>
            <a:off x="11113498" y="1395495"/>
            <a:ext cx="1119583" cy="769439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000000"/>
                </a:solidFill>
                <a:latin typeface="华文细黑"/>
                <a:ea typeface="华文细黑"/>
              </a:rPr>
              <a:t>2018.1.10</a:t>
            </a: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r>
              <a:rPr lang="zh-CN" altLang="en-US" b="1">
                <a:solidFill>
                  <a:srgbClr val="000000"/>
                </a:solidFill>
                <a:latin typeface="华文细黑"/>
                <a:ea typeface="华文细黑"/>
              </a:rPr>
              <a:t>结项发文</a:t>
            </a:r>
          </a:p>
        </p:txBody>
      </p:sp>
      <p:sp>
        <p:nvSpPr>
          <p:cNvPr id="265" name="TextBox 130"/>
          <p:cNvSpPr txBox="1"/>
          <p:nvPr/>
        </p:nvSpPr>
        <p:spPr>
          <a:xfrm>
            <a:off x="1453611" y="1395498"/>
            <a:ext cx="1221946" cy="769439"/>
          </a:xfrm>
          <a:prstGeom prst="rect">
            <a:avLst/>
          </a:prstGeom>
          <a:noFill/>
        </p:spPr>
        <p:txBody>
          <a:bodyPr wrap="square" lIns="91436" tIns="45719" rIns="91436" bIns="45719" rtlCol="0">
            <a:spAutoFit/>
          </a:bodyPr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000000"/>
                </a:solidFill>
                <a:latin typeface="华文细黑"/>
                <a:ea typeface="华文细黑"/>
              </a:rPr>
              <a:t>2016.10.10</a:t>
            </a: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endParaRPr lang="en-US" altLang="zh-CN" b="1">
              <a:solidFill>
                <a:srgbClr val="000000"/>
              </a:solidFill>
              <a:latin typeface="华文细黑"/>
              <a:ea typeface="华文细黑"/>
            </a:endParaRPr>
          </a:p>
          <a:p>
            <a:pPr algn="ctr"/>
            <a:r>
              <a:rPr lang="zh-CN" altLang="en-US" b="1">
                <a:solidFill>
                  <a:srgbClr val="000000"/>
                </a:solidFill>
                <a:latin typeface="华文细黑"/>
                <a:ea typeface="华文细黑"/>
              </a:rPr>
              <a:t>开始筹备</a:t>
            </a:r>
          </a:p>
        </p:txBody>
      </p:sp>
      <p:cxnSp>
        <p:nvCxnSpPr>
          <p:cNvPr id="266" name="直接连接符 265"/>
          <p:cNvCxnSpPr/>
          <p:nvPr/>
        </p:nvCxnSpPr>
        <p:spPr bwMode="auto">
          <a:xfrm>
            <a:off x="755844" y="1860623"/>
            <a:ext cx="11041479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7" name="图片 266" descr="200812181849818_2_副本.png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1495472" y="1652724"/>
            <a:ext cx="288000" cy="390141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68" name="五角星 267"/>
          <p:cNvSpPr/>
          <p:nvPr/>
        </p:nvSpPr>
        <p:spPr bwMode="auto">
          <a:xfrm>
            <a:off x="3827653" y="1687403"/>
            <a:ext cx="288000" cy="2880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16" tIns="45708" rIns="91416" bIns="45708" anchor="ctr"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72">
              <a:defRPr/>
            </a:pPr>
            <a:endParaRPr lang="zh-CN" altLang="en-US" b="1">
              <a:solidFill>
                <a:srgbClr val="000000"/>
              </a:solidFill>
              <a:latin typeface="华文细黑"/>
              <a:ea typeface="华文细黑"/>
            </a:endParaRPr>
          </a:p>
        </p:txBody>
      </p:sp>
      <p:sp>
        <p:nvSpPr>
          <p:cNvPr id="269" name="流程图: 联系 268"/>
          <p:cNvSpPr/>
          <p:nvPr/>
        </p:nvSpPr>
        <p:spPr>
          <a:xfrm>
            <a:off x="2029524" y="1759403"/>
            <a:ext cx="144000" cy="14400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16" tIns="45708" rIns="91416" bIns="45708" rtlCol="0" anchor="ctr"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72"/>
            <a:endParaRPr lang="zh-CN" altLang="en-US">
              <a:ln>
                <a:solidFill>
                  <a:srgbClr val="FF0000"/>
                </a:solidFill>
              </a:ln>
              <a:solidFill>
                <a:srgbClr val="000000"/>
              </a:solidFill>
              <a:latin typeface="华文细黑"/>
              <a:ea typeface="华文细黑"/>
            </a:endParaRPr>
          </a:p>
        </p:txBody>
      </p:sp>
      <p:sp>
        <p:nvSpPr>
          <p:cNvPr id="270" name="五角星 269"/>
          <p:cNvSpPr/>
          <p:nvPr/>
        </p:nvSpPr>
        <p:spPr bwMode="auto">
          <a:xfrm>
            <a:off x="6610969" y="1687403"/>
            <a:ext cx="288000" cy="2880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16" tIns="45708" rIns="91416" bIns="45708" anchor="ctr"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72">
              <a:defRPr/>
            </a:pPr>
            <a:endParaRPr lang="zh-CN" altLang="en-US" b="1">
              <a:solidFill>
                <a:srgbClr val="000000"/>
              </a:solidFill>
              <a:latin typeface="华文细黑"/>
              <a:ea typeface="华文细黑"/>
            </a:endParaRPr>
          </a:p>
        </p:txBody>
      </p:sp>
      <p:sp>
        <p:nvSpPr>
          <p:cNvPr id="271" name="五角星 270"/>
          <p:cNvSpPr/>
          <p:nvPr/>
        </p:nvSpPr>
        <p:spPr bwMode="auto">
          <a:xfrm>
            <a:off x="5363156" y="1687403"/>
            <a:ext cx="288000" cy="2880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16" tIns="45708" rIns="91416" bIns="45708" anchor="ctr"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72">
              <a:defRPr/>
            </a:pPr>
            <a:endParaRPr lang="zh-CN" altLang="en-US" b="1">
              <a:solidFill>
                <a:srgbClr val="000000"/>
              </a:solidFill>
              <a:latin typeface="华文细黑"/>
              <a:ea typeface="华文细黑"/>
            </a:endParaRPr>
          </a:p>
        </p:txBody>
      </p:sp>
      <p:sp>
        <p:nvSpPr>
          <p:cNvPr id="272" name="五角星 271"/>
          <p:cNvSpPr/>
          <p:nvPr/>
        </p:nvSpPr>
        <p:spPr bwMode="auto">
          <a:xfrm>
            <a:off x="10899335" y="1687403"/>
            <a:ext cx="288000" cy="2880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16" tIns="45708" rIns="91416" bIns="45708" anchor="ctr"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72">
              <a:defRPr/>
            </a:pPr>
            <a:endParaRPr lang="zh-CN" altLang="en-US" b="1">
              <a:solidFill>
                <a:srgbClr val="000000"/>
              </a:solidFill>
              <a:latin typeface="华文细黑"/>
              <a:ea typeface="华文细黑"/>
            </a:endParaRPr>
          </a:p>
        </p:txBody>
      </p:sp>
      <p:sp>
        <p:nvSpPr>
          <p:cNvPr id="273" name="五角星 272"/>
          <p:cNvSpPr/>
          <p:nvPr/>
        </p:nvSpPr>
        <p:spPr bwMode="auto">
          <a:xfrm>
            <a:off x="9107776" y="1703083"/>
            <a:ext cx="288000" cy="288000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16" tIns="45708" rIns="91416" bIns="45708" anchor="ctr"/>
          <a:lstStyle>
            <a:defPPr>
              <a:defRPr lang="zh-CN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72">
              <a:defRPr/>
            </a:pPr>
            <a:endParaRPr lang="zh-CN" altLang="en-US" b="1">
              <a:solidFill>
                <a:srgbClr val="000000"/>
              </a:solidFill>
              <a:latin typeface="华文细黑"/>
              <a:ea typeface="华文细黑"/>
            </a:endParaRPr>
          </a:p>
        </p:txBody>
      </p:sp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10" y="90574"/>
            <a:ext cx="5616856" cy="41255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项目计划</a:t>
            </a:r>
            <a:endParaRPr lang="en-US" altLang="zh-CN"/>
          </a:p>
        </p:txBody>
      </p:sp>
      <p:cxnSp>
        <p:nvCxnSpPr>
          <p:cNvPr id="246" name="直接连接符 245"/>
          <p:cNvCxnSpPr/>
          <p:nvPr/>
        </p:nvCxnSpPr>
        <p:spPr>
          <a:xfrm>
            <a:off x="6766060" y="2541572"/>
            <a:ext cx="2056" cy="3912558"/>
          </a:xfrm>
          <a:prstGeom prst="line">
            <a:avLst/>
          </a:prstGeom>
          <a:ln w="15875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1543410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400341257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34614"/>
            <a:ext cx="9753005" cy="6588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/>
              <a:t>结合市场趋势，综合考虑客户需求、竞争态势及德邦现状，规定产品属性，同时对运营提出落地支撑要求</a:t>
            </a:r>
            <a:endParaRPr lang="en-US" altLang="zh-CN" sz="1800"/>
          </a:p>
        </p:txBody>
      </p:sp>
      <p:sp>
        <p:nvSpPr>
          <p:cNvPr id="124" name="Pentagon 38"/>
          <p:cNvSpPr/>
          <p:nvPr/>
        </p:nvSpPr>
        <p:spPr>
          <a:xfrm>
            <a:off x="621011" y="1125538"/>
            <a:ext cx="1734352" cy="1469251"/>
          </a:xfrm>
          <a:prstGeom prst="homePlate">
            <a:avLst>
              <a:gd name="adj" fmla="val 25195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rPr>
              <a:t>市场趋势</a:t>
            </a:r>
            <a:endParaRPr lang="en-US" b="1">
              <a:solidFill>
                <a:srgbClr val="FFFFFF"/>
              </a:solidFill>
              <a:latin typeface="微软雅黑" pitchFamily="34" charset="-122"/>
              <a:ea typeface="微软雅黑" pitchFamily="34" charset="-122"/>
              <a:cs typeface="Arial" pitchFamily="34" charset="0"/>
            </a:endParaRPr>
          </a:p>
        </p:txBody>
      </p:sp>
      <p:sp>
        <p:nvSpPr>
          <p:cNvPr id="125" name="Parallelogram 39"/>
          <p:cNvSpPr/>
          <p:nvPr/>
        </p:nvSpPr>
        <p:spPr>
          <a:xfrm flipV="1">
            <a:off x="2349203" y="1125537"/>
            <a:ext cx="1569271" cy="603063"/>
          </a:xfrm>
          <a:prstGeom prst="parallelogram">
            <a:avLst>
              <a:gd name="adj" fmla="val 51069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vert="eaVert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0"/>
              </a:spcBef>
            </a:pPr>
            <a:endParaRPr lang="zh-CN" altLang="en-US" sz="14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  <a:cs typeface="Arial" pitchFamily="34" charset="0"/>
            </a:endParaRPr>
          </a:p>
        </p:txBody>
      </p:sp>
      <p:sp>
        <p:nvSpPr>
          <p:cNvPr id="126" name="Parallelogram 40"/>
          <p:cNvSpPr/>
          <p:nvPr/>
        </p:nvSpPr>
        <p:spPr>
          <a:xfrm flipV="1">
            <a:off x="3645347" y="1125537"/>
            <a:ext cx="1569271" cy="603063"/>
          </a:xfrm>
          <a:prstGeom prst="parallelogram">
            <a:avLst>
              <a:gd name="adj" fmla="val 51069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vert="eaVert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0"/>
              </a:spcBef>
            </a:pPr>
            <a:endParaRPr lang="zh-CN" altLang="en-US" sz="14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  <a:cs typeface="Arial" pitchFamily="34" charset="0"/>
            </a:endParaRPr>
          </a:p>
        </p:txBody>
      </p:sp>
      <p:sp>
        <p:nvSpPr>
          <p:cNvPr id="127" name="Rectangle 7"/>
          <p:cNvSpPr/>
          <p:nvPr/>
        </p:nvSpPr>
        <p:spPr>
          <a:xfrm>
            <a:off x="2807877" y="1303959"/>
            <a:ext cx="820738" cy="246221"/>
          </a:xfrm>
          <a:prstGeom prst="rect">
            <a:avLst/>
          </a:prstGeom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客户需求</a:t>
            </a:r>
          </a:p>
        </p:txBody>
      </p:sp>
      <p:sp>
        <p:nvSpPr>
          <p:cNvPr id="128" name="Rectangle 41"/>
          <p:cNvSpPr/>
          <p:nvPr/>
        </p:nvSpPr>
        <p:spPr>
          <a:xfrm>
            <a:off x="3976737" y="1303959"/>
            <a:ext cx="820738" cy="246221"/>
          </a:xfrm>
          <a:prstGeom prst="rect">
            <a:avLst/>
          </a:prstGeom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竞争态势</a:t>
            </a:r>
          </a:p>
        </p:txBody>
      </p:sp>
      <p:sp>
        <p:nvSpPr>
          <p:cNvPr id="129" name="Parallelogram 42"/>
          <p:cNvSpPr/>
          <p:nvPr/>
        </p:nvSpPr>
        <p:spPr>
          <a:xfrm flipV="1">
            <a:off x="4956396" y="1125537"/>
            <a:ext cx="1569271" cy="603063"/>
          </a:xfrm>
          <a:prstGeom prst="parallelogram">
            <a:avLst>
              <a:gd name="adj" fmla="val 51069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vert="eaVert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0"/>
              </a:spcBef>
            </a:pPr>
            <a:endParaRPr lang="zh-CN" altLang="en-US" sz="14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  <a:cs typeface="Arial" pitchFamily="34" charset="0"/>
            </a:endParaRPr>
          </a:p>
        </p:txBody>
      </p:sp>
      <p:sp>
        <p:nvSpPr>
          <p:cNvPr id="130" name="Rectangle 43"/>
          <p:cNvSpPr/>
          <p:nvPr/>
        </p:nvSpPr>
        <p:spPr>
          <a:xfrm>
            <a:off x="5301531" y="1303959"/>
            <a:ext cx="820738" cy="246221"/>
          </a:xfrm>
          <a:prstGeom prst="rect">
            <a:avLst/>
          </a:prstGeom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德邦现状</a:t>
            </a:r>
          </a:p>
        </p:txBody>
      </p:sp>
      <p:sp>
        <p:nvSpPr>
          <p:cNvPr id="131" name="AutoShape 7"/>
          <p:cNvSpPr>
            <a:spLocks noChangeArrowheads="1"/>
          </p:cNvSpPr>
          <p:nvPr/>
        </p:nvSpPr>
        <p:spPr bwMode="gray">
          <a:xfrm>
            <a:off x="6430305" y="1125538"/>
            <a:ext cx="1679538" cy="1469251"/>
          </a:xfrm>
          <a:prstGeom prst="chevron">
            <a:avLst>
              <a:gd name="adj" fmla="val 25001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  <a:spcBef>
                <a:spcPct val="0"/>
              </a:spcBef>
            </a:pPr>
            <a:r>
              <a:rPr lang="zh-CN" altLang="en-US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rPr>
              <a:t>运营</a:t>
            </a:r>
            <a:br>
              <a:rPr lang="en-US" altLang="zh-CN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rPr>
            </a:br>
            <a:r>
              <a:rPr lang="zh-CN" altLang="en-US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rPr>
              <a:t>落地支撑</a:t>
            </a:r>
            <a:endParaRPr lang="en-US" b="1">
              <a:solidFill>
                <a:schemeClr val="bg1"/>
              </a:solidFill>
              <a:latin typeface="微软雅黑" pitchFamily="34" charset="-122"/>
              <a:ea typeface="微软雅黑" pitchFamily="34" charset="-122"/>
              <a:cs typeface="Arial" pitchFamily="34" charset="0"/>
            </a:endParaRPr>
          </a:p>
        </p:txBody>
      </p:sp>
      <p:sp>
        <p:nvSpPr>
          <p:cNvPr id="133" name="Parallelogram 46"/>
          <p:cNvSpPr/>
          <p:nvPr/>
        </p:nvSpPr>
        <p:spPr>
          <a:xfrm>
            <a:off x="2421212" y="1979054"/>
            <a:ext cx="4032444" cy="615736"/>
          </a:xfrm>
          <a:prstGeom prst="parallelogram">
            <a:avLst>
              <a:gd name="adj" fmla="val 51293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  <a:spcBef>
                <a:spcPct val="0"/>
              </a:spcBef>
            </a:pP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rPr>
              <a:t>产品属性</a:t>
            </a:r>
          </a:p>
        </p:txBody>
      </p:sp>
      <p:sp>
        <p:nvSpPr>
          <p:cNvPr id="135" name="Isosceles Triangle 48"/>
          <p:cNvSpPr/>
          <p:nvPr/>
        </p:nvSpPr>
        <p:spPr>
          <a:xfrm rot="10800000">
            <a:off x="2637691" y="1787371"/>
            <a:ext cx="3815965" cy="191681"/>
          </a:xfrm>
          <a:prstGeom prst="triangle">
            <a:avLst/>
          </a:prstGeom>
          <a:solidFill>
            <a:srgbClr val="777777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36" name="Picture 49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11" y="2650218"/>
            <a:ext cx="1435073" cy="1171546"/>
          </a:xfrm>
          <a:prstGeom prst="rect">
            <a:avLst/>
          </a:prstGeom>
        </p:spPr>
      </p:pic>
      <p:pic>
        <p:nvPicPr>
          <p:cNvPr id="137" name="Picture 5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65" b="18906"/>
          <a:stretch>
            <a:fillRect/>
          </a:stretch>
        </p:blipFill>
        <p:spPr>
          <a:xfrm>
            <a:off x="2565227" y="2650218"/>
            <a:ext cx="3557042" cy="1171546"/>
          </a:xfrm>
          <a:prstGeom prst="rect">
            <a:avLst/>
          </a:prstGeom>
        </p:spPr>
      </p:pic>
      <p:sp>
        <p:nvSpPr>
          <p:cNvPr id="138" name="Rectangle 51"/>
          <p:cNvSpPr/>
          <p:nvPr/>
        </p:nvSpPr>
        <p:spPr>
          <a:xfrm>
            <a:off x="8374119" y="2637706"/>
            <a:ext cx="1679940" cy="1171546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39" name="Group 57"/>
          <p:cNvGrpSpPr/>
          <p:nvPr>
            <p:custDataLst>
              <p:tags r:id="rId9"/>
            </p:custDataLst>
          </p:nvPr>
        </p:nvGrpSpPr>
        <p:grpSpPr>
          <a:xfrm>
            <a:off x="8445508" y="2685669"/>
            <a:ext cx="1516074" cy="1082966"/>
            <a:chOff x="4856837" y="3569306"/>
            <a:chExt cx="1795585" cy="1082966"/>
          </a:xfrm>
        </p:grpSpPr>
        <p:grpSp>
          <p:nvGrpSpPr>
            <p:cNvPr id="140" name="Group 32"/>
            <p:cNvGrpSpPr/>
            <p:nvPr>
              <p:custDataLst>
                <p:tags r:id="rId10"/>
              </p:custDataLst>
            </p:nvPr>
          </p:nvGrpSpPr>
          <p:grpSpPr>
            <a:xfrm>
              <a:off x="4856837" y="3569306"/>
              <a:ext cx="1795585" cy="1082966"/>
              <a:chOff x="4896481" y="3902605"/>
              <a:chExt cx="3463663" cy="2731638"/>
            </a:xfrm>
          </p:grpSpPr>
          <p:sp>
            <p:nvSpPr>
              <p:cNvPr id="142" name="Line 535"/>
              <p:cNvSpPr>
                <a:spLocks noChangeShapeType="1"/>
              </p:cNvSpPr>
              <p:nvPr/>
            </p:nvSpPr>
            <p:spPr bwMode="auto">
              <a:xfrm flipV="1">
                <a:off x="5002845" y="3992579"/>
                <a:ext cx="4763" cy="2200273"/>
              </a:xfrm>
              <a:prstGeom prst="line">
                <a:avLst/>
              </a:prstGeom>
              <a:noFill/>
              <a:ln w="9525">
                <a:solidFill>
                  <a:sysClr val="windowText" lastClr="000000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  <p:sp>
            <p:nvSpPr>
              <p:cNvPr id="143" name="Line 536"/>
              <p:cNvSpPr>
                <a:spLocks noChangeShapeType="1"/>
              </p:cNvSpPr>
              <p:nvPr/>
            </p:nvSpPr>
            <p:spPr bwMode="auto">
              <a:xfrm flipV="1">
                <a:off x="4896481" y="6110301"/>
                <a:ext cx="3340100" cy="1588"/>
              </a:xfrm>
              <a:prstGeom prst="line">
                <a:avLst/>
              </a:prstGeom>
              <a:noFill/>
              <a:ln w="9525">
                <a:solidFill>
                  <a:sysClr val="windowText" lastClr="000000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  <p:sp>
            <p:nvSpPr>
              <p:cNvPr id="144" name="Text Box 538"/>
              <p:cNvSpPr txBox="1">
                <a:spLocks noChangeArrowheads="1"/>
              </p:cNvSpPr>
              <p:nvPr/>
            </p:nvSpPr>
            <p:spPr bwMode="auto">
              <a:xfrm>
                <a:off x="7728357" y="6090814"/>
                <a:ext cx="631787" cy="5434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800" b="1" i="1" u="none" strike="noStrike" kern="0" cap="none" spc="0" normalizeH="0" baseline="0" noProof="0">
                    <a:ln>
                      <a:noFill/>
                    </a:ln>
                    <a:solidFill>
                      <a:srgbClr val="595959"/>
                    </a:solidFill>
                    <a:effectLst/>
                    <a:uLnTx/>
                    <a:uFillTx/>
                    <a:latin typeface="微软雅黑" pitchFamily="34" charset="-122"/>
                    <a:ea typeface="微软雅黑" pitchFamily="34" charset="-122"/>
                  </a:rPr>
                  <a:t>重量</a:t>
                </a:r>
                <a:endParaRPr kumimoji="0" lang="en-GB" altLang="en-US" sz="800" b="1" i="1" u="none" strike="noStrike" kern="0" cap="none" spc="0" normalizeH="0" baseline="0" noProof="0">
                  <a:ln>
                    <a:noFill/>
                  </a:ln>
                  <a:solidFill>
                    <a:srgbClr val="595959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  <p:sp>
            <p:nvSpPr>
              <p:cNvPr id="145" name="Text Box 539"/>
              <p:cNvSpPr txBox="1">
                <a:spLocks noChangeArrowheads="1"/>
              </p:cNvSpPr>
              <p:nvPr/>
            </p:nvSpPr>
            <p:spPr bwMode="auto">
              <a:xfrm>
                <a:off x="4983343" y="3902605"/>
                <a:ext cx="631787" cy="5434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800" b="1" i="1" u="none" strike="noStrike" kern="0" cap="none" spc="0" normalizeH="0" baseline="0" noProof="0">
                    <a:ln>
                      <a:noFill/>
                    </a:ln>
                    <a:solidFill>
                      <a:srgbClr val="595959"/>
                    </a:solidFill>
                    <a:effectLst/>
                    <a:uLnTx/>
                    <a:uFillTx/>
                    <a:latin typeface="微软雅黑" pitchFamily="34" charset="-122"/>
                    <a:ea typeface="微软雅黑" pitchFamily="34" charset="-122"/>
                  </a:rPr>
                  <a:t>价格</a:t>
                </a:r>
                <a:endParaRPr kumimoji="0" lang="en-GB" altLang="en-US" sz="800" b="1" i="1" u="none" strike="noStrike" kern="0" cap="none" spc="0" normalizeH="0" baseline="0" noProof="0">
                  <a:ln>
                    <a:noFill/>
                  </a:ln>
                  <a:solidFill>
                    <a:srgbClr val="595959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141" name="Freeform 59"/>
            <p:cNvSpPr/>
            <p:nvPr/>
          </p:nvSpPr>
          <p:spPr>
            <a:xfrm>
              <a:off x="4955360" y="3704734"/>
              <a:ext cx="1517715" cy="471340"/>
            </a:xfrm>
            <a:custGeom>
              <a:gdLst>
                <a:gd name="connsiteX0" fmla="*/ 0 w 1517715"/>
                <a:gd name="connsiteY0" fmla="*/ 471340 h 471340"/>
                <a:gd name="connsiteX1" fmla="*/ 216816 w 1517715"/>
                <a:gd name="connsiteY1" fmla="*/ 471340 h 471340"/>
                <a:gd name="connsiteX2" fmla="*/ 650449 w 1517715"/>
                <a:gd name="connsiteY2" fmla="*/ 160256 h 471340"/>
                <a:gd name="connsiteX3" fmla="*/ 1517715 w 1517715"/>
                <a:gd name="connsiteY3" fmla="*/ 0 h 4713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17715" h="471340">
                  <a:moveTo>
                    <a:pt x="0" y="471340"/>
                  </a:moveTo>
                  <a:lnTo>
                    <a:pt x="216816" y="471340"/>
                  </a:lnTo>
                  <a:lnTo>
                    <a:pt x="650449" y="160256"/>
                  </a:lnTo>
                  <a:lnTo>
                    <a:pt x="1517715" y="0"/>
                  </a:lnTo>
                </a:path>
              </a:pathLst>
            </a:custGeom>
            <a:noFill/>
            <a:ln w="31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DDDDDD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46" name="Rectangle 64"/>
          <p:cNvSpPr/>
          <p:nvPr/>
        </p:nvSpPr>
        <p:spPr>
          <a:xfrm>
            <a:off x="6467488" y="2650218"/>
            <a:ext cx="1424661" cy="1171546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47" name="Picture 67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1416" y="2678286"/>
            <a:ext cx="1115411" cy="1115411"/>
          </a:xfrm>
          <a:prstGeom prst="rect">
            <a:avLst/>
          </a:prstGeom>
        </p:spPr>
      </p:pic>
      <p:sp>
        <p:nvSpPr>
          <p:cNvPr id="148" name="Rectangle 68"/>
          <p:cNvSpPr/>
          <p:nvPr/>
        </p:nvSpPr>
        <p:spPr>
          <a:xfrm>
            <a:off x="10217315" y="2618288"/>
            <a:ext cx="1348912" cy="1171546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49" name="Picture 9"/>
          <p:cNvPicPr>
            <a:picLocks noChangeAspect="1"/>
          </p:cNvPicPr>
          <p:nvPr/>
        </p:nvPicPr>
        <p:blipFill>
          <a:blip r:embed="rId13">
            <a:duotone>
              <a:srgbClr val="777777">
                <a:shade val="45000"/>
                <a:satMod val="135000"/>
              </a:srgb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1761" y="2830560"/>
            <a:ext cx="875132" cy="641822"/>
          </a:xfrm>
          <a:prstGeom prst="rect">
            <a:avLst/>
          </a:prstGeom>
        </p:spPr>
      </p:pic>
      <p:sp>
        <p:nvSpPr>
          <p:cNvPr id="150" name="Rectangle 10"/>
          <p:cNvSpPr/>
          <p:nvPr>
            <p:custDataLst>
              <p:tags r:id="rId14"/>
            </p:custDataLst>
          </p:nvPr>
        </p:nvSpPr>
        <p:spPr>
          <a:xfrm>
            <a:off x="621011" y="3883755"/>
            <a:ext cx="1435073" cy="2360660"/>
          </a:xfrm>
          <a:prstGeom prst="rect">
            <a:avLst/>
          </a:prstGeom>
          <a:solidFill>
            <a:srgbClr val="DDDDDD"/>
          </a:solidFill>
          <a:ln w="19050" cap="flat" cmpd="sng" algn="ctr">
            <a:noFill/>
            <a:prstDash val="solid"/>
          </a:ln>
          <a:effectLst/>
        </p:spPr>
        <p:txBody>
          <a:bodyPr lIns="90000" tIns="46800" rIns="90000" bIns="468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确定行业关键趋势</a:t>
            </a: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确定目标市场容量及增速</a:t>
            </a:r>
          </a:p>
        </p:txBody>
      </p:sp>
      <p:sp>
        <p:nvSpPr>
          <p:cNvPr id="151" name="Rectangle 70"/>
          <p:cNvSpPr/>
          <p:nvPr>
            <p:custDataLst>
              <p:tags r:id="rId15"/>
            </p:custDataLst>
          </p:nvPr>
        </p:nvSpPr>
        <p:spPr>
          <a:xfrm>
            <a:off x="2565227" y="3883755"/>
            <a:ext cx="3557042" cy="923544"/>
          </a:xfrm>
          <a:prstGeom prst="rect">
            <a:avLst/>
          </a:prstGeom>
          <a:solidFill>
            <a:srgbClr val="DDDDDD"/>
          </a:solidFill>
          <a:ln w="19050" cap="flat" cmpd="sng" algn="ctr">
            <a:noFill/>
            <a:prstDash val="solid"/>
          </a:ln>
          <a:effectLst/>
        </p:spPr>
        <p:txBody>
          <a:bodyPr lIns="90000" tIns="46800" rIns="90000" bIns="468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研究目标市场客户需求及痛点，参考竞争对手举措及竞品的产品属性及定价，结合德邦的能力，优劣势</a:t>
            </a:r>
          </a:p>
        </p:txBody>
      </p:sp>
      <p:sp>
        <p:nvSpPr>
          <p:cNvPr id="152" name="Rectangle 78"/>
          <p:cNvSpPr/>
          <p:nvPr>
            <p:custDataLst>
              <p:tags r:id="rId16"/>
            </p:custDataLst>
          </p:nvPr>
        </p:nvSpPr>
        <p:spPr>
          <a:xfrm>
            <a:off x="6467489" y="3883755"/>
            <a:ext cx="1424661" cy="2360660"/>
          </a:xfrm>
          <a:prstGeom prst="rect">
            <a:avLst/>
          </a:prstGeom>
          <a:solidFill>
            <a:srgbClr val="DDDDDD"/>
          </a:solidFill>
          <a:ln w="19050" cap="flat" cmpd="sng" algn="ctr">
            <a:noFill/>
            <a:prstDash val="solid"/>
          </a:ln>
          <a:effectLst/>
        </p:spPr>
        <p:txBody>
          <a:bodyPr lIns="90000" tIns="46800" rIns="90000" bIns="468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关键产品属性的实施，如：</a:t>
            </a:r>
          </a:p>
          <a:p>
            <a:pPr marL="449263" marR="0" lvl="1" indent="-182563" defTabSz="914400" eaLnBrk="1" fontAlgn="auto" latinLnBrk="0" hangingPunct="1">
              <a:lnSpc>
                <a:spcPct val="100000"/>
              </a:lnSpc>
              <a:spcBef>
                <a:spcPts val="28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-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网络覆盖</a:t>
            </a:r>
          </a:p>
          <a:p>
            <a:pPr marL="449263" marR="0" lvl="1" indent="-182563" defTabSz="914400" eaLnBrk="1" fontAlgn="auto" latinLnBrk="0" hangingPunct="1">
              <a:lnSpc>
                <a:spcPct val="100000"/>
              </a:lnSpc>
              <a:spcBef>
                <a:spcPts val="28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-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破损</a:t>
            </a:r>
          </a:p>
          <a:p>
            <a:pPr marL="449263" marR="0" lvl="1" indent="-182563" defTabSz="914400" eaLnBrk="1" fontAlgn="auto" latinLnBrk="0" hangingPunct="1">
              <a:lnSpc>
                <a:spcPct val="100000"/>
              </a:lnSpc>
              <a:spcBef>
                <a:spcPts val="28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-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大小货齐发运营流程</a:t>
            </a:r>
          </a:p>
        </p:txBody>
      </p:sp>
      <p:sp>
        <p:nvSpPr>
          <p:cNvPr id="153" name="Rectangle 82"/>
          <p:cNvSpPr/>
          <p:nvPr>
            <p:custDataLst>
              <p:tags r:id="rId17"/>
            </p:custDataLst>
          </p:nvPr>
        </p:nvSpPr>
        <p:spPr>
          <a:xfrm>
            <a:off x="10224871" y="3876035"/>
            <a:ext cx="1341356" cy="2305491"/>
          </a:xfrm>
          <a:prstGeom prst="rect">
            <a:avLst/>
          </a:prstGeom>
          <a:solidFill>
            <a:srgbClr val="DDDDDD"/>
          </a:solidFill>
          <a:ln w="19050" cap="flat" cmpd="sng" algn="ctr">
            <a:noFill/>
            <a:prstDash val="solid"/>
          </a:ln>
          <a:effectLst/>
        </p:spPr>
        <p:txBody>
          <a:bodyPr lIns="90000" tIns="46800" rIns="90000" bIns="468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利润和收入预测：</a:t>
            </a:r>
          </a:p>
          <a:p>
            <a:pPr marL="449263" marR="0" lvl="1" indent="-182563" defTabSz="914400" eaLnBrk="1" fontAlgn="auto" latinLnBrk="0" hangingPunct="1">
              <a:lnSpc>
                <a:spcPct val="100000"/>
              </a:lnSpc>
              <a:spcBef>
                <a:spcPts val="28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-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市场预期收入</a:t>
            </a:r>
          </a:p>
          <a:p>
            <a:pPr marL="449263" marR="0" lvl="1" indent="-182563" defTabSz="914400" eaLnBrk="1" fontAlgn="auto" latinLnBrk="0" hangingPunct="1">
              <a:lnSpc>
                <a:spcPct val="100000"/>
              </a:lnSpc>
              <a:spcBef>
                <a:spcPts val="28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-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成本和资源投入</a:t>
            </a:r>
          </a:p>
        </p:txBody>
      </p:sp>
      <p:sp>
        <p:nvSpPr>
          <p:cNvPr id="154" name="Rectangle 87"/>
          <p:cNvSpPr/>
          <p:nvPr>
            <p:custDataLst>
              <p:tags r:id="rId18"/>
            </p:custDataLst>
          </p:nvPr>
        </p:nvSpPr>
        <p:spPr>
          <a:xfrm>
            <a:off x="2565227" y="4871307"/>
            <a:ext cx="3557042" cy="1373108"/>
          </a:xfrm>
          <a:prstGeom prst="rect">
            <a:avLst/>
          </a:prstGeom>
          <a:solidFill>
            <a:srgbClr val="DDDDDD"/>
          </a:solidFill>
          <a:ln w="19050" cap="flat" cmpd="sng" algn="ctr">
            <a:noFill/>
            <a:prstDash val="solid"/>
          </a:ln>
          <a:effectLst/>
        </p:spPr>
        <p:txBody>
          <a:bodyPr lIns="90000" tIns="46800" rIns="90000" bIns="468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产品价值主张</a:t>
            </a: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确定产品属性，包括时效、品质、及增值服务等</a:t>
            </a:r>
          </a:p>
        </p:txBody>
      </p:sp>
      <p:sp>
        <p:nvSpPr>
          <p:cNvPr id="155" name="Rectangle 91"/>
          <p:cNvSpPr/>
          <p:nvPr>
            <p:custDataLst>
              <p:tags r:id="rId19"/>
            </p:custDataLst>
          </p:nvPr>
        </p:nvSpPr>
        <p:spPr>
          <a:xfrm>
            <a:off x="8374119" y="3890259"/>
            <a:ext cx="1679940" cy="2291267"/>
          </a:xfrm>
          <a:prstGeom prst="rect">
            <a:avLst/>
          </a:prstGeom>
          <a:solidFill>
            <a:srgbClr val="DDDDDD"/>
          </a:solidFill>
          <a:ln w="19050" cap="flat" cmpd="sng" algn="ctr">
            <a:noFill/>
            <a:prstDash val="solid"/>
          </a:ln>
          <a:effectLst/>
        </p:spPr>
        <p:txBody>
          <a:bodyPr lIns="90000" tIns="46800" rIns="90000" bIns="468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确定产品定价，包括公布价及相对应的阶梯折扣</a:t>
            </a:r>
          </a:p>
        </p:txBody>
      </p:sp>
      <p:sp>
        <p:nvSpPr>
          <p:cNvPr id="156" name="Rectangle 12"/>
          <p:cNvSpPr/>
          <p:nvPr/>
        </p:nvSpPr>
        <p:spPr>
          <a:xfrm>
            <a:off x="116955" y="3883755"/>
            <a:ext cx="356616" cy="2360660"/>
          </a:xfrm>
          <a:prstGeom prst="rect">
            <a:avLst/>
          </a:prstGeom>
          <a:solidFill>
            <a:srgbClr val="777777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关键交付</a:t>
            </a:r>
            <a:endParaRPr kumimoji="0" lang="zh-CN" altLang="en-US" sz="1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157" name="Straight Connector 93"/>
          <p:cNvCxnSpPr/>
          <p:nvPr/>
        </p:nvCxnSpPr>
        <p:spPr>
          <a:xfrm flipH="1">
            <a:off x="2349203" y="2522129"/>
            <a:ext cx="0" cy="3672000"/>
          </a:xfrm>
          <a:prstGeom prst="line">
            <a:avLst/>
          </a:prstGeom>
          <a:noFill/>
          <a:ln w="12700" cap="flat" cmpd="sng" algn="ctr">
            <a:solidFill>
              <a:srgbClr val="CC0000"/>
            </a:solidFill>
            <a:prstDash val="dash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58" name="Straight Connector 100"/>
          <p:cNvCxnSpPr/>
          <p:nvPr/>
        </p:nvCxnSpPr>
        <p:spPr>
          <a:xfrm flipH="1">
            <a:off x="8132634" y="2514897"/>
            <a:ext cx="0" cy="3672000"/>
          </a:xfrm>
          <a:prstGeom prst="line">
            <a:avLst/>
          </a:prstGeom>
          <a:noFill/>
          <a:ln w="12700" cap="flat" cmpd="sng" algn="ctr">
            <a:solidFill>
              <a:srgbClr val="CC0000"/>
            </a:solidFill>
            <a:prstDash val="dash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39" name="Parallelogram 47"/>
          <p:cNvSpPr/>
          <p:nvPr/>
        </p:nvSpPr>
        <p:spPr>
          <a:xfrm>
            <a:off x="8399456" y="1974790"/>
            <a:ext cx="3168352" cy="540107"/>
          </a:xfrm>
          <a:prstGeom prst="parallelogram">
            <a:avLst>
              <a:gd name="adj" fmla="val 51293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  <a:spcBef>
                <a:spcPct val="0"/>
              </a:spcBef>
            </a:pP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rPr>
              <a:t>收入利润测算</a:t>
            </a:r>
          </a:p>
        </p:txBody>
      </p:sp>
      <p:sp>
        <p:nvSpPr>
          <p:cNvPr id="41" name="Parallelogram 42"/>
          <p:cNvSpPr/>
          <p:nvPr/>
        </p:nvSpPr>
        <p:spPr>
          <a:xfrm flipV="1">
            <a:off x="8397875" y="1154826"/>
            <a:ext cx="3168352" cy="603063"/>
          </a:xfrm>
          <a:prstGeom prst="parallelogram">
            <a:avLst>
              <a:gd name="adj" fmla="val 51069"/>
            </a:avLst>
          </a:prstGeom>
          <a:solidFill>
            <a:srgbClr val="373C64"/>
          </a:solidFill>
          <a:ln w="6350" algn="ctr">
            <a:noFill/>
            <a:miter lim="800000"/>
          </a:ln>
        </p:spPr>
        <p:txBody>
          <a:bodyPr vert="eaVert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0"/>
              </a:spcBef>
            </a:pPr>
            <a:endParaRPr lang="zh-CN" altLang="en-US" sz="14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  <a:cs typeface="Arial" pitchFamily="34" charset="0"/>
            </a:endParaRPr>
          </a:p>
        </p:txBody>
      </p:sp>
      <p:sp>
        <p:nvSpPr>
          <p:cNvPr id="42" name="Rectangle 43"/>
          <p:cNvSpPr/>
          <p:nvPr/>
        </p:nvSpPr>
        <p:spPr>
          <a:xfrm>
            <a:off x="9214089" y="1344628"/>
            <a:ext cx="1657066" cy="246221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产品定价</a:t>
            </a:r>
          </a:p>
        </p:txBody>
      </p:sp>
    </p:spTree>
    <p:extLst>
      <p:ext uri="{BB962C8B-B14F-4D97-AF65-F5344CB8AC3E}">
        <p14:creationId xmlns:p14="http://schemas.microsoft.com/office/powerpoint/2010/main" val="375192493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圆角矩形 3"/>
          <p:cNvSpPr/>
          <p:nvPr/>
        </p:nvSpPr>
        <p:spPr>
          <a:xfrm>
            <a:off x="4834577" y="2484416"/>
            <a:ext cx="5331954" cy="753357"/>
          </a:xfrm>
          <a:prstGeom prst="rect">
            <a:avLst/>
          </a:prstGeom>
          <a:solidFill>
            <a:srgbClr val="FFFFFF">
              <a:alpha val="74902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二、产品属性设计</a:t>
            </a:r>
          </a:p>
        </p:txBody>
      </p:sp>
      <p:grpSp>
        <p:nvGrpSpPr>
          <p:cNvPr id="8" name="组合 14"/>
          <p:cNvGrpSpPr/>
          <p:nvPr/>
        </p:nvGrpSpPr>
        <p:grpSpPr>
          <a:xfrm>
            <a:off x="1198989" y="2560438"/>
            <a:ext cx="2877542" cy="1207220"/>
            <a:chOff x="827584" y="1581870"/>
            <a:chExt cx="2160240" cy="1208747"/>
          </a:xfrm>
        </p:grpSpPr>
        <p:sp>
          <p:nvSpPr>
            <p:cNvPr id="9" name="TextBox 8"/>
            <p:cNvSpPr txBox="1"/>
            <p:nvPr/>
          </p:nvSpPr>
          <p:spPr>
            <a:xfrm>
              <a:off x="827584" y="1581870"/>
              <a:ext cx="908818" cy="70878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4000" b="1"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华文细黑" panose="02010600040101010101" pitchFamily="2" charset="-122"/>
                  <a:cs typeface="Arial" pitchFamily="34" charset="0"/>
                </a:rPr>
                <a:t>目录</a:t>
              </a:r>
            </a:p>
          </p:txBody>
        </p:sp>
        <p:sp>
          <p:nvSpPr>
            <p:cNvPr id="10" name="矩形 9"/>
            <p:cNvSpPr/>
            <p:nvPr/>
          </p:nvSpPr>
          <p:spPr>
            <a:xfrm>
              <a:off x="1404178" y="2347130"/>
              <a:ext cx="287502" cy="29041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方正兰亭黑简体" charset="-122"/>
                <a:cs typeface="Arial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331110" y="2205102"/>
              <a:ext cx="987040" cy="58551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3200" b="1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C</a:t>
              </a:r>
              <a:r>
                <a:rPr lang="en-US" altLang="zh-CN" b="1">
                  <a:solidFill>
                    <a:prstClr val="black">
                      <a:lumMod val="75000"/>
                      <a:lumOff val="25000"/>
                    </a:prst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ontents</a:t>
              </a:r>
              <a:endParaRPr lang="zh-CN" altLang="en-US" b="1">
                <a:solidFill>
                  <a:prstClr val="black">
                    <a:lumMod val="75000"/>
                    <a:lumOff val="2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方正兰亭黑简体" charset="-122"/>
                <a:cs typeface="Arial" pitchFamily="34" charset="0"/>
              </a:endParaRPr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1979183" y="2277176"/>
              <a:ext cx="1008641" cy="0"/>
            </a:xfrm>
            <a:prstGeom prst="line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14"/>
          <p:cNvCxnSpPr/>
          <p:nvPr/>
        </p:nvCxnSpPr>
        <p:spPr>
          <a:xfrm rot="5400000">
            <a:off x="1790895" y="3451407"/>
            <a:ext cx="5121402" cy="2115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9"/>
          <p:cNvSpPr txBox="1">
            <a:spLocks noChangeArrowheads="1"/>
          </p:cNvSpPr>
          <p:nvPr/>
        </p:nvSpPr>
        <p:spPr bwMode="auto">
          <a:xfrm>
            <a:off x="898475" y="79649"/>
            <a:ext cx="8230609" cy="3556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77914" tIns="38958" rIns="77914" bIns="3895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ea typeface="华文细黑" panose="02010600040101010101" pitchFamily="2" charset="-122"/>
                <a:cs typeface="Arial" pitchFamily="34" charset="0"/>
              </a:rPr>
              <a:t>目录</a:t>
            </a:r>
          </a:p>
        </p:txBody>
      </p:sp>
      <p:sp>
        <p:nvSpPr>
          <p:cNvPr id="13" name="圆角矩形 3"/>
          <p:cNvSpPr/>
          <p:nvPr/>
        </p:nvSpPr>
        <p:spPr>
          <a:xfrm>
            <a:off x="4831800" y="3732555"/>
            <a:ext cx="5331954" cy="753357"/>
          </a:xfrm>
          <a:prstGeom prst="rect">
            <a:avLst/>
          </a:prstGeom>
          <a:solidFill>
            <a:srgbClr val="FFFFFF">
              <a:alpha val="74902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三、运营对接需求</a:t>
            </a:r>
          </a:p>
        </p:txBody>
      </p:sp>
      <p:sp>
        <p:nvSpPr>
          <p:cNvPr id="17" name="圆角矩形 3"/>
          <p:cNvSpPr/>
          <p:nvPr/>
        </p:nvSpPr>
        <p:spPr>
          <a:xfrm>
            <a:off x="4831800" y="4980693"/>
            <a:ext cx="5331954" cy="753357"/>
          </a:xfrm>
          <a:prstGeom prst="rect">
            <a:avLst/>
          </a:prstGeom>
          <a:solidFill>
            <a:srgbClr val="FFFFFF">
              <a:alpha val="74902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四、下一步工作</a:t>
            </a:r>
          </a:p>
        </p:txBody>
      </p:sp>
      <p:sp>
        <p:nvSpPr>
          <p:cNvPr id="18" name="圆角矩形 3"/>
          <p:cNvSpPr/>
          <p:nvPr/>
        </p:nvSpPr>
        <p:spPr>
          <a:xfrm>
            <a:off x="4797475" y="1236277"/>
            <a:ext cx="5331954" cy="753357"/>
          </a:xfrm>
          <a:prstGeom prst="rect">
            <a:avLst/>
          </a:prstGeom>
          <a:solidFill>
            <a:srgbClr val="373C64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203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prstClr val="white"/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 一、市场及客户分析</a:t>
            </a:r>
          </a:p>
        </p:txBody>
      </p:sp>
    </p:spTree>
    <p:extLst>
      <p:ext uri="{BB962C8B-B14F-4D97-AF65-F5344CB8AC3E}">
        <p14:creationId xmlns:p14="http://schemas.microsoft.com/office/powerpoint/2010/main" val="346209083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426037644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34614"/>
            <a:ext cx="9753005" cy="6588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市场趋势</a:t>
            </a:r>
            <a:r>
              <a:rPr lang="en-US" altLang="zh-CN" sz="1800">
                <a:solidFill>
                  <a:schemeClr val="tx1"/>
                </a:solidFill>
              </a:rPr>
              <a:t>--</a:t>
            </a:r>
            <a:r>
              <a:rPr lang="en-US" altLang="zh-CN" sz="1800"/>
              <a:t>B2C</a:t>
            </a:r>
            <a:r>
              <a:rPr lang="zh-CN" altLang="en-US" sz="1800"/>
              <a:t>市场重货市场发货量集中在</a:t>
            </a:r>
            <a:r>
              <a:rPr lang="en-US" altLang="zh-CN" sz="1800"/>
              <a:t>0-130KG</a:t>
            </a:r>
            <a:r>
              <a:rPr lang="zh-CN" altLang="en-US" sz="1800"/>
              <a:t>，以有大小货齐发需求的电商客户为主，其中包括家电、家具及建材等行业</a:t>
            </a:r>
            <a:endParaRPr lang="en-US" altLang="zh-CN" sz="1800"/>
          </a:p>
        </p:txBody>
      </p:sp>
      <p:sp>
        <p:nvSpPr>
          <p:cNvPr id="89" name="BainNotesBox"/>
          <p:cNvSpPr txBox="1"/>
          <p:nvPr/>
        </p:nvSpPr>
        <p:spPr>
          <a:xfrm>
            <a:off x="539956" y="6444258"/>
            <a:ext cx="9812401" cy="153888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资料来源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: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案头研究；贝恩分析</a:t>
            </a:r>
          </a:p>
        </p:txBody>
      </p:sp>
      <p:sp>
        <p:nvSpPr>
          <p:cNvPr id="90" name="Rectangle 59"/>
          <p:cNvSpPr/>
          <p:nvPr>
            <p:custDataLst>
              <p:tags r:id="rId6"/>
            </p:custDataLst>
          </p:nvPr>
        </p:nvSpPr>
        <p:spPr>
          <a:xfrm>
            <a:off x="9386736" y="4559888"/>
            <a:ext cx="1747443" cy="1038941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~450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亿</a:t>
            </a:r>
          </a:p>
        </p:txBody>
      </p:sp>
      <p:sp>
        <p:nvSpPr>
          <p:cNvPr id="91" name="Rectangle 65"/>
          <p:cNvSpPr/>
          <p:nvPr/>
        </p:nvSpPr>
        <p:spPr>
          <a:xfrm>
            <a:off x="2576834" y="4559888"/>
            <a:ext cx="6311176" cy="1038941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72000" rIns="72000" bIns="72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主要为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~80-90%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卫浴经销商</a:t>
            </a:r>
            <a:endParaRPr kumimoji="0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2" name="Rectangle 70"/>
          <p:cNvSpPr/>
          <p:nvPr>
            <p:custDataLst>
              <p:tags r:id="rId7"/>
            </p:custDataLst>
          </p:nvPr>
        </p:nvSpPr>
        <p:spPr>
          <a:xfrm>
            <a:off x="9386736" y="1771610"/>
            <a:ext cx="1747443" cy="1314067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~530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亿</a:t>
            </a:r>
          </a:p>
        </p:txBody>
      </p:sp>
      <p:sp>
        <p:nvSpPr>
          <p:cNvPr id="93" name="Rectangle 73"/>
          <p:cNvSpPr/>
          <p:nvPr>
            <p:custDataLst>
              <p:tags r:id="rId8"/>
            </p:custDataLst>
          </p:nvPr>
        </p:nvSpPr>
        <p:spPr>
          <a:xfrm>
            <a:off x="9386736" y="3123711"/>
            <a:ext cx="1747443" cy="1398143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~890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亿</a:t>
            </a:r>
          </a:p>
        </p:txBody>
      </p:sp>
      <p:sp>
        <p:nvSpPr>
          <p:cNvPr id="94" name="Rectangle 74"/>
          <p:cNvSpPr/>
          <p:nvPr/>
        </p:nvSpPr>
        <p:spPr>
          <a:xfrm>
            <a:off x="2576836" y="1218219"/>
            <a:ext cx="6311176" cy="504753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72000" tIns="72000" rIns="72000" bIns="72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大件电商客户的显著特点是一个商户同时销售多种子品类，</a:t>
            </a: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且型号极其丰富</a:t>
            </a:r>
          </a:p>
        </p:txBody>
      </p:sp>
      <p:sp>
        <p:nvSpPr>
          <p:cNvPr id="95" name="TextBox 94"/>
          <p:cNvSpPr txBox="1"/>
          <p:nvPr>
            <p:custDataLst>
              <p:tags r:id="rId9"/>
            </p:custDataLst>
          </p:nvPr>
        </p:nvSpPr>
        <p:spPr>
          <a:xfrm>
            <a:off x="2687236" y="888580"/>
            <a:ext cx="6200775" cy="335989"/>
          </a:xfrm>
          <a:prstGeom prst="rect">
            <a:avLst/>
          </a:prstGeom>
          <a:blipFill dpi="0" rotWithShape="1">
            <a:blip r:embed="rId10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客户类型</a:t>
            </a:r>
          </a:p>
        </p:txBody>
      </p:sp>
      <p:sp>
        <p:nvSpPr>
          <p:cNvPr id="96" name="TextBox 95"/>
          <p:cNvSpPr txBox="1"/>
          <p:nvPr>
            <p:custDataLst>
              <p:tags r:id="rId11"/>
            </p:custDataLst>
          </p:nvPr>
        </p:nvSpPr>
        <p:spPr>
          <a:xfrm>
            <a:off x="9314728" y="703914"/>
            <a:ext cx="1747443" cy="520655"/>
          </a:xfrm>
          <a:prstGeom prst="rect">
            <a:avLst/>
          </a:prstGeom>
          <a:blipFill dpi="0" rotWithShape="1">
            <a:blip r:embed="rId10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2020</a:t>
            </a:r>
            <a:r>
              <a:rPr kumimoji="0" lang="zh-CN" altLang="en-US" sz="16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市场规模</a:t>
            </a:r>
            <a:endParaRPr kumimoji="0" lang="en-US" altLang="zh-CN" sz="1600" b="1" i="0" u="none" strike="noStrike" kern="0" cap="all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（</a:t>
            </a:r>
            <a:r>
              <a:rPr kumimoji="0" lang="en-US" altLang="zh-CN" sz="11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2016</a:t>
            </a:r>
            <a:r>
              <a:rPr kumimoji="0" lang="zh-CN" altLang="en-US" sz="11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年规模）</a:t>
            </a:r>
          </a:p>
        </p:txBody>
      </p:sp>
      <p:sp>
        <p:nvSpPr>
          <p:cNvPr id="97" name="Rectangle 77"/>
          <p:cNvSpPr/>
          <p:nvPr/>
        </p:nvSpPr>
        <p:spPr>
          <a:xfrm>
            <a:off x="9386736" y="1218220"/>
            <a:ext cx="1747443" cy="504753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~2270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亿</a:t>
            </a:r>
            <a:endParaRPr kumimoji="0" lang="en-US" altLang="zh-CN" sz="1800" b="0" i="0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（</a:t>
            </a:r>
            <a:r>
              <a:rPr kumimoji="0" lang="en-US" altLang="zh-CN" sz="12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~975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亿）</a:t>
            </a:r>
          </a:p>
        </p:txBody>
      </p:sp>
      <p:sp>
        <p:nvSpPr>
          <p:cNvPr id="98" name="Rectangle 78"/>
          <p:cNvSpPr/>
          <p:nvPr/>
        </p:nvSpPr>
        <p:spPr>
          <a:xfrm>
            <a:off x="2576835" y="1771610"/>
            <a:ext cx="6311176" cy="1314067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72000" rIns="72000" bIns="72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同品类经销商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同时销售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不同型号电器</a:t>
            </a:r>
          </a:p>
        </p:txBody>
      </p:sp>
      <p:sp>
        <p:nvSpPr>
          <p:cNvPr id="99" name="Rectangle 79"/>
          <p:cNvSpPr/>
          <p:nvPr/>
        </p:nvSpPr>
        <p:spPr>
          <a:xfrm>
            <a:off x="2576834" y="3123711"/>
            <a:ext cx="6311176" cy="1398143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72000" rIns="72000" bIns="72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0" name="Rectangle 80"/>
          <p:cNvSpPr/>
          <p:nvPr/>
        </p:nvSpPr>
        <p:spPr>
          <a:xfrm>
            <a:off x="624987" y="1771610"/>
            <a:ext cx="1619249" cy="1314067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57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Microsoft YaHei"/>
                <a:cs typeface="+mn-cs"/>
              </a:rPr>
              <a:t>家电</a:t>
            </a:r>
          </a:p>
        </p:txBody>
      </p:sp>
      <p:sp>
        <p:nvSpPr>
          <p:cNvPr id="101" name="Rectangle 81"/>
          <p:cNvSpPr/>
          <p:nvPr/>
        </p:nvSpPr>
        <p:spPr>
          <a:xfrm>
            <a:off x="624987" y="4559888"/>
            <a:ext cx="1619249" cy="1038941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684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Microsoft YaHei"/>
                <a:cs typeface="+mn-cs"/>
              </a:rPr>
              <a:t>建材</a:t>
            </a:r>
          </a:p>
        </p:txBody>
      </p:sp>
      <p:sp>
        <p:nvSpPr>
          <p:cNvPr id="102" name="Rectangle 82"/>
          <p:cNvSpPr/>
          <p:nvPr/>
        </p:nvSpPr>
        <p:spPr>
          <a:xfrm>
            <a:off x="624987" y="3123711"/>
            <a:ext cx="1619249" cy="1398143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612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Microsoft YaHei"/>
                <a:cs typeface="+mn-cs"/>
              </a:rPr>
              <a:t>家具</a:t>
            </a:r>
          </a:p>
        </p:txBody>
      </p:sp>
      <p:sp>
        <p:nvSpPr>
          <p:cNvPr id="103" name="Rectangle 83"/>
          <p:cNvSpPr/>
          <p:nvPr/>
        </p:nvSpPr>
        <p:spPr>
          <a:xfrm>
            <a:off x="624986" y="5636862"/>
            <a:ext cx="1619249" cy="752684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684000" rIns="36000" bIns="288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Microsoft YaHei"/>
                <a:cs typeface="+mn-cs"/>
              </a:rPr>
              <a:t>其他</a:t>
            </a:r>
          </a:p>
        </p:txBody>
      </p:sp>
      <p:sp>
        <p:nvSpPr>
          <p:cNvPr id="104" name="Rectangle 84"/>
          <p:cNvSpPr/>
          <p:nvPr/>
        </p:nvSpPr>
        <p:spPr>
          <a:xfrm>
            <a:off x="2576833" y="5636862"/>
            <a:ext cx="6311176" cy="752684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72000" rIns="72000" bIns="72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主要为其他主要包括大型健身器材、汽配等重货市场</a:t>
            </a:r>
            <a:endParaRPr kumimoji="0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5" name="Rectangle 85"/>
          <p:cNvSpPr/>
          <p:nvPr>
            <p:custDataLst>
              <p:tags r:id="rId12"/>
            </p:custDataLst>
          </p:nvPr>
        </p:nvSpPr>
        <p:spPr>
          <a:xfrm>
            <a:off x="9386736" y="5636862"/>
            <a:ext cx="1747443" cy="752684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~400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亿</a:t>
            </a:r>
          </a:p>
        </p:txBody>
      </p:sp>
      <p:pic>
        <p:nvPicPr>
          <p:cNvPr id="106" name="Picture 86"/>
          <p:cNvPicPr>
            <a:picLocks noChangeAspect="1"/>
          </p:cNvPicPr>
          <p:nvPr/>
        </p:nvPicPr>
        <p:blipFill>
          <a:blip r:embed="rId13">
            <a:lum bright="100000"/>
          </a:blip>
          <a:stretch>
            <a:fillRect/>
          </a:stretch>
        </p:blipFill>
        <p:spPr>
          <a:xfrm>
            <a:off x="1115895" y="2081302"/>
            <a:ext cx="637433" cy="397392"/>
          </a:xfrm>
          <a:prstGeom prst="rect">
            <a:avLst/>
          </a:prstGeom>
        </p:spPr>
      </p:pic>
      <p:pic>
        <p:nvPicPr>
          <p:cNvPr id="107" name="Picture 87"/>
          <p:cNvPicPr>
            <a:picLocks noChangeAspect="1"/>
          </p:cNvPicPr>
          <p:nvPr/>
        </p:nvPicPr>
        <p:blipFill>
          <a:blip r:embed="rId14">
            <a:lum bright="100000"/>
          </a:blip>
          <a:stretch>
            <a:fillRect/>
          </a:stretch>
        </p:blipFill>
        <p:spPr>
          <a:xfrm>
            <a:off x="1180089" y="3429048"/>
            <a:ext cx="509045" cy="365047"/>
          </a:xfrm>
          <a:prstGeom prst="rect">
            <a:avLst/>
          </a:prstGeom>
        </p:spPr>
      </p:pic>
      <p:pic>
        <p:nvPicPr>
          <p:cNvPr id="108" name="Picture 8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248917" y="4670844"/>
            <a:ext cx="371388" cy="524312"/>
          </a:xfrm>
          <a:prstGeom prst="rect">
            <a:avLst/>
          </a:prstGeom>
        </p:spPr>
      </p:pic>
      <p:cxnSp>
        <p:nvCxnSpPr>
          <p:cNvPr id="109" name="Straight Connector 89"/>
          <p:cNvCxnSpPr/>
          <p:nvPr/>
        </p:nvCxnSpPr>
        <p:spPr>
          <a:xfrm flipH="1">
            <a:off x="4613742" y="2131533"/>
            <a:ext cx="0" cy="914401"/>
          </a:xfrm>
          <a:prstGeom prst="line">
            <a:avLst/>
          </a:prstGeom>
          <a:noFill/>
          <a:ln w="19050" cap="flat" cmpd="sng" algn="ctr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/>
        </p:spPr>
      </p:cxnSp>
      <p:cxnSp>
        <p:nvCxnSpPr>
          <p:cNvPr id="110" name="Straight Connector 90"/>
          <p:cNvCxnSpPr/>
          <p:nvPr/>
        </p:nvCxnSpPr>
        <p:spPr>
          <a:xfrm flipH="1">
            <a:off x="6851105" y="2131533"/>
            <a:ext cx="0" cy="914401"/>
          </a:xfrm>
          <a:prstGeom prst="line">
            <a:avLst/>
          </a:prstGeom>
          <a:noFill/>
          <a:ln w="19050" cap="flat" cmpd="sng" algn="ctr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/>
        </p:spPr>
      </p:cxnSp>
      <p:pic>
        <p:nvPicPr>
          <p:cNvPr id="111" name="Picture 91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422322" y="2105491"/>
            <a:ext cx="362326" cy="278960"/>
          </a:xfrm>
          <a:prstGeom prst="rect">
            <a:avLst/>
          </a:prstGeom>
        </p:spPr>
      </p:pic>
      <p:pic>
        <p:nvPicPr>
          <p:cNvPr id="112" name="Picture 9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517555" y="2134675"/>
            <a:ext cx="433519" cy="278960"/>
          </a:xfrm>
          <a:prstGeom prst="rect">
            <a:avLst/>
          </a:prstGeom>
        </p:spPr>
      </p:pic>
      <p:pic>
        <p:nvPicPr>
          <p:cNvPr id="113" name="Picture 93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527165" y="2117435"/>
            <a:ext cx="274964" cy="274964"/>
          </a:xfrm>
          <a:prstGeom prst="rect">
            <a:avLst/>
          </a:prstGeom>
        </p:spPr>
      </p:pic>
      <p:pic>
        <p:nvPicPr>
          <p:cNvPr id="114" name="Picture 94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7901716" y="2168966"/>
            <a:ext cx="310900" cy="181990"/>
          </a:xfrm>
          <a:prstGeom prst="rect">
            <a:avLst/>
          </a:prstGeom>
        </p:spPr>
      </p:pic>
      <p:sp>
        <p:nvSpPr>
          <p:cNvPr id="115" name="Rectangle 95"/>
          <p:cNvSpPr/>
          <p:nvPr/>
        </p:nvSpPr>
        <p:spPr>
          <a:xfrm>
            <a:off x="2885340" y="2422080"/>
            <a:ext cx="1436291" cy="646331"/>
          </a:xfrm>
          <a:prstGeom prst="rect">
            <a:avLst/>
          </a:prstGeom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黑电</a:t>
            </a:r>
            <a:b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不同型号的电视机</a:t>
            </a:r>
            <a:endParaRPr kumimoji="0" lang="en-US" altLang="zh-CN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10-40kg</a:t>
            </a:r>
          </a:p>
        </p:txBody>
      </p:sp>
      <p:sp>
        <p:nvSpPr>
          <p:cNvPr id="116" name="Rectangle 96"/>
          <p:cNvSpPr/>
          <p:nvPr/>
        </p:nvSpPr>
        <p:spPr>
          <a:xfrm>
            <a:off x="4836633" y="2431808"/>
            <a:ext cx="1795363" cy="646331"/>
          </a:xfrm>
          <a:prstGeom prst="rect">
            <a:avLst/>
          </a:prstGeom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空调</a:t>
            </a:r>
            <a:b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立式空调、壁挂式空调</a:t>
            </a:r>
            <a:b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30-80kg</a:t>
            </a:r>
          </a:p>
        </p:txBody>
      </p:sp>
      <p:sp>
        <p:nvSpPr>
          <p:cNvPr id="117" name="Rectangle 97"/>
          <p:cNvSpPr/>
          <p:nvPr/>
        </p:nvSpPr>
        <p:spPr>
          <a:xfrm>
            <a:off x="6984669" y="2422080"/>
            <a:ext cx="1779334" cy="646331"/>
          </a:xfrm>
          <a:prstGeom prst="rect">
            <a:avLst/>
          </a:prstGeom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厨电</a:t>
            </a:r>
            <a:b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油烟机</a:t>
            </a:r>
            <a: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/</a:t>
            </a: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燃气灶</a:t>
            </a:r>
            <a: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/</a:t>
            </a: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消毒柜</a:t>
            </a:r>
            <a:b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15-80kg</a:t>
            </a:r>
          </a:p>
        </p:txBody>
      </p:sp>
      <p:cxnSp>
        <p:nvCxnSpPr>
          <p:cNvPr id="118" name="Straight Connector 98"/>
          <p:cNvCxnSpPr/>
          <p:nvPr/>
        </p:nvCxnSpPr>
        <p:spPr>
          <a:xfrm flipH="1">
            <a:off x="6851105" y="3201962"/>
            <a:ext cx="0" cy="1241641"/>
          </a:xfrm>
          <a:prstGeom prst="line">
            <a:avLst/>
          </a:prstGeom>
          <a:noFill/>
          <a:ln w="19050" cap="flat" cmpd="sng" algn="ctr">
            <a:solidFill>
              <a:srgbClr val="FFFFFF"/>
            </a:solidFill>
            <a:prstDash val="solid"/>
            <a:headEnd type="none" w="med" len="med"/>
            <a:tailEnd type="none" w="med" len="med"/>
          </a:ln>
          <a:effectLst/>
        </p:spPr>
      </p:cxnSp>
      <p:sp>
        <p:nvSpPr>
          <p:cNvPr id="119" name="Rectangle 99"/>
          <p:cNvSpPr/>
          <p:nvPr/>
        </p:nvSpPr>
        <p:spPr>
          <a:xfrm>
            <a:off x="2807424" y="3163863"/>
            <a:ext cx="3886200" cy="553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中大型 </a:t>
            </a:r>
            <a:r>
              <a:rPr lang="en-US" altLang="zh-CN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月发货金额</a:t>
            </a:r>
            <a:r>
              <a:rPr lang="en-US" altLang="zh-CN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&gt;5</a:t>
            </a:r>
            <a:r>
              <a:rPr lang="zh-CN" altLang="en-US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万</a:t>
            </a:r>
            <a:r>
              <a:rPr lang="en-US" altLang="zh-CN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) </a:t>
            </a:r>
            <a:r>
              <a:rPr lang="zh-CN" altLang="en-US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综合家具贸易商，</a:t>
            </a:r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经销多种品类商品</a:t>
            </a:r>
          </a:p>
        </p:txBody>
      </p:sp>
      <p:sp>
        <p:nvSpPr>
          <p:cNvPr id="120" name="Rectangle 100"/>
          <p:cNvSpPr/>
          <p:nvPr/>
        </p:nvSpPr>
        <p:spPr>
          <a:xfrm>
            <a:off x="7031911" y="3163863"/>
            <a:ext cx="1679575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床垫厂商</a:t>
            </a:r>
            <a:endParaRPr lang="zh-CN" altLang="en-US" sz="16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21" name="Picture 101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318608" y="4092829"/>
            <a:ext cx="240505" cy="326400"/>
          </a:xfrm>
          <a:prstGeom prst="rect">
            <a:avLst/>
          </a:prstGeom>
        </p:spPr>
      </p:pic>
      <p:pic>
        <p:nvPicPr>
          <p:cNvPr id="122" name="Picture 102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863846" y="4074388"/>
            <a:ext cx="299641" cy="363281"/>
          </a:xfrm>
          <a:prstGeom prst="rect">
            <a:avLst/>
          </a:prstGeom>
        </p:spPr>
      </p:pic>
      <p:pic>
        <p:nvPicPr>
          <p:cNvPr id="123" name="Picture 103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3280602" y="3735432"/>
            <a:ext cx="298694" cy="268825"/>
          </a:xfrm>
          <a:prstGeom prst="rect">
            <a:avLst/>
          </a:prstGeom>
        </p:spPr>
      </p:pic>
      <p:pic>
        <p:nvPicPr>
          <p:cNvPr id="159" name="Picture 104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882520" y="3701915"/>
            <a:ext cx="286405" cy="290173"/>
          </a:xfrm>
          <a:prstGeom prst="rect">
            <a:avLst/>
          </a:prstGeom>
        </p:spPr>
      </p:pic>
      <p:pic>
        <p:nvPicPr>
          <p:cNvPr id="160" name="Picture 105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7653967" y="3507686"/>
            <a:ext cx="435463" cy="368770"/>
          </a:xfrm>
          <a:prstGeom prst="rect">
            <a:avLst/>
          </a:prstGeom>
        </p:spPr>
      </p:pic>
      <p:sp>
        <p:nvSpPr>
          <p:cNvPr id="161" name="Rectangle 106"/>
          <p:cNvSpPr/>
          <p:nvPr/>
        </p:nvSpPr>
        <p:spPr>
          <a:xfrm>
            <a:off x="3945628" y="3775508"/>
            <a:ext cx="2616201" cy="646331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品类公斤段跨度大：如小茶几，餐椅，餐桌，衣柜，床</a:t>
            </a:r>
            <a: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…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4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5-100kg</a:t>
            </a:r>
          </a:p>
        </p:txBody>
      </p:sp>
      <p:sp>
        <p:nvSpPr>
          <p:cNvPr id="162" name="Rectangle 107"/>
          <p:cNvSpPr/>
          <p:nvPr/>
        </p:nvSpPr>
        <p:spPr>
          <a:xfrm>
            <a:off x="7051369" y="3961051"/>
            <a:ext cx="1679575" cy="43088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不同尺寸厚度的床垫公斤段跨度大</a:t>
            </a:r>
          </a:p>
        </p:txBody>
      </p:sp>
      <p:sp>
        <p:nvSpPr>
          <p:cNvPr id="163" name="Rectangle 108"/>
          <p:cNvSpPr/>
          <p:nvPr/>
        </p:nvSpPr>
        <p:spPr>
          <a:xfrm>
            <a:off x="3998748" y="5335326"/>
            <a:ext cx="2513509" cy="215444"/>
          </a:xfrm>
          <a:prstGeom prst="rect">
            <a:avLst/>
          </a:prstGeom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覆盖浴缸，马桶，花洒，龙头等</a:t>
            </a: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64" name="Picture 109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302440" y="4929459"/>
            <a:ext cx="400613" cy="360102"/>
          </a:xfrm>
          <a:prstGeom prst="rect">
            <a:avLst/>
          </a:prstGeom>
        </p:spPr>
      </p:pic>
      <p:pic>
        <p:nvPicPr>
          <p:cNvPr id="165" name="Picture 110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4935640" y="4970865"/>
            <a:ext cx="309717" cy="318695"/>
          </a:xfrm>
          <a:prstGeom prst="rect">
            <a:avLst/>
          </a:prstGeom>
        </p:spPr>
      </p:pic>
      <p:pic>
        <p:nvPicPr>
          <p:cNvPr id="166" name="Picture 111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5500065" y="4970865"/>
            <a:ext cx="225742" cy="318695"/>
          </a:xfrm>
          <a:prstGeom prst="rect">
            <a:avLst/>
          </a:prstGeom>
        </p:spPr>
      </p:pic>
      <p:pic>
        <p:nvPicPr>
          <p:cNvPr id="167" name="Picture 112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5896491" y="4970865"/>
            <a:ext cx="304209" cy="318695"/>
          </a:xfrm>
          <a:prstGeom prst="rect">
            <a:avLst/>
          </a:prstGeom>
        </p:spPr>
      </p:pic>
      <p:sp>
        <p:nvSpPr>
          <p:cNvPr id="168" name="Rectangle 113"/>
          <p:cNvSpPr/>
          <p:nvPr/>
        </p:nvSpPr>
        <p:spPr>
          <a:xfrm>
            <a:off x="6631734" y="5091503"/>
            <a:ext cx="894156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5-100kg</a:t>
            </a:r>
          </a:p>
        </p:txBody>
      </p:sp>
      <p:pic>
        <p:nvPicPr>
          <p:cNvPr id="169" name="Picture 114"/>
          <p:cNvPicPr>
            <a:picLocks noChangeAspect="1"/>
          </p:cNvPicPr>
          <p:nvPr/>
        </p:nvPicPr>
        <p:blipFill>
          <a:blip r:embed="rId29">
            <a:lum bright="100000"/>
          </a:blip>
          <a:stretch>
            <a:fillRect/>
          </a:stretch>
        </p:blipFill>
        <p:spPr>
          <a:xfrm>
            <a:off x="1277323" y="5703131"/>
            <a:ext cx="314574" cy="324103"/>
          </a:xfrm>
          <a:prstGeom prst="rect">
            <a:avLst/>
          </a:prstGeom>
        </p:spPr>
      </p:pic>
      <p:pic>
        <p:nvPicPr>
          <p:cNvPr id="170" name="Picture 115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4440115" y="5994455"/>
            <a:ext cx="262938" cy="347432"/>
          </a:xfrm>
          <a:prstGeom prst="rect">
            <a:avLst/>
          </a:prstGeom>
        </p:spPr>
      </p:pic>
      <p:pic>
        <p:nvPicPr>
          <p:cNvPr id="171" name="Picture 116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4935640" y="6011518"/>
            <a:ext cx="269725" cy="347432"/>
          </a:xfrm>
          <a:prstGeom prst="rect">
            <a:avLst/>
          </a:prstGeom>
        </p:spPr>
      </p:pic>
      <p:pic>
        <p:nvPicPr>
          <p:cNvPr id="172" name="Picture 117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5461052" y="6045535"/>
            <a:ext cx="303767" cy="313415"/>
          </a:xfrm>
          <a:prstGeom prst="rect">
            <a:avLst/>
          </a:prstGeom>
        </p:spPr>
      </p:pic>
      <p:sp>
        <p:nvSpPr>
          <p:cNvPr id="173" name="Rectangle 118"/>
          <p:cNvSpPr/>
          <p:nvPr/>
        </p:nvSpPr>
        <p:spPr>
          <a:xfrm>
            <a:off x="6656067" y="5987037"/>
            <a:ext cx="894156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3-130kg</a:t>
            </a:r>
          </a:p>
        </p:txBody>
      </p:sp>
    </p:spTree>
    <p:extLst>
      <p:ext uri="{BB962C8B-B14F-4D97-AF65-F5344CB8AC3E}">
        <p14:creationId xmlns:p14="http://schemas.microsoft.com/office/powerpoint/2010/main" val="89293720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383060466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34614"/>
            <a:ext cx="9753005" cy="6588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客户需求</a:t>
            </a:r>
            <a:r>
              <a:rPr lang="en-US" altLang="zh-CN" sz="1800">
                <a:solidFill>
                  <a:schemeClr val="tx1"/>
                </a:solidFill>
              </a:rPr>
              <a:t>--</a:t>
            </a:r>
            <a:r>
              <a:rPr lang="zh-CN" altLang="en-US" sz="1800"/>
              <a:t>目标市场客户对时效要求稳定，具备较大的大小货齐发意愿，同时存在末端服务不稳定，高破损率以及网络覆盖不全的痛点</a:t>
            </a:r>
            <a:endParaRPr lang="en-US" altLang="zh-CN" sz="1800"/>
          </a:p>
        </p:txBody>
      </p:sp>
      <p:sp>
        <p:nvSpPr>
          <p:cNvPr id="4" name="Rectangle 16" descr="Enter Chart Description Here:&#10;&#10; End of Chart Description&#10;DO NOT ALTER TEXT BELOW THIS POINT! IF YOU DO YOUR CHART WILL NOT BE EDITABLE!&#10;mkkoexcel__~~~~~~~~~~False~~False~~Falsemkko__4HooU0THZk28POP9trq+pbTvvzd/gcV8t56cq85kb3NDTsUhojRA0EsgEHHMH7oYP1SYpn09ysXVivguJdhTvfyVMsBLTGvcX7WPTor/CmXKFGCqc1+ur/ZLkecd4XTq74Bwr8Y3uJEThUWvnm7wOaEchXGqgXBVfY/56cxSq+zcz06+7MSxooLbXi1T7at6uy4PsYG9mnGOFzgMbG3WCpzmgaupvohYLzUufHfd4okarjCAjRemx7X0QAraQ/vhd6EIv+pK3y1eWmAnFkSAqQ3wycBCl+Kw/6FFAta5evvxjWL5exhKYq4RpYJfs06EvEfIbfPq5XgoRX2T2YTC5mpBLZuvO3DZEbdxodXCqf9qyJm5/bomKy0oR5l0qc4hEe3M1AOBBEb4sLRWLccnT9BRHVRaO49cI8cjd33s9z3Gx8JbubdWA9Fuc085C6KJ4d5Vq/WURdVVQOpdMpzZKz+KXw7CRvVBM1TaWTRz03TDe97dmMSW7LVF2fsrKOS3llV7lpkIp6mOIXtin/mPRDq0VZJsiENiCtjMPnZ58BHycbI6Fiexvmbzu0VE/eNUL7bUR7BPPG8WuvXqqHqVO/BJdTMUAPHGx+igyJoyNTEbOrMpICRRheYujrusAb35L3V4Idz14oohoVc4NMP2O4EFzCcbAV5QEFKFCKeea7NKw0UWndb9VHrc2atejzc9xZWlMjILfvJCUr4rcSUZy4FXavys8yB7fEF6T3/LXTvM0N8KbQ7PcQvagPOgnknoMooyvewk3F727/8u3UtYT8ysAU3AhmIAW3wzwUG4VvMy7ffId7YGOX/EUj2lYWSITJDodqA2jf0gsw145vvSatRQA3z/PvlfWGhFyec8xoP+0Ov5UStaszUDvx36qD9PYpu+ugaBN1NjrEUDoKiNOJbQBN/EiplQVV0eYUkaqJtxOyiRBg/VWlBErgONVSCps0rJED0hi7EHwjJs5fpbjAcZrunTIhP8LWAZez/Dw/NpxkKFCuZuueV5lpZxmKjg9WV5vFcluzemVWRXDemq2+Qj2F7JPgdqEvqbcni8Qb4W9W0J3RFSNJAKFG0VSsONdq68+0v1UNaxU37mWyGQA8xpJ4ZqCIBVzsepPIGivkR8x14wQNtZX24eXQnUG6rbTyxFHJ4pkTFKoeTwIhInmPGmXR575AHrMXj/zegmdWzYpew1dRKXLuE5VS/AhINExBkrqAY9uxERCdX990gXX3COR/XtUDOaP6JmghfFz4kqzzK7X1OeC8qtEHmcxO7YTKqpYgxsMWMh5fDrA2ZWqDMjJd8DL+FBiFVpAeAFeAlqcLQCMEbOwE293d0wOBYli3XnDdZampjGgewFkDqIxU5pt//mn8OxrnZU96fJQG1JwaY5dITqpJi7dCBWHDo3UComYLiRHXMo2zvkgGOFUANk6hPoB22LB6K7tCFLpeeFj6oznbf4O2byuEfc0M37DwUSgf3M/tIPxLZED5P7nxlSZoVD1DPDhn3LHK/dZkLgkl9lVw1qgemvJqnb+mUzurQZoYpptbSPpiP6lnkDnxSuXVcWYtmDdWF26z3/uPL+D+HvxNQCc38uN600CPpF6t1ez0ouI5c0rkr4TdW2pRu9CuzTMaV2XspGuKX/DTJU+m3BOyscdeXwUC6n27uCOSZ/HvQNsb+c6jBb2jDbDncttRdskReQF1BCQl4kIR5TiDrsNIs5nDMVr1bQTybqkgC7+/K6OKbana8UY/ucP9CtchbQB8dCzAolasAt3jSc3rbprI3FQ35j+91nPazTkpdDZVFVUaGbVlohd3ZC26MhNfhOD0qt3NL1TVHODdx6UYENn4ENK8HOVU5TlAKJFOSo7RLBQV7jpm/g4vJWZZgy6xEYgJyXSaEJKj5mc+zyVLZgJj5qOpxanGE/idPKWEhw27KNNCOcQZanA32qOxbJ6ftiE9+1PuNjZTfnqSgDHO1lMNx5H9DnezZHbbc4/DWDdJqpAycqSFL9/6gm0HjXDMKle59aK+GAoaIyWA7VyUatcwFSLaje7g2Z7Sz2lpv/ov6NVnuzAVuoE/OmFR/8191EGizOsvw+W14wKbcXfHT11/tpGgFjlEJtzjp3PhTgGO7d+OyPNszlfNM7Cz0+MYNIgN+DKMdqZgoQ2bWwEnMrT7Sl0nQFLJGzN4KC9kYo6NQ1fpHJow0k3iHlXihRqluObyRyQyDmXasN5nPTIftLh0y2oksGnCrVSPRwdjFX8+UBERFJP2kzE/SfCqjeEgbj21UhfjxUvEWdppx7hSkftOwqPa7mIfDGgyftvK5sH1YNMlBuEeXBcyoUGzx1noF8+6zQnlSX5VYhzhkT2S3abjyuWSReStGtfvBJyHMrLwlun46yKdnuZfR4q+LiNwlypZD4a6ow+Q5dJLtlTAw+LrJT4CEbCFw6M3DXmshouoZys6IBxaxyuX/33csKz5EPWDkXloB2qugGZjT1SkwRPsbBxP3xWrxA6qRqxXVOXJTnlVSGxpQuvO4bMcx+BcdlHI0H8A1x+exDEjAdAcdeFG2Idjv7qcyZGCIZkb0FpUOIcasSXXMlgebEI2I2fBHoDx2x0WlYOMcEESXNTPmeVDro0Jdo2z/drbHVo3vU8s8W3NO6bcemgGdOBuIyYvAtevw67p1WKlMEPJwIfpxXFajy5lZ3LKU6l2p1+8T3NVXasY5e+B4aan3vzB0lbEQjAQK6vEqMKVTkZUUlCjhn5SzW1AfiWKi9rCLldN/nbK+0K91hGzuaZJmP1zructd9kWQrT0JyQryYA4pKG6CORvlBbKrLENOLz2gsOySWD+I6yNy51BvxtEGxatGbTwllHw7gUFugWiwgpVM8d18Lrz0cLb+V3PbtfGhmHokG1/AA/hfXNIz8gpJZlY8FTg1OOy6dT85H+EK4v+287t0nSxxQlM+/e12ZhJXS1xx7Q0OtlowW0QwWIRIcsFKAcLN3Szap+OkJlQ/du7b2moc7txt5JQxZrJQa8tlu0FUQDX8ZcMB/Q3vg8ALurL35lX5b5tf76lb/U2a7V3Y9QtEtYrtZ3l16UfbJRhkbuGBQZ8gG2Dq7kqKUcMkJqY5/Ov2e6cr1u5E6NLaFwYS2ZEl0p7/uUCUfCKl7bfuEWJ6yTDJSofM9Ypoi29dAWoB/+OBX9M3QXK4w5dAtXiG6iJNMVHz8ZCMF1oyXtYKHfuXDnOjuI7MwvJ7kkjbv4GNLoPTmCR6ALTq86pDJ00e45gUrUaQcCzuTidv4p/dFqasohUAqCtHEpROpfngbZ8wS0kgkkTzssXhmOWiIKXIjKa0aTW2UfzXmurJwrUT3IuNNV7ob18cUfVpPUhnM6SdZ916oT570SsTOWNBCXnq/Q1Qtz877QJGZVytXTIYeDpYOMPsakKjoBspfB0J8YyhnAhj6l+fCMl1R8vrc71sBM1l54vd+AarkyKRolw8BUmkg0PCCLC12k5G+YCI0BxQokKYvXukEI0eRrt7I9y8qulMvFDaxt6wnRwYXUgg2R7Jj7ilrn5VfeAIff94SetznCyP0yjFJYpbGKxxwBggT26iaRpJSnwSYRLnVQiplrQC570CgREgugIOrehf5BFvvLTkfhwDHRxSFJJMgPIzHuQ9DMGn7+Q+2FB2f6DDq9BbgSq7+gKWZNHWi1AgqPyiMiA8qpqFQwZX6mJNMhyVbyIFQLh1W/e6nRTgyvMWBuTLwdXopgFJPmdOWWCrzLtrsJKycNHSXjA9+1yJJ2dxAavustAEV8rvGXqc68ygnINGLuPXP18epd7wp2URXwFhPK3oAZyq5VX2UgTmQTIZh3COMhC+oFrcwZM598CTPAQcHDyT3cvoinaL2UD65FFM/g0URkEOG2ZylNw/zXhaFy0c55Gb1Hfmy1iIg8jQQcCEckuItt1F3k+cCyP7MiskH9BdEGAshPwLlBiA5/ztVNk/7CnkwO545WOxNjOMLIF3PgbkaUcGHlhPgT1NNG8kjy6HiZu5LO7ONvaVC8qW06liXD7XCBO3lvao+FoKtSKNWVR2iJuH/ElE9oiWxuhJvaWYsQgnxazSftMsjEPcu7JuUjgcOCof7Z/FNGtc3O8Cuv5YyUFiC8T5v4MAvYFxsa1HZuxLedGD9l5OEfDlNiIpIcv8UsefdE+VVo7FQUY5gAJ2TSlRQQ5YDnb1bIOvDHnPFkSi0aS5ZGMvIxChtY6/b4uj7ZaoGIRRRs9JKoypHpxSeEhdSGlwCO1aahUMiLkM8ObgknDD4QeKcD/AScKZ4y5Vkn/BFj3D3Ar/7gktnoSyCiCLtbXGodBQDn0J1rIE0v+aASV4m/75Cd8WXAHEnPTaJz5RiF3fVZb5F7zJMtvxBaRXDsQ5S2c87nC2JrI/mpr+2l4DvrbqbYdoF8mPpBMZW6QYC1h7DuoXG5MKdTAp7HMuveWJGmQ/X3Y9nbo1gqnDKqX3M9gh8xTeTTt17F3CinrdveAqVVp02elujL5EUTImjydHEFA21cJ4ocabGuVAzSjSIwpILQiA/MyslCLHC3SfqM6A8AYZZci35/qc48hGMglppEyXNkwe76+lcgLZKLsx+nvY454iPc7/VnOPpwWftRNsY2oFQIsEgDe2tYhIrT3W8nAFMVaL0VTsJ1LZcRQv3iDI/0MoHRzJ8gaj0vcBDFRGT5iEcyHLeUmSsgBgJ0S8ChDOjSGRGBTVN2rSP+PeO7LkX66hKUMBqaPDQcyH4lQfEjwwkNVuuePg06MljjqDjU2JjhlnbZ72kgGe3HSKaxaKiShsZO45gK48Ch0/4zIBwGQZpV3gfuWJ+78sUo4b8VB8HV/kSkD0qP/T09q6u5FbAX4w7zsYz96/i2EYN6ic/muWB6pvZ3J9qe926Md8Fuk9TsZ9N5o97ZCeIpuTJSn4V5SM2MewZdcGvj/gNOInH/MUYQymBynrvi8hR+gZ9LXoJwxNGLACx3IuPasG8DCTweqdvYt//bHuPOy9ahr2WaKKRP2f3nM+uJHKDiET1cU76B+n5pvlXTLrgSvz0pGyK1Z/0/n93o3O9LkC94kNhieYQQr/rrsZlyNzSKJBOwKpVNcTz9eNM+Rm22mByNm9H6AM8ZJkpR3veJAGfA8ymi/bPYvDjgGIpjtZP5gdIR06j1DFnJOhTQ/4R53frW/Rbkr8M3V+7IDAvgdHRhonGMH8L2iJrxeGwhpyPOcH9GuyJyiFm9C3I6kOkF5LMch55JIltkfXcSbftOauuuBZnKyh98+auwFr6NnhZPPlc2LLfnlROUMYcvNVNVhOAHFkBOWb02sB2yjAEh9quYBhmeyCogvjihJ5iDfKVJyeK8UEdeJIM5gwMC3d/OT0WESzLsqEkEBUMKe7wXfibKpTHSRxEC58/a3vsNUGPfVsKhvwcPePjeIfk2nXxyigzZccDmy8a/VPLMJpWR726glIloGF+Nuf2Pvx/MV3RnKUFUC9i9/CC2LzE+DFORiLYP5PViIU3cuffKtsNL/J6jrSl3GHytFcpg7V37MiOiXLZRhsYh0oE0nJwAOBbV4wwIyda5YHsnH7E5l7/3/iYpDds672/J+Bm3BwWG8QTcXawip4LSt0PiTiZtcc0M+/cdDVXBBneGTR2hF/GhUHSkwnorgWBpsLIQssTXvKouh9G+R/Q+qGWj6R4oYqLPJkazNmitWQLUVoQPdTKTOsrhShLqqvXW/+LBPS0s8lIQUDtXrpZS7qq+9sJzjbxnMTka2kvoiYny41gKmyeFj+R7HMk0hSGuzqHrKcynyIdlREauyNWb3NQxIoINIkAUH8nfqDxtMnxIcxKD65Kw5ffyBZ7Gl2a63y0zikUcW/StH+qvSsGqyt6PSH6kDxHn2UrPzxzzzUnKYN+FcZvegRzmMNNQTQjXo6ME3tbC+ZMDBiQc1+Bm6s8IvSN+LLK/JCDG1IDjr1hH7DoPGMiWTJcOJ4yRWsBWsYCDaP3gAnsELzeD7j0ddheu/AR1//UqUa8RL2XRyFK3Dp2aMkMoYpFToAPQ0tIjT9MOSXwa97bM3iswxU4riskMVzjPytlhrD2po36n96aRvhYnL+SFJ+GXlxy6ILQpduQ3ZAR32DKkS8aU2xwsrfEz2ERyPQ1I75itGOt4YrSDxr2rZ2dhi0hA+ZxV3LZaRmdRhWdmF2dk+ywhi3fuHp7hRz2mZV6qeJiIIZ2kFoP7Jnb7zv5nneKsfRh80ELrwHKfsJXnbSl9hrtK4P5LMJ+Ji8wQ9FDq7yUit+wxTiohf9y26Op4fAiLfMmZ4+HhV5Sy4cS6AByf+TgcYOgl7UF+ayUfDu3jFWDxEtM/ZcM8ARJ5Ya9KUDyrS2xOaiSWODOqeesPT4CboNV1T4A28uKe4n/qoHRmdRUlp69aPVJg1vgJUJ3F+5MH2CMsuFu4XgpH5WHvCy0WENoPaOeDqavIkGv4BmmBaqMOvp0ZOqgDkmsf/ja+My9g9rs23Cp2/8ITX/RP6ThpgEFMOt4ZcybMBCLHrTj9z364K87Ucy+aF+mgWa4DapD2OOaygXBTgezXdq4G4+XBe+tbBEXHCPmzAlEbkxfSHE5YGiT8D4o8391H6NI6vXjyb++UcS20cRBeyhDvQOJLuvGHqwwRj3TXy+D3D41XwdzYYBr5L1DWzDDik91PTck948uNI0uBke01I7NXJNsi5BMdBtdyxGyVQWRntVSzj7yPfgH0t39mu4O1KQzysVkELxjkNUPZj4HzIxzPnf7ID3inZBdUe97ZHMsCuZTn8SfPpE8GBM+s7EgG+cgpozupHWGL3t2VHkAt8gU12mO4+rDq6YstzoNTdAjlM2PWnITWfsLbCmdfgXmG0lycj6xsGeHvp4dCkr6yFFxGFskLCq/q29l29n3JOMqpY8JZUMnnZ95+U922EYrwdfOmdzcT8tLw7wbheSu2NcXRRvsFzX2HZdbPKIA+4CdFR27Mq8iK2q2ODc6d1S16m0YO8zZ0AltoCqObj2bzhPTs4bDdslPaR2YveQ3u8fba4g809v9NQtLd0mPlnpms66gzY9ikqnjCCXv67kTEfKdTJvQniCUOeEab0Ys2qsjdnhszVHCmhQOwychYj+Vkg8NdP+EjeMKQ1H9tdkf0yO+zRXmic1tAMQeSeX55OXjtoH1oATkjEGgWiE+TmiJLDYZ1uEPEnJ7HYUwnLn6wv/VzpAy/jhm6+B88L8eAio942Fz8GBz2Mfs7ZeXZHc+9ELahrQmO/YzbAXmz5UqcbedxNQvQL2skUW+g029zsTxcg0O/exoCt4HbEnx/iKxcYqBy2x46Gvlcvf3WPMEC9ggRXGDA1HAR/qM7+J3dPO++qLFcRgGPthXZLWMf9fiXBBtT0H7bdJ9BjrcaJbwBvfQ7LH1Orr/Fn8sjmVmCKHSo4eyHCFftoGoNySdzEO+2lEdVSnv/MVEEM1pMJirgLxsnOiuhT1pCTX8rTnJaJD100PqcdlG4Iz7rPBnPS7i4y6s8StrobPMxlUz+qjnOLTJOHFuy1PC05QgOC2gUXsLzd0yTT0edrudzUIpsxXGwBzyGtsUobyTiG1Ui2F+NzpwAxcuPOSbbMwXVAz03oLwouNirJ/rR+n7zqrZcIRzigaOpfaBICJr4RvosSI3HAcipAifxIiY4CJTtzKHEAm35nU5rYXQRGz9kDg/yGvJ/JqTdQJ1DEqKyoE8aVs+n7GHGB/V5qdO9671Y5YYIKBcju7VvLZa4fu+hKXzTmca4xvLM4aD8KAb9ABMeLPvc1BOHZLlw+lJ+37YzfeFd0ttY9iX2o69WRwHGdgCQEsoHy2NFer20Z6KTmXeJRauaiEVwnwrenxbjiTOyyj9rVp0NcVHeNwToYKPidez42jtZG9apDOLnCCO1uSOzt9sjAsjhLQracBRUTsPP3LIJdppZhcCGaoRFyPXSS6yZcw/eyZEu62iSVcfue6tJ6gVdSkM3evPaz5M4wPHlIWWRqodDmPP1EUa4+kTHM9F6t+tjyP0eivBhq6esyT7luHZortki42hgwzhBKClJhLCz09ASMsu4KeLkQMUlAK4E/2O5xtSAOzyq986dnuKJ6rNeJUt0rFgry6Kb3ZERXTNs+zmS38ge/9MtGvJFd9LDgRqZgYL7CeXSY1do1EASOW19+ymcSd/QT+t/MJ0/8WLLWlN3d/yqybH0GxEWL06RF+4NWGDNF3N9e2nwDC8riEopETg75o5mU2l8ptX/P+VkarvGRmDcKE9J+Ar3mQ/pbmwnEg3qBYoHdRJPIkPS/B36LlB23nneVGvn1Fw1ZbHr8Qhi9ukUEc8u3E/6R3zH+yCKYPoaIx2o3YyIJtdep0Br9cRSp4nnn8PlJ+ej/vkH682N7ErULsbVSLgyDjt9Ld70vHEvc53WXTOOxTB38ZWJ39UPCLxOAPqG8l0Rd+rJWHOKEGn+vNHEkORjzpyr8/EuIHPrFnHD2pR6qtFOXk2J5Mrp3yykx7Te5oeZ8P3x8IpRW6GupQ1pLxl4wKLmF0eT11GVJuG31+ZAZ1Io4gza/pRSTiruxrs2F030alrj/MC155zfkGg7dcrytNnFiAtOqDP1EpofGySgzbjvD5hVLAVyxzc8gzh8RdJldnJh6To3TrbsfoMrK7dc7uIsu3t3hX9WbLNAU3VEP6Udj+oKYGnJAov6NueT+Bkjc1Xe8FuGCPu9K/qDZAGx4ZD9d1JCTnP7LVqoMlqoKzASlvegm8MJjGdMgRLtfwKfx/n+I1y+6efD58LsaLD+8rfdjqKFb0yUsdMKNRRaeou/mRW9qN6ScmqDEHth7PkIQI66AG/rzPiCg7sSNyjg2YUmeSztpispCjP8QeAz/yUbYyeDMkxGjjdz4cH4NTv7tXWGHKnNZoZPrAlKiytauMcRxwK8rz8jRScMfG0xcCeIbDLKMvYpjmGk280bLUsmcgbVJ5bjZCEsGyVs0laapxQ0d9bvTtT9BPI4n0k+/D4l9MEH73FrkXre7MVmf0RwfUB3TDIMUNRCKfxZhFG/80276Z5Vrr0uigC3FeSoa3t4zxp8bZiBB8J6qbXOThuKvsd04NxU61l+rYUbi7zAXrcYqSUWzVd4rp053PD/roUR2BbGz6YF3GLnwpQwg3FdzGlAZbZtQjm5DlKMDjbHHiyQM7yOOhlNuZBpEUBBLyN07JCOIWGpDC1gLWr5pcSCY8AnJbSuLYkkiVJNBAx/mZcOjVC7DrnW01JbrLraUcWQyJawuJpGVkyauwjGRxxnrx2IwRq6SREjY80upB/UI1FytmuxJptvMXrhvMbMIr30+CnEj2GEpSeuDwEV22RSzJike49l4Hz9J+OdJCbdWP6Wg5lNqSkS08ZQUAkZUi2wLaWpbsxiNOWUFB/QBStO0Iy51/RPfEYJMgPD3HNPgTYlYtaO/tca92QrqLNJPRKNcZNOxfpELsbfHEbTPxMU7dCKkpEMLNkNN2CVquYzmTSHujfOkJKLaHb8PNtv8MuF33JMf59LCHytaGydAm/eTSgs5vq5ncT24TnRCplSVdCC0cU3Hs3+eH0bcTVCMZWHJvglctcV+XSsXbBIBefzQVHvNEifT6JutZGx5TAc+QF0E6wRRMJGPHkPdOu/CuQC57U6pk00oIQoJgryZXlSR8g3jy9PKCGA0KtPHgc1KuCOxBOuIzRHBSjcq7avJ3BKN+fLgaCmWNvlNEjd0iD68R1E+6Z6M9hLmO8mXHiEhX7ixbIn9CZ456l820MW5RnKBfEE0wt8N7rDwx0WMJF+fnL5JjA/x0EB8tE6/z0pna9u95oKEilZlObFPm0w2gLhW2WiYtSi4dzYZp6hPN2UKc/wBWv8vlDEuRkzfzzCnSF8xHOg1pVk2i82A0dsC2ELUlnMfoDdaUkFFz1IQkXIbrOQzE7Avoi6mbm2SfZdyjPPIPmMce81WYxz1z9mODHsXKP/A33/UqOyvzR87fYABfgUpgGX7D4kN6ySOrYQ3wTxREvNVtFFJJMGoKomvcogV676uSM6MB8Nb3U3U6I78U+5PX617svZfvVV60ez/EsoHa9VE+JVm5zz/iULUZW3Lo8hQ2ZtYmm7aieRrfbLuQFFzSANJjQf6u3aoGRh7ACKwJG5wlnsjmNxDkxpt71VyVaOb1T7C7z8/pBbAfRH27Sud3Hlv/kYG6NnpLeuhf2cIU8KGbub22LyYz+BDTJTF1bvcmTaHB6vgPIVFO8hTOmHf+GEyTEDRlAwIX9lC+6mhryoZKKL1QxlGURfS8EHa/IiYACSvDezrSfx0MzIl2KGG96iVfT70vEGjLMo5WO2CorB5SLB8Er4nc11tTev6OXf+0S9fg/QtMv+p2TgXQar7wnlGyrbDsT3slwNMqWufM7/mIFddClb/9VIKkc8RuCxCUEcRr8ZSP6qaf9aLCoQIrGP4e0RTPVy5CkSBvV/rKqCy2M8DLy+h3hJURvJImS21YouwnzjpBzUBXrCoVYV7JpH8ON8mLsPP6B+TNOFcKEBQBFSNoGfOL+Zxc3wCLIuqjEcXY+lHr70XrIBjjKUJx/X/Syijpb1LaKozr+amGx1LPpL77PmPWWovhCB7n9NwfqLFXaEh5gmenjGDh4WgAuer1OrcEa4UmjkqyPCc8O8vOQz0nhQpQivoqNRIpZTuKOkcc/s6bGRYXzRV0bQfwQj3Xq0LPPmxFWMqKczCD42Uy5Ae41ZWM1RLCbPLneeB+9fOZQDaUgVqbiZduPxkH189M926cJcU37JP0jc9Vgt+MEpmMMIYnO9Im1Mu4Jj+cPZYcTBI12aJX7L0KDTvPYBFbVfPYXg1RpZnb/ooD601uu0gVOfUvNjyxNAE0Hi/SunCNTlx7v/gAmzpMd92puaYU6SfouFhKpKOitKJLB0sxt16kcmFm76P1aztEHaGLDwmNIEadwhl7XKBmGznviqIYADFIcji8WO2m7eRmfpbPyAR45jhJ9XMR+qgzaj2oDpc/+uXbCHlIYeD4QXceKuCkQGmNsY+KC3rPzfHeOyM3MjTlXmpTURi0QcPcWkzzPVjENgVMS48G1e+USM2TCjZL66mDspVYCuPVCLVZAC8ZIfyzJoL5w8BfPsEmGTz55uvhGi0Zbn/E+Ojq4ykKH9C6nM9I1gWWuODbB0UeY7RFEiHGEgEVGP/y+2Jw9ce5ZhfLPlzI/SV1KOyR3qffB4RUWr9fWBqTemchZjLtwDdfaFf9p8OS3s+nF2q+JGUx/4b+1wI7lp79QlJxyfwMX3YZEl35r8Eyp5imGS6JcGVAWQLh1q0f13kWcY3bAXyWsa4Hf02zyVl2Uz7IXn541/6riGxXSkQG8Jwzb5UOf7w3sixv/3PDYMP1WOu3t9PcKB5nnnMNdBpHXpnqkftSXSZiGgrkeAw4V046GzFFOOqxF7/rAMAP2Z7RoP/eOLLpzaFkP45FSIxJGjjVrfh2fGktU9wzEpVjbRtRh/OTveg+zXOYz7b3WqqVlXzHE5M+aIshxHIOTQ1XtSQ/mLJLEr0K1wVlNX/atTjnoWuWCOMjqjGcIat2dzqiXT/6Q0kL1RP1ZxRhS+N+vB/GV9MBQ8nIx6B3vwd7PJxMsGjdvLBw8zcXtpRe1yVLMK7AgjgIF8iyiiyQ/O8ycfrH8WwQBNRJyG2oP1m0CNjN5CZQ2y1LBZd86mdlwgDlG4RRT3Lj1HR5XidDn9J8F1B7RuUkLAVaPgMRn4zL6WEyjE4TkQ7yYAPW6a/ZCYIGX+6iUGHdW7plBC+mvj++O2jx2lQYr9iqcouhXKcqhHSQGkoyHLXDXpahzfBDCw/yFH//eRzLyezsj4okTpuFpwpZZmbg9V1A5B0Wi8+JbUEEtdhsPXIKOCVLkAbC14NPI8JnQ4y47vDiynuJ2D52GM8btUYNAFbKfX1lcclyXZLoynks9bg4o9W6NdLa7h3gx7BMGEoFN8rdHyCHEx8HCKvQs2GaxW/Yys2F8gQnU9P/Bec4DRjQvZRhY30ipHkp05zx+CKJzULj7oMXQ39uENt050ghhy3b32CeBvCwUg6g6oaS+PHdZ6TUVVoA7DuTsz8UscCCqb0mGvZFzUe3CFBbjC4wLi4erIQYKhAfPqkDJyiOt0kaWkNrrXXkPLDO2WZn9nJcHx4oO4Dtj+anlmSy6q6xXlcv6grEIrpyBdeMKIfwOG/10768A7hv83i+6UhURCrRZ3cE3Dqz7pyD+LbVfmyzSW1EErMbTOdk1URL/OswWhCzFX/6hIM+wukqR0aJQfMxPBaaVGiAf0rRzIpM2gdCFPvm3Kwrk58HSOPYp1uSy1mvaCWoXpZXmGE4HNpLszZ3NeDUutBURz3brI//1Z2jRX7r9U+ASZUJX3ceZzqPatTiLEg5IEK+z14pre7t1yJ7pkrRzXE5f8TvHJrmYOdQPGm+HAP8wao0Sf8x6hTa4zT2gkSi6BfBzpzAByg3jbakXU2dlnsWPND5320+UYI9fzRyC4gGjvxQe6SFsHzFKliM+jQwdTQ4jz8FL63TRDZIZwSyF8dNSgoXXFgaKNAh4/J4HMb2bIeQJlLkse2XGiVwo6GFfKty36oyLDZDwSHEnC1KBfX7DHzRJpu+weVoidDygJSWgwRElJ9iU0l0h9M2m/KHaXff5CbyQ3yUgzN/yWXtEKICoJWRi527LpFMHvYFBGDoFPbLV2+EBJuFa99WV7v5+W35Z3xfgmrOdagwNgvgQoml1u2zEwN7xQxhI7guCdHWjiKdTRDeQEJzigvJh9kGvNSU/C+S9q3KZqnXfwDO7Jun9Bg5wJYnVVm/23bbC9KkZtsPaOTErvjo3M/0wAL3d+5wQ/xbHUZ0NAwpcNnkREQC+4+G5XGT97qrRi+Gmd5slQmt2q1Lsw5kFggYIJvooR/XJb4llDxs1DN0JkOcBK/Ex5R1+uyKng9EcMB96Lvcv/QXmLQQhTi1KMZ6ej4MjX8n17q9T7bKAYXCL0zkvWb/U1+mD9Bd4177TUvYm7Zcv2l4lH9hL1Q1D96QqpR4KOd4fXk5491ClVI4rqVnvyFO8msO84Aa4qpADSYMDpaDG9HGEqUQewk7H7sCFPOCN0giByg7+37PYDPqyOIYbx98ueFTns6e3VVkTADt1VFTh75S2pVgQ5XcRFDt9c06EukG3muLQFu+B49W4qBhp1NK0NdonPRbK7OHb+m82WoheytbSsTtO5ZTfS1Ygvia2XBukOOh12kzZZ8e6xKq8dD8B8A/LChzeKfndIlAh7jRqljTZweHwS+eDgX1s54n00ypoVnuaO5L+jtQAQ5E9ROTudo4dZpG7dN5P+xtc6WgPBM6SM7mNbzViMb90/SqbwaJeFp72Yc0BZ4m3+qFXSCJosX5TGS6m4GBHkHI8q9L7vUr0u2P007af6f35aVy7j41Dgi0n14Y2WSdWLlma4VG1RlXp1vwO0fXbm6O+zClpJNbu0JSPTD5p4sHJR5R5SKEuNDntBuRHtrI3NCyitTAcLhvsWLflIt0ZrXYm4vrlHs1TvFsv+UXd8wFeJVXC5hNU7UqZZTLC7VFGVITbxuvxSqQ1cn6Tv+94Bh486PeYqIvXEflYFcQrywH4LIPiDKV+n/s+zChFPvKkR0XGotwlIylKuNRtJvcXbbF1UsXNxYeWIr1niMtUvGIYkTLjp1lqSuS9fD64pUqncdompqXF2tQ8h9Pt4tAwSNMcZdWhG1s2AaO+Afzc8hlmxr+yU4wAzx21JExd52eomE2H8uA8IplNfu4DSN2EH0O0BDXaoSw0FVz5HXlKc+iH1mDF3G53tHjJWbl7yzh8j9eTKIQ4QxmVJuSZcnRzNMFzia0xHgKq4etnTtJEaPatjn8293JK/GEuGGn5WTb5COXCK9qMcx6psAmtt7W5Y8B0tdUtNdjLI+BG6dDQEgD3+D5NIPUip8yvfMlH/lTcbZ6YeRvHGG4fibLkSZBb+yqLaBBaAb22jbih8y6i+Kh+wgasQ86mhELlQE/SqcZ3bTBRH8PF4DPn1kAxbuau4y9SYuJR+h+nz7jdbEIeGlAEWREHmElK+Vy1gcVwlaN658Viinez/4chsCRi081SZJxcFIPRNypdRUF2ZKUlsZMDCwVV5seshoXWH8/CuSUiZ6fQa/3MIsvyZuPxU9AFEfgSCfL0AbK+LGMktQX3cNQxr92tmuqYdfTVbIzCgw5JiUUU7YKtTTIYz0zh4c6T3m/Qi9AXYyJdpFld823gkWSY1LgOrAX52sBD3ygQiHS9r6XqxgVyewFIFPFLg3yLW/iRKkWLJyiOgRS0sAbAxTZ5hzCPACuyuM9s6HRs4cE1RJUOErVPjqtWFJ3FKu4nsD9DGjY/sEUDA7IBL+UQNGnOItTq+cV33KCS/Q1w5Niwqvwb0nbFS2ubba9INM6vCZQ8Ma+PBpjxdeAihcaagXbQlwDsLkYLkylnRoPG4sWdc7NcdNdAMhIG890Cy1HVbuPUsSYYRdFuM3bMQXEdp0J3Qh85YtI2dij1KMoc+D3Kwenz9Z5XWbkX/ffFIZ4mwiiL4iR1oxSVS186xE8cOEpNE43rWWPAChBw410GLIvjJ439lqckjEDLGNbYpPS1z/b9kBolhOM/WwGHH2ItozhddG/e5i9dQ9cK74l9ZFS22WKPXQKbjlpAVT9MHIq33gapcMGASskcVrAP6lvQryLJ9SIaEXB6HmTEU47R04AcqnZK+IRUX+m1jgggZxMcUDLa9kSRZtKM9uV31IAFXotWFtLT56lzrUWHEX0tPMZ7V5xeJzoRbh5a6BYnlyLPkJeXkrV+9Dk1OpEPazKa89lfGiHfFRtuE9ZzaAbk1UIRfDOzJE+fbkl5shw93WHs0DpQea6V6spk3IYJqPXCPpn26PvzWBZmVdpX3xjsEpVnWj6F0qhS5+Mg8E5su67ey/jknoNEwvdVQK84d59zQqzZQXfCiEMuAINNLrxcRFBOEJoNAYQlqtRKw9QbiMl8LKWrKtXRwy7TYC/k397CUN55Jlydaz/dZX8J2mRb0gx+1/z1fN0cXpdrG9yNZ/9d1qfX3lOUa1X8Xh4ALLzUbjPpulYZWlWNkFvkRhgFxor9FGcOP0/Cte1yGvSe5CEn8c8h+7vySvlfvHWbBIl2V0DTqAy8XAPWch7563dQptV2UQFgDhpKZnBRR2/jQc7B51TeR2fLfmTP/PJeGwBjFW8MPgurwxhQ8JJFk1W+MZ8Ru+ijJWOS52NqKOEdQidmKnmZp5Zyi+Su8MUdkDPkKI+/U5CbKDtt16AXuj7LbQoj4OZkYr3iAgV6aHYtazjD84ZilZKtJm4NMoM/ZhaLxAqnDNb9+5zkJBradpUuLDXq7DIjpnWexwVPvOgDYI6T6aARKerNAcP+w7HgElNqw9NPWOpXzYaNuFZsx0L2/oHG+rQq/55x7ky5Di7PEQIKw4DoGuyq1HE5kmtuQcwSuRzGjedgrjzkvjROryI2zceY9KyBBK/AuqZTo6GsXrcGFMouRdLFwiHwNn6uz3Twp1HRRV4kVcs9A0Op0UGna4ZuH8tZiVS7vV9L2alLvoZeVlFwNSuEl0Sevqmtww/CRqWQCdqg645sZTlbWy8LNC0Ht8aZRwa0ABNKTaOdBzbGhciDT1e1USXn2mpE9DfpEowwxwdv/om8vnXpViTu4fvDpNvsIUuBfhnXypzBKL3vV4tJj3YpcRCpmSyThndjawIO6+DNRRM9m3MZNXFInxatf/45TmwhMyFYkAndZYJs9toHWZfRztOiFBRA3G/bQr8vgXoqWR73CAFHoyStfi0hX82XBVRYAZL23+LU87TyUBNLJ1uMqRtP0QIqtFEKXwrSbCrHWz5YdxJIWd/psbuc99PVjqdurusJyAQisOr0QuVN3aSmch65u2j2KnM24SkJvxTY5vRAYGj6RDFRvgbGbCGecSHf8rLmDQs7X70jigWdGaB0I4ZXSaD0oTpYqdX3rUh6YdQsrPuY7gESnn8j6rlI5rB31CqNoTc6qm8wmhNM3FM1GJAy78/tUDwhsEfBYc7vaLUnsKNUhjeUIMWzhzb/CrTFgHn4O236MsGE45R38liX2esUwsWoPRdoGt9uwbYJ0IYwBINVuktG8S16AgH8qe3jnOCD8vcoKlK2Mgu3q9E0Y3PQGPYymUxXWbgnqocwdI76A5JYLOotktLy1/7AyU8ZltSmnePJo4aTcRI4AJtIiKQbEkcRk88la6Zbuu3FVIY9TsijlMl1CfUorxX1KTouNgnmH+4NVdR0whWStDdUp1z2k2/oREbolRPUYpq+z7X3+xiRfVNLAqdUV0QnlMd1+xtX7YLSgUrFkCrPlC+OipNdGb+Imk7JRos5avV0fK7L+6476VkVFQhh3aoCLnEhxMlZluATrhbpTIUNNvTTD12CumGbn0RGR6+HLjEg2XxlCHuJynXsXLrcoKVoYWliQ3Grj7uWXpVcOLLcwVLiWjeCMoSVdA9w5C96YghnAHAdSWji5aQ0ShV0hN+Ul5mkmrr06/T8Sec3jtp5yflRiy7EHqcXDGTOprwxapKxyiSrKxplFMsvripffABgJ0BOMUSU1mRcGG5fTpcStrg2Sa3+DqmzGTsaWEIHddCgDhu13LNXs+1v+IytIz0qoe17H5HsSwZDdlts9oPwvhPb7kkSDgeUCtAYocnhWXFA5AbjNMF3NcrjiMoZ4rUOhUTCxIASkOMplqu/dhYDtWeupx6nLAyyN6fkd9I5ffMf4VWqltl1EWeK6Y+gOAEeAHLycqdy9MDW18rSE4Z/xK0K/6LiiTu29eMHEPql0KuFdFaiu4YAy0fM/ze+TNdRW+qB2bsMJVAEMctsCaiycdEdkMMQQVtPfwRlEFo3/qXT6tleMtirEvhg6LYIhdRpgSEtcSnV4bnUA15N6npobXYAsg2GpQ8mn5nj3N+vhzMDsDWcxm+C0uLBSET/mxFD8oyL7KucegFAFJjOiOHz11X/TTcJob9Ofd0qhxtnIGHGWoOeF3FXfE47Y94ShWly2iZd5ZtMKhlo2rjeZGo1EOakBBK7X2GwtRiwFoJ0Vl5eibKK8OPQtaOhznbOy5HsTVKR1qz05dxC31U8ts59bF7zNryn0NGU7Ev3uqTJ/O6k+XVMPcSn2sylzhzLMJTX32jc90gJAfCv0oarn22M6bxJB6A1naCGxoMwZzMnSP9qzynS+ROFRnOLJsE+Vq4EkrH/aTGrVhYG4p4pCK5Cu7RHMZPhR4d2/k0YUmSqFCIBOGXDgp9Ba6J82Dtnf63C1WHZerUYnEFCtozd41KIUTHqOPrs7203aSIfLxVDJuRBL/ubFFV8EW3Csinj65M7Mh2JOZV7G4uEOHjWdZoTI/xVIs6TOBZx2ichq7y7RPAypFO/m4ZdtNaYjwXbv4qLTSbOGVJNr/oY7kArdOgpWPNHOO6zCaO3vYCFWR7PxVTeUoqfb2/y6ljg2UzhjLSebMcW+PbncyWyh1XbEfOwkIhsPAdWsasCeFblqtKD3eOuUPpheYmwi82zYlQeM8D3dYFBXMGjF7+77eRvUkfVkCZN5aYfbj5TmtfUCogN3tz8dsyeCuxBrZZFcewKR5y7X2auDz2N6T9cI9SWkRu1MxLvs+E42XrtBDzayAviwxvoqtLIXcgnQJHmumMImpI6FKPXqO+/4iXDD3o9J64Ck2QGuCsewsTYKUZjIp57VPl7Rxuo//07hMdRuYt4CfLQJl9AXILKJ7pTxTOf2PIR0Y0mDp1K+PvH6eDGXNU7LoTNn8cdJ/RmySf8/RRwA6wOWETSTJj4WsPnn3jbeI+BMoiFPiws28S1Oc2r31jqF0Ho8GBLF1qB7YAtLRjcwSAQb5/anq/px3MmdmuWI80EVhaGlWL/wXPTOsTqZ6lSPq/lrpDI4nQ1OeExOOpcQL/As+RfM/Lvfx+uwS2lagufGDm51QQ45Isfe9WfQULve20PYudK/sQHqHY7hcHHSW7t6ZiaasJgvx5eLGyUCJpCf7vW0c/Rp1lO4omezyWayic7cSf+Lql3xLHrr2FMMI+NDaIH2jIZvx+ni1NtYfl90yN3uqYzrArm+V6vZvsXYiFt/SQwqCef54mGMcfRhWvsyIj0IIzAjNwf2/AoQo21NEWD8dOcm19CiNGckqWBL60wqdEAdRKZrWiQe+1cZfGMUkTMbJ4kW+BLRlx10lfAT0eE52z+54QWMF2p2jkDJIwa8HquNYvyTGnr1k1jnFTXys73So9kivZ05q/N9IakxWEoKnxMj/DuhzTtCSXeY6l+WuYCUmiRBXSPImw93Nyh3lhhSsIZ52oWz22xZtwD4nmdKpg91r4quM7I1yhmJQkl1lkNIBUnSXNR1IKXsfW3CZwH3ybmIUGnQWgx33onO4dOhQ5Y4J5DpbOnP4rM8x6iP57LRDqGcEbUp5GXWcxJCtY9pb3YrtRSLX/KGl42G9B+lWBmjokgMlCQ2iiRp/cs4Ana0NxmZi9/Qt4+1wsrFQ/phIDWhzeFH3iFov2XzlL/SExsAcb2du6EumFiQFvAYjjiZgdGc1+s0NnwUytbmEf+KCes8RokOfT9TZQdWNRPx97rUley+qLT1qZCtsXsSG+8ZJhqEXM42mfS6ztSe1l0LOoPZATPXHKMGKcL1T0ZhYQOc0K8pHuLPxtUtjjwHp0AowUzklkKk/qWp3jdHAQlIWD84xVW+g6c+QPR8ivCqxhCzZaO3KaGY9L+CuNMSnm0ypExCmlTX1HyAhZNWBXzFsWeI9zYpAejLImw4H72YYnOjkV2RcTYxnQ015HouV/rulZVoEpwMBN3Bj1PFCt8qL+ETyXYOoCsA7pjSPrka4HnmPzeKN+0QZUbNxT6xpbsARI3xin2q+lIq6HcQvPmx8LyVOGSNqxwr0zwFJpF23sY+hhve+lCr9/lXIQbSRS+uHJH9s2AuKC5xtBqpsrZ4PDUl3g8lx9acSgtcs1nWnH4SqaIGzi9dPmu06kyZ3Wl3MhvQiEifKDJaGfAs1YpOl4GjChonjaeFzmjFeJk9nvM1r7Fc59Q08DOOkiq1xYAjJJWuKMuww9Wv00kmPyVoBuvSjOBVowdsl0yD7C71x46g858GYTIeRuv2/LM5B0czLA/unjY5HIsNHZELev9Nob4g/H7tSW1WBFSc+3tqWb9Oiz1O4RtCb7euWW40MTAANJtgnAbMgHCFkIBmHD2Dwqp/bgeZRKLRMlTt18E+gNpyhH8xaSs8QUd5mg24iwrvGxQXRsADk6gZzuT3dXJYBzoMuEweurn/mCOfaURtrgfX7DUIJsSJNgmBHKFUTYKzBx3UxBcS5jCsYY5apNG+YBoz1Tfh72JxrtVFkr4r2TU17D5Xhobs7Nfzanpwii7goa21nvSyGd0kwsoBdEp0AQ+vKCpq6yyqntyd3djOMVqYvLwqj1K1oMtJ6P+1aJwoQJStZJ+qs6c8SzmnTysDhujYtBd2FncUhDISIFJoHfYEZOTbxhOxG1z4WmDCI1Vem31F/6qOWGIMXQN+dSORyxogv1l2rIHit6Rhj0Bhcin3C2L7sbhVtlMJUrmxL82t7ul7pmXI2b/5z+532F80i7m3A1h02zGV3bFsjcR79loysWurz5RBqP4gF0fjPxSEl5bzgeLjAgXD/xEEcaZzQhaHPbyUTAl9dQaus57ahY83/0WJ3YPUdkBoA5rdZjWPI3i0ylgn0Hy9ofthgUgFRs8JMgUJCqTn1KVek3iK/Khf7HpKUcHAB5k4CxEVjCgcFNuEywXXoNPA1w396eaXY0KyTj5Zpgnt/OPVZwbhd67o4HuurHHEXAV0EVVZ/dzeIPZoLSNiVE8uTTXAih9fjuasXmiMmHFgjfw/pkvvemxiz5w5CZ0x6+SDEaC5P4mFIMuYRZWJgld0S4TPwublV5xeydlxerb1ak+V/uBDehb+i3ul7zSA6Q3jwvgdnelXk5Ne53434Bcqda4jU/cy4pupkeosJoauJl9ssqcftWK1gXNYRU49RtVjH2XwG6goRUshgFzeG79qzdgi25b45SlriL3vfsd72wUBqzDDAsrOWTrCs5hiffQIQlfyuqBNdvfQ5vs6+ts8n8r7OYrEKEiOBW4iqJSP5Jn53rcaSjjvTcir7nihJwhWaOhNnLWMVrE1N3eIeBywaMJZyRBnVpZuNjua8xL49o5kD/LJBucC7MtZM62/8jhbigbRdbJk9RK/CoQ11R7qnZvNAw+62k9owNUeVmB17A0wll/xJEeiRAC6XqeMHqMethdBbzHngNIy62JJJ+fLFRzz+4jA+W0ujeqKoIrGqDKqZxCchcmdZkrQzqsQjV14qtaSs5zi5uoxSAJpZDJPhbAru0TRnhzQsNXFtPpAr4kBHxGkJNn8IfAdYJlojyUVkFxYJnwDFKUVSn1zUE52aVptxdy1BmrDJiOD48zUVkvFA/eRPDNSEiGfNIev4v3RPdTHNu1/dscYX1OSCQLiMIgiOI7L91NYwbDfz0SoSlrqDnanE/mC7oFGFIQ7jqGVmYArPATfg9fC2IMy8MtdLT+YIi90D7g4sxCUbJrnqlNdsn4KbCLVm2KklM+wPkM6jLymUA7L5Oz4GIj2hkkisnfpPy9PW1yQ2jWFiPS7j3jW/kZ/UA96LK88wk9GEWU0OYlAAFGdwv4Jwk5a8ZrJ24bv5SLthFpbtr2TCIZWch4iozc6qOJPLKjxir/0mXRGA2SKvxIYSxpfoWLC8t4bSIse++Vw/3doRRFWtkAVSqRV1Q32hdYkmLwRIzdRVh8sdlaOnqJqHBHnkQO6qlBrwvRTOaL8MOeFFIgKOtoyRfhh6r0ty4lKpFz+g9MS1428+snTYMEEwf2SmGzfTJE1U7Jx40vHnEMmyr3ayYqiFRcTEQwWzsF7Q1+AXsUySBS5Ed3rG0Erv10efxZwUxDTjPPd6KjNf3Qw8Zi0iAfAkd+JXoU9IhqR0Ln/Q/e6CoH820z4DBRUdmRlvCf2ut6DGhchJQLvWNJWVPR+7iuaDeeI3B6qSeSV9LAHXNEWfio0hQZA/dHAUONq4S2froWmt0UyUnrwdudSt8lfc+fkMiDRhkudi4bg21f84uOCJAhCL9XJf7Qk29CV15mspPfX9NFZZVQxj9TwTWvvLAp4JJ2w9acU02WXzeYmaE1oOViEWcJHziW0yVJXLGjFyCH0ig6wBF7R+TWUsSqD0r0B2pg14Wl8vhUojyjbQlCtddUnrf03327iXlJR2FyshOZZ3NDVM5GvKr2rkC286699VLdWhRNnFlVPBnD3IbZ67ehlsIqmdMuT3sy9RtGBV5FAV/cZXaI6cP5KDR73XfMtpJPU/FeNi9YWYpsjl0j/NzEh05SDiTNpQXtbQQKkK1+69UDMUC9cxYXrryq4ulW2HjyVzCuPFWqD5phyYhTkmTNd6r1rUsNaZM0D5Bgd/FPfVTZEeoeaHIng6ZEffZlD4AYHXGyXCNNuvlWqwst8pwL2dHdQdJdEurCh+y3+poZ7SLkGXIwO83JKmruP4WQ3r6jBfwwywzuc/Go51h0A/QxNm6RcV8ZUL/oYFPyjMOh7+BQJvJYsoS5bG0H4+Ise10EyCciFNmPxBEgVbC/nA5yUPRVtyCacAXRA2pm/neV6Gpz2QIjApTS0UoD0xUetyAgih/5j82SnXC6Xv2FPlgKvKjnTP/WCgvG1PanxQ3p89afHC3IDzuWs1oqKobBm7ZTY2WS/F0EjNsWAIBqG8TBjrqIlk9NdZdRVONHF4xAx9glxXEpRO8+xTT4TNsnXo0QlfdGzI8J/jPbZ84EtskoifCgXd4uFHUOEGbynSyQKQGlJksfg/KWprfWpwpknK7ArHwaWmApUOf46LPxuiYfnUIoY630F11ZEyupNVcf2rjJB/lqQop4cq+ac5hlmJZX6+3HHU7MC46EfhMiMfSxjUbWFR4Q64pmqXHfeHpyObQC0GdWAr9ypF+jOXQl1ItqH4WxpdY5oSuk1aBLsp3wN9uzAott6d+S8vR/pGLBUMEi1qPyXGavWDCI1Ga9NQme87d8LBuLKKE6Fznkx9ZuM3iP0iXud8g+jHeBaRZDkL+Z04uSgpB5PiDvUQ7PqOuGdR2+vX1FM4MlIBkMP5QkQGTT0boEJwtyUWFweHiqSIqEzy+okQ4H/OQgZ1Q4NPZkMWmkXrf91e4/+XEm33XsLc8HWq/GCDY3jN1NzQxfVe0uD66dDuJIFdsT1Pp2nLlUUqIpD0QV9F+HM5n3As0WKT0GOwvfYx51S2AKzWeLjjLCi39gX3qTAsjQm0e8bX9vMPNMU87w0CH9L3dHu3QbLs3G9+k1A+BIGmESRE6HY2FlS4//RZjFkbsa4tRlAVQGJXpqRSvOOKkqXskcqFw5yUgdwnWEe8asvXl8we1VSxd91vbD4O1nvEVwTwFIHmDAQEEOyfrbQ7mMarJnIZ4/Hkz177yB/3BmaeEdc5dpxrWESRePa5YTFmyGOoBRVXydPxUowFkLNVhQb5+/PIKoW6xpNZC4OPnlC0M3YXFcSsygDoQHYy5l00+t6w22tvtpWCDqsctzVANFNQg3sup8EEB6g1BMxWOhvk8+9LjYAhPgWO0dZxY5JveYYeZ/d/WahGaP6iYwAd+PoryH8qFon/xU8EdVZ51jFfWtuVTlA6G6HhDynN/3kYpfk9mSYaZeFW4sggvc0b4GpTJa9Igi6C+4enRcXyKoFNKEziZkyeqDsPWstgF5pil1eo6Qz2xs33P38wtQM84HOfrFB7N+8J0chU0bNFrnS0mHW9E3nNfHo47cSNGA5Bb3WziociFVpiEEuj5HpBXrcz6iTaD4vZ/Xy9xxeY3fOOphfLvg0XvDlsiHy7ko/w0CFEMMw2fC2laDTqknRl1rf2JpqSBjlq+YVBOaeR+kkJk7diZpMmWmQZlNM0ehCSxySYJAug7v518MLs874zsly1PJElxyFUtrIzO2cXZhCOJ2MtBHocjECPNfCXH3uWDMEqallhE9h33URsKaKmR5V5IR90csaNKNeMSYNOJuEXmN02hPNytM1tHuJnPCr4P0KvvUL/KiSsKohP+Iu99w+dQK6lsRPxj2p3ye8CCisEwmV3L3zoWpvxT9QnprhZxuR48FIn1PfcQYHEzhJxSFKVqiKboSE43w1ps+bHmlu/F/tsiB9w5sNcvEs11g+FXZRb/uTYUiIkgu0Y6AMw2kdJSD9UChLrm+MPY/CK6BpJPB/qj79GLm2B5H4BpDOWLKjyet18SV2z5ZcCbe7viM8PwBM+8c8LZydaCTfYIku3jKDMErGwJHy07J+KxpDclQ0xrUg0ibtxVrdLM+t1yXHVJ60TjDJOZurJOxKMMIGPb/Gf49+ACcxPcB67Hgoy4CUlN4dPb6gsyQfZTvVFkwGvYBBXAooAafuSvE2yItT7t867UuOJ+8HMXt7BtGxuv+O9Uf0yAOK/bFHOsFtOBC/w93jYRHvyizgM058KNMrJ3vQ0wWgX+aXQSsSOlJgy6PI8NLFva6dbeGDsgQbvRPrFAtkTQDLmmVDXbji9V9Rp20s2XW9aLPcNtUH8EWvGAlTIos1JmBNLaw3nFke9vXYiuPEIaP+TxVdZJoPFLE/iG+guECbxSBj8dFAyJOxytYTTlBeRR/oTMb/Bep6atPgOUHZY/Z9r8bS9m0i/HxMQ38BQJqCINIKc94UQQhd6Dbo/IBPVe8SdPBN+BY/k+ziJJ97GjcuYiKq5XDsTiecsaeYacWNZUczuGTcDd8jAOij4EuL9tx0fMDPa6q42Uw7/mN1LIwq2Zo/DigkkhYaDzD5FJGHDxT9BVkD+KkrvEo6l+t7Fnu0p+yzGURhMpkIm3sk/Jl0LWihsoiKfL7RVuBtGu0d06BeOVVG5HqVo8ZhuqJrFf5zeIoG82WD2QJz/U+dOifjxB1MQEQK8xJMR1Y3R9z5cCztEQl/GmDC/od4NRnrHtIQzWqyRTDFCdctUudYfoV3sa6jBy5pHcIettjH8KD63MDqXverE3JrQEK+Sj8fHXTD9YR6Ln48LHD1E1msZZX4mPNkM7MvOaeT2HImD27ZpZuv2xSeGVTQ1yrRSEaAPFq3L0FLrhbK2ROkuf+8IIPcHK4o92WMlgPV0IbzR1PKNXUgzxAQoOGm8UrYMy6gJCa7zJ0SRQShzlX1O3AGHQZ0Ckp96cVx6hBZnOcfZRcG2EiyfIIIYPfNi6nvYKSou/d3dVtgMqgqVn+7vcJQ3WVUTdIoY2GvxGm8noGZEo8Zlj2+v5k1xwzo2rIgROajH2/2ncvV6PugTGDmT62rucRg9K0J1oJjya59bj060fs8S6CTUYqsgrwfePFyE6WMtOZBqJgKvjaEUvyYQ4puqXN92Nw3FdYu4Br8jNPoViH+fBU6ubN3uliNoi6VKmAWP946rSo39JnVUnbU4Y2VYwAz+8DvU4nOB9xWi23Vm9pSoUsUsACHoNpRP62lfuyAH3W6rpc7dESuzMhhtRvRD7cbfGSkZv76bXOBNmqEU17/+1yEaOqpO6t0ZKWargzkKXzz8csieU6aZgsZIGZ15vbdxgB3foSqOWCNycClNHqJsHfxeCi4wYjL1bWpmyRFioiZvD5eAujgsKjtl9sDI2BDB2nJimWjbXoGgtaQHr1P6fH2Mr5A6mfdgczDdfl3LOLC8O3eNHhi6kAK6lZBcYNOLuCqk98N9Vo4G73bjagSGyBu5cJX02b0xds3HDkRxJSyPOf35Z5xtCrqkamIGDs5qMgCdhLo6uBH6HMPLI30hMOf3wuM5OfyqB2lKKnEeIKArRfPBjkCO0D+yNEuZKABweBKnuN3xXoNuaosiqMdBp+RPvkBzQF9PxXnTB4RUXNwnoW1FAAAWRGuzT8QqW3TbbVGAeuMgwsmpPfJNWyVCivzIZJkY1WFwrckg2DTMn1EIEU1kTgABvpam9drpnQYn3tt1H8m2sU7S403aHBjmZu9peE7bo3F23kA/AywxSJlf3wxm4YkAmlK2SaIo4cnzZCwJdZnwM18CCKoVT51GXOTm75wAz913eYsx8V4z70JWvO9naLhOoeh8NxC5XanypmB0Y+emRqrlDqlqOrisCrmKxxFvaO887wwNjZ5cP8PkaoknPPPUb6l7jKtIUVlbwsb8IWVseFmy4XA5F7T4UMdE4sJiBfNp7LZq2EO8QAXf+9oXWshKIkkiLed4gHVPqYOtAX4flL9SFUVaRTpMXhV9g3ifj80dVcNOxckfWkNCILHIkvtKmor3X/qJcYgr4T7Q6GZCuSNg8iDXwEVbWCrFv89jNWE6ovFAqYMlKwKtVXNRhKXzsvkxhZVV4+q1sKvNykBNxlSJC7Jgax6e8DSkxV0rR9Z02sYJQ9ELh52Dzd76VEmn7X5V0EfvHccGLKrN2G4qnJ8mhZlqe6NFLnhNAYR+jEByya3D9+1MO6+CePmIf4QPmJVWD9t4T57Pk5qQXpf5hDvvbQRBP2sSsC7fF12SOpizgKGAWEFfIa4spc6sv5ReWvdJphCeKAjS1dF1dXGOWCANPvMbmzBtHafExEADleVo1iTciLXO9gLk8Mdo/Uv8sDWwkyHJvOukptmCEAoZfXzSFqpSHLxj3dgj1QIW8KC7XBsubT2a2n/D+DoZgYXfrArEqhHEqrikul3FD6A8WuPGVdK82m5To5LxzHJC9BdKGObF7n+Y+AkfwcJmeVrKE6CIUuAuHqXFBMg5QMLEXzfUDMimZBHHaSzYArnXSfTZKV2NQGdyo3apBQgBTU//md2J2S+LXKhwNf8gcYB/Rp4Awej4F69a37VjhciMSimYaup/v7JtlWzvDpdtxvN98sf9j4oAD/g/RzC667yi+OlBNmhvfz9ibqhJ1qe5QN6x1Q3P8KUENuvWz6nn/I55f79LFJZz1+yy2/khwDwNN+QTn/E55S8NjZOAKQgUfpL7pH0U5ll6zq/e1kBxjwwQVnmvlAvnn0T9ek8AMRgWaK6pKgYxK+f0tV3fEufQ5FWQw/4RI+r63LtJnKDwvSNm+A3B8Fj9/ICd6crwdQDVcDH8lmZ0R/nconcl4ok+/FoqlUH6OdEwf8hCe2DReS7fxhrSJLlj4YFpkahgAirBiwifVgDh8bO10dt4oXnWUGw5+wXxzA5JlXlgwsRPI76K99EtgT8M6FBjxvyjK5SRkiB+RD2uxL3Et2LnvCf7xODYH3jktt4cNUiDQ44yluCoabRDO8LZD37OfDFemCAcfZU+RS/y42bZ8Z+FUxincWdNHmnR2wfUZc0ytGoGTxx6arDLBajzSqU9+WtF1NtY7/Ou1asfRrGGndBwrRtDy/WJcOP2va9puIz3rCXabiGB+j2Lir+vC4U+dIi0tfkaGcTe9TmIxojwtO8g5y7vZjXAyMY8OMg56nYYuY0Umvm79kR7DYF401HKeesm1UMZmU9aw9a2lycKrLMVn8x6unTsx52dE6mMKtM1+sm3fK1T5q2aSPpMcrHzIjxFHQhFGQDOMOnlPMReGEp1tPMsbBIUt0KbXNJxH1MyZ8mKxfvNPEzCvguV/7r8fTS4x3Pa8gVJ6P1hFkWLENGndUZrEQJE5ykztf8IF9UVGeHE0sKrd/LX/lmZMG0sQltrHxWejF2fUJ60vx8sZERdmVfWik92WbaeEOZt1+uHUIhcKHRAIAibCCogSvwWDU335p+EJOKgYo550eR9CJTuQPCqxapyPEGMPePcBDjkt5CYqjrS25o5iuTnsABlTErt/1duP2dENGtLC54HCmf2l8qT8N1cC6gkwoQLNjbNPiefUzxz7yGy4b/SPgz9iBV+qRGYumAHit03l1faLdiWAOpNxOuBDfeMurXNAOEiL/0iDRLE5xM5JXuhREcQnX8f1D2812/WaJmQg9KeQ42ifZCd2r81GnBCisbxu1fDYLCN6OoaW7SLliqaiUtuqvMfTu1Yzgd3zBhXXFkfnZ4FFEaU65hC4F82xGTORv0vV1TyOSXd7adMbFuSqzXKJ5lFdDBmNnl+Ji32x8iZQQPDh+d2omJf7wVkkP2WDWB1qQVv6z9nDMd+fkX9+0NB/6s4dVTJtJbvsDNR0jYf/0Ut/TenKrF2vxvgGWoFRlVWlFnQkRba+2dbfaEY3/YwhsIbj6UuYo7F6D9FYE2G4s4LwGBk0nrVXb8vGgRP+jX6s+CqW8WnBSZgaVBtaYL93cUJqkLMLeWA2dwofV10ntruEbaW85RBI/Ebql/6yQf+k+3wIoJz0snH/CczXdKvlBp9hawOUb55y6yyDsnyy0vyfZ+9p3YGkbGvLiqwX/mD2CBjL2/PZI24HBsiEyZtk1RDyroUf3L+H5cbyrucOCKWCyc/J9A9C/ll/ZIFkw5XvUcYOuKEAs1W9cdE5xmxcuPvIXENWuXs3ziEiPlxseiHQYO2UHEBQVtWvwcClegKshhsJbmrxD+tLF8GRUIAj3VaXeQfQ1muT7eecVl4/Ch7ziZqGBZnPPKei1h0Jt8L8nycsVelxDWMqCmYabysq85DErzqy/hevGycKad70tQ7P9K/VELEop911t1YrcREDPGKNcRL3/aW2NY8g4XzVIKCkprZh8/h946TSsN51iObTfjoImmkz4AElD9Nxj96bsHPOdZeSoD67dRTmL/N/DR9s77RtasMFA3ugvDFyEIAI2njkSWqRbv7wCWyLJoOweN7TF0L2Mu5bEjCY7wlwt3zVKOOWKWbksjTwaYuzTy5DDmJx0WIaCUR/l/Idfj8m3RzReDydNZVwIkqhnQSeIvXCsXU/mFwIfglx9Cx4x9LbgHDgiWpRYZui+EfGA6POud3x1CqDJoEP+wCzJq6I5aXwVfFxUYTFWv8Ior3huNcUXPX7UGHPOUfaVSs6zDEj+N3d9fd0GiCKlv1VvNPJIwVANlBueXtO47s7q/C/5Xl6icwJxMOsv0vlCcpGyp6DSL5EDBd9BQEPZc68U2T3ZgL0jyzpAEnrzlR7CQK6Az49D/5ERvbbB4Z0XfsbxdYgRK/OEHOJcmqCs6G0HaXByMTS+nQyhjiktMLt6J6oUHBlz3jsqPJBHnL00WUWNbbQnu63R4AHR3Oc5CaA6b1R6ucFh/lZNPxK38e1qchZ/y1nphy5XuaIDgZFe8YK+ZeYTXHrcXK4A8c/XAnjNo00rfvlJ+4HXfoJVvhh3+xnVZN0X9mYJRc4x7NB2lIdfGqfbtlUWwP5W8rTD0viDH//3oVoUIn86syT4ylMqZyIZ8LQxs51A4mpm3seVQUiIz7bhpNLKVsiWV/VjhPoQylF35JOF9xxea7wxRRLKunughNN1sGBwKPy7PaFb1fAzGOqD9OveRNivE4/GJ2AcEp5cXZsmSBIkPZqkkjxyijwYrYoHsTOyT0LstIIRzAe/f43al43r7GiJlpG5/nNakc8fbBEydHjAa9eipnM5iQCB4G3jteE6zdaS6an9xYEkoWejNoay4cWc8U3mitdAAXbccf/Mu5x/Vitl/fjRuNTyar38mJl4+F3vOR73Q+oxX3z3CquoKr7IL0cKsxCEODQ3h/nffw5DcPi0++i2iAuRUNwL9VpBe9cPjTEKT4Rk7k5HbVfZgTPIlGmmx6abohCDc/3ur5RcNHYDMVyfi8ksJiqEGkWWIzLjsVkL13HdNJWjUvW0PqvLcGEpXiHWykbjmayw/OO/1ngNHcjOIo3ZYw0nemhDBXL1GaC+8oBQ2ma4j6otxE/hVyNc5hQdy1qYLgQya8PeexirdMu+bhkjEq/1kKxW9pBsoqK1vnjRKoOfWNVFhFcaWrms3k3cpCYTSgf0arnyzzrERhHXSS0+ZBuwCsNfjkPq+kbLbZ8tPT45u6lDEqk89IGUYvrn7qpLPPvE+nfxE1P+wR2pJV6nB4D/CCKODIAYpWa0RNWo/t7XXTxpU2zUn45qZFwPDafzUGKu4mLwx9GSwr6uOPqa1YA5Bz+332+iW3QpRrVeKdP6+ngOw9PThV47eVymbzc1k25BWKCfrmf5ZJQ4movIMaw8uK14DLZJplNiF30rtX6FJ4eVQHM=" title="Mekko Graphics Chart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270904" y="1860727"/>
            <a:ext cx="2006291" cy="4287781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Rectangle 8"/>
          <p:cNvSpPr/>
          <p:nvPr/>
        </p:nvSpPr>
        <p:spPr>
          <a:xfrm>
            <a:off x="276117" y="1525110"/>
            <a:ext cx="1945424" cy="295672"/>
          </a:xfrm>
          <a:prstGeom prst="rect">
            <a:avLst/>
          </a:prstGeom>
          <a:solidFill>
            <a:srgbClr val="373C6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大家电</a:t>
            </a:r>
          </a:p>
        </p:txBody>
      </p:sp>
      <p:sp>
        <p:nvSpPr>
          <p:cNvPr id="6" name="Rectangle 17"/>
          <p:cNvSpPr/>
          <p:nvPr/>
        </p:nvSpPr>
        <p:spPr>
          <a:xfrm>
            <a:off x="2324949" y="1533784"/>
            <a:ext cx="1911209" cy="295672"/>
          </a:xfrm>
          <a:prstGeom prst="rect">
            <a:avLst/>
          </a:prstGeom>
          <a:solidFill>
            <a:srgbClr val="373C6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家具</a:t>
            </a:r>
          </a:p>
        </p:txBody>
      </p:sp>
      <p:sp>
        <p:nvSpPr>
          <p:cNvPr id="7" name="Rectangle 18"/>
          <p:cNvSpPr/>
          <p:nvPr/>
        </p:nvSpPr>
        <p:spPr>
          <a:xfrm>
            <a:off x="4337278" y="1533784"/>
            <a:ext cx="1911209" cy="295672"/>
          </a:xfrm>
          <a:prstGeom prst="rect">
            <a:avLst/>
          </a:prstGeom>
          <a:solidFill>
            <a:srgbClr val="373C6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建材</a:t>
            </a:r>
          </a:p>
        </p:txBody>
      </p:sp>
      <p:cxnSp>
        <p:nvCxnSpPr>
          <p:cNvPr id="8" name="Straight Connector 24"/>
          <p:cNvCxnSpPr/>
          <p:nvPr/>
        </p:nvCxnSpPr>
        <p:spPr>
          <a:xfrm flipH="1">
            <a:off x="2280559" y="1533784"/>
            <a:ext cx="0" cy="4576440"/>
          </a:xfrm>
          <a:prstGeom prst="line">
            <a:avLst/>
          </a:prstGeom>
          <a:ln w="9525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26"/>
          <p:cNvCxnSpPr/>
          <p:nvPr/>
        </p:nvCxnSpPr>
        <p:spPr>
          <a:xfrm flipH="1">
            <a:off x="4279514" y="1533784"/>
            <a:ext cx="0" cy="4576440"/>
          </a:xfrm>
          <a:prstGeom prst="line">
            <a:avLst/>
          </a:prstGeom>
          <a:ln w="9525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7"/>
          <p:cNvCxnSpPr/>
          <p:nvPr/>
        </p:nvCxnSpPr>
        <p:spPr>
          <a:xfrm flipH="1">
            <a:off x="6287346" y="1533784"/>
            <a:ext cx="0" cy="4576440"/>
          </a:xfrm>
          <a:prstGeom prst="line">
            <a:avLst/>
          </a:prstGeom>
          <a:ln w="9525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30"/>
          <p:cNvSpPr/>
          <p:nvPr/>
        </p:nvSpPr>
        <p:spPr>
          <a:xfrm>
            <a:off x="248575" y="909514"/>
            <a:ext cx="5991690" cy="514905"/>
          </a:xfrm>
          <a:prstGeom prst="rect">
            <a:avLst/>
          </a:prstGeom>
          <a:solidFill>
            <a:srgbClr val="373C6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不稳定的最后一公里服务，高破损率以及网络覆盖不全是客户最急需解决的痛点</a:t>
            </a:r>
          </a:p>
        </p:txBody>
      </p:sp>
      <p:sp>
        <p:nvSpPr>
          <p:cNvPr id="12" name="Rectangle 31" descr="Enter Chart Description Here:&#10;&#10; End of Chart Description&#10;DO NOT ALTER TEXT BELOW THIS POINT! IF YOU DO YOUR CHART WILL NOT BE EDITABLE!&#10;mkkoexcel__~~~~~~~~~~False~~False~~Falsemkko__4HooU0THZk28POP9trq+pbTvvzd/gcV8t56cq85kb3NDTsUhojRA0EsgEHHMH7oYP1SYpn09ysXVivguJdhTvfyVMsBLTGvcX7WPTor/CmXKFGCqc1+ur/ZLkecd4XTq74Bwr8Y3uJEThUWvnm7wOaEchXGqgXBVfY/56cxSq+zcz06+7MSxooLbXi1T7at6uy4PsYG9mnGOFzgMbG3WCpzmgaupvohYLzUufHfd4okarjCAjRemx7X0QAraQ/vhd6EIv+pK3y1eWmAnFkSAqQ3wycBCl+Kw/6FFAta5evvxjWL5exhKYq4RpYJfs06EvEfIbfPq5XgoRX2T2YTC5mpBLZuvO3DZEbdxodXCqf9qyJm5/bomKy0oR5l0qc4hEe3M1AOBBEb4sLRWLccnT9BRHVRaO49cI8cjd33s9z1YGnREbqc54+j0rjvIVJE7FXfQ3iRlPzhmCpL344uHOqUizpddxzYizsNIqdKNTTrmBlKbAlUw84B5WXtVkmh028xtYvZt3H0wVzmQkZ074mfxhxO1WefuMav8yZqrOdgvS+DdIvq5omBka8mNggkfsiNDUW4/1JAsFC7M+FjQzdCC2N55YFYL28pB6Um/xY1IqB0EOfsvjEf5cv2PyN0gDtX+orS86brAnzsjhV/4PfsHTMEPNE+1ndg6QN7sYHRO2Csq296E0VJ0VHjf8YK4YDzxVGmLUiO9+eFqEzrIrcIlLLob4MrJkuw/LcBxGaecGOfe2EWmbZw3D/vgDkwRgTahGmeAYAyK8VQtnSW2pYzCWXT6IyCpJnbmMZUR7GBODJjsG94pJSqjmh6Pwkd0GLr3sRX8WA0lUl/7K8Kmn6gt4leC+2mqiwGe7+l+ljoV1qLFFFdb+JE21dveLux92zhRl/sQgTMY70VF7D6j0ynMbpXEuPTSRDsvaOXf51hIx29QKmLNd2ZNfaa7EOrAYa4B8jRYYJvnA1XqiP7QemNfaiNOFzeHJ1cHUt9/+hX3L2mIK85SDCgQrbeZKI9to4YOtYFMi0MQZbGGTWyD1tgZHy4FQWs2fA2Sob4HgCXt6SSQtX2rqS6uSd6flof3EDp1aLdquuGRZuyKvkaoi29T3N2Suhx/D2qpDOnXG7yDHFznpDbRlzE27bBBiM392MDXJPaTe7pIMnu7YSiFBhvfZkzDHW0z7OOvwhYdRGufuLqQu4qVu4UYUjyRTkesrf9bdApSVNs7FXYBDEY85WDgpPf0Lkf2r01UatKUVgfWjsCGyV3mKwUFMFLYj//5Iy1up9LOIAvuW5OcDvKqMwPrreCSeZTJAs+4fIoDLLhjiLuC6jjFHqG24HTg3A54YaSKnTz4c8Nhcj/0tT9maGx3BUHdyQlpBgPCyYplF+XDFbG7iuWkPo+cRDqqui6xnDszu5OShfSLlALzYPDFE05TN1chFJ0yBam7RBj8D0Dm14qTmn9oq7HrHtnzPMDiu3DrddCvnchHwxVwtKFWUUQK07Rzhn8xPEn0nuW9YiP5SqIKHeZkFYjHkqW/apLARyrUM1ghYmEyaxiV7UYzZ8CAJt7+4tkCxzWzHOFF8epdP//dC6UhZuIaUz7aUHIaVyLRrqMNC7hWgCJQUtEXy63QWzbEYtIN4r2dbI5jHNX2fNI1oNXvjZvMu8ZnIuiQB1GnAKPU2qOlnO3OJo4QPUhnnOls3w2/I65dAAeJxqGgEs5387kDQ/CHAQu8P2MvgQO46i/9jYlmjMN90VwkiCj3tdVU7W/uw3XumIm2QrdIZI4rJgx0uQSX9a6pOkFw/eoMGERzy+GioFQi+7AywQ1MZOt53VxZuo3Tv+BUJCwy3kedIRYNGiFVNipFntyjR8NQkbyAthxB4Rns4YhU2mwNB+dZnLRWkRpqCsy1y8n6w5v4lOiDYdgcelhet8QVr3N592ZB56OL/NjS9KG5q8QZ7BnFDBJpHpwo01H6aH0lpp87spsXMhTROOAhH62dBunf5D/W9Tzx0cSVRZsRxy93pXzy+VtHYynPkXQPyUgfrwggMIES2jliLSbUSvF9SAy+aSrEhMImpY2lZQfzpWGHa+zSS5q0tsdtLYWUl32QDs627Xa8qW1VRAWCFip6Jo+D/jarwJBU2eMqSnbZ5NeUtuMQ5p2JcH4ySvpAXAzKm63Y6SI1G+U7jTSLxk4xZ/+rwjzrXTn1GyopcUNCZr3tGvutGrua0jv7SbKLdn/mXYh4XNMmV/ddOVdRJTjGFywLROmKS7OOj2NOHDnW1OciKY/jcbKndgZfndfi5vBAPAJhOUVulrWmZvCUhc7i5OdgWRyWQXNpzXMuwvZa7CfznIk3Vn1I33Gsf6R9RTunve9LnOuNjrYIxNn3xT+e9H4e9qdN4XsvFL6Grx5/Wol5IAao7++mgwnJZOrVijSIykksgD26wdR5i9apvmyKcHHxuXnlWxQfLjBFwIwieUQi0CupRTDl2Wfn6jyiDAWQWJpMyWJQe8BSUAyRTbv9wHeAm4bbq/P8t1jO8xC+ejfD2iqNF8HQneV4bFANLVbH3T+Ha+K78TkSRg5DZHOa0fABoljPfNYxdlDqWr0MeFWcdqX6cn9sbROT1UYlTJf1zPhVh0JFDDP8Bdo6Sz93gssXlmJZ5KU1oPDsuqGDt/TJ5yqiaJmjc/7jgJgYXZX50WfxAVaoAJZXHH33U2Exc+Fov1GofRQkHw95NivEMk/h/sPEzWxCscYNt3oOl4APHMbXM9vzEJwEwxCBd5oyjDdjXvxymx68nYLc5X3GpUBriEElMe1TMVYFCujHyyxuMdqmpqDoPydi72uwYOXH0B9UG2xmQr2NNWI4z/rcQUZg3EAQogpxbWDMglS6ShbD2RVp148KsjE77ZZ33nGYQu7dx/dIYEF0t2azgwBxYsFbOiiPv0i7A8UQ9z27+Pl/gjK6Z6WmsppoTLFybu6CY+BDG29WZu53/S7oEyIRDVp2QFSY2FLWuDeB1ewl1bn4DvRU6Ge9CLKw57Yhdzpp2T3Nuuerslax2s1ELlu36OWFNGZNP3EV6cPmp7vVMKWHRswLrldVFlX2X2FWiR7lQBtCUBN07+TJ53coMi/tfb6paKBcQchOjZueGdD3AyzVZV+T/Ch5FGul2CMxE5B2KZOuOp6t5ek6CRYh/1EtW5Sdrp7XztNJRAL42ZaoqSWnn4Tnc89Kh5m9K2Rr5YGJKIkePsWzgtKDrAQ6NhHeINIaPmu5GEXVYkITJ4czY8jBeDm31r+8d0mxGqCeUGxwDD8BlzY4fkn+jzuC7Qcgmo6MouRfEY3ZV3L/nSpw48L0ltsQcv6LwklltJphEUVjlnsjGDUPG3aw7OFlaDEavKlOtK5Tth8GLDl6C5Uz71XL4H6aGAWhTvpXDlWZTyyPWb7+2lkp6kCLb+ULSilWLz9VzdQFC69MLEbOvjRlAxo4itFoBPHo/ZaY5+btZgxNaIVWSUtZmbjgKjW2pJokOL4dgwlB/lQjTOLzl1HvZjbXnsZELiac5garl2iPCbzfCNJgX8VqK0BAb0/u+PfIq/Dwm1Wi8ibNVPYCwF3w5XDYiQSDg2692dzrI92zUUkMmnKK+YUDDMCK37+CHW/M2j9hgD0G9zseWIWvLx+NNA5mEpBfSoGvkKPZxV5g6e0l69+7wt0cYHQ89YjuFxCGZipxHO6fa/EYMeCol9IVAUSrHGSFdn6lgCnPP0mAr5iKjZHnPWFFujJTuSnIHFSSO7Aqk2ZTvC4v0PqkSIS7i5gweHC8Kifzk6PJDglY3FlSNGC4BlucCZ0Jy5siXVP0kH1bfCV+dbJ9lfR3Ht1Ss2eLDi689H5dQf9hwZk5lWKpYc4jvonjbkjB0ltyuouoKRLv8yiT7UhVkoLi4ZAs4gmOLUNszex6Ddc4JVEn9wCIjtocLt/Ktr62Lh07QcECfOT/Td67j2aktryo2v2FYVlraNfpBCjv/INM3X0hp9DG56FTGr76qnkF3bEbK1wm5niGvSCB8J/bQMgeiVMRCeoSHiNPeVtlsm1izW6WLyve9gbbMc6E8+Artq+wZLEZ9tcj+53kcug9uiNYhXG+8iadpnAYcEDqfwbfWZog9xPKqKCm8qmkN4jPJ+iaGAC4fkISeLAfQHQKqibXZQSB3Sw5KdMCPDe5lYeaBFoJIWYDGPS7LvHgz1fLqeZt8Tff1xzdGFEUNqYYb+yS7FkMR1PtpNninxWs1pTNhAC0cFB4LME7bT7jSf/6qG1k9uY4etCR1jpdqtZFfiehcVAeIu8esRCftUMOy2d1lGHeopAkQC4KxaOBZIT2N2DyBs6dzdtG65hSZgT9wQaK+l7cuW3xTXjJ95hCD75Q8r/K3lVw2C9VN98JmjvZ7xCC5timigbQEiFFx1QfW/t57fOdQU9Bhdgk0jXo1KfH40+E/SmrnCyJ2ucEJBrAKrw/JC8Bqxl7imkhznjXkSg7WWCYy4xeHYTU+JjD1wtRWdubnf++S38P8ZmgHLiHSyR1SdLTUS9m8vKeaPzD8ZMyRd2RRAygA18mdFCJXIBauDT61M6005jtMwKARHZ5oiA4E6WNHRkUbNHxbE7jPiPnLJkNre/R9ohnwlfRPCNKQaUtgg3l9A3qZsOEuTBoC835Rsim9xyoVkQYl+liBAnQZnhPbvW9wAF81JzzIYf7whdbWKD0bfiBfLUJ09YBN4vpOrO/jh7dOd0Uv10VtTiWppd1leHnAXcm19t+ujZn8A4rfKC1Uw+6+hg7jQilHdCri6L5fZuZu1/bZOXNVwfkFxrLXMgpwHoNLrxwEuYcQDMBmREYQVxvNmn8YMM4VZYe1uZXxIxyrLsvFzWyQhN7J0LgOivJLAn7qcArpMUhofQFVisMWJolHA0sEIq5brxfg8ELQixyz3fwKlfRkHejTIj6GzYK8igbKn+qB1DyZnBaFbjW5Ng7GEV+K7WVBXvPpOBFGFlpq1aUvO/pB8qi20iCfPwaa8IBP8XFZAJvqdKxm4OYP0iL/Wnxak+cfr86OFqqOy0eS/hYZ8N6AUDWZy8+VIVROnMTpMKK6R8YGHkt1Y7f5E3ZuT2p1TWfZ1l5AxIDd8At0e3XiwGBbTSjTruj/OZwiIEdQ8kGaOo43dzGi4p1aB8yiXxfiTg2yeaij2nzeLxpYidU5jWLiKBwUwYSAJfCysyqosHRs1Epj98rk4xq3ViBLnEIGsbMrbSqun32dFT7HiudjFevn8MvVlU2bPt94zwaahsF9Q1rhRvSxU4qMZ5tAhkXrOffiikEey7UQoKqw4E7Pq/gp22CeK0dmldawVpQ1TPQz3qpXEBMdncUWwYYuNSVpyMVkJ9DBYxMUMZOpCqM0VYlzKzapSHjrZK/oHmcxGIH7EtAa4o3by62ZY3WFy6UecFfCyct2LBemseUyX55qrZwvqqCCMgMvbxDg1/CwmhMAlqXBNuk2p0stt0rpuQE1RVGevaMKnhok15aaiASk2LpczLZ3Dbo6zg/gDrVH27ZFtE7vRT3b9+L1wZdnHZ5E6wxia6EF9FbV9MfaB5napUhprjUJ+f8NMEHutCqMtoScaIrm3CKId6A4LsOkWNmGcEDeLYI3ZtoR++3zUNa9fenLpMLNPRO329bexArQdVTRJCTZnNdM95TAJY70ak2DrekZHu7ZeeWSs1EArPQBEaVWNfdbkYvkGVDOIwk+EEV5rVYbm6BOFyAqpXoD9PwKVtL2j5aft30qu3VCOb7nJgk3m5MJSSFWJEEWAF8Bugaem0b8xJbex8ljlID2Gxt08Fn4vgsnJa1bsIDMQTF9Em7izLp/phPxPELn3L5xd/NCiqzuGl2OYlhZVQlkgtLkbyRyvOyqJH9nHi6gBOtQua5zbW0w7Y22/GoK85PWRfP/fLASCL8MaIrddB+nju9aeOPJJ7knpZvpaEbgFDZBjmGAEBwV+n4/ZKWkjzlnz/kOcjDZyTYOMbjWpbr0rHz9bGplx2Vf+ASFQ+nP/t8NDdVTfpVwiQQ0OtZl1pqZhr+pCrFdxNnxZbVboEEHOSukSqkjZLsxdhfs2BK6GaVU0vjoq700VoRg9ua5NLuCRm7gjf88GVO3STRXcqq8smac8EqKv/fV/JRfUGvbd//H+E4d2CWcRSjwtYcBotoXzkkz3f1RV06oZpkvZZWB+wMDJw/ZBi5xZZfCbXZdo1LamwzxYG2k39okU5o1NOrJJ3m5pRiAQ4o1SxME56tivshBNMPzXIuky5x4BzkQUollt9wMaLnyEMjmxoO3f5M1HehuPvKaItlMmZldPUk8NVlJnZoQnG+VuViSGA/dpSGtT5/w++FK1/RHOIxxwZ3uOndigOmDCcjj4ORiSEXnrQLeuO92OidbAP3/ua56NhwjHqLIojZEJgzFbVsQO3M9YPFulcNzUfMhTLTifZ73FgWR2r4+fXrV8cBv+v1Es967wowGfVqy011luMr8l36MDDnZ7NsC2JEInqD67BLffGO/kIzMrrhx09WryYDdDDck3bfe6oBftgP5jLGEIsBUyj53nt8lG9Ol7fRfjp1vTOHO0cIv0kEHDIlQ4UQ7VKcYcMuFmNThiS9kGYdR+KHsbOkj1KlHJwSrbRHedA44g+YntcyFbR2m/zyMiVRaie6SpCWwGkIwKl7qPfmXgSV0nrsZV0Pxg2+Axsk/9atx/S6BgxZabVklwhbpLWh8o8NaM5yxg9V3ZcpC9NwHuSHbL/MW5gnG3t3NBGyNkQ1NwBLqwcWRDOC7fjNQupzmQIvUqA4Ze5v3FU2wXz0qU1pAb87hWhnqO+4B7TiBbhOUYZj4mG/qkySgphLm03JJ6O05F9yCNASuBambrx1Dbq8KjNvASWnSNJVSGId9s3SJBYU0mH+vTnb/q9ihKCk2MJsSNSCGrl6PWHeEGNBpMy6CE9vJKv8SvrqpTyv16xEpQ6v83TY3fe2zEo7paEhsiD/hbl3l44z4a6K1zKnIFub+A4jHjmxxXVZtTNc0CY9kKBhoij0pT003pkCQYpsa2QBB4grHoqcp1I0BwiVEvCdxt0r8SWOG7Ln2l0jwdJpPmLAxqiulcfXpe1Px7FD5V6x1n2gpaMuz2lrWb5Cbj1dtjJrM/wSKmKqb22Z4DysK8FK+FtyxrxgFgMBDwIsGqo6DppvCgfhTQuqgfLHVrfSn4qXBNLVoXHN1R3QHviZbyYgM7iKLlMOsgn7xA8VscFUWlv7sbeFX6Me++gg8wDUahceRS3kfQ9Dn6QPzSdIWNEvk5rXFUU0cogQ1s3Til5013IqGco6VYGWkiS4Pir6cVYjTN7q/H6oogjH8bAWpZIqfhRefiVcXFfv7B9U5HJcWqe6QJrCkYPmmRvDHqdd9MYUAg2wGuuoaupHP6rlfDTisurac3U+BG/KxiZw0f3AAhBi6K1tUhrSD7AM2W+7hyw3iA3c6v0vsOfeJt186S80f24jgGM/47pYwMnb156dNpBYJ/8moI/Gr5BtxNebbPEHcZaEupz0yTOZeOz6gq5NorrNzoVc0XU0njQfIJiriMUEBTPJJgjLvcinpsA6rLCLnPQKkYfHg8lch8dGHmTi0+rTKDbbIg/l3kg610lBakWmwNvH3J6CxDl9ztRxADMXsOQJgTdTLaefAYCLKJ1YaEoLNEFSWU4erEUg8rIbu9/h6E1fj0DKZYkClVsKzmdfi8PRCy+AbvaB++bu4VkScgm3SuBMhwIz+r3CpKHCIu52MCcplQ/m+Cwn9UOmeQp+9ZTuyIUKsjE0E3pnLt+1Y2oS36hK68b3aO+NFb6RzIjd6LhXofWtzmF4QsdvpGq2idwaZC1FwVxhpRU9N3ugTvAkQ8+9D+90/BNBeUMN/GDwe5PplcOHmGk6Hm5o7b3TLnELhQFH3/UFxppjsI1kdTC3OJ2bWNLWQhUNb/NGAfmFpPTgK2cSvGAHX8mMPCxhKA/3xacK1eLTXvwgfJBho1Qqt/1zz4COydd+h4oNEpqILPRDda3+ECBt72BDIRMjwyn24VxLH+H6QObiV67uCXE17bzoyj38KqGMmhv/t8Xd8pKw4A4eKQnsbd4MsmVgWVEH6lUVBLj2pLoRdSfhNDD3AaXnH+mKsOesBhuWhtt4/lpVgltB3akI4exQTMuMLece9u3uDHmexQFiATMOysiRJkpLupWREP9UkocKzxst+55o6fN1cCqaFAxyqBR3jQCNg8ZlR52qx0A31bnBdLgxnksAdj6ANs7fK4eLew8DPpUq7vfqv2zHNWshxK6lQhPmMhmfzy83z2uRR5/80w8TdFafKiuCtY6+CXrbLud6idWEkocRdSp4CMVA02ptuzuVQbqkKDLfNdp8wc7r9LPcMlUmf4YAo6omgxfFsSn09t1HnRHkgJ46ksmNFz6nkSmFOm3eeNNwpI48Gs4JbUcjazDqDlzA2dy8ZHNyej0gByDhkMAWNEMBCOJU2609J/ITFKur73urIZGlTEdddwn5MqmcKCrjZneMOmQoWSAoTxBScmeUajdGs9bthGdVJpZLNr4ZdOgowDDQVa3tQTa8rSPZ7cOO6GJ9VaUmokspRhLuJKPpm1QP6zbBF1dWxbPzT8yOpCgMYvYb7XbYkfD2t3SL5K+o6+AqqQE+vx98xGpHTz7ikj7X1rJWC7oIaRB9/5h+qef6zOfEmMCVIP0QQpSyuCyw0q/x3kRsGVqxRBOCZ090Z+3Az7NRL2qytSQpPoM6aBmnDYt6JDrxKVc6+M1ZGjzlqe8rTDF2R8SHGLPBl+2QGVCnMLVXoU4jgg5bnsbSMck5pMHsRogiG2oKd7vt8Mw5bL9zAd7tfRxOlkvV/8FzxQl42hRn2bepK0bjz7DfuHjTrjB7DPMnJTUzSVcQItlWzTLYpCEkdu25b5cB3MEOIv3q/ELs6JY+d3mKkAR3qaeYWoTdTJKLAJVvuH92220JU1cz4q0mLKMUxMgPK8YYrmVB4mIg77Nmbd3JF2uzr8AYSRTw7lFjy+H1lrDG9KCrfdYrOQcMHXXE3g7tsssKd180RKV5teiuaNJRBTQhkIKtSkdPp/zBwHYfltHxUt+7Mc80rEhgaj+8pa3o6V0dRbK+aDVosAjErAihQeWJFm2eluSyM24Ap/uKX5rd8apYQdksG+bWfTusj/xcObl7B4ADR76p4OhbJdgjwGMFEh934nA9GvTv502aOsvQcle8FyVvd88qmkXGJDMQW7+qouq41M7W+ejWIPpbyTrrmivROe3VrT5CuzLnffoctOWK0rJqpyX+/oKKNs5pUNOKloRhu6r360u6TQrxmtN4i4NRTTaqNqOkIdoTBv9NQq/ELno+Xg6jTnH3JVEB//eangdi4Td+dNZRR85oWiaDIRGt7kIl6oLak92LBK/DzdLAFoxtlFeGh0ZLx+v1blrX8p4Al6lanSIS1pd4J+3XpdHHeC99HPgTX41+AP1KQOk6jPp+rYO6kT6JcT64vmeuI7GAPk+T9NY99NWPRG5o1LyBjEESGVmonheWJ0Yv/XZphJyZs5lvtsXR4DQNu34X8UojA/IblelIqWftVL/t7iGc6mib7WYmrFu8OZgPsLUR5N/5wq2FxlVrIYRLmtpGVtEyM9wgoif/TdpgmufmVvLMPmRXcdg/USdkC01HTCdYGQDbcDkkbkngUqLpFtF6ieB+rR6RxyPRLgqx9rQ1El84Q+9P4Mv2dLZrZJ6sFZKy20UptqCrw8ueEXM5Ua+oSlSXSRUHmT9/Dwhy3M9LIGuLuJmOsnU4eLnyUEQgqvHuAUyxeJCyFxEYOvUL/hkS5k5SSgo6tjEN2IyQOf4lzgT9WiJNPK0BdP2y7QeoFFUsciNjDAygVQjzVXjX3UekcSKBVkicMLOMrY0LbFgoiwsQNcV7pwyP55Vq98D8QlEWlpl4ezqOmRrwmvY7uBJBdrQwSnT/3mb/skTvhoa4mV5ejDOIc6ZOU7uwBvkvyAL3b8af+X81TrRe7HDNr0oJcMKq8qz9in2VK6Bx0Cdo9IrwL4ba1eZ9Mih5UciQTGobusJDwoy7utkKxiBu5y1XAjRQUQZ9MI5TSXRvuLdMbTWFw1ASMqh5mpoavftaWxc/21Q2YJ6QlyRnpRb2ilXcMDLlthYB0K+/mq//Dp9LtL0fe0XxZ0D8gkEvRw7ttF0dIAyNIVsipUKcBNmRxLcmqsQ9sOvCSWU4MFY2m3yew3v+FTAOqEL1ZUbOza8LIRJtAOIFinv4SyD6FKWqfplS96DA+NXVkvS1QQBjzLmClTit87v1pN2eI6IRiNxjB/ZLJBb4mL0rYpWH92mykFl3Kyno+zr8gBHLtHgUQHYE4cDxCOK7NKZlQ8qoteZnFzNrUcbvfCbNtBg0su9SsD+GiomEsrSkUc9exCxXfOBcLbgMMLUvenIiRnOCy1lxLWsRjO5QliCcPdjFCXlPZYf1KJWCZxWkd8+lW2cKTph3ZwdIqKY/uIERLUdHA1NtBHcyMjW4spDQCfq6bvj9y/yaWQ9V2yCxH5vUVEkjR3nIJP+g9XxRcr09zuaxtw0zZVixPmkJ1FxG6IX50r9DjiQAxLNi9eYp2qf4y4n5H2BLgEBpHXid4DpAQZ+wPE85ufrwfHFEDliYaKc8kSp4gK0Vm4+218gzyDoJl1KoP2wUThFB3+K5XVZv4B1Zg6gv2GECiF9k09SvG1nvLVW8+2uI7BpdPI/AWRiLDNJTJ29jV4TL2/TfH4nsFMkRMcKmZ8ISIRZHmh2fbfSxcV72xNSatZLI0J/jMIFXubGT++64umSotVxMhi3SOmsfj0N+RiH5QsEfb1MvzWBejI2zaAMTO4xDclPj8a9SoMVyR0eRyTHEK8YqxQZscktleb3tNJ8nIzUszCuyDFDFTJ+vf+1DGRkoR0rzZWcVe+KXIksm7dUBjDcQi7nVdTSno/a53dSDemEzk+WS7dg6Dm5fvNg0aQV53Altkz1P1Lv5cPJskV1/UBXEZe0cLuvAMPdhBUDt7iScsKsfnExIAQRX2vavFgCbqgi/WO+RDyi7NRqjK5Kczf4dII++TNXO4aH8E41FZHvR6TJGzAQTCZfpLQ+bbq+cdT7MD9Gd/ttPb05r2N+VLF5WeXB+HfIwKkFdbR4yq2kFQqQJLgUJo0eUZq+VOaD4z8Ku59JqBsm7Cxavjk7zD20352TjKaHbJKUWcdxK7ct6lCoDhU36UUQr1Ag7ol+bPeVOZQSuGNdZziNYsyFD+EEnwyZJLSQzLO1/1dlT2acAEQKnmkN7uEsE23qo8vb05Pdt3iLlL1M995yF3xp4pdvvuhp3V1d8vKQQbeNdUhdNj+bkQeqG1bEpActYLe45TdoqGV/etwUw3ujHfHnq557/5oT7KJlcEEuCc+HalxDzUMbD6YADYDu8ll/gFFysfVYQsktI+5Yo7g5eQ76MfBOVbX8XhHPLBwiX27tDfI3YGSBnTUC5S6qbDh3KQDG6ckm+V6cHDdYrgU/88tB5s6740kAuuqUiTq4GB7fHULdwxOv9BrhtoIzAB48xNnzyZIe1Bk8c1n7u2IJfuYhTPR0oH8S2Jq/80v696iMnhclVaSNLutNtJSY7CqJ1fbNgvVGMAAbX/YlfUQY26qnTprYopnYvp56DvA/HasSrqHNJS9VmrzI3siiBfSUIGmbrhTYug6dhMj2QiT9Ht3TQ1ic4CTEgaV6rQeqdI8CJfpF0jekRu7l6zYOHTRxnASD7xjG0RAR3oS5NgYdvV0FEMJ7aWNksiuc3YP5XuJW+KQ3FkzzGc2MiqjATfJqblLCkkVThAx5gpdu9a7FbPm7kyganZWz+9kimRCWxO5ifhOxqKGJiZ5zN6AzrRAQ6suWFG/yCLVqr6egH2xB83inhiXUJqRd4AXunGcjJSgjoItwaEJrOjddwAlkw/rDUkPjbjKiOFGyLvr+I3ZHYoSC5rPl7SUmpe3nG6e+zfYdPbKb3CCixkqcPCx6Hodxcg4/OV68ZyHdOKqpW4FfeSXDhoMGOVxobqFkjyyfzBXK6FtURFV03JVk5TjpDsZk5M+KCWbhID9JgvEy98iVTl6Bp9hQvfoU92sB3BzwipKa21oKdfN9qv+7Owj50GtSOkZttoPMVF5iZ5H8tjbLilyczeLJ+SYpRc4UpGF0P7LdkSP/gtUDXEBTLuOo12DlVP/MRCveVLepjXTF1Ueif6A2x3bwl88Mg7faw6hN1eik3254aXBgK6ZPgdLcm2yOS9L0whPvSclTE9BuFBoe5/XFfBzrnJax3vZeL3ClqAXKCbn2rLGsayAS9D+DMti1/yGBJ+VE05QgjsR6bxtSnqMI9TD4BCOooE+Nb/fIioH7+AE3H3+WAw1OzjyosW+Z0ToWvkGaqvnQxoz/asm+toyJmggutDmj+S5VEU/YQ68+2uREkDi2Kw7RIWpxqIw4IYOW5XHwQh3CwfMqRe0TzVM+OKdVq5/xTkMKI08JSy0XWN5GHFg7qwh1kKE5/piTOyp10sBqPpWUQ3iWpBXvJZZ6zTZzPFhhUQsxNkdtpkKz2ieP6lK8JPr7y/ILqbf/iONPhWXvMW8NNMrJWtIR6o6VmXSkh9vhi9xXl6bSwRCd1xmy5H6mgZDLvOa7kOa3cXJ/PM+fBR9VCA4Ci6zHqRcavn5i4nrOqt4ZYADxnDIPR1UCmwRZDlutPNiA+zniHlTHwJdiAMWGJ+SqSfNG46mKtErQCMb7UY0wlgysm1AhKx7uSgrp6z5ZRLUxT5QpNfYb5dmjsLuv1clKPi3d5bzNZsZKgxezRJ3BAZj1CQLJZW/alP3yWY+kdnAJQ7XqlIzcsOr5lkdqva5dcOgHgZ6YQHurrHfJ36l1PGBMt8btsZoaIxKqCp/lHS1aEpII2ElYQWD+jz+SjX/5Gui5Kf5IQ8rR/gqmSr6jNi6HStW5H1ZFoA+XWj8TuTAXRGQ+lgQnMl1yAcF/rJ9IjbbXAhxB8+auTBEGd4+/aDshmg3FcteiURNYLDIAO0wvX13B2jEZFJRGj10S5NKtU5lsXc58Bv2quGs+qAj5PvUT2hHaO5/aoOzQHzMLYid/eaEmKfofEBOZLHyGTfIkTRYA8gRp6y+RP/xK3oAYGG4S6O4EX7jd+z2tyIGGA28bTV31TsIBtm1CeFICsLiif+0MvKWUzw3C1qqDeusZ2G/KaMFSTq8QtYmx37fvyCHj/86+ugftXs7HdNky+rr4dSEDLwAiAHk6PqPQZHxpqda0Tr5Rtjj4rLt8YhT5/+tHqStBAFTZ7Q2VLjls3rfjiYUdiuWu5FYeBBRmxiWZhPXodGvNZKydLuyUjdxFYWu/etMhOk0FwE7MKQApZgA26ar/FuBdclaBX+d2n26150NpJlNy7Av2USV+NfN0q87fYYN4UPMeTjMquNALG1UFGvm+DfQVHBEZ+UpwqM8fZCJFcToVe/GDVeLrsTD7VPy0jAlO11045QpQvZ3MVo3nToxg3rCRXZ6Ai98emiboaoCwBZJEEsgrcspCrtHXCCyH7Bty5FBTKibiiaauI3qRy/JvOTpuoO9t27mSUEZVC0ovSq/njOEPe9dIparWzw/z8Tgc9L6t8RIgU3Addqx77DHwzm7ZEGEE0czdXzJlLApu2zLu6JNCvB+jBWrbmGjI8ocVX962kuP9i+O+X54cRTjup6+SCx4RYhB19tdqrlupQQI3RtB+zkRp0ea2cn/Dp+yA+cSL4zKMpQqGWUJSbZRnNNgDwpL1qLlpyl99mqSGUYQj20T7N6K/VoqDoVLcxqPCJHPcPjzTuJpUI1SZ9cCw7hzxL1flqYD0y+a4EB3VrC0Mnm+HgOsTMVGWc6NvYsFfRts6IksP2aoy3p0Q79QEN5MFLB1F4fwpcj9MFMMYIYyRDmGXTNsFmk8pj6/D3rIpLyj2/50o7vN7x4dRbi7i3TMDYF7oEI7dq1wvQJLZN8d0DE/WH+y7Qc0C1sPK/7zODBAqXRMU5zz0ZMCx7BQ1vs7QELXe0Km2qOB+7uFWWrjQZAzlpSfNZRV4edp4VFb9eh8uOsyb5DRR1LZJndm8CWsmgDKvjGsBB4y751ufzfqA+pRGFAEENEyMSxC+27hmaP04PWOtKnFoJuq50b7orQ1QqAw/qOgZgYI3u/z7idH1tZ7bccuoJBM1lnquAAm+qQb7idf+ONg4Be6HPfQaWljUAnK4TN1FgX7UbOJzRI5hMjk/hn9w7IQtfCXkDcrfDWOD2OEh24Requ1PWNqPz4sFP8H1vSIhReET4hRp7Kf8Z82h/90FJhHgkMPk4X3SPxCX8ALTv56r5KLei7bD+nExPFcctIMRLw1i8LfuQu8C9RVurmxuXrx3jqQ0iu2w1peuwZ6IFnSMAIvkX5rs/AlgmQUsOPiwdhXJ1VwRll3akroZUWGTO7XY81q+vmE3upTgQeTPPch8nnmRPm+DAUIasp4hpTTXSnCb4SqjMrQWddrrAvcV6ei+RLUpfhcoqga9Mse7Cu7zr6KhSfjHWE41U/hEXIinvbA+fxVoUK0bkoBh1M/BKhECr2VusF6jvD7AoiO4MjPZZhkezK8QGSzFdF9r5S64GSGc014qlWVTEE5/jGZsAqb8/+xAecqeFYIfhtnQRQQ+GWxJfc9mGIfIBZF6c/9+IXkmzWsLzdJq9AfXMBgQd9wMeDyjA8p5DRpR9y5DoAxezPzTNii6KqNGfl5K9qVqQGHXOMWm1I1W+NyzeoJM3y/GgwhRo59mYdOGKUJsojKc8PqR5ekGWKJmN1NDPDEr/2dCMine3mrF0f04a8kXDs0FD2VxG1Yeey6gZihURz8BB4CpP5u5js8kyaVYFeHQSRZeEiqKOQSh329WBIAf5erzkQspgMHgL+J17oKIDVVjJwv9jSiZFlf6AUZudK7fFIsjHN+KP3LKheHLJx2ZljQoQRByEKdONWiGgBHz4RjWi/ddhAB9hjNFuB7ZR7t4hoyxrwqQizRn5bsW2qqdOPc3uum24GFYNplTzheu/IynxU1ilcmjruE9uKlHHywRE9lXCBnOqxGH3RfGsIcLTsygSQPZVmDBJogJPsK1Mia7PvWzCUbZdPwGAGHgTHka4gkzi6b47QWv7BeBCQeGkTznGGJbr5/WhIrix9RodC8s7UGVPY3Kt47wRlEgRwaFeXfDojHf+qMSwMpXbras0Ty7tqY8EdD2tywiXQ1ttlMMZNjT4YFgmHejB1uGc83whsmWwNiNaejbto6tsTf7kV/tyh8qU5w6X+hzFpfaHtjtiqFsJ1RgKSnEjxNv9KgX1/DPlJC7M210SIh4p8djzUYs5eib6jSsx9J/3xfy/FJKKV10TBC/CdOdxfGuWl/aZVGF33VXvONNrVjF8ABUX7yhiMw4E0xG02+ywXVL/6Do9EvMeqFr5h+/n1+n3/7/zmeV86DrYsCjMwnASDhLL48A/KfVPYXEwmLzt6fnVt2xacmaED7Dbig5V+4ikjer5PCHz1ZnNbiCIfZpzeXPJ9CEWSEi43FpWnMrkZvypj9i8twIJhroZG2RhtmokBgvLE3XxepFxAbYuAjFRh3ESGnC9ZKishjCjWrhZ/9k7WzDmL0y9Hj3H5kyALQsgkE9hkQ6aZuxaIZVtP4zNpZGIBdiT9rGw29iNMYnYVgwj/tWlVPiE9sYBk5goADMc6Wh7VlfVeSnmB/v7B1VaeQXbqvz5DcKFuO8DBqT0hme7/X4dnheR2QKhl0iHtvk7um/MPLnkDO9uWCuPdzFQ+3bR0PW76ZE2zBjJmbz7GIIkl3nzkMhVOmgPkXE+DtOCofyIK2L4f+YJngHAC/HcEjg18VKfUYPiAYyIRZbGtkPGIrmoTJbYtmL9KayK9N4IFcU7XNh5ObZDK8JGoTbKHewq7gz2E8EJ67QdgHjLPjITq+/4pFhSxPrMfJTPqg7Kdvea002b7OOLF+LZDVMz9I9QGYrPwWLjPXVm12+v6pVZzu47zTtsVnZI8fQMhJhAxDd+aWHGK7HPw3eQx5eEI9bk03zswbCQ1FOqjn3B33i9xwPAhgaqHcyZGloUCsO0FE4w1PHp27EbS0gwaOrUdxGHDE6M2px9lSkgQiK4teYCfg6qYBHRe25DO+6m8UoIrFj8vtr5Y3dtqketLnyfG1lQDerZ+QoZsWrFJHwhgPDYJVhAcAxvzB/aUR7jwVtIfi91cB8tX4SsipbYzCJP2gJUObp0BA6+SxvJ/x7Oli6SzhSx+sr3ebxDu7LIqkIxC5214XfdcpghofUS+HK8DYvhL2V9AORPOw4uB+9VS4Xre+GCfyVtDgwf4TUtm7RHsOuhtgdoEplxTMvSkKN6KYIAGvoIpdHiw1JmI5Tvb7VP/EyIhc73VGNDqDg0wWHUQLTAh8lGwqPqurxhnPip46RDzO85FlPS9UCwqRcMZgbQEPFtjH+DuQCRDiV4EJWR/s2W8TFOh08cFu4q/RG0LGEZ6hAltwUXmyM2fju1CUP1w+Uc+ykmg1WETvu0ASpUV5JgCtHQyDBlQTCEO52HnAM215btv4zrGfv3Ol8FbakOGkfPYadRky74cyZOZn0OyMD5vPuFr8NRcsF/41uLS/RwxghNsB/R4OCLR4pIkJD6dtoZf26w0+X6b/3t7AQ80rMGI9st6NA2Ny2vjJWtpxw1BIp300S37T3C5U2mHX+J/SRkX223jwMHRxrvQu4iaSa4phT19XrEh/nyjmeiq/sRMh7to8qeK1vlRhRH68SDQxe4LY6bKIqdnBSmE8pCYat5CDBN/48yzJ2x4Jxvl4/vmQPTELnZRqGmHdlFy7RLXpLrM1jN6TiZTTH9YI/5gUJK6xdseRBQnHhFQKihuMB5mbkbi/+brqiQPunqPlzsGkWPTBz1lqNVpRAM/f8JZEJNGIw77ADjhiJCLfyBisM64NzcGVIaFO+BhTFB+hX9uK4jzFmABjM28UntJ0O1Cav/KQiN5oOjq/XruSMPEscqNKcrF/CD/IKUHvwvY81LBGameDsNxtSZBHGLnPYTKvolSI/vsOagVzn50Skmh12q8pTpXm/xdvQoyI3gDImt1AMCAGmemci0U35DjsWJ2LH/UJanqkksqSpYjk+dpakwVa9YCCzVtKfnuCtmsmDRT0zTpUEmW/kMZRzvG9RTDEn849nfnAvsvjKPllrOdyyStYQhIE5a2Ik6ofQqpbCWy0NGweIzl3WwHPlWyRAQkBVJteKl6Rtdcl9IoLDYYMkhM6yaslMGy3pMHFm8+UIsVnuOVVH9JTOLC5V4Pch1dVGbsB/nV6LXPSoPt8/OmehmQrqJqgHPQLAoq1ShjRRfGQRuH+kgeXvZ5MC5HXe4RLxHlaTc2ZLJtwDBzum6V7eAoh8fBj04QAs6mfbcYXf0OvePJp2vP0YcFL5sSM5S3/1uJ7+x4sqQzG8GeecIBM9MZDNnbCg5b3ILa+hzPfdMIEZgCRND6BViLe1xDjdqzhHwNvg2SBncNM+MyapeTiDBaOCBYLZpeDAMgLMzRqoWlxZ0RLupcIqV1opA/0JUp7XBrMeK5cB2eSSGQVXT0510YLt1tB3s39zBbj6D5qhQBs8wIwT5Juvd1dgbn4+AnFbu1Kj5CWei5wIxLcTmYm0BuJ/Neo7t7tQ5PiCikcLRaov2VvvpsOxtdu2VfeNLeZcPqn6jlI6mNA6HNDMNZ2UaMVPqCGrT9mnuZwq3d16WOs5e5OZr/utL25R25CKQMNot44gtcpUrlTvT2vU0Vq+A3+thOfKoTmCUwMmDCxWoR9UwuZDDgNSXRRLQ1d6zhaClGuHa8gUxRgDqaad88fN30/L9NLJUWnmbbSRnfHdjhnixZFJu2+HkArc26gW1CqP3ePWyRy/2MXUbAkictUMUIU57DgQUn0U9r9VqYQ1A+5Jb7YmtO+GLLZUulQjYCWhqTqTqQrZKO/bKhRnzTA28XzjgLB7ytn+kgJ2xClwjLMNlmE2lHTRGh02g7rmkjJNOhow1sWlCPbLqCC5tYDiS8FQZb8GcyO79jF0cnWR3qoQ6mXh/De/GaG1OS/1qih3EpxefsHFRyssnxCHbvvTf83wJMrouq8EN1m3MjHJV+DSTStiJxCGIdAW6n00GZxRdJD3LYCCp13B55Pp6O98okuRB0okJ3eg3Ip1uQhTRJ9UccgUfAi9MT5ov24rf3mupMB9oytc3EaZLHVnRjiSMqkJ/V+0QklBJXwMFAiSVXXLv/zVwiWZ0zUFFDhr5UnDU9zySjM/tsPyiR6RtjAWxVDok+pHQR/5Fg9IWSMK9/HaPpTOvH//cFwmP1ffKXdrXnBu/DfCGAj4FGupcXPoMWCR/76JEmubuTR+OA2c9r2CxdCI7IZsHHr56YMLKusBQc0/PQV7qheYUKZ6RA3Gi6XDVSiqFGmT1QVnNMvBtbxiYv6JTvgJ9e/xXPHpUm7DvmHq3BY1B4m83/D95ynrcaF1eVHt3BDZLtc+20XiAchWtyKetTokE4BCB6oU4fWPwTacamHiTzrQ+sSoqJR1OOHCXmjhCer2zXbrIdODOgGzeklFExWDkyhw/axP8H8WSyW/LXKGRCgeeEs0BGE9j6BtE9HGraZ732H3P47dlYQapXQDVML32O/oP/DrkphTTHmv0y92FtrGfqeKXkhVTMBYmBTbopQBONHFQ5w06Rc00AQXrJM7S7YeblW0LCtBYUsfndvHdBVP9JKWv6T3Lg++t+Ru7AqAci746Sb3zjxmuTZ9TcrkbsTgIZSvUXK68CeKqodFEdLZzBU9Z3jlU8sygSrz8fAX6taIf3nQ93kvuLklmtn8EEELUfEus+010TGSgFByvHaZ7s5M9KB/RVCS0KpncGuNhYsS8Jz+AlJYfyRz4lchhdbPZXn++4esIAAW5uHK5eedZqLKH4wPk0MQWNnQGVsNIgaa3yGCqi8fGlqB7JFtzTEDcenjNrgOeOlqPG0ckpZEjqa7t3utstwHLId0Ip1LhRsTHux+vuDkstWHfTWRbhtYRCqv0cSRYQS2fYGgv5AJuk95PqXrxTR9ptQloxfBooR4EQCWX0I7lsPDloLMbPTefekX2dQkz3j4+6hlPV91muLfHkiyMo6RYbZl0PP3n42aY23F1SU9aT0KWHvkQL/qWaoZpH7MySl18GHH82SIkCMeAmfEtNwge//dOkkRxMg5yF/MMTyUASzO84qTQEsfl4VhuBHZHd9WcujhhyU3tX+8SYQRWRXHR4Q+YRSi94Dvyw2IYh9kbtjXKURfs8pGKY2BzM9SiVuYVkhk1prFD2N1xXqB5YG9X1lL+3GE8wCtviUz+OX8++YQEA5wvrKsyqTEs3c0uHE+0d3bK8JGbNxqf0kjXfamqLTaMEwMnw0f3kEzjCE5tvY4T62AV1dVtXAGlXYqX3cIjwMfCIVbbHqrNgePDr3LEVJLij0frW/Gmiy+dhlIGuGQ00yT/Dj1NM7rlWA26fHUZZBx4jY/gPzzoFwxgexTw6ejfR0TcZUYG+roSFIe1ANqkW7uRxbpph9YbagMLtFYTfMBkmG6Wb9oKBwmTBe1iF5Ik2+wM8VZmz/6ytpYhNJHKNeZdaHE5lu+g16ehZXWxdIZWiXtZitsL4ZVm5Obp0laIZEoZr9v3/ByxGxLsl0W9m4+7UpaHIZWO+TGorWqVOlkVpjEDZyqiO3hcdGDapOstbt2qOC7njYPy3TABEeuwaUifO1TNHQIV1R6bj4F2UD6KffO2C0YJBu3RgEZhUku8e/zF/JSMYgIXJTLGvmQdQNfke8WplebZHLlnCXKhUEheyRpDuWICArzg2RRszaebmBReVxHo3gJkNKT2eUtMlKt99R40HTXFu5JkJo5lMEVFfphJ0b4rXq+6+35k3tBkqIJeIePJ4f3A0U+VdIug+9K0gou+3Yj/kI5Z7Dr20IBfss7A+MxePnLqRxXki4pmXQB7WBcbJrfRSY8tlFH6XxXwDcNJLNVnWo5cCAwHTRIqsXOHWbOPEsGIIqG6LhzQfK+2ggMb9iBqCPvu64ApnQfqXrJ+BkLMkZ+0JYS4AXwArCGvh3UfhSURT/AYKNNj29/6N+TQrutDiADADUOf3b57vyHK7+1XwKCC3wBV5frTN8JXxonJa5MgpL8/H3gbQMGnMpvyfkfbwUnscixMNhb+rdPX3yehG2wXaPgMZspPcuHQx4R+0ZpDG+tf7PGt7v8KnOyOp2F63R+fKIIJ1WfMnfA61cQdDmJZFbBxEBBheZZcxTMfyMOUMdkCZuMmuUEb6DFSvFoSBpI7quPDdFzqc+SaKHm8AZn9vV63RqhYsbuZAZOznTNacR6K/M3CTxy3Pp8j+H/8VxZYGv++uiN8OCRgPCdbZrC/AyzclzmqcsnFa0kmHGb6Ewfa/Zoub8qI1+GYk17+y7rAE6sHI9aD5uYnOkmKwAIJBoF57hH/mHLw5tVa+BaVv/gHAlyraUS1Fa5oYixAq+gX05rDD/Gwunwuc6JxMDbb48QbeCalRPwHyviheTyNYsMyppP0iMDBzzqVCquytdQtrO/buJv/p/w1FXLAuVfb/tx+uEQzDL2rfizIWAw/9FODWpljqfQEtWhYjMSmqfDwpflLgPbCLPwtgFhB1IqVDY8m5mAR5dNaOsutnvqR8POI2gX1DgQArMO+lGsgwM+uJuOLoMr4Tkq7GkuliA3hxE2yR2/mtTvyN2PeWH0VhC8YRLEsjvkxCPSM1K4BtbL1JM4Bsop+VNTOn6djet8jQZ72+rsjqSACJciCJ2iZF/QZ4g18/ylPCYfDqH2lI15lFsDRVe0FMJt3B+o1z1IXLU9DFdQ+NQR1lhY8bZ/qICFeiDo/y5t91zKDVOnj8ZKYqy97vxRKrvP7o/Z921BYpPvREBHWGtZJqH6pVy/vCeiXYLm4yR5D+FIWo8i0UsmM72LcYY3xcpJ8EgSfHT7vceoFgcEyl1R+cqy2pypYVyOCiPGT0hkMNpnfq+irLSs6I9PfgyZ1Gce8fuPtHeqoBQ36ThBe+oG+VXqjm5qHBKshWqKtUH0nbCQEqJiE0XSnj5BQjZChYINkpxSp4g0UwaVcxvp2S9zSSGKenGJiZVETGoOdIXfV56mmJe5odXrnDxUve7ssXBxrs4kKaT/vpCHL/Vlyal87lesUZytcG9JCzApav20LcZZPOrGieJzAJBwCxx2QU80NIE0jh0q3h9Yn66RH+og+7gfbG8dvuN6h/8yscsA11mqrNoP2Ia1MtzYp2mP+hf2f/fUXMtCKtPStHrI4Srg3Pu/EzsUfxQH+Dc1BX9jqjNaYuo2J4dQmrQUUZyYp+omIm3UG3BE+X4ELOfuw242Y87AvwfWzWJ4rJhc/s70pUCtl8zE3LOgrud2zl+xyv3ysXql/dZbGmU/FEoMUzAgID2kjB9AW90pacUa8zk9WZKIGwbXurkVrsm0xWqV9TQXzngOjI2/lx0wbded+F80jT4fef5YYVyOh7iIrhmm+32KQpai0220PqKgLWPTr9Se183Yh/sjerMAGezyTpSJSYFUm8vp2zg8p4gBvUJtwRk1Z/+X0XaimKHHLvuRSBcZJnHFwk0dDwcyNY0x8gEAQyhFVRL86yCzcexlwbaUT5ZRhw24BLGKGRBCIr058TAc6Iv1cnwbtWfEsdpARRm/68Zu19IUzbUuhyyS5+0H6ii2YohiflWJdpyAjbr+kaL48wDG5wkRAuFgFNINAH4gXdqvYzwuOCiOe2Y9p2EYdX/uz7rucYPb9BMPtuIBHBK8b1HN9B3dbr3mwRciBr4X07+iebPBenWWpe7GlQFNZZchVpnQPNWK/gXGuKlTWPLZ8Z77pFHIIlMEQDd/E8Wk150Y2jM7nEdg9ONq4Ndw8gOf9KTdtS4NZ9OGCeeE+YBGefH9W3lr//V6O+aTX6+wDhHi40E51ySExgt5g6mGvXNah3YbiPDTsBhq+c4CNMBGyuJU/jfYIG/TKgLeDrUZot9Gor1/KVy4YaZUtni1rpVImtW6YQrtIBfXaNReNM374ZVeoaIbVeQBOCtCAzaoMaBkK0so9TdhKtTZH6+i2+mdDaAsyct2TncOqSYgW6nTKfRt0wpON6nHGsi/Awb7f2bXEf1DQN+WcuOdj/kGQTdzaO/2mps+kuFGVhl55reQd3YZw7b5HC9Tdn6tIFZBIayTG9qHL07/eJb0r6eUjRy286jg19MX9utS3s0dhXJzWonYfuh9VDO0vQMCboE7GGE+vi8BL4Pfusk15y17UK11IP2bj/cacpP+5MtguK5AZGskeE2JbwnyKwzvZSJj8SRRyZ+WDRJlfwO4v/Ukf35T2kRB/2/ErUZdsQKEA9u4oh/0PSX4a9zm070qix5shW16HpwBVl21zFOlduVQgrvo2adt/5hv/HSNiiOia5iTuIqS/iVMMF8dTh4C2Xnfs30i5hLjmf6+9/W7WFXfYmgXDptBTRz2LWiA53KoKmvUkwvuNZruUYdpaIEOVXrKYdVNVXyfUC+i0uvh5TgZr/mw6Kxcbzktti1oW84EGkdrhlM3s/ZvhA1rprBmlmJ4/gGb9S2+0rFRS2pOXB7CDizuDtikhbBZ/IpLn0UDia1Rz6brW3mgUrzdOJj5KQimq8fP49Dp+9OHifrAc3REQel+REF3UdJyQ5mK4wFv/Npycp7lkAhUnNAn5Dr+F2xU69y+KlvVgre/D8j/UTSAsqNPVokiQWXUJzxNOJ9vPwvY0Tz/OSl0WVM4eQ5IyPgThbb+3O1GaFQHJb+ROsvnxegkWb0fbhgOOcPvWeMktktzhwnBcB+lD04qPqiWbamxs4fGuDr3e//0Y6iYYJl2WEQxhGasiFAMNr7KSZlFi6f+vZWZLaPhauLBJ7WxUhE+4mz0sUlW/NfFxh78OIwQLIIaJkfRQWQJBTOO30PiGOgNKVzQsYb3iJa/7Z0L88j6W9vGfOYDnWejzGdvQySclnm8fF6i3gW1M7mOXNQErdc+pjwVtNkg2VLjyXFflABlqhntP1O68vlVAvqMAzxyVvSFoe9oNAzBUomr/yDZRaR8wKW/by2e70DtAUJoeLaXiY9CNSfUHbSER4sRjPa1M2FxTsSnreNwFHokkyCkCXnJZ9p+F5e3zOXGMibEuWDj5l3JQZej/P4+GCH5TNakgB9IKL37XgedXdVmw+JpuFEBnESUw3SvJg94OUwqk61hawB/5MwuZCfmTmfE/RStzU+Gdb7t+B6Jouc1ynCmjkvyzv/Hlz+ET2zTPokc/U91DCFhqI+OUO5QMD3kknonNfVUuTFPMunUGv8mXkra9QNK14AUvR2hOZz+j5BxULj2/X+nMOVEFrZfk3QYjgWppNUKc4FSDCQSTOfZgiBeFJbVeERkU6Pl/h4jQOhzmMImxfxqZzouB/CSmPZ3rq6jrUi33y3iSqPiyo38OB3Bl+SsuQi59Mvtcg/1HyNvKt2T3IlXdBKV4e/wVZc8v7ZQWMt69cEazraMlyP+XCbCQnaiK6qyxMcq7vkj5KPXBmEhcxDHhpChma7QJ7HMuBap0zQeePEeGenaUTAjGONwUmQONQNnDz3G5dHf5CIRD7k6aMNhPLp4fxPVp3uHNtmh6ekih6H8QnHvzDqHMMAucFQZbGe3wLVsbQNmO1ixcRwZ8z1E7nIkMBBeQSmLC2KQxDwZsxOA5G/XDfAfHXejmNIdbXZNGU5wF1lUFYPFHwK/tiuse1Uzl1sfZqwSWXMTHWUmPyjv53jEIh9wy0X+j+kL6cGqLrpfD3UhuPDbVgdj5H3TGo3PEZEOTxvTxpz5c5j1kUPy1lL1N5AsGpTwFFC+Q+O4X15DBDOGFqZ91vVvupFit2zLoges877ySOAcc0r+RGHYplJr0D57YpdiForjNQmwyN/Dni6hQBVGiO48X4mClcQLpUfCJ+BkyB5C9gX06rEt2PlsN3MSqU5d8BFA9dikSy/Hkk9IEJJte2Du5ZBN59v7PV0IXhxXMvjjItC4ka+meo5N+ikfKRdLYUGpF4dxUrt3MUiGmTte1BF2JvW1ggSQ1CUv2zWlq+rGo/D6K+Ezb1nnrU1RG5popGwH93HOCvlT3lMssUMkDh7KUN7fiEgaTPorWKiN8XzoCpsq/w4TiVdX5csQthmfRljxZkme65pp1e8CbpzD7EM8lbxp321LsqFeui7gOfJP4BRovEqgRQCMDHxQ3klF2MsIpPMZa2FwRqdV+iqXL/1YgnmYTSs3+joXNx6SKXG/tlzRokPrICzfOh1uMZBuIHKWe5XaCtGcAYfDN1vXeGNGpWOGD9iItxpYhTmfK7ouXhRAL8TjVv4qKNsYUJXtfxlFRIhMJbMRe3e+0UIC/nU33akXoW7rYq9f2dOyu2kXvL/WCAXxmA5tI4YYvJ846tPXdc2xO81h7fAh1xzkgIwYHYlwGxualgYLnsbyJOOMjuYGea/QTXR1zFc9l4m31ReZAjTlUzS9fKFwOU74FXcxTGrvPCAqUZFelyOWmmSgrO5qeZ2vFZ5WxsUxROWp4dKAbTJF3D8ZIdCvY6aR83UH+7kZC4+SNcAjVemOieGVcyiG24MZiCgHY1j1jIWigK5YIMyKe2tUJndR5Ld1/R/BsQEX0baO52w4ctgeSjtF/h9Q6ZqyZpmQPuLf9Q7pzZMD68ZlvCJTxGmHdTs+UzTy1FcKs3fnygTPSs1kfrllvSmmPOgALqUQITZCiBFMQhYte2k/uunEAORgAu99g3r+RedFiVzRR/PzByNnu4S0z7lUUV+Yn1vGyZvzdeYNLyMcYvunL0S8Fu4lPsuaDk6RKdAmncJI8ScR3mqlJLQRUUKjMAX/eL7KxZPoaG2YndrnXDdTjB0jOJJw0D6RvhWHs4oW3jcg7vqEeK3NoQvXnCaDtC0blLAu/AXEuxHqXSp2u/ZcUjwS/qKyVdi2m7UX69ml0BMWnudUQLRACwJ300JWnEXzwMgJo50wJ+wXJvqjn5rAk4tgosUr1J+pjjNsyXyP74Hpg1VBfB1QIqcOfYaLupcHEIG4SOlVgSm8vImDnNwqji2kYPvhVRRaIwWtuDrqW0DEGoNwjzEU3uVqlAUeBO94a1nYft/CdEM8DN3aVBrsqAF+yYpKapRsa0ZLgEupQG0mHaPpTkdw+nxW9ffpUQ/hhGDYrCQp0bKW+PE6sdI9jHhZYnd6v3ZEzgaboypd7gZ2nW3aj9dSSInvrHPV8975BI2gPRPgI7Hdor2nuWON5vf5YPLHV0mkPMAAVGXNPop5Cs69l61oLByz78AmIt4gEKItLisGdyncto2HPKTR6UZzFJ6JFdppe3qRcAdDi8Card5l75AmlePYgHKcRH4P42vm9JpYROc98NlEm5UUiXpjdj+4lRzI+kK4oaOiMZ3SVxYHn0yd8hmkZ2w5bMZ1loJVa7Rx2zFmrCLnFx6RgmK9+VHBqzpmJXE3UI7sceMA+Qniakvv3cGjMaWMB9GKQKZp6qgu5eB5iaCjEQ+i1d1GOF8ZmiRY6IOrxQheOJ76iGGj+6/r9PajpaHZF6D+0TsQetD1uTlTCX2dJt+5NObhEbWgiCZ9A4JlGoCsPa3etN/pNm2jrwWBskmFy0zY1J67wAmj1SiLaMNAwnxMqYiXB6sj09wXwF529j33ZwTWHVuYK0+9SzmSx+NMTzm2K7hf4zb+eNQoEAh7sY+IH/ciGM8d00EjwSlaadSCU8ofQlIgqeTU8jHXgsmDEPyxZK+gBTUlNVFnsUHoqvv+Q0EixHFfNVPwEpEc8sVXf+lKp8Xs7te/kqgx63cUK0eKDlFJa2Il15b4vN9lcJ7FNOtZy9HzVQ0VV7IVxDxdORj6r1xI836J/kDx28IVneaqUQTVKkhxlqWQ0xeUmcYa6YSSmTXHPT3sx40wpMF9mt54CvrLh8pG2aHiF/1lg0IsAksB/Ln7PG3b0tWSa/5Lr8Y6RkV2Caipkp+ugdTLZ3yE+uk/h0htP+IwCpjam2Oes60S8N2L0EB9gAJ985wMwYOTgMJfkEUrFdjrIM+4f8EcqftAIbXyW04VQbJ8DkyTeOp9I0gFrm/6f31RVrd3+8ZkYJZtJpJVVxAeSYcWnQCp2tqeauFmAFtTyQeXZEurblS1WyIom+QZnOIUHiJeerNy7ujUMv0+3QgPIE+G0gv6azNbaQUkTvdyB6VTgrHM+ssZtjo1/SWBPRySOqOoQ8oPDZ7RmLKb85eOFoT6FNeehpzQMZSTfr4d2fxeSFRpiJIcHtQIA6TbEN5fbmDHvulTRE95y8BxCTwGa2LQTIvPe8ukJKDulUYeaLyP0/WLzymkgLVVc4QjmFp3dPHXNmlfB/xb1OFmmpPTr9pcmqmlHOEPTpJ2hDgf4/tE9BZF2RKM5KkOwobmjAW1zTUWbrqKEOO0ZHy1XM+qNmIJ2ig3RBdGLRl+uh/bbEy1z5KSMmopIXzDWS8+POpK+APJPK2hgtSbXPt4m/zuNDWm0/LLF/2EBoD0swHL1j1IAeOD8X2WakufhPj95N2FyuYZK5uiilgDFo+In6J5SaN3UPAA6HhSom7fvd3vN5OzuT5i/7rnfrw6KeF8NHkYFDrRSO8+1Rcbm22uxECbmJTuf6fQvbO/vquwXQxou26Ugl7Ghec7uwEfQRCEmHW1C7Q/d81UvRUGV+8AopNL016omen1yJdR17eSEKHwTTVlzLCbpfUJKjXVQt8Wm49f9qOwSTotnTyYUvolglc7E2qxe4dkSil/cwHSuTLGlNzC3YpPE4e1tOxfQaJWWsMGTvDNZnMczXUlpvI4xB7q4yR79c+j75oTflBR4k+PIXpScTT2ie/tSGIDews6Y0jz+FE//fLz42NFtJaoh7RtlbvWLI/1YZP6fFJ+JRoVTz9lAUlKvcMVLh33n7AwHo9s5PRpHNb7AvY1tBELtvtpCFs2LizBf1IHZ3OtUHhZkQx1wEdY5nyO3HyE7Yczlxcfc+b17mvBYGOQ1DpR+EPlm5LQ5R0nnYJ53tnQ1NIeW/7dvI+/y9+YPJjSV+Vx41j6dVPON4mvZ/lJrkZB33SFVfDE5EgrzJrTpy0zkpBX2jLPhT9WgrREKiVRG/2DktU/q8ZdP4Acb8coXBF2bPfi+qU7NE8Z2kxwm/H4DDFVjkx/mEBcx8E2YsL0RZdnECyNqtivTsaapK8G70ufpSmxzf0kbQ6SrvE/pwYSwmZvk0MNVCkFezggyDHISLvy+Wu0a+Z7JBUltEaDjTKHw5dkSwHWW7ELvZNyDcKGtJz+0NizZlKHg+BWG81sKI1xlOc/w8JifNnVGnIiDqly55zdPGyKNyxipnFH/Y8icpKj6IJiZGT1jc1y5vbXyOZAM54YKZCt+3/G0t7Bj4ePdWKCtXDRl9lXJvMBzUPgrP1nnY6DiGVeQsbNYSsVTj876D+38dLu4MHpG2+o2ZWIzvp5lKEVe/3O2TJxgRpV+J54OyIxkw7y7DSi6TdFbCE2hAhLxwzb56/42PsR8ffF4Ry5yeRL1zidZr89FKdqaW4wlZRtyTZ76LY8IUUz8ZIBI0IzDpyujAIOI6nF1RqUrBpS8xJSu7gcuU8D9s25fgmxYo7V0lubXzU+/Cr9luFa7PR/q3tZSh3lk++5TBXBi9VBr8lGmMiyKJ5Q9AijY3tbBsJKpTJ4xNsymQ31tGfObetoAe0bN5NTiUOoeZTgW7XFXFT0FDWeVdPpWB6tTrZvL8VwWa6yqOB+S18iyNCPsZsFKMaiQtsgM9JGT90Ys9rrmPrmCGVZmSGLkgCTAjmDhPYvScTesoBlu/LtHJeTFMARlv2KDFL5MHpmXXdnfd62BuPs34cnN1HXyWhmWH9BYEtY1O3yYO90g/SSb6WdETzBMtf/uuFiUpgnMkJexR/kntnlMvLopsRWWh/u6IM5yMk5hR4cpUgCG9S1t8wWF4aET6sTuxkjvAVNNVF+CIHTyK7Q594m3MRIwedZJz/xT1mVembpbOgbsRovtk/eToMb4WFJx1d2MtxLnJ6MM0ILsHBIORzuqxmsYNQhG+kavxllmWOCCFDs3RJoLU9ez1LP5UX4BBJem6Fn/TMQ5ZK8/2/N9mTYyag2cGcq7PicJ6HGPqodDriPEsn/vGOU4reeDBaXPpIMUjFy+0+gFW3v/40808ocKHfeOmJ1bRv6DeHVCSc3YwB0TSSCP8rtCTkbhqG3azWkwKo2DywUMqoz6+SuTOIiIlelViubag5qr9bslgGqDDIMdYQhYqj9s0HkFrlZGgU4AWJYgRmnT/n8woVnfXQs9LKfv4mmdP9LjVfvqkHR1OuW0t7zjGSVxQbSIsxmbJM1NkSGIHdM4cbOL96Km+gGfVL8N/cHBLECNIEU9XXd3L4S4LDuEa1jr++tME8QHbVee9cALetMau2qN6e3mN1S3OghMEyrKTtQbQJJOJ5vivbrBSMSvEt2L1k3PvpK9zHX/6X/nMejnWObcQb2hbb5/4oYxflFuvgsgzCBK0i6phXLXhdVp5J/fvagUxGFujYUL38pEd32NVWsMjeN4Z32MJU9TMVab7HyfMqn5JzxMvP5VQIln0VO2CA9h/Zj3OcMfE4HjuqBhi6ndZHTGGQwvuua4FTUctnwGGISoyzBJhpy7ElW2sNIDVe4oQKRF9Msja552FPtc7EbCZr2uCh872tPDcpaIjCx152jGaAXhJtpAAUuBSd9PaDAYhKvDrbuZEXsJNr0JS25fESg/TbV6ZOo50MXo5l1AvvuR0QOqxOa9g2S6Pio4KOc1gFzLk3DFQJnXld098OAayCxCHJmWCcDrmyx/4LvTpgCzDZZIMQ8OvKzJ2K9SDIXNmkYyqjWHzXuYIL6APVb9Nccdb+/B5cPPz0kwa2otOVSEUMUSWhyBQiL4p43IQYi/bShferArgUB1H14KYXv74ur1va+rCyjNAbznbIWGGDT8KCJXOZZmb9Ku6k0VJEaUsD6geQlXJacPHsTDdgOaqdLVX07TEwAgIJQRfMmnO842qW2/lsX4Qayiux9F/PVa+sSwrAdbwqeE6NN33T4998ACpDrSPD2itQRaJd9g2lJsTAyzZmyFPmM3gEh2UL/5WR7y3MKliJNbHj/kAM8kXy/CvQkJ1NAhB2iDv9JzeS9R8nu/b2BnP9QuRcbEUzFJQANuGiTmuIUSqwu9DKKx+z5Ri8aamxf8Oa+luv9fo6MTEQ2r4LOTedxgGANDlONt0Rn1TyFHNX0kOWzazL5oNpQVfeEhQyV6pNFvrPwkyK6nc0XUZgtPnrLQy/cEd1lWhCHGrtpK6jVWiFKkPXlgXvqPKKTZhwg8nzJVZWsDmX1XVzD+p9S89JDjHivghjUCH6alzDXJpqRnUkAgHkGcZOhyfUkTgOM6Nev6O2B36axivyWxthw1ORXt1yJyxXvXarBDEtUwp5odmIlbCWahhIZ1JbwzQ2GPSM4JNKoFrqyrCDtHY938bv2F4wNvWAIHLnlXl3oPsdA2PrNxhjrPqn+duKWbXTQ3vh2R8YeJa3gwws5BLLjJsynB4UH26YvMAtf4hs/LuMx2Eju3PHq81+RddAPSRN7pspQqgm1m1tnXHMXycctqACSxFgG6EdxMO0YqdLET+LVp2phblrPGaVtKocmGhoLDYOQlj7nErvfjVawesxX60To+E5t1+KXS/4TbjmxDeF75iOLt2KqhTlFMrhriE0t47OzZkHUFwY8WuIhORdZs8rfjLzignkIaNMAKAUWVFdPQRcn19xkiYZN2QQ5uDkbi4sERrj0HligOQSjSSLgvu0SjT4hcOONLopCYRqdXDIlqYbyRAHX2fOhJrQuCLrhajpLLR5DRoNNv7lFCQItx772SgyCprXc3Fc4b2DqSvN/4JC669N9y9przYBIZ7U7Ast+apZJLtKpJvt1PDd2FsreHnLvmev4vndsuEv5Js5YuLu0LImuSNbhxUGuis4nD1z7G4IfH42VHjykfDqdJt7tloaPA8CI/4IYoilxRwUYdPCoZnRdI1sd+2Ktkj+yiDaCb5hGsSJliXnAqqCx0hVlcBLDuUklJv7Kr9EH7Clp2MofHondIQrCFthWZ3DFEhuuak+hsYON+/UPx6McsZMrkC16KLCXr24ugdo1xW0wBfJIzEGDll1Fo1GyBnZRiilWe3NLBdL+mqMsN0SbJP/e95VCLRoo5g6F6DHs2OWzrDLRvU8K559t8Z8VGw+ABnmQf9C/11SNYNRvHLXdCSUXx2s0BS07SfIzamJWUgiQd6hThq9QDBYKK1e9gmBBp+W8WHVMI8n33EB6002XhZ/bltsQnm0burIKR3ckagyZKu0iG9iojp8fofCRqWc6IB+wOmi7kBk6VBj13IO30K6S9cCAItAECok4SggOB1YbCulbwRbmTjy0iojDGwODXXh5KovJ0cbOVQfCP6F3AvrzGNWNnG2HYX/sI5K6tMn3cPyLaHyodnxkJusQZ1Bld/KE25KhCCo5lw3uQATnO6jLbUnK+pyqTPHq1LUuILXKN0/JeuNdRxNw9r27H0WBvGgJYZzZAG3sfHknLO2iiwvSv9sU9aIENh7rUnJIXxjEFfVo2sn5MUGP7R83xqqCuSJqGfTDAtl8qnJgjts2J7BE4CXLeHOMHhOXmGtbjp/Cy90xWo9xqYaj8xKf6ZKojrS4C7SQ6U8eBXnq7a8HVMt+oQvyWpzBp0cKbXSTYWFEt6EpgoVJSvcXYqy3JPvudPh57qgjcnO7J1m/AiIDQwWGm49P1NDBUwuF1jwoD83VZNsNHb6X7Dc5hh16z8orEdNVbQoh7xI1Y2lSEFy1VItiZGHd6gR/BMV8hYynsIGZTlqelEo7yct5GuP0rhyP7IOSFVCwFaEdDyHRSZJvtWynUgv0JQFKbC5SzhbgCvFyDETGtaSSI9JA3xMJbb/50K7MHoYDZflDEnzj83+xWmUbOoHnwl19GqiUHh2Kf8m38f/JIQrpkVqKaV1SLzkFd4xYdUDGjuqgr+XUlKHPMcgoNBUvPvby/1WRbXovouGKhgJxQ0nDVlXNIwRlh3j+Ja3u124JSkMq2P38cI7jtAXYKBznzeejXZVkRnoTDm5aatb+VvA8JPsgBHIKzY6C4LRSjDbo7r+K2BWImJQgviR3zQ3ejLK6av3Af0MJDMvBFc3wuN9AWzwDnO7V5Z4HDW5trgSH4j7qyuiNB2m3k0MjqGBTf0Q3BN++nwzd5LGErVCbK5Dg/151GLQUMnWTl4KIasBn4sXKNHQXqMPa8ss5gd+cgU9eoRMDcPP3c5UeF7lJA6gC8r7DUaAydJResd9bm7Bjt4qyhSD8I8tviA5NmHBuTuNSDye2oMaabvScgJ3t4GzQpbJOnu0u/D8TtuJLbBdIY4RhbMfWqBv9ag1qfBJ5/qbg8iB3JRI9srewhEXA/H/eyXxDGRQZwklcXx4pQwhVEukjBqAsRbxEkvTu4Tw1p87nk6gMi14GG9o11dpR9K04U3LGOqZz7i3CEFIo7QrCAgoIxyXjPxAGd9I0njWLp7m2bLRwr0aEZZXwAE/KwXnSlenMNLmVx/EYNPtfHM1MDGMNjzUg3i0QRiPASIH90jM8KAsBDDtBiQyS5YLTufQ025X6LsYVKuurnHfJx1SXoMEt/xHRB1Mw9keYN/4hlZIEsYW2TM82PkbVo9xpqURc8KJXSFurQsnioUcISV8JXHrQJuWIqUVWqUW1t69vsLN4yyu+uDbjpqacx9IviYsvL6BrBu8FhAmBWJI3QqXzIWstnShcb+0WHu5Gr9UcqF8xgZDKcUpmk8kNS575PpqSM8FsKFRRBTLg2H57V4w9O6aIxr77rBAoHajM9clnlNpfCLQkyRHJBi0IjMmMujG5wwA==" title="Mekko Graphics Chart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2330987" y="1860727"/>
            <a:ext cx="2006291" cy="4287781"/>
          </a:xfrm>
          <a:prstGeom prst="rect">
            <a:avLst/>
          </a:prstGeom>
          <a:blipFill>
            <a:blip r:embed="rId9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Rectangle 32" descr="Enter Chart Description Here:&#10;&#10; End of Chart Description&#10;DO NOT ALTER TEXT BELOW THIS POINT! IF YOU DO YOUR CHART WILL NOT BE EDITABLE!&#10;mkkoexcel__~~~~~~~~~~False~~False~~Falsemkko__4HooU0THZk28POP9trq+pbTvvzd/gcV8t56cq85kb3NDTsUhojRA0EsgEHHMH7oYP1SYpn09ysXVivguJdhTvfyVMsBLTGvcX7WPTor/CmXKFGCqc1+ur/ZLkecd4XTq74Bwr8Y3uJEThUWvnm7wOaEchXGqgXBVfY/56cxSq+zcz06+7MSxooLbXi1T7at6uy4PsYG9mnGOFzgMbG3WCpzmgaupvohYLzUufHfd4okarjCAjRemx7X0QAraQ/vhd6EIv+pK3y1eWmAnFkSAqQ3wycBCl+Kw/6FFAta5evvxjWL5exhKYq4RpYJfs06EvEfIbfPq5XgoRX2T2YTC5mpBLZuvO3DZEbdxodXCqf9qyJm5/bomKy0oR5l0qc4hEe3M1AOBBEb4sLRWLccnT9BRHVRaO49cI8cjd33s9z3Gx8JbubdWA9Fuc085C6KJXEA6ziP3eU3urkR2jHNVnTxUz3Puktst4XAevNjHD2SU1XuFP3rADFxbkL4ufu6gqg3a8Ub3YURnGjX3rYtGGKlI/16U4htltB+7Tw977Pg7HON5NWfgJup3eiZW+P+DxvcNENt9zozHfL3T5DqbGsXuIuWdvMmti3hDofkIFkRWAcUspKV8qsJz4Qfg5/n39zunMzgUMq0NMZdXjP4nTqUQN+5CHyVJU8NuYOpUJ0Sou4OkAkvB98PcpBcK34njYJXDPMqjinRlQKqCtECNG9zC+KSa6U9BKgWAdFl4t2mqu8cVvsH56tKWwSd0OcBhN4q2Z+3oOl++q94wtZAQ6W35t1p9HyyOuz3aOlZf81mNeYwsneTjdRurCjZEEWPjPKm1q6kx9bsNmNzkWAhvdWOs4tpiOETSqObkhOT36co1oToYPrzTf1miQayulni/8TXr63/uXtm97WHwDUoyTXG3+Q36oNext1kXzSyW7+/HlcbIPwGTU75Tg2lD0HbuTeKn0J0tzJdd7khleW7Tm/ZvfT2yUzro6JBx7K9SoWh/Knd6gwskC+RxwjbnMD5Z5n+o6+y1PPO8Ue/8BoYcD7FvnXB5E10R65rk5G6gaQ1PgHrlQu+NwnRwWclbis6tddjkdtnJMIhuRDO2cxk1ZGV4pMHzkN2csXf5dQApnGCTRIdyq2fS3q2eyoU+IirCe6IoPyrMdM1i6jOolpUXAlZDNpwaIevUC3TiJ4HCYOnMrx0CuEkH5u2DSCj5m31RxuE25krSTFwGyuMys/S/xxG7MBLwGqzOj7Lm66osedN891KjA8zGM0GoiSObWrZXWuMXNtEAW0UE/Ruvg9XRL85c/IqZX9OK/h662su+Plk+TtNG5BYExl9gDnkiHmpl3p18UqQdOmGX3kXBqeM+C7VC50NA0sybHUOFGbEyeoDbjwBE3RmCztvu5kASdbtsiXdLNPavktIkZgAF3kveVYMQhXIbW1WBuN3cr7quiJyw59ZXS1DpjoEDqIUVTw6p6l1Lpi3Po8jZTpDuv+BQgZVQb8Y/dlI635vWQKjDqQOgSgVqRo8QIIqcKYlIn6bUyg4cAS8mpSgfBvrYK5FD8HloZ74lBaeUXK0nHOmUbmvN2wIBjdnBMwSMdM9Ty3j6klrbCyLW9m6BT2E8s4DPV1qnev/IZdeEWDC77pKahF6pf5fYX/A92E8fmXZk+93iuWbeXK+gPZN8wva7qukJ45kqanHgffK/nr56+eh4bFwsAjxF/Dbem5hrQMSuiy0jujUH+Sy9Uh3kWpLd3tQH981GfhRDQzL0yFJHScoCQ7F56o0E/Ffs8/5LARt9Vw25Lt3OFXQTk4SCRpA3xRmLrU7R+GPoAD1nRbDO92+yqNHZy3hgBkIWq7qe2Lz8YzeK/QzHYDkuE+o2oTlHSUfHd/njEBdCGB612U6q60qgto8MWhfxkE1jSdYWbuQK8h8PR1FdY8uKK4Xc0dL8QMiTcG7v/efDHnEmtLefmKpyPWxHyfvMHiv2dtdzalGjJHMoiMTOdggEeFvnS3xU8LHR067oTL8qIsQj5aL73LgEJ+ER0Vi2BOAIrw7HVy3frJfCakfLMUTyNuiRnEhKTtzRkpe6dUcoLUsIF0CmaatX1col/ewUzdLpnntuay2UyX5ra69X+zggfcYBr8INm/mCFf4w5KsurnTkcIJQgGKZPY/V3O1vw+a7BEVZo56CAsySoY3LYTDf8olKz7TMlYbzCZ7XhnqP02SyLrRszUbNPW4cSmV6wb+A+7jCqm1s79xPp3DyYb7L/XDgBtdDtZ5nScfY8F1R6PHNJkQ9oOGBr+dbjredHtw2Wbgk+pN4cRqTeTkLmfop9R/6Eh2IPi9idpKPIhZEASnSSTktN7mK4gqGGptRM095KF/CQKO1sz6L1OZ0h5mAkW0K9dedwggJsV6eVmtXseGebH/8v3sg7DxdC/oJ/FR4l36nW9mtbNNx9g+42FRg2VRMntNqUygILuFjDy1UFrqU6AgbU++opUjbJlimWosPSuxnV0fww4DB0eoRkR46xsT36reAGad6/vubgRZkmNeUmcYyyYnjMRnO5kejCGNEsup/XaZWWrvjmzgN3jYux+HwEll3eXPMFFsfeYWVYYAezh75bQhtAfqATsBF56olK9EDqLw6WudJYMr++MsaHsWn8VzfGO4dNX/J6EzrppZGjuobfSJrHJ+ohYhZAHX6prAktRqspFuuGVgkand2Jm7Lkah+3+3SLFc2bJ34bISDqSOaZCMwBiCMl68MX2gxrIb/BbNFCe7aLj/lSGzk+w5b/DuHI0lcbMz8/wtsC2atOustQqEn7Rug5/uWN1DMzpedlR/maSUQEed27IPTnGfrsxrj+DJoIR6qzU9iq+N1bAGihK0moorKWJEchWOCK9njt/drVtCGt0GXQMWh8/g9SHII0z7oRmQygqIO403qyf02WeuggjAidF3a6oWd0GKvfOw6OSGdmxmh7biflMjuUyJIEc2kl0DpX2Rlc3nEcug9bIyXw2OHM8cBoBH14dTzrtfSZPRFylXj56OQNhdJ5JW0ubA11Gn8OojBnRSmRbfxBJHgbA4LY5FObj0q04AAklcjNlO8GwTMS+O2he7LOOf/vlugSOSoZVHV3LBPnKDDDorhyIoGPdrNMURwDSqDt5ZUWKjCMjewV5E1W152vNThhBizfVMUwdYHJ+n71hJAdGew2eopyNrETRXuyzFk52WbhM2z3dL/tF6igeQg8MZwNVY29DckC+jiyUM9fwFYc2QT1BjQA0aXV5tw5E7KFfqiFLEbXSY4Lihjd7IueUxt/+lEtrQf+oEGz+Kp3Q8NcjTTWYja90tcPCRrNeFiNhyND8VEaUwO0jsGCgoUHjerhcIz1gbI8BPMbotBZ94BMnQo4KTBwhIis9dXz9DX0iNzkDAZzFv9bIT/s5SXE/ahfcEIC08OY9KvmgfNR7XL8m5pHIRWMskaLVsjTXxagZiHWNCDqt2sVQVTwD0+r9pC3TIxpurMsgcyl8+bd7ue7okmDq15J3Lu+Bye9k/OhkD832fW5q4M8lLeQRNaztuhoJ+8QavxhnFHoWtg63lM8G9t/wJiz/uCzMEkx3BKH6003C101FU++09Ed97vP9GakBC9itCF85mrFZeV33ZD1mNCq6wpkFdHvnjOpzGeAP/ToHnq8HbqKjxjXOby9WAFPs4I/dGUjQkvrEPEX/DLAg89URATVcTpmfOKbbp588A6GnTBlUMdAAz7lYLs/6+FigZlk0TOp2wbF9qALeIoD3vLRC4eRzYNtPk5tG2X+11oo9aTogcloNTML3Ez1VHaHQC+FXztjcttnoEaplpZSLV1c9gx8ATJJUyNB2+ZtdijkyYKRp62mcb90UkEBH/ZbeSsaKTrYoDbjs5MPTGQAwjtTGkLOij32EFtIpStGbkAuUHATb3vxkr0uCZ+nAydPKFal740/X0bVR0af3/Pttoju2baU2+Ix6lJhjjOSOpplG5m2BoDF4zLbKzBsKG+ZjONqTKzksXRPtcVzrQnc3AF+XoG/X/6jFYnY0xBLaQeejqEYqQ0o4o6HcvGVwZ82zi4A7DoPY+YuPQg16V/Q0dFkrXu4VfDIRbwAxYJFr8ZHSY3o8IM3EThGNnDeo20DRjQoeGy1pfhPfBoqmrXJ4Zuz8RGVXc7aheAreRMFckfdJu3pjb4NU/sIJEycPWJTfNd47c0NSDvuKjqW96I6maUi9zis83pEqRdeaBHrxxXqicbB7mpwcp4TmpYDiM80NNGW8Lab/jHbOgkFunPUq3TANdOZa9eyLlOZKynY+HiHpcvMuhRST11Fy8o1hlR5TM1P8xO2C61HgOeCDTswD5WfA57jow5CnGlrwFmhamHtlVhwXAUyUiVHvFDsuoMQNj1i1l9R+kMW3sc7XnP5Rz15Dr/NJp8huBLnDww93QcsFgBnQ213zJgefTilNmsl0JeiYsIcyNlWpE223j+UODfqUvvJ7EPO1JA7UYp1yPPGne3k+J0ZPccumVAb2oKiXhEUiqun6hO37zU281vExMwMlUTo0kLGIt0qnBjWGNPapivK0UDMrI5EKcC0HCnrBwYMhqUKYe7YlAar4eZQg1YcyGx4WurXhfwNsFFzoK3HpSa7QEIB4n75EjOCL48TQdNqJcy4d7M3cjLiBJtSk6MpLW8qlYmFtdLat8IH5Sdbzc6LZOCcv4699WkwA7aLZvXNJz7corNdKYMx2w+RMChG+cXUeBO4c2La4unjzWJw56FaOOPbjZr+8+/69sThyN9ZTpjoBQjjhOn2sfrgV7HVZ7nVmL1WGzEQXHH4LPP70meXVPeAp7rnW+TOjp3LvYLSICgh2DstWSmHZtP8NdJdZ73DeJ/o3OFV6hfHjwRuMLhRc317WNuHIJVIAXIaexzgb5vVyUOduTSI2Cct6xGCbWMqvPPXqOsc13GfNfmlBxRXdhhGJzQhxBQFwexXBXPOBdQF444mRfmFv176uAYhJf3msZayU3ZNrRaJnSkXOyIHfLP9x++pGoHpb4uetQJF2LV32mBRdMJe5X5yKjiR8rZYIv6ByNnody+y3r18kgAxWCXSoZN5OYIPkFvqYIT9GAMUup5eihdeua9DGu2LFZVY8wAINoyZoh/lLb9rqLTODJy6EygINIwfWy4au/znV+o9IOKTRR2gssXQZG2ORiH+2pGICnBT/6Rsm0gBO7YKWN96vyZ8kRXnSuGRsDFJDXTzlzeqRFNu14GQoD7rVvg3dNd2NgyPrt4RULh5q/BFKGivYGp8yAsJTe/4VW6JFgeRHTaXAUZUfNIHPWcma3nE1kZeJW7YpkaYV8vnlc4qnOcIX+d3NikCwu8nl5h/YFyRZjmHByKorx29lFUdacZix0u6lNQad+CE5i7Lj8vYNUeiV6KQpvGub1zHWakKdXClu5M4O1TjNEX27dk+h0tnazNG3yc2Kb+kRWnKjIOQlR8L9gRJPZICj+QjAm4KBSKkbpVWH8ylgAz9Bo4+qyZD8m1Sb2it0cMPMgKyFXdtCzol7ifPetP3k2dl0Y90XqpdM7A6puxebUuH2iR0Vbl9qMRsOvlVXDbntXGRlYOrIiPZQLSXMtr2cSVmWuLtQ/OGXZO9Z4y9Tr0t18ehcmsInHYTISlTyLrmsLqCe3E2b9Qm2Ub4UASrbxyTja8Twf+QErhiCt77m1iWk/uxknE6wBmKzzDXSooU0qZQVdyW6RL0WVyieN+1nJsEpSdDn7yViTUjwMEm151JNRh/UrzzpCK2Wcl0SsohoWtWyGgIVViYchn4UhTJiM1tCAxKYozIH3+oGWXwgeKCdk0jK0ljzWndvUtJtTf66TUFqx+ZROdDKBN7vSX/riOa/MPe6nMbpR6i1ZJBffewf48Ugx2QCLw2UrzvQocDYoUtgyYXx5uSjcdCuQC2O64ENOjBtkiyZwIhCOGOKOZ/bvTWsufQv5Vkr/iMw99AWbw3OHuHUSpRy76Wa9nhuwbJc2sCeE+T+nYAABx437ZhRjgRUM3qEF//oVvoItgUKLl11dU95AmE3R/fq7hDYlB+2YaE5FaT0Y68SNbi2eBMgZwR2XFM834iW1o30S7VdEP5ev9wsrjEwyJdJKdvSkIYQR6z7p3siMQt4r3qaA3SKdKKGdOtlO9iw6ohsoLCORMdFfwkwxb387xS62U85WXvGf7WA9ahy0wlV0knXaser5mshatlp9wQTpiT52dkiwz0tv5JhBgvqEkCz9eNesSGw0/xyMy2PAd/bM+v1DyMiCr+EmFTPaNgpsD3byzteNUdwlq5h8sw/KEI6F/9wr7WFxLRE4ILJOHa+hICoryeCIE2SOCGgT0py+B2HmXz6HStNOB1q83Bn+WmdU3wOnIZ7IgbHqnyMmVjHxWasXeL+mSNDDoDapRW1w7xxHkaR7ex1hLah+hR553rwBa8MRQ5ifXfzWh6KUg5/1jk7ih08iPL5iCE4aTemOY0EQi4vguBnbZ8arKaeRvsBWt7tuN/ywGu5WiKot4mB5kZ9SMiRDF8gzreo+3GIBxyJHj9yeQqjwmGOFswKvqPvlKQVwXbbakt2a/9I1As16Oqha77K5nCO8FbFD1C0GXChpToEMwZPiWMOMdbZqKWXero7ZyDQidJ5rh+XdDSsQOjlqjbMLCr5bRsNdB+BeKRw3hRLxEAMsPgyknItedigcyOVt3d0ousJ2epEon2jDT/cRLtcoyvRnzr9440vn6vF1Ir/ZNzXZvTiogCeT7eN1ndw+k6oxQxLM2N1hTbwB2j2Ebc8g+7e3WCozjZ+h18uJ9hfMqZ1WbfPABXD7PZ2pmp4q8NueCyLJ2Q5CTumiiD+QDUlKlG1Gvl0RDtWyKFGBIUcFtplGYPWi1tmTZxCZikJ92Ngdg0TLn6onDukmqolG1taPz77YHVV10kZWLB5whzurXFm7K963jIcSyWEVWj6d/NvlqwCon3ZlD+WMP8u5QDDnw2nABhUVpvIsj8hbGS58qnt6NU9T5GZRrfP2ovzL/3ThThRUb8qCn3JAPMWliEh8rVselyFHZhE4W8fB8wikXEDnEBGfI65cI96sHWiMTOrpvk/USy4hq88lRjOnvQjeW59U+jXngTZKDbX4V2Wvpbj6n/OqUJuCj7e16NOKXHmIOd/41y2hBy+QdKDzUobP2iepA3XZhViG92W8jEzPkLD5tYRA9TtY51cXV/VH5kqlaExd6prrVF6V+cXQW3kArc8h8yJmRPAzAOdT2E4mQQ4wzuVD62JgjOX7qA/BwK6KVFHyjQ2/rEbhwyMFBk4JVfmbPJp5ysKcMQLtAcAD7cBGeTGeY0pm1bD+Jqk1CvLRQVha97qLYgmMFtRgakgV+HecR+YWI7mkA7xs076QOb7TGL+PonIIM8QzgdwCZuPmCMJ7kYDPMvzZFcZpCyCSIsMhukJGS22oaBlO6B4QwMa1a3G81jUR8sJfRFbsAQ7Q1AowYR4BzHipsAWRkFpJPDr9DgeTcA2pJN1tC0s7zf31dK5K47fVy2Gkb8gO15FI3ltRECvUUis/vs4ylEopfAOdQNC+84E6Py/EvkUMcNpCp9PEyysWOuu6JXVhDZjjoLLyiuzTf7WX07gscRxcB762/FF7ocZYSxJ0OnMchPiU2Jj6w0RuwN5zq7uPWbxiPegkyca2LzFMzRjevgWZYRbX2V4uNhZmfCqCc8QQY6ENdXDuOnbdEWSFLfDUj5HUiudTHvS3oAgnL0KDg1BZXfN7Db77Er+ZvSMDgpT1+mvVn+uCtiVOmlfNIk9AdY7wRFcE/fckAN9SiVTPhjg0EhPvwD/BHlxzJkPNNIjS5+lJkvcHFSs/XtN5EFkrkWO9rU4RsA1LDAjFH+OXR6uN1Dzoz+d+AtfxmHJgyqO80qOf+/PiD7AiKeYT7VeVPNL0TK6ayxP5OkTtsi1pv3JsZ3hR79K3nDT7Y4u3n5FlIyorfBeGHiwShBFFJCPm0DaGUSweyrNWfmEgiHe+KrZqcCu+A/pg26wUa724UshdeLfRLsWaDptVBRWrB95oICHdx/dtcwHFR4QtpkhCsExw76ssI9HphwcOEdOhNaJn1YxW/+cCGgJWq5aU34TMKgvH2UhIhpNj0U6qd1X4tYwu1YAr5Si9EaGgXTuTzMj1jtTrJx8DOhZY1eOuttuWmtWZTpncDptSKYsaErhI35y2rL21JF2u/KsBUJmkc9VL6WC5/OUbghjhCxTaF/PugJJ+sKJ1xWvaywLynFuxA8wdEPcTi6ON6lHOkPBkcMKtwUil9QVZTI97XgkskOtKe1zbqwG7OdM6qCBSNT6fNIgSDjlw+kbtorBb8tNfo4jSEBInnRiXwV3mt/9vylY0RV7Q4LIjuWyC+I26PKmyfnZ+BntqrRlThE6c4P7/OUsg/m+scqJiChGtrf7o5/ThvT6cG4iHwTNv5VyJGKygHaFzICJ8WJJE3Eo3Q2H61qa5nb1HQ5CWdLL3P1bXQttH1Z66lw3GROpu11p4ctyup4sW7rgWQ7vrKll3042aRJZh1O2QQL+yGWP1fYs73QJVROrs046CqBw99NPfesoSPuMFb5/Vxc0Y9EWSqN0OnGOzNgOEo1H2Tb5jy9z2c9l7mPjBzoO0sjQV6X7XDxFu6nZnevaPYYwY3/UOhqPShmBdZW4v2Ayg4AG3u4OpR7YEX8jY1JEXdp1A+QwEdWe4eFH6HbwozU3vvUNxBQC+5Cr9Mom7J5k7owPeEzkYNS1ilPstevSk6FHkDeUGnV713t4h567qorVDwJaEZ1ebzcuQFXt2x1MKyfvFk1VG3HlcuI7Kq0k0t3SWrar8XjZL0CgekIuvE63cE6BWk/+lFUd5+9SY0lFKkFCI/nfu31j7ZZOhDuEZv0Vv6VnbsUMOlI6X5DmicO3oz/lyC+jVHjhac3075CtpidwviXTWrFzlr/3D1VsrjqpMR9pdirdMbhxvEPjHOUoHOxVni814HfZiAM1HQcx5REF4RveD6X/cEDNCxk0YNAapnbzKdhgeTijOXsls5BBvKAVzt0tw+/ogVBKdrI+ify14m2IVPiVleSZ50x1KWcrLvhUrSveOn2LAnqdo6wbVdKq/OpCWajCk2JpUYZO/OtewtNjBYp/BFrv6K2VkjlGJTJey1jph/fDlY2QZo0W6dhM6OfUDt1ZykEeykYTjpYJSA02waIT6e6ERD4mVvtyq2/jRV/4HMpC3bNLsGuKYXBs++R3YjxJOgI9H/aLvNYbY34wWTROMNXDhf6ya9zVzgZaRZW+D6aOBB/Y7XBPfCGCUyEkMFnBhdipQVIsGRAE8XNUWzFR8eelF1hqTYJZ2aHVg6zjoFahh1BWumsJPyoT9DC2rlKbrdneAbGdiv5Z0dYBhYtIqaNQjN8c+I2pOBg5qBXGo77qotn9XJlNciV5TsjxgylG1YszuoaxbtVGvWIDaLqfqmu9T6SebFgG1C5d49wXiiAqzhDmjQuko2YqdN7pQzD1AMqjDOJPezCYl1LvVwjkiYFDNadqeVDiptcZOfRrokjI56GHf74HFjxe8hAi2Vnpf+Ii/oxKVbNhHDKCB74Y8QnwTiKQv7EtwblwAZ/SUUUmVgXvsTB2lY3fblLMzVgQZR4uAqiGJoD7UbY+icseSNKAnzB0M8TqXk9kbTfLwiTmAVytBOQJxwoWUsekX8NpslyVz61ii7D157AxjXCK5yEQ9WvgqYU3J62etYQ0OeYB9d9oK0vRmBwROJKVX2OdiaYXwZrlvBlR66MbYVJ4vkyoZXaw8idPUdddgFne0hWZ7MB1XBscaXXSqQJh7IaZpL0eB2z2BvYQ+LMIRYaBv+HD7AF5EQ8GsoCDYphC0sD8UzDPVRcNWeBhpE/sq6qiucJXh9r/+LeAoyyNtBi2QMBau560c6RWPzXn0HB74N5vQDdLpFBmaYCFx9GZO3ipU2hAy2Exe6HSaAaLljpJ42y1FSlNh9N9hMzy4C3UEQwYGndW8diEjgQXqEyf6sLky9f0Myn/ndSE1c7Eq0LxajBc27LMGR6X3WhJVdkFitHL7fW2uUKuFTbkXA2xleCiuoIT1qNcQrAIyDMewiluolHLSngrDS+TPhvjZsmBkp0yjOZ9TFyQVjuGc3IZsU/N9Ubyt4ocef3r/TynWjQ1qoQuRI8fie7eZhl1ZcN4vRW1vmpAY6VTo30XctkQ3Djsuk/WBYenMSTqNyKrHOY18PhQihnwq8KXMOYhOOnLy/iae0ah5af+XyrMVqbOp5epknREaSAp7dl3cCqUgrS5UfxRkZCgYnWNzzqLwH0K0godPwnV35W2fC2/Uo7oYvw9oBI3CWjGZbfgDMZiy53IxwXpgKULvUyfQiPtQ4MlQBciAnj3GjTBboL1XbQwKzer22c6JIBeQ741e36m7ChuryOvIkueWJH7KUrO4RxzV/4Amtb7UiUHQSvz8ccjACTuhrS2zx5OmucX6HJs12HlqW5oCjcGP1hFO18XgKT+SzgZdhxuZbsbzO1eAZMkVWU932/OhCdbFgXDqQZ0GXJ+LGbtCZPekJ4zTyFNccogYgUJNzFe2qBjbKxT5CyoNdQ3lKO06g0iNF1AmoebVayPKU4GOgzEpNxv63tA7A/RT3XyCJomRAlULCN9vLfqmBAKbjIKzoy3HGVAggnywbBIXKc8sKTuccnGKYIVv2AetQVMpWAVcso3Wy2hT7M5IJrTv19TXupNfk1p9B0HurXCbQVEd7JgUm5MAU1ycVJuBcwNhAA7n0pVeBHwvuwLs2p0GJaVtSLYVNUeAU4/RyFsmtd+t5otmqRW5hClHITaXk5UjpAYXyRXY0P9iAOmiQURSg7dj0dWzaRJ2pk7Esm0PZyFROrZ0N/rLs8ALkaKrHiMsu+DrGkjoDFcD24Q6u/h9LWH0tlDWeMLZAdwp3QLnfvC05BS2n+riOXbF26yJ3ug483UcqDsamNP8nf4z7XAIZXu6sjyGINDceLKpmf/GP0Ztt4e1glUS3+kjAXFphs25wlGV3XCk2VkDG5CpZ3m/CNh8tLJOltrIFmUbaxuqIeQnkjVT4wzN1TAB/9eop6+H91HeokB2jeRJNgKsQzPnX9jlSBS7W2GVynTL/IalgPkEllezz7ZQeL9r/vBwf+V7jF6U5YwlvHzov+y3ZLvjNlIxnllEy5nOpKcYllDCsJlq7oAIXtlwWbfuk4VOtl5kwTV9+37gA4knXfrSzo3fMoIP/nO4XTY/DC2NCg2UFxlBkgZ5HwnHrOjr9+N8oL543WU1THUQ0Z50zn3HvY3QCYKyOLwKXfEya7CcSLOhWs4QNDkeTbfnbjiL9G6txC1OwUKjfIzG9zfTA7J1MZisOqT+IQRq9o8tA52CcUj7HhV0LUhJz8zDCXemXphSzSG21RLTQkh9TwBJ3FIwJnW8e3a0XPEoH/Au+69NW3zetF25wlDAGaq6SuzbtMOcxiGdd/4oSR9wuET9ltGYm5qeuOxVUX8LbjRUekBoVkVX7Iyf8xAS1EBBUEBA6It4vDHIAF5Llq7bLw86Z4Gq5eZEXAmDJuA73rwmwtbiIKkpZLTb2CciGkWyyRy3nxZV5/0KBZfvSGWdpLi5FqvcUyJQA/3VWDyxOeljAFaJyNhB9QCNrzCvuwhGGGaH9DX7QbYHGCOMIIObxCMpk1K4Vu6dfQBpuWcvh+mRdv1UHPBFjtGsJTSltwomFIhwJjy9RlSnJYnFBe7TtEsR8HAs3O98eRMYGHezilnau0liKJyANT0ULeiE2pxR1XeyBEpI4SEpKdTTauUiBTGIFg5NlVjTeOLeLAf+OIFtlYPB9yp+0LMdisbRRRNiqqgsQTAYytykA+fMiXhIyOJxdkjdZUapByQPjfeQpYSQULtIZCXP5JYWV0hSM//NxyAHvWNSXgRHoCjc95Vms7bHjoe2WJs+1Tk8Kp30LMZ1zh9tCnVFAKdC+wC57QSfAytXzINsyUk08jsTPk2XTcbrWLtnSchoxLS3VkEuedDrwDg2QjA+lbJRzZR6vZtWyGb5piOJNO8ncTWkznII86V76V/8BQZhKPP5ukDs1cgr/EMxL1ZA/iO4N05FxaBns+zNg6eJVbm/a5Df/VaTn7Xwwjpgpr2wfzSSe1XV7Der+8kArjdEND1VLdeRfyTjNxaMq/odyqAZOFrmxmG0GTK/9Q62TF7ULXmQWKnC9tRok9sQaNFrWz5jc5KoKOJ9qnDBbVzfnPML+axlxwx+pstpO7sR6zN3U7CXV2eOzww5+nqJhYW2g3k1/1fBF8s2QE0U+E0lPT2bIJq8ZMFX7plJl4LfBeFAeKyhwXRlV/H7s7vbBd1w1qfyMKMv6+UIZLrI6hNEys29YgmpbOEJvBCdkig9ibax2LTd6B30JZR1HhQJdWhkknx/vNLZzGEdY+x4XogzC38PN13dK0VBlcm1x+xfczpwdynUGY9DiOsD5+xdbVNnuj+LyxHl/XsrCOLdnXATI6BQI4TkSySLEzUIsElercYqA+VvI77DOkZhEetNLqOioe2u9LcS6ChAMqfYOFthtNLaE3Q2mjaqtQPLS4FWSOZrOw1dVuPyhvlNN7YnGnIlPkbs4eVx5EMaWf1AThxlvIjv3Jy7tBlR8uy7yGQGBwdbl+7ctuIh5UbxDNKmLK3kZNQVOZ0hVHcf7wx8cbZKH6ekpLftg/cDBI1vit2ZA0kAT/C1UcqHCGPMB0FXmk03o69Movr+XqGk8PNro39bF1A4kc8odQtSNvggFLLB0pm5XCTjtvZAJe6WSjEjCIP1nrnw8lUgTji/DVTJrmkprY6pbYSITRXEDyD9OlsL17L9QXmxffKCtC3oMN0zEDJPn0I9gImT+IwysiHhMO3qORTzYNlky1FDQp5bxQY2/uhrY0jFaaqXjieKgPnDxwW18uOEbYqQo8V7OAN/y0+GL9V7NDE3qGtIVv+ZHZXfkRv+nD0eQgYyHuDJWsBElKY8H20QIhfhk4vzku/4Q5OTwK/oDV+slnrCBPEgqmwP2lu7NWbOVxQpLAe6K+64i38P/mSNuO9Ixmc2myMXTmP3f345+7bqZITB3doCy5nxSOW8IB4y1YZcfQuIRsmAecHJu7n4R7lwlvnwPF6MPr7oJns+BzTsM+MwFmGUchhpuDt5oeOH8F0HIjEt2N3K+/R2mF+RP1j1ApXcrvSWYNPrqgM/2QqjbSYtYkAOjN+VfKS7M+tNd41DaavM5drmkYskuwYA1ynQHcrzTN50AZIoJOHgX7X3841yr+thJE1mw3HrV6kYes6qnovGgYlFTAS0eCZvTxizDTgqAldcTxr/14mDyfTwn3n8xiYvanq5d7ecE6PV+k9d4KiVUcuYEyHieso1laTIIcZJh/Hgd+FSyPD4n1+cF9ICEVsvKg073fc8KNr6Eb648JIwF1few7fG8UFuvcFcWicdVTXqQ5MCukBXvOaDaU5GGjqggtjKyWBm1YKoACMWLaZ25E88j5mWlgicfGmnR1P4ef4M3VX9tmfKMoEhD+C/tISBAID08Fhsaq3asRG25DQQzcY8zegeuR52MCh7VcxWK/etBDy/okxNYQox3XRfm7fjVE+tlA1KTE9OlgGGTpWILhl4ps36n+DWRfWxdjBl/ayoPshA6cRhH/bUGEtx/fl2RS7Xs94pD7XCz3DQ8d/LTCqvd68Obf26FH7nAhin03slCxTSjG7FPaU1N/TDe3eYX/IaYQRp73X5w0CRaH3f+9WAONkQZu7bsLcAHhuzw7DD8dC86+Sn8YizijpaLqpoGtNZh/EMW582aRLoJQTxWjmGXUJuPM3D/em/DN/FOMczt/Ru5MI0b7XeVg0kTQtpPCpC/XJf7i5S/LZntYJdfnq+qpmqLq76zWOJbBZJgIBdFNdPNk0Im1Q3W17KXeUu3YqxdcZ+EeUdxcizGgeg4m2HpT2oIPk+zyRJs7Jz6n2b91PXM93MQ2FvVvPhP065NZwx3H5T8JUXYbSen2Xnpux4uo1xiS0RIyqt263dlY8zgWcisB1pl37307cuxVpbFZ03xMXe5zCn6ISKDaCU7yr0VMPFQmxmTZkO653AkPI6rf3uLCZAS4u+OxEUHuTcTJvfyIqX0G3c3O9d9qSs0EUilNHtrrlJEwgqHTX2H9gnET3anIjZJBQERCa7cyzXDLkcD65Y5bD903MZI7L0A5T1nJ66LhP88UtIda3cNPNGXpigZduY3XBOaCeKCxuxqtGNV/DfKVnFr5yMTeqYFWybtrUSrFmvKWix+Yf//sulttcQBGL7yWVLtTFncH4VCoDaJ2wUf9KRhHzssy6kItg9zi9RLWGirsaisQNTFn97Vp8FBtE6Vo94fVn+fF3hwUhq1YHZ9uBl/hMsXw2CqzRUnf4ajMXN24tk/u9MJKHN4VQLxLc5X6LbtgPU6bEuRmqKA+1pkKksXYLLRwZ84iBTlCs/cDP0FsABci3+wh16ZQjoUYVDez4PqesPvZWD8C3dasOFd/Rxw4yIr6TW82IN9n0lj4yCzm6Vi8KQ8N7mzZ3xAfT/E4Ui9PlTsMCnNNAhjgKgzqbiMEW0ZarS9+qS5qWeq4xS0rqaAQp+0uBDa5rA1AvVgfBquZX3hXgjK67x4YinynYLrMBjVZ3rr2AlfHVSKq3nIYJ05Tq7cK/1wEy0aREb7Hk+AKZEy2/PgvEfb2+U365SO65s+4gp7hDNQneOfo4H7oBu7Dr4zQnSG/dkO2TK++0dYJdYkVK5w40MOm9Kb8n/D3OAAfMHPUzsq+/8PfyDlyUdoWsMVH9HFM/zVNqfI668nTb6bR2LZgV46CpX+pEDw7OqEtjaOBa9FTHgArwl0/qyfRa1Gr7UtxZgN+cghR31SZUfQd+7LhrBOjRSQHLcZojvWeCczhi8kYA6p7rgKQT7eCyQ5m1iokEEaC2g4TRE8ItCMoWNXO+XWwz60JfamF1+cWH3B+f2Zcd9FQDH1d9qLreEVUuqQTPnyUMWOXQIwyGe9WHRNGgNSHCvc7NmRUgI/1w3pKBEDcn1gsUj39Ag+cbnde5FnIn72PEHKEvtk8fjJG32K8aqLWmJP+kO7TpWcUEoS76KZ+QC0SqjvHu6nzlkKcEDW5NWZRP1UZ0acFoNGhcPmTIaNJ+X0pDNUSg9xh6BuBBNLqClIdoPB9hOTcbLsLvRFFfDCNf8o42IkhY7WrJO0PCc0dEjXvxPTt19kL5YesMR3dzlLoLOmNp8PnmzxkMfbW9XnuocLEhKLe/900+qDnO1pcPKPrzOjKOzL+jSa2YAWxYLRajlkTAIRx9NAdUhNef4t0SC2gPTdEhoAsP1L+uVZsQTNpUKQJELgVg/vsJOM4VXTyXZyLXOleBFl5W422d+JcHCe+XmPf6Kw++Xpz2n2fi1HAKWc2FX3h1t4DCjoWODUvgYJjnv140hczEmGdb4vNenKN9ay2Pb4RECcbm4cXfBgS2an21tSS1HQ32cnQloh1ZfMp3ZFDddmqX5Zujs6odxRREIMcfSeht57SepLycxCYw9AuesycmM7aWNg5YJEAcSpL5do1P4302RbHDyBJC9Oqd/RBZC+iqFpaVYdPhkSs8VP4snv2O4DyVedcp58Q0zSN0X4LVF+yrkj1BxWakYq+1ek+4ji44Bo7EH7bhCCyv2qVqS1GW/DHZ8vQLJNB6kq01/8xDt2PgbhV/NZV0YwodnibsL+R3Qi/xiD5D3pSlN3875vu/veTXSwZ56ZKMQC3nFEotZFMdLJ3DhtCqSZriHAKLz8LlVQRSn71+/ZT3iVObrUZ3Gp2UoIdOnBWV6C0ruu6tIsnRuAet0k6n2hNF05qLkn3YMoeF2lLqn8oRXuoOGAzSpOYEg0PJHtoYmJ6KkCH8V0iBBXfUeMD0+0nx0W6P5V26UutB9iQBiJXgSfhYd0H2nAAP7kkEDquCSTZBDKYQOPH+ZfQKknt0wzGsGq92VpojT+pWQnKFoB3dOVD2nwhqpZpLyX9JwIm1FZXT6rRN5nEXwc97oV5vlNaq254hPKiEw1uovrf3q0vEF+zvyQwOf2uNwFctW0sI49YtZsAWnK24DT6Q06mFkWEITI9ppLWHSQWtyT0wuFfJvlz4pvUWpIe0NVGfxeXAbJq+hdkPDt7Y43fzcyFKbiwYI873/Vcl55N83DGYPK8I3Fj/4F2JNzhZqPEsTvLRHzbCk4eW/HP427W0YT3UXwdWc83laTzR4pa+XyIpU6zy92tZ7SVPYT7r225KxxLpDLpntzJrBL+8LLDFsIpwwl61qzmRHdNmps4rh6BwsRFabnQ3cI9NAxe7cN0BiXLxZadPqGOTBvr/M3lp1AsO5aQAp6pyf5S8y5snaRyBYqCfj7F4vsygaUCdZlzQldt45QSik40uwcHBEivIacqnK7SWVah/uJXHm5+QnQjrA/0XFZTpqxSQmc3DcVSpGW6uOCc0vWd52k0w+4fZiS4Osaby9W7G+BC+buiPAEwMqwhnpFoqmOIXO5lScG1lRWvFdL5oTl2emB9YM4XUxgP618B/kYaE1fIlF15XKesY7OtT0HjUpcPIq/D1Vjy8OcZYNZ8bFiB/iw3lcs96HU4BpR48IUrTyYZ3OwwRm7/PzyCOEG+PllpQVYQUScoGYDieVYHC6GT6797k7m41XNf2c+vqsx3pBRxRGi1K0yRyHBQLS3UrvBvlyc4wvmsNHhkcfw41mq1Klz6iVnjI93J/D6cBfPa66nvaptUe0XhYGkldmxc7LG+JF62Dj6jZnABdYp9Lyx2FBGXy2g4p0OZO7crKJkZ/Y+kBqQRQNfzWNHuMTOklyVsKqk8Jra0Slr0w9hXSwVSgZhsEB0/COPKVKch620wMpkZoxSt0XONe22RLHqLVWhYClI4x2p1VlMVKaH20C9A8XwEE1EAksUdGbncw9NaNC8Hypb6cZxclH987YZ4/Ln915MO5Ykklp/sMZb55qIbx4aafpQH+qNpaXIkcd8xFg8XNHHkGdKSxgfFYevzZeszqWudOw5e0bT8l6wReJiao/4hykys31xXCOobWyGyeZ+GkHKLBs/Iv+bg6DchTAJhJnOh48wXtLuAsGtTCviQoEiDAq0RDFh2rxyGqxqJiZbUpEIj43cKyP3Hfs9Q1elygj3Gt0IIdF5ZRZRuaEqNNYJYDvVN/xAkfZw1t2zilo4f88RQg53q+qS3rMZEx8JNJJGG/lctfGLRfZxbA1ax/9pB2F+Um0NhIApr/rMwFNu9Km+JAYY8yDmy+R0KZ18OLsLrM2L5eWbMSMTlG9IMbKrm7R9Hwfx1cAoqxyB3BTSo7J+ZT/FOruO3NlmobwQP1Hepj09SiNkbqTTKz0ZjiyOKtNre+LWk37/J6BK3hoWUi8R6OzwUDduLMuAdMnyJ8ZBta8Z7gC6qo+vueSJ9+R3edhlRqOcJT4cMD42cxotmiu8WsjnWXupwmDv/kjaiLZrmQe/Soxhm4GxotlaAZWRa+UI4QgDcsKGd0cVl3D2SzA77/CUGTsGuEuMH+8+C0KH5SqPdY5YMD7JXirJDSAvXguw3qCwtu7qYDyl7hj63Vtj43BkdqoIgunxQdg0V7k6i1xXfmsaeFAvLclEDc4yqUViX852blDG8tYYqomLWkdELanMNQ/s/YyNZnW9D1pPV4mnUQ8sl1sSO2M7vncTrxxbe7zcFFoIagoh+rRbK2g0PI7dqpeNQ+Ne+tAjIAXhlkyw0vPahz645a9A1XYASjJrBIob0sXWSQJ4IKjY94RURksOkjqPHM1h6axnyZ6U3tBIfMuk6jUoacjNWfN+ZHoyevsa5MuJhJLeU0oACdKb0YWZmVmX+MSb49ssgRq+945BfrFKKStD5LHV/KDe8nV4OiiOow3dAvZRr9I3lOmf4IjfEGzgh5epUqJRcrXwk+OtS7aOCLbCpnHRl06pNgtn4JTCB6IX5zlVRb2iubEqUYRcBvVbe+H0VUStOOLQYXnZOkyzSjK73UUSuiNt3Brp2g/ENVo1DPKbykKkeWpeB8sTzrOckHUnsurC1HSv4ComQSDZ1kZtXntRhnnBUZinagqARQhbWO5kUGsCRabHaSf0FUUILbiivHYPc3+jQDpQnQbHbv5TEKOeH8XnkvMyrQbBw96kAn7IwDGIgUJltn3wja82tnyc6WHggsFWOEZojaSFo1U3UFlvYT77I5N4c3aW51a+iR2fcYBlItuNBOmTffyyAmiXTcop0sXVEHjXxBoRqWedyzkOEghp7LnOUOSWRJKAFnCCVGsnUxPMOpGUI+FGqXlHtYDGQZxpZMD4WaaJjvT0A0ZIN0rFu/P4osXxrGkPCcfYe73NSBPm8MBth8O0raBGJs146SFoeOUSa9+u3P0aRu1B6WzANwrLowjOJkvmP/Cl7wGVYNuBnp7cPq+Udmumu6wLL+6t9HoJImuCFJZxI8JFutkUMs5fQtEFW5sALOeaEaIwSrLLVBkGmNyIalS1zmIWuPye/0Uao/6zD6URH+UYf7gb3jxP6T5xGNsWFAtuarBbKBv02FmE/91qUuWHI3B+cHVLgb0a2gqtIEdEvzdMkee98LyGsDRQcI9DlEAhdDJVvCFD7TXJ1ExQQcK6iTLcqdfaxHMegFvlaBNSqcxB2Yg1d2qPDuzUsF1PKvRjxLVg4H4nP15QGzu65yNBaqhWf9vzeZYjuOt+WlbnAHCrfLskXGlaFAQj82j7Brhse1+Ubr09m2y8OPFpko9h2njy9w3woCq3a9ySLEXb+YwFOAc/olkNnaORvV9pnfErkTCUevRcAeo33HH49NNTtKkrY3B3vnBwLcK74vnYd23jagcjPCvScX45GVLoLwIkBd0PSeqx0BjuptU4/uAkaBMAguJYT+S6Rkg/rQmaWdUw6xKg2bNMZP/9ACiJcRIoMjzX8ifuqXggBZjS9iDM6hXIU9yb067PKU7+eI/tOylG3TSP/UVPm+PhvyTwpI5SLdGtO/N8TXjIlwmbnEwKMMVT3Wenuut/I1QC15JxUm+WcyIHoc4qudVC7ME3hD8qzEzSM2j1CiMmGOxodO+zFEKcnf2M28IyGuT2cWjHFmIFrPTTZ7phR0H77kXI5JnYHiNtu0dmMQWrYiLhZUG3r5+Sy6Co8XYVjN0cs2jLqjQRlPdAmvP4ufGJJFSbfsAs0cFLtun6m1ouBfjbYJCgtDBgIK9rNY81pieqWlwhqomX7Y0Lz2nPqrjZcDW6Kh0vvdT3+YU4XexsuqneMQsP+J2pDaBJVlPwzX1QqK0XWUp4fz+gstIMH0sNUh3JZK6kwywZ8fTViKnM+L/A5VUUhUb74gydKDwHFmkvJCPYHIW6SWL8aRVbrxpX/GHOctPqoUcr6PGEtyIngIyD0IxMP868g/6t3sX8q6TG6hJtvQ4bGA4A90QjUJM9msJst/on21/KOfxAr6IgWHGDVoOFtUdn3iExIsMH0pP89f74CPqVs/MofWrYfwnWbI2hf34r2iuL1uoCzY18w7xisa/QJtXQIWBiAzXOYL+0hRNaZ015f6kWOgSY+QESWUwkEQswzzw8f25llG0laczlzy0/fCv0IWMY9pSxDyX3758EhViu5m9Fqau0CDo0LmYIzcDEqeW339rm61j1mMhLTEo0jDe2OytlJJ/QkYhvbLSV6lgqopSKFchcm07HhsediEU7K3AA1jhoulzy9skOoikAM0sOTxxirKgdijxpMNdlzzdYmgl7hLbxbKA3dl7JturmW36xUz6FYLGYajBmOoZfYp/L16lhj1aeNkND2TmSr7rewcO/yd8Cv1qMYG6qzVWB+yADlL009gCA2KvunwoK6meDQvqzAyaOz9+XoKisAKjgNnKNO3ygA0i2ispz9Sirz4PBRk2D7Ls99JbiOc9jCMdQyplPtbk5Flfpii602YleCUYM5/f1sC9C7+kYpWYbbr8rl/+54rHzeQ/ZAeVJTtxRBiZFAkuM5xd08Ky6L3O/qO9iai2nBwPWaEhbb1DS8vGFHkEWesQoeBQj+j6RslTid8+7O2VxJS3uvs+vKNXa97jJrF0V7hTRlf0WgB6/X6ZD0gRugWV0OBPpe82TXB9cS+g0C+w1hygetb6y9AMlg9A/A2JcsARb2Z+lokjxxRmemc70JnHR1xKB3jBm38LtkhNIFJSI+2e7hn9w+SN0ICBz0Oe+pETQOZ8pxs9AYTVAt+9fZhISSq7RXOMxt4kzigCZGPUl2Ng3sfv4s91vOT44TgIA+roHZRhyNPx8zlGhtHtrYJzkGUg4D9Au5KixMgkh+r+CEBGSv3wFaBy7UFFzuzingLBtszNtiQHqSrMuIslI2v817h40XL5f/Yl1Wo3Q5IxUR+aZXTVevvJAx1T5zhnkWxqCXDwX7qrChf2bgZXLfzqFUBw19C0dlXInkC+HumYostLAHPR3bz2ZRLzx4NNnUBlB7Pk5TsvyGSpnqh9gsm4yy691UhqepreKIFMenglSKBxBlF7dB99sfx6GFE2Wz6zKupEpfKRd72Ol496R9KVJFGu2GW+Vo+8Eznhwr9II9DN4RzsVAEJls0c5vZo1aWkreFhfhKTL73gAKnY0ZR8BOJKn7OIi8g+mg1qYTGqUvasHuB4rUYF3AgOZZ/xbzAMxpoDvYTraShD4T2cSzpE88EX9VRT03eqbzXLc0NV9XORMJhveDZkT6vPtrYP3EgvKNk+ZtI2C22py02eGOYpsA+ZOxXB2T52/tDMkDIyyQYzESKclP29Q5jmOF4ItHAgHdLzSK7QasBEqh6TyI0o2wiB465MQie8Y62LCWAid6zhD/EANgo9Do1jXpMhHz2mSZyJB7pRxnG7KldBTuLiAUNdDXe5b3vgPPU9AKy4LPV2YGkJMvnQo1FmSn4CycVIr4c+j9bymsWOIQs67hxGK7NCsive8fhLrbS1HPPJytXjhWqwPq5+ZTPWd6X55aZv4fvJ/JN1oByLhKU9QgzYMO3TRlCQY51EaoodJee29LVLe34qSiesB+8CS5KXU+du4LQHiRVKc1o4X8ZBIwyN/D7wCcEbDOeGX2Mtd3XRkBZP6n7T71AOWjbbzXiegzS5qEEdmwXH5BcsgjtkNazySCtifBAxcDcjIcssKdzPVasZYr37Jj4wYehBkn05YLKw2TD8z6M1i80bpCUomfDaSYCqjDSsFkigLXJ94TUHVr48J0h7le6Aknt6Iu4/2bbbdST8ZrJe/ga1PiHBMqCikRm8I0OVxqQJuHWA6HFTTiVE4kaE8NGeoWD04xIENrdR8uwd3bneicuMLzy2qsQC/dfN+/gCtu3saf0zZ6G6ImOVFnGRy0pfte43XQgDfJ4usSE6Z597QaBOjCyhbMuiwywLT4B2DcS0D9vZohz8k94nHW2sfS6g3mxeZ0tzDEQKr6IxFyu2ArWhRKlMBvrxnzHYzHHmX0uqvLDgyFakD1Rx2ay8kTUR0iI6rPlIkZpmPFXKt76oXFYNOxFIsC2xRouksgO+y/s9s/zXW5xIun40MQpR4nr+mQQIaiew02L8Yb6Gq7/mI3XwOuppB+Rpw20GoP/ttZTvjv6Rwm4BssH7LLNMKRFDXU+d0uYcvL1O7LwbZOSVPgo2VijfmThqkFBZ/58WaYXnXAcdIL7Myia0wMST0cPrGxSjVHUcYDJfHotV3yDtx9bnNkl8TeX4k8j990f3rpNB4Ed7djuis4LeZAl/cZcGnXaSEHmdMx1lteeN9ot890LPXjsgaEpOpaantLkkztZ6z79Bf27EfbFwtXuITUMPI3QAq/ZsHiDQkZMT4XubAwFjCPJK9zXZ9YycesxIpOok2A4SSqqF2ubQ083Rw0WAm0+0BY571l/bHq8PV6oUGUBtF7BZNlCoS01fBkWAQ/EWK0CawnFHRWPAZ4lJtypZ+FJVprho7VKWHC9hLsG+lhbyRNziJkfCGNlTSdAFmvTrER8KmJtiCFx+HuL8EDPkF96Wt6nUkuPuHg+EIg8a26xbV3iTxr7Quf26TYEymG8kvlDqKeBNpE65o45gAfyTogH84ZEwR+kC9NjU/baCM0fJwsxKqwlLsDl06s1u9vpBV1IDE/2USZqSbW0Jq6/DYrrbd8Ln4ImCtAAvG7G/6NmrU837YN5IHHK4VvDNONmn7HosPBMyXLlYqK3S596/Ppp4ea9qZ+yhFlicMZqy81fjOWv5LNM9FmjUFTbOCce+X2QcPhJY3GQNqWGJ2dChYFJJjkE0SdBVNa1xMWeKngQObjg+qYPx/yANlsjD98Mxre2NQoegiOKV6m1zLmYtRKnGpk+LXdS7bR3FjioEgbSHOymQeTj0wprmVXDgd/TmqDRhqYmPiAzc8E5i44xNDnh1iORbCDC+Afwhxa65c56l63yPa5/rmTbKzQ6SRc/m5qkRkqOJUiK2+DX5FazZwKcwJv/1yf9xDUaebnzXe2ib97aidmmkcwevNkribARRfC2RHblhsHFxp1cmDhMHOeMpJCVExYS7GhSclmWifZnn122H7XfkaSm7x8FHXkasxMD/N9WYuBYS3yC5DWL40l6OjdPsbm7mNOPrJ8jNbBlgoN+jPmp0rDsgigT2bChYsXxeUs3mjrldiUn35TBXOhmJMtgFsYqQpkbU1AIwkpbcktEYHQO+wC9zDYkourovaWZca79G9OAggHhE8b70gkiN5gO61DHASxMak0WeLmC4ELL3gq0I+DUDOhFCSyCufq5ral5hpIyBRfiFNqXstf9Baxl9QZ1A3TC8/b2b75XBf+hGjfrEblRQL8DZKTEJB7n8IZvBd5I9x9Ld+9InMchZnr/Uk7NRhmPrc5Fb5quTrtyHTvZ98u4l7DMRu34O46FW7B+uSxqzjgt384mz4c63RKp5Yny5UrYouIlZRTsE4esLhdOk9xXXN/AK/4Cq/D71iM0p+n7E4oKKD9ahy13FnDzgwaiRQnS08ccn5w/s837qASrDH4CHMQ4djE+f0fPoTCQ6DSvH+Cv3v44SR5CSRZYi3xolzWr1DYf10LSVclDKiRPHblPQEIE8KS+h6qBCzih3s3r0vHZwf4wWLOIcaKRxwS5xCjErohjj6cRcXHcLHr//IoZa2JvbCeJ/c+eW2J8t9qHCP3IZ0bzQ11etcLcvdfZcc2nJ26GSmsZU/FJOZuDFxHe6JexU5bmB4wxVitmMdNbaeuBu1411TFdMlSy48CrKCuGILsCYRAw/makAR/inF1rNoJ91btg0BBIEb38g6yd/itR7eaAtPaeNw5xmiOFXlS3QFXmhkn8hqCaP2UvWMlAaVmBquXDcKocI+qO/wQfy9Rhyo9OQxP9d3ZtWfUYrhL6I8PpWaBSaSt90a8iq7pgbNpEcnLdfDq7rFCeAYkDhUHGgRHdEVzUbTHPkTTwp1iRYwESWxiO50isDi36zn5PxIQ60NWp1gzQZCLM6Y5aoWc+ybgT54zgYaibMvD2UUQmfc/C+y1smTc5RBwUhJgfCfM/ulFb1QzoLy6rQYtjoY/nF0WptiptzXgoKPcXb2dVDwX+IcgZMcpwRYUYVLiTK0Tb2LoQ1f8qJt7cfFs22sWwWkcc9D06Li+hroq9eDrrstodjQvHpaqd6++gFOHSwhbVD1XRD1Ar9MzGNhUMKuNaoyAadZXRjZfakwrHYyEzilw4FrCfT1apb4W93T3m++032VbT1YXep1QRZKwx2CluoF98UQLU0jbPaDXjFdvdUnfmGB6htGx9e3WmctyFPVjx9AdlTGO9p4BmfXNgTsF138hHb293dJJc0eqZkjZW0mNU9NLRQcusp669nFNv3NdYBKMkD72RL7eygcj7crriHd4v7A7k6hFfUEpuPkTLSVjnIn9rL8QEouH2fW+s0SYP4+fbu9XiyrdJNKjLBShvXsFZlQGujbG0ACyF2elTLx09VMxoX5kWXy6lWVXszafkdR/UaNQSB+SKmw3sTxC7Z7k2jYrr/B8U9+df46fyR0wKIDtEP+yc4wyTFx2ScltsimkORK/0EJ7UFfcv16QluyoT0lxUR05UcAkT6e1ZopONrNxZ2tjRl5qK08WB22M14E9nR3xi2URHqEkCgWbYotdrZUMsaf5pqdz7xkLBAUWGgm4vD0aKDGXR3Veow/WYXfSwZSh4zGyHJnsiI+f0RJ59bAYJHS4p/EdNNBSRREylF/3fX5BCMUcbL0mo2F4oLnR+Rxj6QwdIjkHcIxWgYxJC2MOkCNvMeT/AIWzjv4JESdv779YRHTf3DWjgdxBy3S+SHKZRIF1E68mpWWdMwCIZb9BcoKcoz2UH9JDxHFxwc4S1SiLOk9dglWQGOMxukgrDwP5diCB76Lc7O6fzpWcIG5XKfxLP8t115+amCRE5CKKDdVrP0ckRerkq0eE88FgaXaquqnOmcPSuvEWWhmjQkmEc+fPol46UWcpiMDBdscsEoQGgPlYF8/IoDRYfCzs4gqeQp3+/CMsKwzsfqF1VHpjBPV6IOJ5Bq9sYLWL9CNpSG7lvFovCGcLz+cWAguiibG6XWojRJA1HlXEYCuD+2yuHrPsi9HGi0W/sr/eylBLjta73P6nRj/4ZV2qbTDU5BBEwZpRWjkHv1ERWM8TM1ZNFj0YuSuUIGRhb2DqGFkkWYl88TEm5anBZdOIRXdYTevDwLp2xDMZuhEoe8KXE+SSOSEirYRl/XnULzRKJK40PaFSeuHOUYH6fopg0KUcK2mbhC/lYC7XbD+n5eVFrHY7sPtkau6jtSUj/f4e9VtthmVk9VvqntSdytoVa/crlIvnGCX3NiBl2h8IBldDAxwC+W2he/25Z/d7U4tXUtX0VWDMfB12PLWrX7TE9AGNLlC6zh3F4QCXeL6y7e/fX7Y+zkznaqRowNODx3hsnKPevvmcaiBmiV2gCcL+HYylB5PbBhTNNkh2nuRSXJIm2o3Etj0dHWEKBJPjWPuvXKmquGWTgqcnjeWGGTxUwzefUaAG9DvsxgaBbmbjNadNEGfdiGPGYr9/EzQ5t9ouGgMZAvBkfP9Qz9KSPwK9b1gNAbOJ64h3u4MoE+xLWj/hdtUqjAMubAiVf/fN0X9d4dob9V6CU5B3DDzNr/dNMgbJAWU/z+jLC1Eo9f7s1D70eylE3wLI8W6/X9DlO7tFoC4uOHhaFiVSmEAU0rs3NGiVQS0oPaeo48P0ye6JM5gfzalL8EJmUROPxHfZ7C/UcNk05vy72iOOrG2WVw8YbS25LEuxol9qEu3Mb2t6TFOG6aTqPztopxVNkqWgioss3Mn2igXED7bw0Q3sS0fSTMrgKPPR5AaFEkaR3xsxXRJv1/q1p4onZOg0PvuVMmzStHGVM9KhTRgl51EJcmwuV2uBFEljaizAjDtuuWOtDP/MNoHhBo3dlsDv8yaB8/bCSV8RwArn5qabjUfZXRaY6YHC1XajzJc2FWZVvRRZRr9uS/JXQZ1TOANJ1oHqGDcnAH8ukfoc7gp/6JaXGjvCJvZmhKM6xSufwqd5uEj58ypHRCYMsvmpiduDszibJQEWmuhu6y/Tpy3TmQR3OSQOGfV+n0CTw/cFnxplNwzPiEEWt9eSRVwj7XbmDlakLLh/M+0mFcbUyX8oXe6AWCxBJmJVSwOmPAn8k5jPa1MphjTc7RCoZxdB7QxlBYoaw0lUjPHqrDF9P9Q/zZePSLOcVhZxflnu2Ggqy5TB917u/KJPQSE6Pj+P1cNXIxyvFOR2qE72NF2+6HYOKD9IjopUI00WaI13CeLDb2jI4LjwvSaD+1Je++AKN2obXTXmVLpo0iCZvjmFCcKrg5al4f76A9AP1cVjd5HhK0Q+1eMrb0VbbGt2o1zPozla1FJ6zZYywVKJnmLe8DeYjq9TX1ob9LbUsULhUJ+gSBVFn0obJU6yq+HEPmtApKFXOiN0kNLFH8HfjtHNlUFaJ6SOW615AnRp632REnkEMDZFHt496F4u7UoNn/v6uguhi+GeAmMJ3ej25Prb0f2kH58HI3+Gv7zz7bNtqu4tzaZBWjp0RB2f3dbFjYOM2R9NUtXyUPT4eFm5531FKHmtPlQTsJTpWFMTgJ1IQJ+omVITNnG0ihB1JatmAI5EdKnZHp9qzxJV79Fe6wXtQJuF5T9vNbvpsdFtiMysOgL5gIqs/+9PzqmtxGd088INA14omG1gZ4YdtISaysw6ZdqO4Nhv+392L+N3fJfEN5/8ZKGrX2HeHfBmq/XlT4Uf1zSBF6jMbhoGYO+P4CDSa/QSUitAOb/kPUilcXMXdV4r2BB7S2hPugmh2SMEm17LDbwJexh+S23XsB62Jp30rakp8Pa5mJQ1Wm2dWCb9M+SwLGgorit9a0zRbph6SaQX6W75cOxqgEyQAPX+2dA09yi2x1MRZe/jZMxjrNkwTTE+GpI8eyACCC8NoP5nUerfZ9MueqwVgKmRmT4foIBr7JmJIWp3QpyjVb4Ic1oTEikcJblk3yBMvCPO5xk5XMVisCPOI8jg7b1uPhUNFOsUSpZAcuvwdesU4KGq8MPWM9w56qcgMs7TS9rreqbEwOn488S+ISz1L/UpaThdYahpY6k77769Cm70FIbO9HwAveqKB90hGFRGv71ElUtUqBpCQaOBACW7QsdJN/iNsJmUNqlb8xtT3gxWEUdo1WTnV7ZyE1pH616jEd5q5AXct5hhxpx3lORut96KZ+Rd7d5/A2OIPJbgiGlRg1YaaAwZcKew3pews2KIZ+EU2G1cvQ49ehhDLkQOnQ05jAdYUsTbHO5Bhqzl1LAZC6vUhPHI4TWtuPWvIyKjRUXP/cT2nYE0LfTtcbd2yuPoPeISSNyl/1cf0ujt2/t9OsHMqiyBfErmM3Ldky7PO0pa6gJ+X6VCvXkLKJmufXH/dk+qbU8TY1z0nObZAfvH5yAnIOYVBaxxS1NFKz2206NQV9msKa4n63OSJWT77GTxr18bBxx6d3CoclaDQ6mIL48eLv1rZ8UHQRIOyeGN2+x9e65huWPBcQ3t8fT15Yhere0a6iKC8YbJKs0LQz3t5ai0p5TTxogSC25n+zGR9OQ+amSt07EtrEumAZ5IJOJjX6uedF5asgSOZAXxUvwVrhFi46DcctNgPABAP786H5A3CyMO/NrVQ3UA377CtVvX3siWsDTh4ou55OzGlBahxjA7U3+Iky3n3ErEbhia4klZPY58DSpqYgBMP8aALjmCsQTm+gsdml1UQyGLpdYDlKU9PeXpE6FSijPYiviidNy5htyMAYNms9BeurKnGJ+wZ3q7uEHEvMqcqN0T8IKM0D+QpcNMs8OL8lJ5LJuAfB8m3gaCJgqweSt587r80tW8PQ6ScOHQh/Jb0F1fmbwx5D9m9IJeyX5aBo8T/zYjQQy7cOTB+vmMLPXmDAfMm2ayWXOrVvD+o0ClbxZWfWj2JWH+i2KfO7bVjXsGNz9/Cya4KJFZ/LxP5BlS/QJiollAtvGlwUVLWmt0NlLUifAy3M1tnGu7L+ZLUb9HLbzKiB3aHeEpctQJKsALnOMHGrhktpfIDKh0ffsDSoy84sWKIHAANE6jtm/ORUH1Gl+noL5rkj9d3ikwBXv92QlxbZpkfdjSQiPpxqYrcva8MGagkneCCF9GyLHjh1xR5RHi1X2GB7q3jYUpU8D5j/NMUoib9KlWlzn4HVeOUZ939yRp3zgX5JRl/42XK+QlJdZcw0DUOugyUKF3ZXoSjfKuWeMI6KnNh+z8uRZTGBh5ZNYRVwbSh39QMdvoh/n/r7A7c01F1d4aqy61fd5NRd1JdYx3Zgv2uWNa/sr2jN3dAef+QZlhErz6uxPkmxB5ABRA+ghauqnq5Ay9yod7jT13oKlbHQI8KppnaccEMnGm/2JQnvF11UhXLeyqKAGuqpvUq9yv9L46yRSq8sfhHVMbyXBJ58f+SibGcYYPtDhnImJA0DBIZEXNTqnt5s7UW/LwaafRuLEZvQlG6XAIVRmw99ZU3nGzzyzbb8s8iFD6h/m7jyBjN5uZ2zfgP47p1AX6+v361J3juB+st68Bo5WqFl27XQ2ipjopXmUrxkvFIN6FPQ8iEbQGFEGOo4uBKcKWXFJRoV5l0hKqabABTb9OMPwsvESn0YzSe3VumlqCB7/iq96/ig3+k/yRdeuwLKPAqiZlJOJ2l7YNwaIMrzWT4Ss9xS8zJ1CUIAc8xiAD9jvspRRyk6Pu3wi3RFrVA1lSq1CVu5vVTDDmi4s7yHBm1S7DrUr7E9CSH1gHpj5vx48hzLBXxjio5P9QX0WH7Tp7+TdCPsecTQBh+jL7/rYbdB0qP6EzNjkwf5OhDMO1yd9fihRUkDdHxx8GyIIZkkCjNPARpRh9Ax80mDvgvPIsBoZX1UqE43NtavDSVEsQZ+yXkKf6TJ+wYQfW2CZ+MGTg8k95yAvM6w5v+RHG818KNMOqyWrqqgy4c+SQGGtZnA0fauLgRzpRK3ejV52pAzxC1T1/Pln83fkslCv5zqSKvCA//89Hl93uZLao36e166B6RqfCkF6M8X6N4tV8B88eU1Pgngcpp5opmmUVfOACaMBF09F7AQ1365PFQ1XDQa8QIwYjXmtsnYvWkMj80aSuIz1/rqu2enpSSOCLc6Sdf4OO1rooJfZItCeo+I41inB/OGYXUkf+c8Wfz9NVcLPmgqSiz++iw2RaRFstAWoXjz9sJBTrZAX3kraF9Z4TS6D1toAu1/JNO/4oTnTFR622QJRTPUjf+HhdNC6hwJNQvgm79y44HMc5+MN4eibzuGmNUB84Q9dC55fclnAhKghc75OHqL290GvNDf4mEi2wroU/98aereY7NWTmP+lxTypWGyKVqYL/IZHpcwc/oraxHKg5hmwFoNw1mqiEMv+e9S5A2kbupbCa09Na3mR1q2IjrTQ0OmObsB9ac5b4bphGFeGgX2fZSAb3ToM0RuhwI9HKPrCMLR02itmfSCSPpdBgBkNLAeQLTuS32eK5vtGM7HpfY2m9Io8XlaW1Ao5sM9o0MSqaeLm3c9PLQKpOtcKkdyPRKIytIY1EK1peV9zM4i6LTWmI/peMJeQes/jk5ceu3FFKMtWvJwQVuOTZbUovyCnVkyMOpJYSCZMg5T63V5JroeqNqZFAG86KxCODcvxvdRCkNHmW46H1hJL4UbydAIoXExhdcMyquXjc2cQKaEO7k0IoAr4q+PigePvfag2mTeEnkJu08YKpcBH68IJUCIC0v/K2gkf3VNLgKlInrY0u5ybbaFf2TmwQMQse+B3H8v4w7s//F0VAtjh/tNU25ePmA7kLW9mTUUF+DFTNYfvUNXP2qCQlN2OW50EGnU0yLC3+pjcKAYw8hrAsELVvq6kEsUYgKl1sAzQwO9jcfHVOQLMqLLlOONfbDicxUxRtDIzUde7qCsX3xndX1eNi6yrcmqAw595U5gmEFKBUIAWRfcAglebHQGuxm2of4JR9DXk3dMpnD5z2Ck88AW6uNWznEbqkUX5mYHAS5hCS4LjuUYp7QFFsuBBxKSvqb2JY1DzjiG8JB0WRzLLf7Jg+QWJcbLp6CI7p00xfSCaZJFSb88TzutWTCNGyBCoqLaSU2uNExArsaAwB3dCMNVkzp8tzysPjCKpY5X+I5FGlA3PlBX5fIJn8OaFdVWo/Q7uJVfWXkFGhFCYtFlnLmLNafWs6+p+gC09onza6j+5VTUK80+4s3xRwpBLIaSfIzCRKcPB9JdVqg2OOOsMMiACYimvP8nSQX5TR9MNv4QWnvAQAFHYzbVtmMlyaD7PYBqmQPgAlrVAQ96YKGwdLX8lTkKqIuAQl969OlPNtEpI+f97EFMu7Le64vUUwN2rfohoAe7iMxFNgXKJvy8RDPZKUX9jHJQHM2UfogSfp5ECPVwTXiLGNu//4iX16R1djdrY5p726Ed5PzpOAQ+AgBWXyOQ5HRujtnWt4urBTREV0xtfgmZbT3bpZU9/+uey5EBmrHsUQDFq0MRWY8LhWwW9xFW9l0oAe3WQflPNQh5jyoqZNTVJE6KjhkVQT9vEl21ZPU3yQijlJRg0b9jZwoDpmLY+5J/DFDO66e/HCB/podQWzdyQlgYbhp74SQGFH2D+z418r2e7RofSAn0bj2tzb3RngHDqNGaMO8c1evn2Uo7UHtA3AoPkaHusLvGGyBZhUrrMyYJN6UkDGSIaEBkZReSsoTO5AocJQrizIMXaAlOUdL1LruZUBHtwmjAjY5A5NWTAgSOxKt5WJLlVHAm0Hrkt8Avd116YfceZreS/eSfcTMxSox4pS4QjrBjNnXO/HPVeUhWrOn28bKHKXtzuWbMuxdKlYH6q2Yo6VBEI53eO9OuFA7N4E4sWDUUSLqyWh6HNObe0ZZuAYfewwFW8n9iV5WJPunC2cHKrVlBwhKFSTG88VFCgTHzkYkW2nXL600aXCfnoRNH+dSdtu/lVd7WudU5Cu1s9FJPX/MrLHJWBAbNq6RkGfwt6W5tQMkFGXhOlg1hnZznroaTkG50/EkoebRefqGBEEuBal9waBQO6my7Px/j2cWSoliDz9JuO1va7k2n+EJxR1ItYAt24ox4wBUjNnZSkU7IMUKVwdiH5Ol2/A63Xj+8uU0WkNsEK63FFFuWNUtdsaaFiaGR2GOV7IJTMKkpFhI23GeQLDYH/gLvp4XvRFfug0YIiv0O4qfDGlj3hB1FqbVi5Px/VB6W4WLTEFTgJGAzWef1g6bmSdJHEmcQvJ2hmtTfxBvxXEws0IGV0Ge+u47Ce5+5F/Xozd4AG8L5pu3DlFT7GhGiJB/7lpRggjjRAAPn7k1vJBXb0yuz0kDajcOap9Jo2SeXzx1fXerJGRUDx7wuT7MhP69rz1EKCmri25Ouy6+ua0NZJFOTdfoke/eZkpXEdhMkrbmbLm6si2ip+0Jp6hOfY2HzBs/mZ75kNR1v9m2NBFQ7QLI/KA7kdmY7xf/NE4x71WBdVMMi3i65kL4/h/ZaMPsCzgq1LMby/fsMQvpz0NQItFoj719tgqt37C2KBXLhZnhFmAZ1sut/8J5OhenLL2U61w8FvWsHRB02C9VNrBIKEME81ZOhIV+QUjvD0UwwotsjR77QTNz6GcUUnIO0dh7iZ6W7uUruKY3f+MsKNCPML7KzU9R9mZFWRspb3L5BmUISEr//k7J2QtNtQAqUP4C57tOw+CvdCk3J17UQY4sDeqnontTM9TQfjvRgx2FnU5HFxl5wzjvkRs6KkEEsIvoUIYLUmcRenGG8fQ9J+WhdslYkIIzDOzbb/PPxbekgBkejfQhuxJ5MW1FTh6c2OpH3FXGC99vEA7CaSoHxyVY8TfVatZXFwLdbA701dh8gvlIl8v9W+g8oojnRZGFAvDoBOKjj6ADFTo3OXdsw1yq2ePHTTfvWT5of16etddbcmDgADl1ZHA8xgX1oPxG1nJgtjIHSwjOETFLL2XA/619PzkVRTDVQ7ONYwL65n4fhuVdYFa8MAYyMWg+qTP6xti4EDw9WmYi3bMCwV8f36/vbCjW+zg8FIcuzqh8XU7+YIWjYdUrRKq2tHEw+UxAMqHiBnyF2lhCz1GAQpRU6+WPbFP7uF977aqTNhfkD3wJo9kefdsnk2z63AmDJXYtIL4SxJ3mVW+S1keG8U+dgAs1mEAX5d2tBz1VU1Lfo+Oh/6sDNwaMKnrwq/HngeiCByeNiHkewj1tHQNXByBDVim+uCRDZ0Qfc+ORaaQGQ9DqLCOwFcj1XN57BLTwUSCXBd7MJ1Jl/PvCCLtJkyJCjAzoFBHJfjaLT9YHlS8gXeECKxtJOncBUcBjOId5+1ubJv+g/CIcBtDMyhglTvf5wrL5ZVx5JFjpolfHeh01szsYk80IUNt0v0QdzgR58BYNcIpLSgA153S4TvM2xYUS1tDdgjGb1lJjjxwsoHkwLCMin80DfPeDKdy0OI4v786LxGx2c9MDZp86NjEWeWcIp5hJHdFvbviS0ybOAqrRd8YPKQXwgeunPYlfj9VM/czj2+RQ==" title="Mekko Graphics Chart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4279627" y="1860727"/>
            <a:ext cx="2006291" cy="4287781"/>
          </a:xfrm>
          <a:prstGeom prst="rect">
            <a:avLst/>
          </a:prstGeom>
          <a:blipFill>
            <a:blip r:embed="rId11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BainNotesBox"/>
          <p:cNvSpPr txBox="1"/>
          <p:nvPr/>
        </p:nvSpPr>
        <p:spPr>
          <a:xfrm>
            <a:off x="192024" y="6310114"/>
            <a:ext cx="6189627" cy="307777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备注</a:t>
            </a:r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: </a:t>
            </a:r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客户给物流痛点打分，得分越高越看重，总分为</a:t>
            </a:r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100</a:t>
            </a:r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分</a:t>
            </a:r>
            <a:endParaRPr lang="en-US" altLang="zh-CN" sz="1000">
              <a:latin typeface="微软雅黑" pitchFamily="34" charset="-122"/>
              <a:ea typeface="微软雅黑" pitchFamily="34" charset="-122"/>
            </a:endParaRPr>
          </a:p>
          <a:p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资料来源：客户调研（</a:t>
            </a:r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N=470</a:t>
            </a:r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）</a:t>
            </a:r>
          </a:p>
        </p:txBody>
      </p:sp>
      <p:sp>
        <p:nvSpPr>
          <p:cNvPr id="29" name="Rectangle 2"/>
          <p:cNvSpPr/>
          <p:nvPr/>
        </p:nvSpPr>
        <p:spPr>
          <a:xfrm>
            <a:off x="6981957" y="1438229"/>
            <a:ext cx="3967543" cy="4680067"/>
          </a:xfrm>
          <a:prstGeom prst="rect">
            <a:avLst/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" name="Rectangle 4" descr="Enter Chart Description Here:&#10;&#10; End of Chart Description&#10;DO NOT ALTER TEXT BELOW THIS POINT! IF YOU DO YOUR CHART WILL NOT BE EDITABLE!&#10;mkkoexcel__~~~~~~~~~~False~~False~~Falsemkko__4HooU0THZk28POP9trq+pbTvvzd/gcV8t56cq85kb3NDTsUhojRA0EsgEHHMH7oYP1SYpn09ysXVivguJdhTvfyVMsBLTGvcX7WPTor/CmXKFGCqc1+ur/ZLkecd4XTqvvOm8VaMh8IlcQAPeDYyK9IUWZ1FWdj4PVVEHrDjgm8HMk0zK+WxIoYO5TVgmFNppGxLAkYcX063RofTmzikSal+czDQHIDDvduclYbaCdw+eLMZmR31+3sZsb25kNG3TKzvoyfiZh2MKayDb2z3+NX36zhopMv6+acgOEBdwgqAwNe4Jso1dHbxOTD6MP0+Mc/GId6nzzadhj2b8OkgTLJ0Ig3geg68/kba+ZC05EazQw3VhSxOU+A858goWyGg77bemxEXp/1q5p3libU8wx4LcYM5OEGsdcqMzBMMZ57t1ni+sA80UK0UyWWsVhtRmmZWEwQIcWXAEOvahhwBnPex585/q8FhPKox2Xj5M2aXjRxwMu/mWR+tFuurkJsFKiYTMKkZ/TTTrmNzmK3dUtkVLMSXbV5i7b5T1dps0qSESp+1Yk+fSX0a4qElrowdTBQ9OdOZMfJBFRB3KdLrsoWlrFkYrOdVwWjGb8iusMywQXKRbVcJa3HcdbybAPymuOYa01prmCjEA+02JXYn2VRWhsNkan29c/hwUf3VF9Gwv9M+KMBi+iZ2MXTOtcGQ8RiRuHGoUG3sduYNhLfOI6692iICvJqJsqGIjfIkDy0Pu0nN4rxUBu21j2B9gXIY89w9IpBfrgKni3gC0t4Q8q3aZnMtCeMkrDo7Rj8VgqV2ICVIfIKhD1APaIg0Hp+bjc0vTX2UXPIi70+ASnO+d3pVKTJUYIUCiDFrDzwn8H/n447EjUQm9ZtF+G3JXg2pZDdqhKK5YjwnWSvZ4kTc0bd4Cn9mQ0XImK/t8XFDH89rR3kPp0SBvCzBze3P1ApK3cbJ+94W2RfJ/rYfblcRKpYBYhYJp0racngzZYbnVrgTZ9FNkVp1Z8Wt1HWRyxJcL0AOe/IkBxx+WrZKRSAowPhj7Ci/ABFA4b/kag4VUPLEsZhOrXMiE6Brvw4rBd3/kaMcajxSuhf1V/b+IEKHldPmKjiAm1NXVfoYkCg+n0zOPpi4ZKJMOGfJKr9B5dqssALW4bkGKyprryWrMfZBO91cruANrKAxkChlKbEH1KWOj9ovHO5L/rQ/LmBFtmJgvjlSLelZT5FKNnzJrLslp9eZmZfL5UAHVC/DRu0LKEnVO/KfBKgSqQBFGTJUyD1EseckJoPesjextcG/k1ZiN6/ATA4tYTIBpeEV+jrRiZfabnXGO2lqz1RcBhRZSU+dRGIEnGsyz842Xg9xB277pUyBEENDzLPv0TG/7MzvRwXWkrUoIXEe9H+XaD+8OcUvKsLN5FEgYYOCnJQkpoWKCLcPF+1u/eMHBty+GtVid92Yje6HuGk8HPEWyXtiCtm3qwxSMO1W7hQg2Qfgahk8Oin5wcieJm6UqLa9Nv7RjruwSulChkIRR3R2ArXBTw0ipAWri2Pb8GKY9J55PSEgEQXSbZFw4s8CK/seYlfwHUTxybQjKibbP2Gv9XX9xW64FVEvH8ePQzI/kW4Ffjyr0DMNWgRE8i/V+j4Zgdi2i3MNc9Jg/FZfJj+YBe2F/Br+3t2xRUyPX+6ITOvDE4PRNMmhZtyvzmNioyJ6AKypRZ/NUE4Bp9KIuAVt9uIhdeJuAPdw6B3I+1hSdl/3p3wbkdysPN9tW0jRz5uZSuxSJGABoZrndNFKrcL2ZVgGfaKSC9jz2tCdnKXgO18HFdRjff0/fSnyLLM0feEZSSGH2NqCS9i5bGnI/DFSP8VQEO02MFxeF4pT46t9zmiWhDbRI6qBaErkFZ1yERfURXTeSbLn6bV2OYSdbQx8I4aTH7ZH0Y8UfWC+wTZ1jgwMAWMNe4ok7rGbY421/vIil9Ue2uBQK5utuWMn54kgLYsp3rZ5gAEhxm13/In74TLnrO9ys2fX4g8C8n6yv0UCrEVPIEd4ooNPYXGM1oAAylhOn7lfHaf403rQZOBImRhOezug4kpUuJ2PfI4/kWoFHwcf6invTmI6eBLxY0GYHFd0l9B+TLtVPzG6jHlC/IYaGnK2dqMN32bDcI+8ZAlX8PxAIHY3qyup0UmYR+56muoq7kPP0mAhkXgW1ZHgo/dXPGQWVEiDH4njBwcCXda1HyZQp2Pm41Wtkf+zheD8K6WxXn8HM2uxpw1FxUzWedAF9fQvlVO6HYKuu5/x8smcziugi0lwdBFUV7Hiosv2yFuPoW2huMajB6eK/27qGwjn+ivstbGBLYQjrn+wXPke5hKxEmUnxFLkLDPPqvp8l+Dg/LndFoltGWg8aQ6aN2VNnQkFfEp43J/SyvpP41FANW+nv7Ke6sltASV4IDOtIsogrfQP994RMg2UnTnkNuWIxJAA1pVeFHGoCqXj1zi8mtBitV5kXjSJKCnNhBHZK1wWfEw3684BLZAh3Q42f0JW8WgfjrKCnzb1Sygfgr+JdMlPKnwymoPMBz0wQ+oPU6aDC5NiwtTToqBzFOX1DXBjODyAkflMfle48F4t4k9aL/7SAEsF47qlFFB4qsKT7Q2l9FbIMHRPs1z11U6paboIe6MAQxPkzVvXNWNmBTwSuZFZnCK2tedTGdC6QlBFH1THpWEN3WwsvUYP/oD6mhHivQPj2cFa3ubMzTkrfS2MJ5EkCfh+FBp968MhwlUvm0uhz3dITGYwULReY9W9TimT7HIIfACDDG6pqEnZeGv7ikfyFFnX9C7+Ef9Tc8aKDdn1UCUDikPxSPFhTZ1n7qQO+hrg1yRlD6JPsjKcoKHeWaTdXnONj/p3QGjYsOabNwMsPBHb8OGhhi0zfRr4dV8nBDDITkvtZbJJyH3ZleWdIrwGGhrrNup/UDFIchofyptHjkywWNjwysGaNM9l4Y9bk7fba2bj4uzhq2ljQ/BU7eBdVusP7Zsp5p3ssuA4e8TvIvh3tXr9GmDeUeKkAMATY2llXIoSnQKCVU5CJUl2IrQDoR/YpV49BxdWDfHwgmSAK4YXezQpSSbixefuPvjhF15H4lnmOeUMYdP5CkbvBOS4T0J1kVPyqOnwuEHrR3UdsmSaZ+H9L91xiOcPfn9wIk9PN+L9UiPh3xmIzR+nIrVaFp1RQy4Bg/yzA1z0T+tyq4yfZ+G8oM75qj/cC/OvvRTEq2aQy77W3iMQpeTvlUChDKlRMaNNPqerGMMhFvVW+pxReunevf6lTerAGOFXnZLcYtPnwp+gWOE8usWB3kRQn1w/kp1JKELA7NmH2bBcpRiAugxSCed4ygzRPuUDS5BaSn0CbvPNl5hTYoEDIf31Cvq0U4jjq2NAHqXUIyfryZlkBHP2Vkyt2c2OdloEZzxJKko70+DPk+z/ZNVVInZXgmbWSio1KvwKs8ruvvxlA4TK7kv/jezmeKuy1SSAQwiptB2dAb9AUhWshQsl43Mb0rk4NJ+U90wQ6o2xGt3uziXfsC8Rp43b3H5jizm4tg0O4YaT2jiulNOORuX0PmiihzNMvtSyd4X3nhAcpH4B5ivECDcNgCftPQXHZaYBYLI9/lKsGck8jtsnwki6W9AEGKR/yqwELXfg6aIN5SDj7VpMwWf+CNtPYAj7qO897XWebYWjzcOZoWuuz3aLPlhbTOWJH3a4f/uqtHddHEk5lgzQBUs7Q1FMo6v9qMY7GXCL3TOGQRmrZHqjJmjIdomLBvflk+3CVFRXUsKgEU1RcCaS95jOlzh9EBbNXXp+Le4IwF/UiUphd2f1TxitJCJAM/PjAcH/lmktCq3su2h1HllgdNQiq56NhAsqT1v5biQjdZklTvv3/8v6za74QcH8dh86YXDJ3T8vDKKWRIXVnB8wR3cvrXlvp+Zrl/g3PL5FAaUP6SP5vjN33BszSn19TZiJURT6bhgoLwWjFIoXF8tp9zgoLdIVYTm52tLqwp++t8ZJTcAdd5PBeWAlyeuCetxH0UfoHHsvImcwq2era1asxBwxSDfD3kMQoI4Xf1fDM9/qvBwhqzkEIu1WDbvKwN/YqcMfKTjT5bg2tsrsSCn/0nJA3hmDnK8fNoCxDc3YADfmvelMKxiA2KclC5gS+YrkQ0cX3NopKQMvStMn3xnhCZG5OV9XSOBInkqSdWqrQj2wM+x16dBCgCj3mFodqiUGAVM//MW12mwWBpkTTlrsj4zlZlzgHHOzbRXEAHvbooWuf4O7kUr9ixLP0y7VJ223Tm/hMyi6nmURJhK3LjZHZwZxWhNXzj8qPZSd7xN7y6RKFK0XiIAi1C5sAfI/gN20esK0FUB2AIJYcDtgjl8GCiQ+gs/Fzf2zYKPx0p2kSwLqOsKwZO8aYYbRyhEiqAiOxanC/aJlx6THkBsCvkwZcnRAS4G/UmjQvsXnjVUnwYo2tSTN3HkNTSYZkcOLV8Ke+M4fHFBRrheIx8pFyZP90s/9vzOztvwPPqpAF8bOEVAm3SPpJPvZ/fSgjOLmhIHK0Ynij8uUoofgRmPir/Gdb9fIq/M1mVSH4GfBsshajOerIGwBxT4PUFs+p3ZbIz3WxWjKzXjJqXiQCFt5XT5hBO8j2mlSlpKJvGJKunS7GPpQANUpncUlG58KPvEXmyOE+tMptgnCLt2PJO+sisM0s+0WaxG6PSyAejYq2C8aSiCH4c6PNtkoy4DBrskP6uMg5Za/J/82iwny8ZI+Of2H+8kpDw3Yn+GysQ4rflahc9sVIZp8hzXHFczJWfUbxgva6+ANxPY7oZM60wkXNvdQUN4jcXQQxdu99htW68Cg9PRhvAsd4Jdssnht8CPC5BSATzwD8Agsz5DtGQfAlCDIaRgN6dvabmGKn9sX6ZdC+HHKqFVyertcHb1I7r+XfqdSX5JWzYZy57bmggI0l9acke0+0ys5cti0+4++rezPA4pvUqmJRUrX2Cf4FCu8bsp0l/ghlwMhy7bZmqAJtM645eRFvEocUpnZ23mcHmO/zCapV7KLFu1vev5LeUthRjQWrWkhKmpkz7yY237UHnOUbJRv88Koxhp3/hCqJ80c+5Vq/CUhq5Qu62fKYS/8WdOJKirWYHixXBORJmUzptmEJRGNtbmgmVqvqCRYsQ/rdOGy00AN8QDNhZ3LMzV30B57raW9WLCNweL5zzsuVjXCM+vl2YoZNdmPaycnbA4xMg0YXtu5Ok7rao2dBrqcm68OViXB4bV5aR7AMompUzBJfeD9F7Fsush2/fAtuNyeKfOLeDmzOBwOxtOpL2HJPxrGqfqdPvmeZ5ddVitgEVGZjN7kv3wMphMm7Zlmwau0mFlbKXwUb2dhruXDdnH8LnFRLqUSLIzvTx0F4zZjcGdO+uctEbYRLouj3qr8L/27iF014N9gAPNp9aXJop8VVbeB/6aqeN5yxGZ/HNIVF6AouJjn9OaR0RaXlcfRYuaAiJ0ypbmbLtCXcQ64wsXDbEzBabGYagt/T8vwlhpDPeCGFz39ZLaEe+irzhhVor38YA6SWsfLtTtMXGSma7Tj8TZJV4dbGTAxIGglDVusBqIWTkF1gXQiH6vpLEg36I2lrngHGdVz8cC21jFS/s+0bZHmTybKb1pFIgKO7gm/jKdRgb7t9kODAY+Z4hxolR6OvOqFA/MrkDBMHA1t0eAzxeO0lSXCYSFU0supUgL2tMtmpbz2/WAhdktH8s1g5XnTpd30RfwIPgUn0eBXLfmZykYbtBFtmFFIOGL2aeEb9CJh4StB4GqVuG37cBx90fLiYSYAz8fYrYIvJgt/qtx4F+ejvIcw+NhcUNjgWjXctF2mAVGiImUq4xt/jvNxAWEc1tYQj3vZvnPxFxRR2w+UYkprR75mGhvsUG9/N92AHd389iO8XHPeD5hViaIO0qFafSWMrz/AD66phE+jVtTSAJPM6EsYWViPg9eF0+0muSpGRePaKOF3LJgxyunn+aQyPbe64ytOqxZHTR521SEig0iJOXinwMViVbakPDhVwff/3Fuae2AV8r+NB6Di88IBOoye0Rh5vYtDvDdRsRnARU0HEW/+clpp+5qIi7a8ELstXK6/pdoFWUQWnjFSexBFszXw8z7Tjkcsn21Ucv/0RrBUhdmE2rvFNIGnN3/8UV+l4bLnuvKbL5aw+1kUontW6x7vwRbMZvesqq9mK21hCibsm7HK0hEX/wtvCih2Mrx2/l1hwYn8qqsmcNhTmfTFlK0ksMWa6NOh/aHrsP2fi/c2Z/nXC8sb/joXGUjVVWy1Q7Y8yxpUNBBQUez6/pec1merOZY6CFjg7FKLts7zIrreW6EzaQzZEe15BhWfXpSS0yFi7ssSPO225D+VUxP7pL22zpM62TjIT2w8NZrUP+mCJVbaMCpHZRSumMGPh/5QTL10edP8qnGJ8boO4x6Yv0b2Ax5nOndlyxYQ+o88r1eMvmovw8PhLrt6wIX0heLpp5Zx46SOWq5l8MxXmhqzrsdAduRA/JlOS0RZYEAzJVw1A+HiLCMSM8AfwLkwEds/Q7tshGNOrFmiE2apW6ZJXivzDGl3/B9Rx82GDID8aqw87XL8zsVWILaM7gGwDZihGOZyVaCK6H0tXgyHV9xTxcIyZ3E4WfrivD38u+FjlCuD6nRHaxSHAB+Ode/ixO6Li2Woh6Xr9QGNpwmyElsvpiDE11CkYUjE47qriHebwgWHMiSs7iZLZbztB4YnbCC/FYpWN5ICT7FY4OMGDFWq/RTieo/ofXFuOVjsLtvHy1RpuoFnGz9Yg+f9QCSb4MqXFUgj34xx2xsTXWUQ3qEbaWaOTkL/g/jomr7T0x9acF42Vd4DGMHu/E/6BdH8oRkMpovIdDpa5OM/cyzsRtEChqJfTNbatn7DPF1S84as0nDL5lXuVfT1QDe2Xj8o8v/uSOsn+uEyw2FSpLdxeW0ZioyOa3GBE2expQg0M0cfECz7No0h4ynYIdxz8l6WY5VlpgybRzFDiQJjJjj8Ue/r0hag4tJo1rweUwsOH5GTROi6HCq5+OM4yAZH3828+cYmXa1AEV02VJWVOg05PXufVneufAPps5BSXYHB4rVIA65v8trFRPfpxV/SwTJQIfFXruVKKJJIjMkAovKVmzagMLTl0oHy5Q5VsXYHWozgArA5Ib8GU1H/3TL8x1XXy3ymicuan6rH8tCeXLClD38Gcyv2thS+DorQRSoVXa2clD6gzXDN1qAvk0zO8AVRWJmimaeREYUuvzKflZnXJU/Q2V+3WjXqlKTlabGhCU12Ho9aP8vrf5D5VMW2fTORV3RlKhu6KVGW6bJeHPCih758HQ0i4eKDSh7yljkz6pvE42qDdhZ7WspZ1EOdZ6xNNI5ftGexgBfTBz+P/td+EknC/oX/uEsVzbnHqrghlyyC3+sXqvjcBy+QlqM30ECMVszztydp1M6H5Iuz0NvdvSh/36kr7WMyb4td4unygw6BmOZ9P2XMRwTpcm/sly5hfZebEhaqFIWESjgIjrsQu4gZ9efQjRIDJM82j45tpPxeiYFwx/Ar2DJvIzGDePTFdKvD4jrw1Dwoxm5LXkHi5HRAmKi6po3Us6ZvihKlUslCw7cj9NbB4b73Av912PLzNrWkd2/CNQTBJwujj0FR1PY0c+gUxrd3aOKS8k3YVoco0r/uah2cb2M9+Oaq8H4QpoomKQx4qY4eZhTpxsClJri8s5/HMybdCzUtKQzqABH2dQrjQ3GrnQ/1MP74OjuX1KwsqBh6t/QY0NKEgWBwwLcOL6NznQnoakwL9rZwJy6yGKtSqqvfs5sxz52FfwL5Ltl7IKGcV1cGqkeB2GEerWDNKxybpjllB/mRq+rfEyfI+tCFMvkF2rOrsssnqGjPubqw45WmxI12Ngag0/EB4ASTJcgiTKC5mhfedNhiocugw0nlTxrwJ4Pjl9y9wvYxwb0DwMLsJQrKoh9VsXVXnMjL/PXOHVN97wacnmMYzlBjwybzMqSe0YzyiNQ2M5IBL8DOPP2J1XtwRta/a5gtt4ixGN+0+FX3WhReIN8U8ZulHu7YQsObm5T2Hz6wZJOB5Qg6waiFSXlMzeAZDU1muaIoV7Dj6ka475snPwxW7wFgQ0K9jzo66sYbubOl1iL/r6CWgNUNUzkz+ulMu2PxojI5/+Uijz2+vSUJu07qarKe3MbTP7BDxyWl97pJYuurDmSoH7XLsi752O9NbIchKX2SCJhzyBT20J/AAlQo/wRC81btPfGJ6nuwc2JUpnTichFZQ6bSBfbyerpW7/5emcib9Uum1PgimQ6WjI78AhOZee193GnEvFoRe1+I16nz9LpGs+HOGWipMVFWTM5W3rFGFK7SQm9qAmzdRF83kO6Oi1q3azM1V2IYMabphylChVX7J+MrFP8flZy7PuoprmJVeWQlY2fZL2Vb4gS1BB4YJbckvNVszDarwUQrOOi4/ot80j0dgdQd7swEvk4pltqWvlYQllUu8k6u5v3B/iuagi5HZxo9M9PTPx4v1DlKcEQeTK8s+CxI6PH0pNm7Wqst0/dzoNiAZkArTEU/VZiAGq1rPzm9kbCtn2lvXG+S2ouurqc7RCgNbgk0oasakMaFyciJO5HtxMMwkrancNLYRgDZC/W/Zk5bTzgAh6ZTxD/tBDj35JEtIVfQa7z37he1ktN7BUPER/0pypcBLr03Rw+DCKquprOcAfbhBg9nOd88X7yFMybSySDdB6m51aqBj/KOxGyK/jD5uhZTiGW5tJQwXwvRQ0N8vDlYaGLPQuWWQESd5ulQKhS9OfHkAxlC6i4NS75n/7fdXlCf9qAbWxG0mLHUdiyw6xv5ol39QS7sVLhwckCUnfviQKT4o9TGc3+wZFupadZ4wXE4stxVRKwxwF/Z9kjSqAFWdOpcCT5pyBoxLZMOErbAP+etdcj4iIVToEj4RwayU1jWu0ezYh1kdjic5Z5xoIOEIoxDUrMtHJComa6aF3jmCUBHE+ZH4gtQl1YOS+cROJoFNc0w2WhLCVvOj5RAYtG5pdUCGB2mHMKIUQ4MycgUHO60LY7d3PwrKaWNndsSy2jRxYKlIdLjdM3KpZyjEywEOYI+dFiNX//DczYcAZ3xbKgnxb0IxHbpROrBkZHtshRjYmTU8W9IyxFlvPBy6NVX44xlCl+jnIh663dZQJHZYUyG0cHQYO8x1h1+EZWImkS06We8+2QzWIsZ7Abo/bZzktedsO+m33guLq6WF5zrXxeZOdFv4UEvJoamrhNCvNJ3lDPvGho/b7VJkAjMeTiwNbgCNX9LQJHIpPIE1Bz0hKXH+5HfZ0RR9aR6V1iiyxKAGPVg9zGE1yUE74wCoDlZzrhCziDaoVywpyiubesIrIGsHqA6/cNhUtI3kkiYGUn9VYZ5/lK9/xKTpG3icGtv2MrXbOnO86KzElSHr1pWxeM0f7wqY0xfpG+sT8hxpUkqr1r3fCCFShsTxcnZXQf+VJI+yM99jLZmdfuAd9MrO9SBia52Q9Lrr6p/OqRiXNBeTJiqvhukcl6kQXAatQwdo6AbVcQPKxBBguOsNf19tWORIpVK5u9InMSF86mxIUX7HNP4Y40UB/+eAQ/o6VswqmggCRcQ6YEk0DWeOznR1fslp8RtSVdXTvLaOhvRC5xyIqGE8rXEOFc2ZdHVBoud4lB3fpWYwQpCPSyhlsv5LI4cBIMGmUeeU1sYdv+k2gcs6wrQxcfFByXp2IIP2dPeIrwXlnbnxeXHpXahM1vK9JJosTLC6T/O1Srl6ykf8Li9sDFL6tVBLXnxMenHLaonCOHFAC1tcB9ZkN/mZMthrTVcXXKXAO1AYDatpkyqtpvCkftbvsAbtxZd7V86V0b3aRmu+m80m/zFKKt/OTBvX4pqDU2R26/G9bZDKyfcufuxcsx2mDiKApQUAwMIi7Dn72yG5woYMwjZaGEd6Jz/9V7IFafApjtdRJDZVrTv1OTZd1O1i00uUQF5upO5jQRqf105FPiURwMKSEh87l3a9kzhTWa90eOVpeG5u67MQGEJcmqdsOv0Xas3lOlgnFUOpL52Nb5nECid2CX5ePtsn+BPCIztDdMHvUXuj4x4vaCwfB7oKoN8BO91DQgkNgeOgkrvGUHojVnK64U9lObdJ+J/U5zrIqAM1S3rn8X1sem4p6Id15v5Bmocg6XBQ7JjR58mmGTmJS8sfONdHcPEXsZN5hS9xLP9JUPVpVoST+YI6/BXSRwU3zDKeMxI3u3rYf1VjXIi76iT3KCv5e1TeSpldG77weu+xwIGqNQBVXRvuCASMVB/PBij4S5GTQ/9hE9eig6owLXej7JXa1c9WK2inqUGhEWZjRf25svQeuz2FbOr0hrU/9aGK4NMESSrbUnKeZomR3MyYIGLivDY0JnZeSJLK8re1baLSgbowTLpRP/RNGxzyLIro/cgMuJ0arqt+EVaP6qFZ4Q1/l8A2zp+4zAYw/hIObQCSYioGZMw+Gf2Ju5ec1gVWlFtz9WZVBo1Qh+Tt/QdK0CprqVyQrKRuLHN/jQlXEWn7PqvYvaLB7rXqP9BnUKpTuJCNNkBwc5umfXulb3Q5Gp1h8OVzL8vDrVV06OrH7ZsmBD1aifSPNnFMDhDXH9m61pznmy25rqKM9WRdkT3vmT2/6BvtbBkokRowWWexKAh9Qe7nQFvEFJ+7T8RvTl7ta5d3GGjO1WZToZeGieKbbh15aiJ6xMik6OKw1o0q+cOupQMhz24m6BiMhCbkTIo0zxVT8ZezSVjYveJojGJGKyogv5+sSpJ25jNDUILNW97JKpFhMcgwLFrYJd/exYi7iZzd19+6aotdH4kV4YVLpS7jwJ1OJgrKzQVItM+PZKEQL2DXACqHuvrSey+AnXpXKZ6HxoNTp4ktammHV4Kxx+TQgnUfGNvxO/QssLIv9VM3ny6Hz6I9O43k2TQQ/rZB7F8ZpdxICxF3Q26fvqYgtiIgcQ2sFplrnEBLSqZKdOzMM5uTfhBXvEeFj5bo4ueup1aNv6z7CZGIQLdbS3zgU8UgDwCMc5NB6qJP8lxvxGBd7qd9sVtoLjpXCeZc6s33rxtWyFWlEZyssc+iBkKHGRY5El0uCRGA66HsefAMQXOvzR9qz3jf2/1CLjMiIcDaCG21CI5OWlOp+6DMXVW/FJtuvOffPAg0fBpfdfTAxcs/vJJHUSNCnOcstDk9u4XwswVUPeJHcIznIw+o+bMpVW7ON5qKgz4IInFkfCI/em06BUqqou4G/ceBA4jsfElo+JjzwLtEt+ueUsB6yOzEwfZdGdWfuUuMPXo5ch7mfff4Jtf4ZY0CIUIYAsNbiaBFNOugX/UDCzSNa4NcgOZzoudPoSs4/bFD0+PuQuaE4wBigi/hdz9vqjRyH7rhztTL6E93J3MMKLKy/HjRa7aRbPF/0XJc+SvCc/2mziDi1WPL0WdUcPKySmd6PcnoyIi9Q1UQAJ0TzeFUo39jixBwk6PhQ8Sjkm/1bs/OQgDCZ2hFanNxa7/qEI3hrQYObelpizLsHSCpeD0FTrmBTuDsZcf6Pcpt8BpmRvdncGtNWu7TSZt63f7xCclPeHz5AJFMKkRq+l+vmjzW22aR4Fa0bobBySy54mwwsYGZcHf9Daf4o5YCIVas5jZi6IaNMbXt0fHfdLp9IZQZA86GjLVefs4laCT0bCOJsmWlDBQyHNc/CfDruZT6oaCtMvOeDuRNHbgd0CXImNlf/9ttzTRLBmqJoP7xedNK7/JwgoKOr5CQznkrUk7drP4QEooOPeU6NVdVkqTA3wtWhJ9RfhoL4B6crvtArQ/sc2zj7tChUP0f97lExTBaojGWBJegunBlWFJk3uFSdd552xRc5zrrbhAwlivh3KDzDyF7UXTiVOkAYzSw1FGxu48lnsft9ncu4Dz+INmyWG3H7SC/qYvTFX/Y0GSrzGE9pBmDXw+p0vCWGwpxdmsAhpnYsjF0JiCOc49YMgAdqpdaT5LSTlcSqF+eo/ThKMnuUw+bWvNj0amjVyRB/yevYTbm87f40zoQ07ZK4kyMumPi3tJACoV4Nxinp+0lMkEJVE0BlCzUpWZrTHNZqLHpDlGHGDrHF38VGaNV5+u0CSO3GAVDiv8pb/H5I+z5Kj/HxcHC1B/3p5E5GavqjtvcaZOCkLPuNUPKdK5lM3yhwkhM40MhwsfCufh1hY0K/xPTSMputD0M9pZr2gJGMthIkx79+DpweDP9/ZM7NZ+vO2MLEZ1i/QuDoRUW0/1YzEvZ8lvPU3Zzo4o+xSv3nqP37uuncq1elXRyPb86mpfv5Q1OYWOvX2ksTauW6bqrZDGuNtvHDoZm7tQzm1quhWMRqskttAP23IrA35Rj9tRy0XQ9xR2g90N/oJloWUH3385cQKc8zUdrisBwQY8WJkTqaweu3D64R5lOeh92HEjlfhBG34OZZT595Q2AoHbK5MoThGY/eeIe/dsRnR2wSfSMIAwQ8s6AY3InQWfaMK+CD2J40Lib5BL6trAq6CME1GNwfYGth/c7AQlMIv6gVnmyc4WDI6yDe+WOnwmjIVnLl4u8ShYJjNT0yaWqelhj+eTVILlVuSzceINi2Y4DRXVpJs+dXwCBD0EWW+0pWjTMdRk/ksp6DjzAkgCGafuIXAYIqDxUTpFzGbEzD+QEJwZ0z+xEtOTzUA5sOThifwnTXaD9DCLrvAu6tvJDreKALixUBWlpu4EBmssll5IaYzVjlM353bb/olhsusjpr6sSJU55vQZBXP/sBelBPXECVEtj25Ha24ZyUDn2gTrmWHdlLftJRlStyBmnaTDS2W9iZpjEoOY/MhDdwK7l5J+HbW46lIrf8yRIL9dbPPZUYul38IwzLQ1f4PXot3Rod9bNRAb2Uf+SxjRYEXR5EIB5TvSkpdoLOU71H6rFyn2HcwhMcEZtb6rd1Q5G/Gw8LS6aALm3Y6GVPXAYo8VWlfBhTEztgKBeJB8iqKM7Ha4XHobmTZeKETI0kzQyQtMnhAvyDSu8hYU/UjFwQ0m02dLmSz8xwKSK3zHjDfXgLlk4S1Daxs8rvtApjY+Fycis1ibSKqUnmt4+VCZhH+vQ6ELwFHUQLqcayCqZ1Xgy0jpIfqVRKlGNfSjnLmt2rZWbyvABYA32YyErCDdQoXdIQ0WcL/Xq07is1vQs2mwKONgaTO4J8RrdNYvg3XiK/LTS9VE4WX8oFAbfn+my0/yFBdz9QTOj1eNkomIjCwEDealGMjl26aNzN6vpuTmebyUMZZOtOoKDArScs5e6KynpUlcj5k3pkPrrHHRM8x3LPFtMePdJlox2TaFSLKOyAhQhMrWUA9BmO0WV8aA1xeDlfNDCQ5W6yoU4OmQqXdDwt98AjgSRgTs4lWWmj3jn/YJAJZYAIXeTGK9C9x8qVzeyM2Po9VReZWwbSsVaGSo0XdeROmM5NRPPVV5Wuy7HrR61A3b0KadgIQMRddp6wDW9OFLDCgCUpnItCNHbSAwrVuuLIDGUb7fVTxOaGMrv1iJpD85SR0TVQIPJ7DUagZ3rWYcHSjPFOc4iWBlZE663eTAd3kmSWj82ResN9lXC1jhLId0Ri408IzGsmevwgxa3xfIz9CxWbXbj6/iRNnuykj41BwwNKGZ1Tw7ACtvDXt92m3+QhPyTY5ECYT987y/Bwag/G55eITevx8ZkeF650AawAXlKCwoRPZujYj1pJQLprCrOOYIrJGYMXKF06Dov/qmO9vgOKHgurB3rsh5D/2M/wyyWs4ETjrDpFKX9s5PaD+XJzi1GAo3EgLdjpwXUXHObrHWMv6+t4zp4fz17lmpQRHAeo4tpdhKwORP8xaAJzC21YbwDctPTmruDTaC8ZAtUlz9/iju7sAVP7OqB0AnwQikkXqJwAFufgaaCy4zEGmHEorf0lbENe9FgZfrStCoRhNhP7t3LIhzmmVd0/Y5JvqiE0QFtdoXCgNB/kh6CIroq7blhhqF1G9VgTJQxGGGqWfwfnD7/MBccLET4MlIEJYmAETJg2in+E0v3Q62lE12cmCwnJwFJL/vwzYR8u9fxD+TLhd19w5mPX114dY+kcqFrJPgVqExI+6l5QlmtltUi86Oc7UwEGZI2ATfLiT6I+hEQ7splPNzIktPSkjfTj9CcREbxL1QMBiw8k8vwoUjaFQ9yP1WA7WlpuFfyVfur52aXpKxp/7sM6mx3Pw6Ra/GnIz59fpL/QPA2unNPiwdJn0RUNcsCa49QViGzgSHGsvLbhJRFrbkDz7q3YjQ3anMKc2M4IT8zXq9B/wyfssnophxCBNGlM4RkVyNexrmw8LHmNps8812Qufwi18obNJZSXgwlIENbvsAD5JXmQuAwIVX4BZ/kt/u4hg/wxrJL/msKkQBKeKreod3catMdAudS3/uGdY+e4udoQIKleC/YaC6fFmJrboS9+mxVcD28u1/PnWXYlRTnat66LFPRQp4Lduieg4Q6LMCFsNug/jIiQHpFRH6yVvxyusFUsAO1jvTn/b/2dM5C+5wBGqFEFOLLFewQdT7CnkS10sgvEZvRKl2/H4+9IGToGiY3rhkk3HTrM9XAC9MOzYYhOH06MsvODeHv7Vo4KefAyh9iCHuADNxXpGTxRj1NX+S9IlnDHrKz0SAGcrQwmUO8hSDgTnVwdJRBxMLc0dbNbtVt1Otam3TdIc7j+Cad4oc6sy2FivwJ2YBVGfodj121slGS3Tg8+0Xgolx93ALcU71ZOVNKYa7bgCNTbeRk3zmH3f27qCXyh/aPE165EQzXJ9g2CHCdVRXanZj/h/+60V00Z4oOeho6UGUBLU9dhGfyyBsVXr3lEKxC7cIqorcM3rY/OF2N240TkWNKtnN+dpgmIKZy5h98siI5HAlDHHY80mFdNx2HCMNse92cDjvlJT65p1/LNqJ1G/3W0WoIleLftZs2/5z5XVdDpUYupmyqmuSlTA4xTR5GX79gnC2QbgWrDXACeRXDmsfDE+NWrV2/9TAvA1vSN5xu2ip6AKoNWuvVe2wR37vQq7wTXfOCE9piQQ6cUqFzX7uVGOYY7UCpeSv4eIaecwDmYSfKiGOYpYyZJHu2IvQ65kC9g2aswGODD6rT2vPw1nteGilGuAU6fhiqHrKvRb7u1E25/BoUDcKDggwfmzlmOmcYOYJ0Yfi22LGDJ85zffSGzT5BsLv6HvbdLy6kuQyjGYSHbcyrnzjFQPXgsEaXeGPlzUomMNT6qC49M493N18ypdwHsO0BmMCNHuKroEXu3FdqBWuBV/qyiuRLArpoABlW5p895ba7frb2C/KWS9YAW/sEmlXu1kmXXVLzF3t/cmXm2AWe5OWrHn6vs5OOjeNWonVCFWutOX9s0kNTF1WoO0c5EawUs2kilMFP1lw7G4Pfi0tAurfKqzAkk3zVhqsyy20QldCFXnapSeWBKbELQVGLPwOz9qsi9kzCyQsaxhP7Wj2y/7+STRmkZnMwCV7dwIuMEmOT+eMVuckem0NCZs+ssFIHzCLyPzm6DQVIR93SP3MYxHCB61EED+poDwzc7gDGunGoLUerkqPlFuNxHTs+jZTwyClP/OOt2f7bqjXnkhoku3goFlqRSE1kLtv/eFV0r+UuBshD7/mXZcNCuWLyZnoqeu5Pe8gaW69EQfbSpSO7+EkOUKf0mepz9G269a1q+vy6IzD/O0ljVRmCPsywwoyju71LwrW0Gw3u9AOlkgTW6r8QRLibgHGa1FCr29lwGhM6ywVF5T9lNqy8EzIc24LOE9H5S5ExKpaRdj0bM/d6AVkffLFlOV2m8lRvfT7OebKI/8ag5sWl1vpV2LaDMEiWAxrxMxMs9zI3vPWMOeYbCzJybYr/HUJp4c8GfM7tqqX6/oWkZ3wjl4+4JkiL46LHAJOGdIIz0ih2cykzjbMkDoWsMtHG1mhMCeFCch9KlhmPWjnVeAsESQJPzhCZtz2R9fGCm7gU6L8bULZQNeKbGglEdzkjBGnHBODVyVY2o6mF9dHa9OuvTycK9KOEb+vgHFBV3bqkNMqipiSYJkA3NRdICDIcn7MXt9mDFYO9HL1/s20iIg1fP3o10qu0e++o5fjbTGfI401I29F2xfTLBEixQRKnBl2zu5MN+ioZDeNRJ8tq2Z017yEZ3pdKgttcfXuQPlGHkiVJVKmQFAgvxEBYGoz+uY/eOlDOnU0lR8fkBDOtSltIwWZG87mk/aZ4uZnY9S4O3ZO2oJxJMUQ9u2e/ecRe/6f8Qa/qYpc2oQbCj5xjFEiN0HhbHG6VcNJ28B9WiGAeNOOe1D2EGN3SB7iLVuFY6c2Iil8dfYQb4j64q5m2TzLnTc99uln+PjROMUVS+ZsOxU0Qj4TGwhfqU43BVNYZ37IK4gi/DaXFprHI/E5nGWg8/hLYa28Kvb1wcOFNd8Sjz6BcGZ6Mmo++7DC+iH+plyonmU9C27bK0FwVcdM53yzmRx/SX++p0uh0jgPHmd7pFK4oBfeZf6RX8EfQuiI0qvS7Zw6VVHWZe90BEvhxohXtqv/jv2XjX48I9q9RqhB+7eExhrK6vCIvIqxJZdIaSdC4pacFdugUGNMDhWCjUt7zKwrqPq+cscaRiwqU01WegRTs02E2kUEYtrmdSTah2+m64lzmKPvBoHJ8lTvEDA1taLn3FWiAUXzN81bq7t3vu0FYnrAnMVVKid/2yw2fEDbj5hLOtx2RT/0sEv1lh2XSkWr8zcsXivj6ZldkjlxlgXpOKnWkZfziuCOQbncfyj9J0CzUHkjxT1Cr1tzw2D35aMZT7E8lnYYFoDJDZWwujvQhKjtkvRv2PrQvXCkHTKUHLr3YZ/6OxKzLbVu74fyoZFAzsn54Xj+D9Rqr+9cyQZoqNlkfhPi+ofSa0NZIfEby35CzQDLZ5E41cGPaubYyhS2KbmHeHYBo8aFqNAStJcOyCnOaYzbL4niHF5iRbhlG4FaTR+BFf1npfZb0qD/RC5cOaegokh4rOoiBjHar8a+CXT3nRMpypE27uZcwjp5ToeJTTmx+gFg8qIWZyllPPILoHwmYaHwydmGcy4fYy7DTFvoE3BOceLUdkXcCYXu9iyANUvWkYYiGDUruN+rYLy4wt8nsXH7EW20T5O2aTA1PnjgxDaVtNYJRJZYUdWS8hsruu+1RS7JY7iuGoYdV/wehuEdQ8o44oQ+AAVgu8UJLD6obErLWfIzb6TvpLJXpeVXWRNoQOb6HKOMBU5giu0HzN1tcqVs2c4EHwLut4wj7Uw8ptSqutVWuhWkkDnXJ2qxk/EFMwDsfArmGNnzWr2yfAtvUmTflSz6ybciSK1TY1eRBCQw104oWRJ45MWwW5QzkxgapcXLg3C1SdVjEvUvWpKgN7BvWsW2w97kyMrNCZwpgZ1dePm2FANcsNu0My6bGw2ArMFtD2ECRcITYUOiOu3qHMzbZb+q81Cqkj2kLpmQiUIE0jGrGyWpw2a32CxOY/XhZZ5/UXl3o5mMSpi++gSk4f+HlUFL4BZWnIi+5fDAX16Sx0jTS/BiR5mTLGMnrp7cqf02UWixbEzXYGfY3voUpkKuHxZdMXbwt8kUgBVz3Xh4cyJCBytKAWxOKyF7jAqmyWbOuYgJhFYerCdzw6Zgc+BeT1tYruxgjmOnI8yTVS/kadV4Ru/Ps4zhW0FrvVPgP0qSjU5JkIxt+26DHsHnVd8jQOEcLtMrPztetUE0XYtrMPsmkO23i1LatXUHQvwrvy3Bi1+D8VUIy1E0YUftZcwMp/7PJ+8vVoQY75u21mTMbHVp0b56wny+gDVVcAhAHU/xsVj+BzEr1Aibh5+gvBsQjdnmy044tttDiZrqIvh4dPNLTj93UtQYBfFlbyX4dHVrGze4q8tjsx0y4SY7rHc8baAp+w+7tN5IinrVhHL4NRToTuHSCE5QAwQOilkFGviIoFaNqk1u8Bjq3BUf4pa1icBH9kVf/Qv2McYErlnN0WXCpvxRYmTqq+qjoR7Plve4bMVUvjrVJsra0Gxq+3kdKG3sT6zDgS6VFu7KAMRUY4xtvxi5KiXhgyCH/Wigm2C4/3tV8gVUjdY+fM33lk5z3l2sj0ibrgdhr+ttU99KGSlyenztSXqeHS9knZeY6yvGTa7eCAdZQ3mSwflaRKmzrGnw8CkTwSahbx4wHpd70Tj0AoOWZDS5hQ6BfbvkcCTEKvIDA+RzIk270BxtzKEjAnIRYnM1AEn76RoeVU0rraq3z9FPn+Uo8ey2w39eCuNNsINbMwziibLjn0OOrbs2NQXdN2Ti5bN9USnJTq8UXAlGVuK+F3/tvG6AVKjkm8OGdDpc08n6odS4u2WNK/gx00epkjjtlXPEEZ6MzH1KtPdXzMCN1ITbtjmchUdJpLC69Bj3yKGVoolPzWMHp1+YwDMZVODTC1FDVhHqYi/0T36ToCgNOqlKVcLUSCmXaUbfN2D4WMtC8sb3k+SjkOOyfYsArIZtT5V3LtyOU7hD+ArlJbSikkA6XrcjTiLyTUh+v5CsXL7lcuvl0RYMa4ts6kOYoa4mhqls+peOfV2izf25Cthtm+Y5x/V6CPsTzFMT8JzxSY1TAF/PemAhzqjYi5jYMdrj4nu1fmDwaPYyi7xr7ceibnLf914mx8vKcNq58oLitRkM+G3QHxW9iAvz4o/mOeGIkzJBn1DQRv4zJ0idPi0OMW01plK0YlH92PbHb1jAA5qLfL2MMmtr21vsQ/j4SHIMio4klkKKbdbALkmA6XR4xPv7eChloi3J7D2B/4BclvHlOalwkq/AEI9aKwCu+NyixJj6ME46GqR5rTr6IMqeIkFroEYJaDUzV5mYNIe8vF+9y3YoZ5R1RK2VxbgenMxIFKUjP4igGiUGg2A0D4MBs5fBjN8I8bzaWnBnD0mmZUCbfo9cYaKJJg9Igb58kEeE+CYtdBNnu1QWQL3UDRpk+9AbPzvlqoQlFzWMPpYWWApG/t2hueBfHhBXI4MigBB2nepDN1ZcctipRdBFzDT3Xe6snAR+JQn61+4urg/plpvcA0e4NJ0FMzvneWffQqFKbfOVYMF/WxOUK9DcNCbEPNi5nXuNQOG5BCAYDENL9O+5T2e52BxxjfLEK/HY5oy2JbkZhljeLshZYFeFM5EkgIWX6ol27AjBwIVXg0elUxESfbrliGJCRvQ4WaTFmwONFFTWnbQDVSVNsGMwydrFqo6/QNj4u8nXZUQQhAxx+9y8ygLWDzODd1bd4V7IdZsjzgzPAb7MLFjfkddKzOKfbJyBEZE/clahk5kukuXzhU/wDe7sc2HgG2BhRyJK3VX7sX5Dx4cuArPZHk+pgom4GDOJvhMToofQUP5b/v8IMA9d6kd224X6/dsVFcKSxiL+TW40d1eM8KOVYs+3R352blEctJyPpAtsneVINCTQV9k/tgiEF+n7bVy7anc1YLp2eYZMh0l67BDAFnM0m3yxtP6SAeKtB+gyoTdeCIxeG3euzQmlCdheybrDLClvSOrJqjQE9dzGfk/xENgYd0zYe0wt6DXg5rnXtHZAV8vyJZ3S34y6Ln+arVq3VYFOFJTO42kDHURmO/b2bOXwYTpOXUb6R64FNpYAOv2EeDWiajxeWQzH7oeouF6f6Izc7jDvSPgivf3KW62j/eW81pSb/foJUVyoloy8fJcg9dcBSwUBvuwbueb//P3y9bhH3lRJycfKo1HiAFjniHRgqiFgogYFYLCr+2HZGNUnVtSGdeyP6Uv0USFqRvg5Kd2vMxahUj95jpbtm/XooIeG5/RR8uWnftTr+gNofxro4/4PiGqALo33+W9Ia6UHxcExrpKAyPVIuOVVeNwK7URwkAMeKD7OPKq6K/s+eu53Ev2h0l1LhBpARjxWhIAfVWlFexygrIyb6riBln59+zntfSAnsEICgjlQFXaNJ/P90hx0CEjCIb/oPSvjmEBRPCauNoJaALPQNNIt4LpmhxnCDYAJ0cckOZvCrqr1vOAWZodDZ3pv8OBJRmRYcn0I/+vrp/ZQFdwyhVtgUsEE+dbX8Vs9fnWaikYx06McJFXud0OoQ5Uh6EgCT0h+QCrYH2Xvrn4QXyfdeJseotEL6E7pZFxPU1Rr0CisoUglOunHVE4sX/cmIONP7GT0lc7bE5nkj1UXbqUa5OqCDat+Icd5asKmiH1bLyQFZqZVxnM7QT2OrZ6/DHPyp9hyp0+C+WWzcf43xlLOjzoVnkHlM9moICtqWJMwLYreglf6CItWP567o6R01ihI3V4z+gN3xQGOIcct28zLQdq7RNrpTt30J2awNI3RyM/94znJNv5m9HUklxQu3EuGULMzCptvuNSqtj6n0R2CBbsO474mMGhoCvyc9gz6lK0IHF5H+ix1BKWa6l9xfqkeQNo2a++DzagFRhySfkbd7Ihoq/K/ppdrJaH58w6PHnwMFh+TyIri31E+rUlN+JmNsGGUjPtntSFK5OVAebM/rOqf88MCe4stjnu8lmZXHF59thRdG69uVDJPG9whKTZvJWfCrFrZmkZTbpSbFPa7HXFbe67GQ2nqOZDPXGVBx6UQkScdV46A9GzvNjQWPggVJQ86xLOUYqhOa27Nfnd2gK2efVbsKgWBCbLielJWZWb3FyCvhXojL5X9grTF7IwsqbvpM0UkDjqhZtNEufxXKcKJaa/whYoVmxHGwcTCeMdfhP5evvXIGfC9VEZmdhD8ih1lR13YoOJdlytSdHnEh/2B3dpZ4F8UQDacJi29r+8RbVheZQ0Nh1sQjNZWP8aVSi9cbbHlN+n3Awjyq9gthex8dioZBZ39Mh2URi4O1FuoBuPEPqhOC4uyQJuofF5RLCwXH0vxCSO6T6qh64U28FDAVOj+XQP4TGhnSdh9eltdgQ3OuLltiq5nHN588nNKzwJCmLZ298weI4KOzr0mEUdDD1bvFB3LSxVaw7TRDm2zviMxCPufY4OwVyj6gGVQVwbM3uu6ugWKlximB8DhzPerQxeTU1ntKJ1ztUH12u+r6xmTpt1UW6txwH0iC1cWD2jM6SKPYXxna1eNtd5pqsYTJYdHql2IZlXP2ypPksF01eDNAsM/357LKHjD7HNERil9Pj70402JCd6SP0N2ZivsOmNIWc6G7dDQaCo0XE536XEcyFTj8wn7bidnjbcOrcyS7F3+gtixdJpUn3pr6eelDc3Cek2n68WEsqfcbuGrKYXGp4TSREOoEJrkNF0GZEuUu/cuSuSay6aiJN9UPy6O3ppzzJ5Tj5ve2a8vcVgKs95B1mDSJv3hRn6xFQe1KKnjXLh87flqFEVyimJq42RQaAWhyQqoKGrwFJTYw3CR3I5/v5IBJGa7WVzMVBGd42i+XRjlXQXBvkjleFfEIJAlyqfzekjCCg1YTvnXku1JyeAZzINfrsB/81+fy8Ka/+uA91FKhW7hF8eEuqng5pqYBTDcWGDFkRNRVLUzPA8XRc570TlcQ0N9InXWu6vxGPAXcRtBTDOL9MyO9v4nSNnORJ1HP7HjAcRJ9sHLb7CjTbewGzqt2/vlw8nV386fZTuPZTkZ8rC28QQw4UgZoUoohINxRTQVZvjwIStbezyrDfQcnuJwLBuUHdx0Q+GIyKS+rNiOYEpvhe1YNXCUdifCpphIhbWxI5i2fdXGFGkSHHyLD+CFxeTVBZAG7pyQsnhjNczSJxrRbYJyVeqhpgzchWc/dX3uiBXGa0/m3nAJWNO08iynppDHUVA/ng9o6XS+GcvdgUpnTrMnh3fele7ZCJhWkTBlQ7q9cBDbcrgyoZAcyvyGxJKEKazsDfw8SQwRu5ViDjiOEZA6Zgygl0g6eb0pzASEBHX79geiLaeu4AbkXI6Ke4Y+c7EXJ4mirDEylLocd4iYu8kOJQkxzQCPv6OP4nN3ekV6yZWA6A0jO6QWf+vSvh8eYVvUL8r0a7Pux1S65+OlbCJatI5BJ1D4Zg5yzYKo93ifCff/bKOKlu4Hw1qoI0BBvURKHHrCnN0s/CoPaLT4s3SXWfX8U7+yRXyqDn2oLm3TNn5BcT5ViUgahNOvVKcclxu34wRwm1+R7RXj0MUp40hOAtpZr8ImuFTVg3RNUB4e2mM3bccuLchUhOXhRL3rDzh8JQJRWaemTS2fMQCINwSVFnU9Hvc2EGUHdBfGkm/tocVbUzwZxP13sFinx/Mjy/ck92T5192+C07r1KmuHGwKMFARLrDPEOcg547pa7A2maTp1j7aDb+un94OthykJxNWjt62UdhXKiUY6pnSI10Pf1dpuY3Jrq3eWru1nA43j5Bteh0P/PbyoNfkwJu8ftv9/wzJ7Z2FIYXDsEwLdMBrbmywjXSiPIzHW/lRELzfS7+O8udbbUB4MveJKj4TuKgx7y8nRUpluqxHGNytBV5OoaYuiyo73p+b2gs8XuspTK95rhmQfo25UB2uautTf8IWfXbe3+EU7kyV0MEc56QEHrGGx/E7hDpeme5XtbHb9JTMahIpXQCT5GvJMU6OgQ5ThwfmUCUYBjcTStREbCoEv5N2Pe63Owfl93cvI75bUo6hJDIW4jtyqEjhgTdHGhX/oXd1Yly//biIj59YMCsbu01J5vEwztQ27yVqe2f8TnhpFbI5W3DXdmnk1bBhEkC4zO2h5zB1FQ6n1LHkS0b2RMMx1Nqf52ITeKRLQ6LPkcoufkIMC5B6Zgq0vTpmbu9FcFpVgmTEy8ar1SEfJIKd3xvdatuLFSz5JAs6iM+wMpSac4246ce96JvTR+1xGBYZfJgMbF4FOXvdzbTv/g8TAjvvsLAdHUefk8D/98cpaW5WGnMbkFhAd/sdzascwsI6tYwSAI3eKCZwg3HYuLZxgMwet79cQSxc8B5HIyop5tjEtp1XMxmhzdKIBmmIlZg01kDr/hR/KpHLHZxLpGE82PUkD3FbOotWJD8QvYLOcw0/2YKwxmO+aojCT+a3/C7jlsjzroypKpK4AmoXM4KpTjA/BYZ1zp0xCb9an5RydWyw0eqw2kX72tKV+GlcmnLn65iIChj+1/Nxkic3vYdly7vHD8Ao1QsoMpdf1VaK2Ao2Cdt368nrSnr1ya98TdPtwFmsZizZcyPUhOjv4fNxEmBCqd3H7jYFLUpFtpgLNHXNv9NvxF5Lug/vngTAs6G/T0xCb5rYJxITDtyYDO55DqUcvROTCibfpcbCmSXqlVvJk1DojdheQV/gqQKvI1BG1tDgnHSgkp65No2PTcSglFBcwXahHAWTe9afNDKSQhH0wZgmtEBOPVyN/ecFOE3d+OPDEF5D5cbJz6BQ4HgMyM4KMsL4fUTiLM7YYbqhi+/UG/xL8XpOFz0bjpHIo/OEIOYMt0Ir8dmZ/p2aFuZPOfZfG2Wq5dOxosRP/tRYSZw1Qrpalmk3+bvZIirGPG0X91hsWGKxAPQsI2lev50T5uliQGGGYGRPk5wStyz87CDhJk7wFYgLelEpCcmUtpGFptvJ9M9bRPIlTYVdBcxf1NiXIOn8ZBA5fpkyn9REa9p0YhPlaJpCGVnZc6tPZEqtKu7H3wFywZFXhSSdEh4glJwFuNKrABvTJVFwUqnNa3dSP50qOTnyyV2EPTWRK8PPy09vtyKLv7+NMP01Is70hetcvv1ip/QTz7CtsZmWqw9Joi1mPWUpUGViVtxKkaN9w9qMhZbX69U+SYkh6Ah3PzXAC7tWfDPePt7KLFPyE6C+BDGJQn5q4L8NLmIDwgLpc7kIlMXxciJxLoUA41bx/9fcllo00kQSgbGeHM1DMCmTooY9yfhU/LjS+YlLhmPrZKUe36T/2SBrmSe8vxfUI4zZWccaFW0mb2H9HxrzQGykdDY2XlfOt+LNAFza3Cm2L52vlJ3sAadKF1+oVPNUDBgcY+la4I/bZh9VXzsSV+11To3Rs2Bfob+AfzRmC/YdOJRlLs+kFQQt8Lu3GsNcp7IM9X1bo0gRZxtzN3Tg46crRTzlF9/sqWkK7ITGxY7l/Jc2bg494w+0TcsrIu3v613OxPKqffal1WxOuD28OOaqDQW1+iqa+BxDR01lkXrNXccVYfDm5a2V8k+zi4sOYeo16XUFDeZ/WVpaYAPwFhuQ9YS054lLva81oFyk2PnJKV0u3BTAFbCN+QHkaS/6VgPVfe5UNZZu7ddoKmpzQZB0o3gcDBPJi1eWxafzhZpVRM5AWXbmpnaCWpLmD6cUYPLuGGAjm6bgzQukj5JCXe/7zmZ711sJIB5A3onTBdBYy5NdEfYFcfHR5pPACcvGgeG+OVFSbyd7ToHfgJJ0yU1eWdg0pKd9RyavrjZyMbIFhKySoom+0NvXaBGgc2wZn5BgrRWc0aQlQS5+/usRCSnPj4N/+RZGFrXo+Twq2ZsVBDNwteGzkEZ7blHHPtZ1ixpx30/mHv8RKV9zm4D+O0wj9ghsRvXAFTGZlchmIIzJxB7hU3ne9E/nwiKP1RSPSRxgACV3tqkjctVuBsGb57dRI3sM1K64gKw0WgduvMAeJP5zyB7PADUNgom77d5lpoUGpCAg4g+nc3hSd2+xfF4GMl1byS6SrMsvYSQ1wIMstON58C3PGL+Ahk8nYAYIWYRM3oQPLf9KS3IFcQaIVjd1shXeiAD+wuFbfgyc5kmx+EjWIzyyTkaTyZ2phtfkRCdjx9WgjlfMON8NcyomZhmYv4bEsvtv1JyFhDpbFxdjmn4m9VtDcKoYzGSx+yLHzc1FkP7qo7mo6vzbab6vsQJEMP388loqYaACkPg3PIzAlh+urGFi9bdmaEUOCc+k0tGothbBdv+z43Uf7ikPRjFzNezygAqDI6J6pbAW7CHqpg1Kn4wI9rx5VIa5YiGZ5Yc/Mtur5k6YFHLCp3N10jIQBMcvHQSgCYHI3ufl2Rvoppf1F6t0GSjUKhyy114SX0w/yt/3wYyXsggxk4NH9B+JVRu9UWQdTDtDrwHihXsMI2PTkukxX5PVVovBmPIRneQFU9Lbbgp/kO0eIUO+kTp/dpGRLPU+LuSjt5uwNTOMAqnx9RC4Bbpng/DQH0yv38m/I3mAWzqSLbKkhxye4QZVP7Ead0Fk3l8ODxAVC3/k4O3h6E2IvurgDHVkzy1swg0Dt8lzFJv9fphJDH7OXkjtoVwpDTiJQBl67CE5xHAf9KldOHRFCNeosrI5c7g6C1ph3Q7jZQg8fZNhESWFqyMnqaDns8R8p4Z4P7OgWnVnlY4W3kLsi1w4AnQ4FS4VJcZCPbNi8nsm2hFw3Fhf9hgW0a0cG8Ysj8N5QNH0IJG/JeMbrPJ3RZfXXGQVUxwM4iC4IQ1yNFjbmUTQGAOIqZ1nMgO21hGdD+oQgD1ftZcKcJJqpuE78xu8UW+sNvPUNRdhPmv/kn2uo+6zyj3d3u4KgYQs64NEvSAg2TRHhj/jOm2ZVghbgNHebDlQ7tHmWniYYmh11DkIi7d04MolEBC0UZI8fO3dsNlcrOlCM5xAOjFaecITvGEkBnqhnDiu7YX+D97/uDR2qPFUfN7DNj54s0gPtd28qwSKrP8OV1YHLgkLHKRISCiEWHM9dL8Xxqk1E3lYnVdOnE+mXFHqqsbp+jOe2X9g4QRKzroQwflFHOU5cjI3jYpQKcZv6Bd3Jq6S8LMzI+U1iSxq9Kk8HbU7XIOJJ0hsuBwBLeQCGJNBsXOeSmp7Hp/+zfVK7BWuvfWaRhGrB7R09ezjllBFHlZ3yOz0r0V2vmMuua4tT7DfNfbnm4Pw5q/M/jUfuVSPywXd8KifWK1VQORdzvsoK/eVQ0JRziDB1+uDH6XugY2g2rnBX9vrUImhwycQV+87/xiT9Hiy3ru3xZfbv/0BA8EEAFVRiPopfnz0qX1BNJ7boS8Qp3IkAx1AbBKEhzazWoD0ybwVpNvWkSLHtgdw5ajggjCIFdHCb6yF96tnmXrquzXX/UzT5O4HaAcLem51ez45UM5+pwiXbkxFymbarAd9iXcXyR/y66bKIDRAsSSnJPBuwd4SVo2JTIuWvR7YwRqpRdfPIH109V6nQ9t/jLGuH8btNjAg04F2tUOYLkXDyVrCaMhcNHutr32N8gTqg08ylWFtNa5ioWC3IRWKqmDcmnhIkPZH0FMUpkm0TpITFwWe8hHtnAHx65xzgSiWLUOzmVEX1J5CSgap+H8eH6+EugAbwl/dqlIKJlYSHB0rTvQho2h7BfFwAfg125FGbBXzLRcvlOSqzo7YzD0a9Rm51gpmPWoqdHjSf+8xvriNUk3yS1MMLf1MtTGnmQJkFmt+8XhTSOA4DYugx79H2az8YUukdo8TJwKlllkDluE/CaBgryF1voOkGddrzb/5PAMr0jO9ar62XTL2eIVUPC6BgraYvCW3MK4iVcaqWUMslLTwM8K+lwsPr77OlP1dIrCI8CRyRPmhsppKFFNhps+NReQ/htrZnlh0AdbjWDI2U4OFlAeGgFZ61C4nNzepwnbIhJouBx5px0gEgZW3APrdFGy/Da5BKy0cFHzwLIYj9fjORwR/uXDugWUGANkomioruwVTGCnpYRsxVXDSev4V3MtLPmenlz494kcACeUngKnFDm33OeEipCKSZkYsdRA68ayT0UsUXrfW8hgk0j/mvOjCNVkOWoE0ui+hmWp2czLsNZ7/A9ggLCJTTm/TZTjN4FoElOZQPFblHAMe+1V2ZkaRNLA9npIM8poYJkWKrBDKbPsEeB3x076Dc70oQ5bVEVCHvLpPOe31jvF/Yq4+dq3pf1opogi0FiqByJA2gRsOHFjA/IPiaHBEHmXkGIpD/40WN/s0cEoPQ+dq+1Hwy5Vzwj1Ba+/+qBHYI1W9r5ddC8q9S2yN6ZARqNpnYFOSXHi26xDIwzCvVqUfq/qipY4k7Q460Bgr6ePkfqoHnIekDWp6msq/DF3DTv4GHr6l7h/vEH4nAALF4+qiycQq2Mc3IAaMOa8iNnwr0OcCFR3oyW1s9dp4/N2ImxXKCj3VM+1AeBSXlqgdaiz4Q9et1vK4VqOHaOr9v3DqRJP8nlsJUIJSt8Eo7oM6NwhxicfdD0SUTbccFPifj1G+GiB8ZCxRiN33YqnG9qOdhJUmv78WVreMqpNk7Gf+AOtnp0nkkxcaLR63cSV2oIeXBwLPxoHUML++VyCtG5V5qyh/j5HNaSyYQNraVC8fJjwqdixtYsyV3EvNj+rNaJafQjUUwTcOrB0Sjw4p75ujBeoBV3HW0QRGmHGzamJsDZ0IFythfdrO858JWjiy5ga2QPqLSCuUGFYr7EMGEHiRXuGfXK6oZM4UdBS+oF/My90hLSi2umPT10PUxNgUlxZyfNdweYaM/puwgCmxsiiaMX2yqb6NW3A6QgLdED/Zf51JAWEWwaUJGpsxadhB9Cx0QIK/zH5cKBHur9aociw8DXG8tXasnAmG0+weHKUoknYRb4AZGLAWrp6xfagJrg3Rb52Y1zt5x/aRMHr518JonwMLek7jxjdYNMpHWtLp67GpeC/FlUyhbuR8BzY/vtPOSjzW9zyf8QH54GnuCt+kPyOlZjfzJ+P/5BwGlCqT6iKoYFFlgiVgURzy7eHjgrJe1Q0Kb9dxjRf4MTmkqsayI0i5+0+RUbPBnqlT9YUWrF0I55jhyKhYCsU9kQiINEs9E2/5Re9xGs6J+3/qY/RnxDWGApQzb+txBOvkGt6vSGufYgOThKrCevOmpjiEBFIBGMLMHNIDD2CA/wkYU+c+FS3c09KuUjjFKB8Fh+IWKlKzPuTw2ljwhwIxO8yBOoE+K9uKW7yJBLwuShUARWeM6E+moy7TT1D3qgl4wS0PPAtjdnEboz9ajxjyqziMRIm6iObF6vPk3uxc4NR7CbvnKhKw+zvJIAGST0XM8tYqMy8kfYLMLiS64OEHieYP7tA92z6tWJakt617MbpVMf8tshcyosQ9EOItdCAere8BnIbBmHtYf4fUQNumO7oFoDv/wAElC7hZrQZSOyhkh+Z4zy4DO2oJli17jdLaL54IqLkkEAb5ViGti/y1SWMaiPulBocBKuL/55uG0+WNDkNboNiH+Dz/Y7/KAa8DkdDcLVdQJuQ7+0W6OoDQa/lemWTLfrRNXut0Rp2ASHHDuXLyaKqg3EX/6e63VgDhe2RQxM7E1WYRoauPGX6WM4MCkasGI+cwq+Z2OI6eWJM1KZbM0VLSSPxofjEDyDdDMVdVC1hqInVe2pGAHxf4SYp3XsNiCg+yI+5IwS/Q8KS71gkxhDSHxiIBHeIiIAiXol1+17TTIuiyZwA86WRfKTmXXcGlDfsRQ269IL0PwcM0sXBrDH1QhAKQZzDC5FQYmxl+1WKlPf5Hyi2Y7e3X6qN/QGWs6NACoeCw7P66n0604RzE4WDInp96L5HWRaQ1waEO1jnLIKUKdYcuj7yGUKvd3z+RyUvf609MdbXcCOg9MtGH2Edq/zqZJmQWWP0JUnuTSLiSe2ly" title="Mekko Graphics Chart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7157482" y="2526089"/>
            <a:ext cx="3467871" cy="3502377"/>
          </a:xfrm>
          <a:prstGeom prst="rect">
            <a:avLst/>
          </a:prstGeom>
          <a:blipFill>
            <a:blip r:embed="rId13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1" name="Rectangle 5"/>
          <p:cNvSpPr/>
          <p:nvPr/>
        </p:nvSpPr>
        <p:spPr>
          <a:xfrm>
            <a:off x="6973332" y="1438230"/>
            <a:ext cx="3967542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1" u="sng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问题：</a:t>
            </a:r>
            <a:r>
              <a:rPr kumimoji="0" lang="zh-CN" altLang="en-US" sz="1600" b="0" i="1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如果有一家物流公司可以</a:t>
            </a:r>
            <a:r>
              <a:rPr kumimoji="0" lang="zh-CN" altLang="en-US" sz="1600" b="1" i="1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同时承接</a:t>
            </a:r>
            <a:r>
              <a:rPr kumimoji="0" lang="zh-CN" altLang="en-US" sz="1600" b="0" i="1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轻货（&lt;30kg）和重货（&gt;30kg）包裹的运输，并提供</a:t>
            </a:r>
            <a:r>
              <a:rPr kumimoji="0" lang="zh-CN" altLang="en-US" sz="1600" b="1" i="1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一站式的货物追踪系统</a:t>
            </a:r>
            <a:r>
              <a:rPr kumimoji="0" lang="zh-CN" altLang="en-US" sz="1600" b="0" i="1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，您是否愿意交由这家公司替您运输所有货品？</a:t>
            </a:r>
          </a:p>
        </p:txBody>
      </p:sp>
      <p:sp>
        <p:nvSpPr>
          <p:cNvPr id="18" name="BainCircle1"/>
          <p:cNvSpPr txBox="1">
            <a:spLocks noChangeAspect="1"/>
          </p:cNvSpPr>
          <p:nvPr/>
        </p:nvSpPr>
        <p:spPr bwMode="gray">
          <a:xfrm>
            <a:off x="452650" y="2853730"/>
            <a:ext cx="1243645" cy="57606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 anchor="ctr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sz="1400">
                <a:solidFill>
                  <a:schemeClr val="accent3"/>
                </a:solidFill>
                <a:latin typeface="+mn-lt"/>
              </a:rPr>
              <a:t> </a:t>
            </a:r>
          </a:p>
        </p:txBody>
      </p:sp>
      <p:sp>
        <p:nvSpPr>
          <p:cNvPr id="19" name="BainCircle1"/>
          <p:cNvSpPr txBox="1">
            <a:spLocks noChangeAspect="1"/>
          </p:cNvSpPr>
          <p:nvPr/>
        </p:nvSpPr>
        <p:spPr bwMode="gray">
          <a:xfrm>
            <a:off x="332979" y="3701213"/>
            <a:ext cx="1243645" cy="57606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 anchor="ctr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sz="1400">
                <a:solidFill>
                  <a:schemeClr val="accent3"/>
                </a:solidFill>
                <a:latin typeface="+mn-lt"/>
              </a:rPr>
              <a:t> </a:t>
            </a:r>
          </a:p>
        </p:txBody>
      </p:sp>
      <p:sp>
        <p:nvSpPr>
          <p:cNvPr id="21" name="BainCircle1"/>
          <p:cNvSpPr txBox="1">
            <a:spLocks noChangeAspect="1"/>
          </p:cNvSpPr>
          <p:nvPr/>
        </p:nvSpPr>
        <p:spPr bwMode="gray">
          <a:xfrm>
            <a:off x="339242" y="2003684"/>
            <a:ext cx="1243645" cy="57606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 anchor="ctr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sz="1400">
                <a:solidFill>
                  <a:schemeClr val="accent3"/>
                </a:solidFill>
                <a:latin typeface="+mn-lt"/>
              </a:rPr>
              <a:t> </a:t>
            </a:r>
          </a:p>
        </p:txBody>
      </p:sp>
      <p:sp>
        <p:nvSpPr>
          <p:cNvPr id="22" name="BainCircle1"/>
          <p:cNvSpPr txBox="1">
            <a:spLocks noChangeAspect="1"/>
          </p:cNvSpPr>
          <p:nvPr/>
        </p:nvSpPr>
        <p:spPr bwMode="gray">
          <a:xfrm>
            <a:off x="4311360" y="2846708"/>
            <a:ext cx="1243645" cy="57606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 anchor="ctr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sz="1400">
                <a:solidFill>
                  <a:schemeClr val="accent3"/>
                </a:solidFill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958170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662981693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117426"/>
            <a:ext cx="9753005" cy="381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竞争态势</a:t>
            </a:r>
            <a:r>
              <a:rPr lang="en-US" altLang="zh-CN" sz="1800">
                <a:solidFill>
                  <a:schemeClr val="tx1"/>
                </a:solidFill>
              </a:rPr>
              <a:t>--</a:t>
            </a:r>
            <a:r>
              <a:rPr lang="zh-CN" altLang="en-US" sz="1800"/>
              <a:t>快递零担融合市场变化迅速，竞争对手纷纷推出重货电商产品，并取得良好业绩。</a:t>
            </a:r>
            <a:endParaRPr lang="en-US" altLang="zh-CN" sz="1800"/>
          </a:p>
        </p:txBody>
      </p:sp>
      <p:sp>
        <p:nvSpPr>
          <p:cNvPr id="62" name="TextBox 61"/>
          <p:cNvSpPr txBox="1"/>
          <p:nvPr>
            <p:custDataLst>
              <p:tags r:id="rId6"/>
            </p:custDataLst>
          </p:nvPr>
        </p:nvSpPr>
        <p:spPr>
          <a:xfrm>
            <a:off x="827620" y="1053530"/>
            <a:ext cx="5237804" cy="366767"/>
          </a:xfrm>
          <a:prstGeom prst="rect">
            <a:avLst/>
          </a:prstGeom>
          <a:blipFill dpi="0" rotWithShape="1">
            <a:blip r:embed="rId7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市场主要参与者纷纷试水轻重货</a:t>
            </a:r>
          </a:p>
        </p:txBody>
      </p:sp>
      <p:sp>
        <p:nvSpPr>
          <p:cNvPr id="63" name="TextBox 62"/>
          <p:cNvSpPr txBox="1"/>
          <p:nvPr>
            <p:custDataLst>
              <p:tags r:id="rId8"/>
            </p:custDataLst>
          </p:nvPr>
        </p:nvSpPr>
        <p:spPr>
          <a:xfrm>
            <a:off x="6925295" y="1061217"/>
            <a:ext cx="4313745" cy="366767"/>
          </a:xfrm>
          <a:prstGeom prst="rect">
            <a:avLst/>
          </a:prstGeom>
          <a:blipFill dpi="0" rotWithShape="1">
            <a:blip r:embed="rId7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迅速取得良好业绩</a:t>
            </a:r>
          </a:p>
        </p:txBody>
      </p:sp>
      <p:grpSp>
        <p:nvGrpSpPr>
          <p:cNvPr id="64" name="Sticker89614"/>
          <p:cNvGrpSpPr/>
          <p:nvPr>
            <p:custDataLst>
              <p:tags r:id="rId9"/>
            </p:custDataLst>
          </p:nvPr>
        </p:nvGrpSpPr>
        <p:grpSpPr>
          <a:xfrm>
            <a:off x="10879967" y="1471584"/>
            <a:ext cx="359073" cy="247652"/>
            <a:chOff x="8710496" y="1304663"/>
            <a:chExt cx="359073" cy="247652"/>
          </a:xfrm>
        </p:grpSpPr>
        <p:sp>
          <p:nvSpPr>
            <p:cNvPr id="65" name="StickerText89614"/>
            <p:cNvSpPr txBox="1"/>
            <p:nvPr/>
          </p:nvSpPr>
          <p:spPr>
            <a:xfrm>
              <a:off x="8710496" y="1320767"/>
              <a:ext cx="359073" cy="215444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0" cap="all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示意</a:t>
              </a:r>
            </a:p>
          </p:txBody>
        </p:sp>
        <p:cxnSp>
          <p:nvCxnSpPr>
            <p:cNvPr id="66" name="StickerLineTop89614"/>
            <p:cNvCxnSpPr/>
            <p:nvPr/>
          </p:nvCxnSpPr>
          <p:spPr>
            <a:xfrm>
              <a:off x="8710496" y="1304663"/>
              <a:ext cx="359073" cy="0"/>
            </a:xfrm>
            <a:prstGeom prst="line">
              <a:avLst/>
            </a:prstGeom>
            <a:noFill/>
            <a:ln w="38100" cap="flat" cmpd="dbl" algn="ctr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7" name="StickerLineBottom89614"/>
            <p:cNvCxnSpPr/>
            <p:nvPr/>
          </p:nvCxnSpPr>
          <p:spPr>
            <a:xfrm>
              <a:off x="8710496" y="1552315"/>
              <a:ext cx="359073" cy="0"/>
            </a:xfrm>
            <a:prstGeom prst="line">
              <a:avLst/>
            </a:prstGeom>
            <a:noFill/>
            <a:ln w="38100" cap="flat" cmpd="dbl" algn="ctr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graphicFrame>
        <p:nvGraphicFramePr>
          <p:cNvPr id="68" name="Table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027135"/>
              </p:ext>
            </p:extLst>
          </p:nvPr>
        </p:nvGraphicFramePr>
        <p:xfrm>
          <a:off x="1269083" y="1792701"/>
          <a:ext cx="4773942" cy="3709430"/>
        </p:xfrm>
        <a:graphic>
          <a:graphicData uri="http://schemas.openxmlformats.org/drawingml/2006/table">
            <a:tbl>
              <a:tblPr firstRow="1" bandRow="1"/>
              <a:tblGrid>
                <a:gridCol w="6770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86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8759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442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1886">
                <a:tc gridSpan="5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>
                        <a:lumMod val="40000"/>
                        <a:lumOff val="6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1886">
                <a:tc gridSpan="4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886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1886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41886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4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9" name="Rectangle 6910"/>
          <p:cNvSpPr>
            <a:spLocks noChangeArrowheads="1"/>
          </p:cNvSpPr>
          <p:nvPr/>
        </p:nvSpPr>
        <p:spPr bwMode="gray">
          <a:xfrm>
            <a:off x="2602929" y="5792669"/>
            <a:ext cx="333425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30kg</a:t>
            </a:r>
          </a:p>
        </p:txBody>
      </p:sp>
      <p:sp>
        <p:nvSpPr>
          <p:cNvPr id="70" name="Rectangle 6911"/>
          <p:cNvSpPr>
            <a:spLocks noChangeArrowheads="1"/>
          </p:cNvSpPr>
          <p:nvPr/>
        </p:nvSpPr>
        <p:spPr bwMode="gray">
          <a:xfrm>
            <a:off x="5501092" y="5792669"/>
            <a:ext cx="416781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130kg</a:t>
            </a:r>
          </a:p>
        </p:txBody>
      </p:sp>
      <p:cxnSp>
        <p:nvCxnSpPr>
          <p:cNvPr id="71" name="Straight Arrow Connector 67"/>
          <p:cNvCxnSpPr/>
          <p:nvPr/>
        </p:nvCxnSpPr>
        <p:spPr>
          <a:xfrm>
            <a:off x="1272736" y="5727561"/>
            <a:ext cx="4820883" cy="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72" name="Straight Arrow Connector 68"/>
          <p:cNvCxnSpPr/>
          <p:nvPr/>
        </p:nvCxnSpPr>
        <p:spPr>
          <a:xfrm flipH="1" flipV="1">
            <a:off x="1272736" y="1792701"/>
            <a:ext cx="0" cy="393317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73" name="Rectangle 6915"/>
          <p:cNvSpPr>
            <a:spLocks noChangeArrowheads="1"/>
          </p:cNvSpPr>
          <p:nvPr/>
        </p:nvSpPr>
        <p:spPr bwMode="gray">
          <a:xfrm>
            <a:off x="1158255" y="5792669"/>
            <a:ext cx="250068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0kg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1272736" y="1437980"/>
            <a:ext cx="4793589" cy="345757"/>
          </a:xfrm>
          <a:prstGeom prst="rect">
            <a:avLst/>
          </a:prstGeom>
          <a:solidFill>
            <a:srgbClr val="CC0000"/>
          </a:solidFill>
          <a:ln w="19050">
            <a:solidFill>
              <a:srgbClr val="FFFFFF"/>
            </a:solidFill>
          </a:ln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快递零担融合市场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5" name="Rectangle 6929"/>
          <p:cNvSpPr>
            <a:spLocks noChangeArrowheads="1"/>
          </p:cNvSpPr>
          <p:nvPr/>
        </p:nvSpPr>
        <p:spPr bwMode="gray">
          <a:xfrm>
            <a:off x="3236761" y="5792669"/>
            <a:ext cx="333425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50kg</a:t>
            </a:r>
          </a:p>
        </p:txBody>
      </p:sp>
      <p:cxnSp>
        <p:nvCxnSpPr>
          <p:cNvPr id="76" name="Straight Connector 72"/>
          <p:cNvCxnSpPr/>
          <p:nvPr/>
        </p:nvCxnSpPr>
        <p:spPr>
          <a:xfrm flipH="1">
            <a:off x="2855812" y="5655561"/>
            <a:ext cx="0" cy="72000"/>
          </a:xfrm>
          <a:prstGeom prst="line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/>
        </p:spPr>
      </p:cxnSp>
      <p:cxnSp>
        <p:nvCxnSpPr>
          <p:cNvPr id="77" name="Straight Connector 73"/>
          <p:cNvCxnSpPr/>
          <p:nvPr/>
        </p:nvCxnSpPr>
        <p:spPr>
          <a:xfrm flipH="1">
            <a:off x="3427486" y="5655561"/>
            <a:ext cx="0" cy="72000"/>
          </a:xfrm>
          <a:prstGeom prst="line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/>
        </p:spPr>
      </p:cxnSp>
      <p:cxnSp>
        <p:nvCxnSpPr>
          <p:cNvPr id="78" name="Straight Connector 74"/>
          <p:cNvCxnSpPr/>
          <p:nvPr/>
        </p:nvCxnSpPr>
        <p:spPr>
          <a:xfrm flipH="1">
            <a:off x="5691127" y="5655561"/>
            <a:ext cx="0" cy="72000"/>
          </a:xfrm>
          <a:prstGeom prst="line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/>
        </p:spPr>
      </p:cxnSp>
      <p:sp>
        <p:nvSpPr>
          <p:cNvPr id="79" name="Rectangle 6935"/>
          <p:cNvSpPr>
            <a:spLocks noChangeArrowheads="1"/>
          </p:cNvSpPr>
          <p:nvPr/>
        </p:nvSpPr>
        <p:spPr bwMode="gray">
          <a:xfrm>
            <a:off x="4401360" y="5792669"/>
            <a:ext cx="416781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100kg</a:t>
            </a:r>
          </a:p>
        </p:txBody>
      </p:sp>
      <p:cxnSp>
        <p:nvCxnSpPr>
          <p:cNvPr id="80" name="Straight Connector 76"/>
          <p:cNvCxnSpPr/>
          <p:nvPr/>
        </p:nvCxnSpPr>
        <p:spPr>
          <a:xfrm flipH="1">
            <a:off x="4630966" y="5655561"/>
            <a:ext cx="0" cy="72000"/>
          </a:xfrm>
          <a:prstGeom prst="line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/>
        </p:spPr>
      </p:cxnSp>
      <p:sp>
        <p:nvSpPr>
          <p:cNvPr id="81" name="Rectangle 6938"/>
          <p:cNvSpPr>
            <a:spLocks noChangeArrowheads="1"/>
          </p:cNvSpPr>
          <p:nvPr/>
        </p:nvSpPr>
        <p:spPr bwMode="gray">
          <a:xfrm>
            <a:off x="1521786" y="5792669"/>
            <a:ext cx="250068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3kg</a:t>
            </a:r>
          </a:p>
        </p:txBody>
      </p:sp>
      <p:cxnSp>
        <p:nvCxnSpPr>
          <p:cNvPr id="82" name="Straight Connector 78"/>
          <p:cNvCxnSpPr/>
          <p:nvPr/>
        </p:nvCxnSpPr>
        <p:spPr>
          <a:xfrm flipH="1">
            <a:off x="1690306" y="5655561"/>
            <a:ext cx="0" cy="72000"/>
          </a:xfrm>
          <a:prstGeom prst="line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/>
        </p:spPr>
      </p:cxnSp>
      <p:grpSp>
        <p:nvGrpSpPr>
          <p:cNvPr id="83" name="Group 79"/>
          <p:cNvGrpSpPr/>
          <p:nvPr>
            <p:custDataLst>
              <p:tags r:id="rId10"/>
            </p:custDataLst>
          </p:nvPr>
        </p:nvGrpSpPr>
        <p:grpSpPr>
          <a:xfrm>
            <a:off x="2265212" y="2637706"/>
            <a:ext cx="1078517" cy="508000"/>
            <a:chOff x="6672517" y="2658126"/>
            <a:chExt cx="1078517" cy="508000"/>
          </a:xfrm>
        </p:grpSpPr>
        <p:sp>
          <p:nvSpPr>
            <p:cNvPr id="84" name="Rounded Rectangle 80"/>
            <p:cNvSpPr/>
            <p:nvPr/>
          </p:nvSpPr>
          <p:spPr>
            <a:xfrm>
              <a:off x="6672517" y="2658126"/>
              <a:ext cx="1078517" cy="508000"/>
            </a:xfrm>
            <a:prstGeom prst="roundRect">
              <a:avLst>
                <a:gd name="adj" fmla="val 6667"/>
              </a:avLst>
            </a:prstGeom>
            <a:solidFill>
              <a:srgbClr val="FFFFFF"/>
            </a:solidFill>
            <a:ln w="6350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85" name="Picture 81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6691067" y="2778070"/>
              <a:ext cx="1044229" cy="268112"/>
            </a:xfrm>
            <a:prstGeom prst="rect">
              <a:avLst/>
            </a:prstGeom>
          </p:spPr>
        </p:pic>
      </p:grpSp>
      <p:grpSp>
        <p:nvGrpSpPr>
          <p:cNvPr id="86" name="Group 82"/>
          <p:cNvGrpSpPr/>
          <p:nvPr>
            <p:custDataLst>
              <p:tags r:id="rId12"/>
            </p:custDataLst>
          </p:nvPr>
        </p:nvGrpSpPr>
        <p:grpSpPr>
          <a:xfrm>
            <a:off x="2256970" y="4073922"/>
            <a:ext cx="1095000" cy="508000"/>
            <a:chOff x="2281427" y="4702977"/>
            <a:chExt cx="1052158" cy="508000"/>
          </a:xfrm>
        </p:grpSpPr>
        <p:sp>
          <p:nvSpPr>
            <p:cNvPr id="87" name="Rounded Rectangle 83"/>
            <p:cNvSpPr/>
            <p:nvPr/>
          </p:nvSpPr>
          <p:spPr>
            <a:xfrm>
              <a:off x="2281427" y="4702977"/>
              <a:ext cx="1052158" cy="508000"/>
            </a:xfrm>
            <a:prstGeom prst="roundRect">
              <a:avLst>
                <a:gd name="adj" fmla="val 6667"/>
              </a:avLst>
            </a:prstGeom>
            <a:solidFill>
              <a:srgbClr val="FFFFFF"/>
            </a:solidFill>
            <a:ln w="6350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88" name="Picture 84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2541168" y="4735024"/>
              <a:ext cx="548513" cy="443906"/>
            </a:xfrm>
            <a:prstGeom prst="rect">
              <a:avLst/>
            </a:prstGeom>
          </p:spPr>
        </p:pic>
      </p:grpSp>
      <p:grpSp>
        <p:nvGrpSpPr>
          <p:cNvPr id="89" name="Group 85"/>
          <p:cNvGrpSpPr/>
          <p:nvPr>
            <p:custDataLst>
              <p:tags r:id="rId14"/>
            </p:custDataLst>
          </p:nvPr>
        </p:nvGrpSpPr>
        <p:grpSpPr>
          <a:xfrm>
            <a:off x="2270595" y="3353842"/>
            <a:ext cx="1078517" cy="508000"/>
            <a:chOff x="7338913" y="3173897"/>
            <a:chExt cx="1036320" cy="508000"/>
          </a:xfrm>
        </p:grpSpPr>
        <p:sp>
          <p:nvSpPr>
            <p:cNvPr id="90" name="Rounded Rectangle 86"/>
            <p:cNvSpPr/>
            <p:nvPr/>
          </p:nvSpPr>
          <p:spPr>
            <a:xfrm>
              <a:off x="7338913" y="3173897"/>
              <a:ext cx="1036320" cy="508000"/>
            </a:xfrm>
            <a:prstGeom prst="roundRect">
              <a:avLst>
                <a:gd name="adj" fmla="val 6667"/>
              </a:avLst>
            </a:prstGeom>
            <a:solidFill>
              <a:srgbClr val="FFFFFF"/>
            </a:solidFill>
            <a:ln w="6350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91" name="Picture 87"/>
            <p:cNvPicPr>
              <a:picLocks noChangeAspect="1"/>
            </p:cNvPicPr>
            <p:nvPr/>
          </p:nvPicPr>
          <p:blipFill>
            <a:blip r:embed="rId1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751" b="17073"/>
            <a:stretch>
              <a:fillRect/>
            </a:stretch>
          </p:blipFill>
          <p:spPr>
            <a:xfrm>
              <a:off x="7428040" y="3242616"/>
              <a:ext cx="858066" cy="370562"/>
            </a:xfrm>
            <a:prstGeom prst="rect">
              <a:avLst/>
            </a:prstGeom>
          </p:spPr>
        </p:pic>
      </p:grpSp>
      <p:cxnSp>
        <p:nvCxnSpPr>
          <p:cNvPr id="95" name="Straight Connector 94"/>
          <p:cNvCxnSpPr/>
          <p:nvPr/>
        </p:nvCxnSpPr>
        <p:spPr>
          <a:xfrm flipH="1">
            <a:off x="1860636" y="5655561"/>
            <a:ext cx="0" cy="72000"/>
          </a:xfrm>
          <a:prstGeom prst="line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/>
        </p:spPr>
      </p:cxnSp>
      <p:sp>
        <p:nvSpPr>
          <p:cNvPr id="96" name="Rectangle 6938"/>
          <p:cNvSpPr>
            <a:spLocks noChangeArrowheads="1"/>
          </p:cNvSpPr>
          <p:nvPr/>
        </p:nvSpPr>
        <p:spPr bwMode="gray">
          <a:xfrm>
            <a:off x="1861978" y="5792669"/>
            <a:ext cx="250068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5kg</a:t>
            </a:r>
          </a:p>
        </p:txBody>
      </p:sp>
      <p:sp>
        <p:nvSpPr>
          <p:cNvPr id="97" name="Rectangle 6929"/>
          <p:cNvSpPr>
            <a:spLocks noChangeArrowheads="1"/>
          </p:cNvSpPr>
          <p:nvPr/>
        </p:nvSpPr>
        <p:spPr bwMode="gray">
          <a:xfrm>
            <a:off x="3759789" y="5792669"/>
            <a:ext cx="333425" cy="15234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70kg</a:t>
            </a:r>
          </a:p>
        </p:txBody>
      </p:sp>
      <p:cxnSp>
        <p:nvCxnSpPr>
          <p:cNvPr id="98" name="Straight Connector 97"/>
          <p:cNvCxnSpPr/>
          <p:nvPr/>
        </p:nvCxnSpPr>
        <p:spPr>
          <a:xfrm flipH="1">
            <a:off x="3939288" y="5655561"/>
            <a:ext cx="0" cy="72000"/>
          </a:xfrm>
          <a:prstGeom prst="line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med" len="med"/>
            <a:tailEnd type="none" w="med" len="med"/>
          </a:ln>
          <a:effectLst/>
        </p:spPr>
      </p:cxnSp>
      <p:grpSp>
        <p:nvGrpSpPr>
          <p:cNvPr id="99" name="Group 100"/>
          <p:cNvGrpSpPr/>
          <p:nvPr>
            <p:custDataLst>
              <p:tags r:id="rId16"/>
            </p:custDataLst>
          </p:nvPr>
        </p:nvGrpSpPr>
        <p:grpSpPr>
          <a:xfrm>
            <a:off x="685057" y="1629594"/>
            <a:ext cx="546412" cy="4138450"/>
            <a:chOff x="309625" y="2144339"/>
            <a:chExt cx="546412" cy="4138450"/>
          </a:xfrm>
        </p:grpSpPr>
        <p:sp>
          <p:nvSpPr>
            <p:cNvPr id="100" name="Right Arrow 141"/>
            <p:cNvSpPr/>
            <p:nvPr/>
          </p:nvSpPr>
          <p:spPr>
            <a:xfrm rot="16200000">
              <a:off x="-1486394" y="3940358"/>
              <a:ext cx="4138450" cy="546412"/>
            </a:xfrm>
            <a:prstGeom prst="rightArrow">
              <a:avLst>
                <a:gd name="adj1" fmla="val 66735"/>
                <a:gd name="adj2" fmla="val 50000"/>
              </a:avLst>
            </a:prstGeom>
            <a:gradFill flip="none" rotWithShape="1">
              <a:gsLst>
                <a:gs pos="0">
                  <a:srgbClr val="CC0000"/>
                </a:gs>
                <a:gs pos="100000">
                  <a:srgbClr val="FFFFFF">
                    <a:lumMod val="95000"/>
                  </a:srgbClr>
                </a:gs>
              </a:gsLst>
              <a:lin ang="10800000" scaled="1"/>
            </a:gradFill>
            <a:ln w="1905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01" name="TextBox 100"/>
            <p:cNvSpPr txBox="1"/>
            <p:nvPr/>
          </p:nvSpPr>
          <p:spPr>
            <a:xfrm>
              <a:off x="444487" y="3795511"/>
              <a:ext cx="273263" cy="50359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中端</a:t>
              </a:r>
            </a:p>
          </p:txBody>
        </p:sp>
        <p:sp>
          <p:nvSpPr>
            <p:cNvPr id="102" name="TextBox 101"/>
            <p:cNvSpPr txBox="1"/>
            <p:nvPr/>
          </p:nvSpPr>
          <p:spPr>
            <a:xfrm>
              <a:off x="459741" y="2359944"/>
              <a:ext cx="246178" cy="50359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高端</a:t>
              </a:r>
            </a:p>
          </p:txBody>
        </p:sp>
        <p:sp>
          <p:nvSpPr>
            <p:cNvPr id="103" name="TextBox 102"/>
            <p:cNvSpPr txBox="1"/>
            <p:nvPr/>
          </p:nvSpPr>
          <p:spPr>
            <a:xfrm>
              <a:off x="470976" y="5765081"/>
              <a:ext cx="246178" cy="50359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经济</a:t>
              </a:r>
            </a:p>
          </p:txBody>
        </p:sp>
      </p:grpSp>
      <p:sp>
        <p:nvSpPr>
          <p:cNvPr id="104" name="Rectangle 145" descr="Enter Chart Description Here:&#10;&#10; End of Chart Description&#10;DO NOT ALTER TEXT BELOW THIS POINT! IF YOU DO YOUR CHART WILL NOT BE EDITABLE!&#10;mkkoexcel__~~~~~~~~~~False~~False~~Falsemkko__4HooU0THZk28POP9trq+pbTvvzd/gcV8t56cq85kb3NDTsUhojRA0EsgEHHMH7oYP1SYpn09ysXVivguJdhTvfyVMsBLTGvcX7WPTor/CmXKFGCqc1+ur/ZLkecd4XTqCIgYXepz7F6nMscilReNt/iiDyta841epGfIY0HoSLLSBbIw2o2bUHmwTMpVXxUSHO29yOFR61OAcTBqSS4nXd9k2GD2nlfTzIEHVeT+HOvEMfzP4uErVXmjrKzt2TAyHu/gZdwwhMJTaoxLkooMZYwBqJ3e/MP8B5I8/d7HN9lhn/5+LEQDOX3kMyIn+DRrY7O+xDW/gIMVAf3EeYZQKqBo+gwAYpbDqzAAan0ZM40iRvLBPxGnCqSDDj7xJ6NzWz4GT3VYGc1F/zvQKvZDGRAv4gGl/v1sEiZoGMuUiwA5BLCb8dgyShnpx/aoFctOa5Qh3q0lXobym8yjJlMr1U3C4zPTs+ieiKetT934IJgXyHc8IJqHoPUgwvCPHJmX+qJ2whtBEMo3DmgTy3ogIGF+WuGN01sKP+JJHKqe5OjIAg3aDzLoGQRv7lhmPRnWwrweJj+CZZzKJavsjKoID2K5jzz2rpRsheu2v1Nnxr0gLR+U31TAYi2UgpygwjYaQrkKxhODpV+pZmYo52C1T6rP9DjyS6arkz9mJQVkv9gRdIZHHnESjyNszbqNE+eXy2mpGCEczVHgyXNlwCph17A9l+DyEp+k0BDrizbg21umNR/IOD0lkqRo3JOzZ4GIrJFji7VL8uRFGxaa2K5aa26dWoWmOowdJFtnIyzBSdghNHEirUK/BByx49r0ZolfyUgrRclrKI/u6DHy3aea3xeqTncp0j0Oy6ctODonYE17K34gdEtxaYHR8/3x7RrRi9PKIfzc9nzgBsL1UDpVCOi7eidGAWieSPJ3QHmbKf3BzxiGL1DqFgQv7NNsjqvFcO4e79i9exbD0LbZv67+/F6ijgvN1wnNG0wueG5OKrkXmCiXw9IPsBl3+aGKVqVXWjJRo/eLOrDK06KMzzxReHxOhokrp5+Oc4wOyxDgL4IwnIc7fpaNIFO5DlGMoeDG97iFBUzR6edoyBdZM/Nd0sKYRKGnbrichpneBp0vXcS4JSjl7R+buYNSPsso8rYfBzu9BctRJAv1pdVIDnAHR2Kn2wZp3gidx7RRzBYnjiujAV99fFr6DWcoeMIryd2CCCaIGzUlRgIm4JSvhB5C89RWpUuTZkUV3BsKDSdfC69pL751gUXYncDy5f51qKjTZ95malgPAcxlWDGt9/0UlmcMLtwT5RppFVoBnDufjl1DSIOdjPoyUm65iRs8po8jmjnxtYmXMZGBbRaSGv0lMrwoaxLmqfoy/pjnuMNPlXsD1/KFt3fSAmW4821nimIyHOfTldm//aHDZEbqgwwuT/QirCJib5/4HGv95bcEfDLrJNI46PFQj+rJrSPzZ8/704B3z73uW43DK7+yNokD3QgA/JinhoBRUX9FepO86YeqEEwLczgt9bXkmAhdcuJ3eaPykQHjCXxLAbWCBdTmpQa456qkYO/qOx6j7Dk/s62Xj6bOzHEm5BiKDCiE/XWxwXLrraCvT4yOrSbZBv9tPMVkjTNx9xna9ygvh7BNPOtr3aOORuBynjczXhxb9pfnXyQrZ9APbD9eBuLoJxDsmTguX6nR7dVI+r4Zhu+b6O5ZsEp8LhCZHWDFvoaTMse95kbcdp90AxCfR8RnrKL2CCSjTPxlFxda+OdynBdE2qe0DF/2cvAnRVBSzcRM8F6SQXVDt/LWRVW/TLBcq/YfZSmiubn4iq6xoVIJdhxQPpYiA5jx4Gg2o0L1GgUZZv36D40upiEBb62O8MC7vw8+SugU8uCL2qFWBQvvHd/oU5WCFzJcqe22MLLyQWQ2/irEe9cpTUgKEJXZf+iZ09ai5+NIFuZq32Y5KS2Maw1t0tfgUBBfCye/ozupLoVNcunxTT65g2KNG1Lg0ondVYTQCyjpk5lRpZI0cFuseNpgPSK/tdaIhpJscjvUh5c3wGImi8NHzp3IYlLCTQT+NCFnRmt7AbN/MOjkuTZ/+6GuqA2G606SUr3L41HhoMgV1k3YWXm6R0NSuHgzUOanGgkjft6Be5avAOqk5wdzQuTUO3FkQPh9GT3UXmkygmR7wZTyAnY8nIrSgVLfhgJdbzyWnXxKMXC3wkrGZJxhgJgUxC7f42hUglMgAFcsSUWLvhI9AWAhORUwbb7lJFRhbcm/jgdvTuMU7x9vU6yl8aE2PWF69w0gktwRgN8RQmSWiz9KpW4xlf+5ZUWNQjvAK/tBecXLAVXrb69AGDuaGPZMhaH08oCBHeQSFnJs3S95deGmQhwmGLV/t2uBryfswgpCCEz6ugx/VYi37eynaLf+zK6VJwS3eItqtw3r+OCecNgelCNYwJiha78JyPo5Z66JIiKnlTgpQmzjPk/N7bPEmmmTgpst6SwgaAMJ1DvXwiMsQrmiWzFSW1HRv0AwpmTCcdQ4k3afiKJFAUvLHlaGoooNjhrLY/5AK5iGarVy/1RFlSi2zo7Vlptb1quiCtHMdrAMLeWgyxG9IRbrjGNpCWA0tRXum/C76hqM7Uar141ew5EoM1zAW9PTQuzJ7W04I91ARacAKivI4riVRb7PV+nqLe1fNDuvibpcUjn3zXqoaAhHfnjBZ2lENhnvKtsAeEkaaeqIRIcey+Q0zc7Wd3qh/wMFKMpZ2B7QauVz0GsGGlRT2vNYv6jt708GO+FK0UlNEq3PUxSCaFhnbk5vIEsermOxk+Ba43zRXf3FwSln5BlVYOgMFU4uFUGEi4+lDWeIsBQ9nyMB0IeVc+FqmLEoqTvMqN9TsYa3s5ECDKYAs5z7czumZG/FY30a0TKaEw38rEkYBgzWcyMNPTSguBXAajGuN9zVukGQst3Vyjd6Mw11cgyfeLG6C2iDt9+SgpDNZv7WoWjFqC/SYFjQkGydY4BbqtVApE+dl1IIF2xrKtqEC5mvz/nLZ0NJH9i5ypz56fjbdN2Q9tueF+ByoT7NdPgsmj1tLZnXSGJ3FepKs/OGtyI20XN96YLEee/4kXtS2vYt/9eIT/507lsVcc6r5PRuibYTfumTzcV6EIpknIV7JJYvTb45Ud1A/9AsPnyPNKe5PMA/JvF68s4QDN8bAZAm0Ee9O5UAWEkcgA8kZri3j8hWnQglqcXNXTUaxMgS3PykcbsVNROBoNwlRbRS5KsWJuye7MTnl8FzmfrOmdo6vYhfVJquUANNTqTUJCfVmnOTl/h+yz7ELznWH9fuTyMzIvezOH11GJuzsZVmclLgJh8RHptt2UYOzjhj+zrTFHnE67H3qZIt6VPFWkUZeAVtc93tfQGrrlh3TmGthGcVdd2SSswKF7G5Tc/JegUpvWCxUTAxvbo3FErAGa1YIk3ZmsEGYOrCb6xigZL+lqjOoem2LdKWVs4SZyQoT07T5WHJtZfhVUxljX6kIFxDthcFCcZyRCnoRGazyPNYEOZQuwfdDa2t032yM5CHd1rn1hjQcf2YGLDMHId1aJrhlnC5WDM18n11Ge73pav/GJQBhp2Zz1scfLinGli9en7eYOLCtYp4WmUijuFaIVA3w8XLNQhEJJe/Rpk1+bagGlsH7HHd4Lis2+Yr80cP+r6oIqWCEzkRQZr/9r8I+Ghefv+Fv0NytVX3XKhSrieMeW4HXEavh27Ucfdi8YhHbbxH+CV+CjEpJPlFt23d8TzD0yvL/wCxnSGf/qAck97EGyb6moDU3zE0qqvjH628oaXpXnl1vYd9N44K2ZShWSjUEP9t78ogatmX8X0Ys85aDnc8wOcWakpoX7Uq3gOmYBxbCsOuMowQqxMNSKPkCmVsorhwyFv6/RfjpJEvHVp5Lt/+rwnMg7A6sMm3+qwvQXsi0k8IXwmqzbfsR9xsAQFvPaXzsptbEFHA8Fom5ElvQN3I0IXmZ13penbJ0RBwbmaCCk568qDd9wF2nc9KeQWCcEC90JYsGEFXsuL5ahQ0NNgSLyNN1Q7A2zWGfvvDGWbqXK7+tf3firBW/8cfnm8gjslYVK2tETlm1fKiTFamhQdofORHM2Ika8glN7juTqxuNV68n0PnX/VKR4jVyXjY9543WnWoIX5hVB12egugdk77FMnxgkC1A0Ksnmbo/t2s1r31ZFattw1qflWeGJRcb49UnopOX0sInMNNhCX5yY1+Kb8hkUWp3h255KDuXtehtfIHO5iosi/+CZAtjy++2OfNEtwhwFNw8iHC2mgy1FEJSnad9MFMCjornf6ncvWvf6EVwqHBdwdzPzMPCIfCFzDQb2nvOt3U8fR55ftmADedU4bnC2oKaFIzOMewF3Hy6xcSenWXTxJqYc1Z9yyWcysvAoHab/BeT3db0JNemIm0ihl/53osowIdu0sH3nzovISHqx8aPKscWmAvu2bexaBJiR6X7up6y9aInMJcJqFnoGj9gTy6wBbHy8tHbAO+T7/EggEtPn4FnEswPijx6JqNjbs2Uj2XPy8rm9ce5UicHgESLtlrWMeojsWYy3QQqUTDWEjAbK7E7GP9SK9hd4Q01k+eJF9LaYV6eyHINbSqZDHZpGIGKCNaTLSPB5wYEB5xX/yAOUqh6ZKCy0OK1zOE8ooOHa9ggU15mlYiLINDkDFrTUVZgRpa1DP6WPWPiWUPQocth8PExmKYdc65jzGJEhrz8FdKnd0ChmXnFmVkmIV0o6/dISgt/P4VlbMgQsk607fa61Pq/bMOxyjvNlmdn11XjI59IEObsj1MSw/ECNK79KR4LDJUN8XsIPT1JkKVVgoO9n66DhzRMBqJnKAoeWQgKaDWjeyTRv1Sr6Znj6IV/g9euwTfKhmTQnXO5S61TfbBjfRId1f+GEtNQSWVxuva1vb0a82c/r4T6fq9Czl9cpw3Nvg/IxRdgrpjsp3eGa3Dj7KClOFAe4JI7GW8BF33xaXpn2ADWNDOu/tTsJtDX6WF5PAwWDabqtw4nFwtVqtg9rCMRLnJMCQxQ42BAzHqP8E0XTL+GS2mEfcFmQpLP6XvhXb3IYH0BkNRlzjV2A3ZB8G82Fo/Jzb9QQHO/xqTrgYXUks5h+R1yMof8X9eKUSYcSm0GqE5eLtDrAfhZbkfxWJ8rdUijDIp6l1o0/DpInSNr6yPupk0wm9BzKRfEZ98lrgcpoaQAfY/htboeBE+LDXgxiWpMnFj7Psew6fkoSBj9QHhF24JqdMSIcn4pCeNFhHZGjMWP1jylPgUH1FugClqRlvs3ewc3YUvJXgw2tt7t8TFVBIgYKAQwDI+pboA+0y5PTyR57Opuo/N3ovW4eWDT3w5OZEav0Kra8FBUCOyr5YEz29V4Fv284o/AawJf4yG5heTINo6Uck+CZdooH4GmL00VEzddsialrRUHrjWXcW4hcQ5LG+buZz4ojzUR4u8wwKtSNqitWzpeq4eJDwZke6oxlEkYbzcjMX85+3v7yad/jBQhctZVGvkmNou1lVb4m3aUYJeNPbCLxkCyB9uo+0hYnAqaGLhnxdWDougNv6l+8GXJRZ0dlALrSLpGB+DabTI9JaNk2gHSOBAQ61D5ms38haXXGvu7dCDdBfJZwPummpf/T3ATwo8UOCXtA3x4C186y6b3cKig9S1gwK4ej8SHPMZacp7cIB0Mogut5Hp3UpttAYqb5M7eI9LmSVdq4dljk360fJv+VMZHL7tVAM8mrML3gBgcnLOkR0qTfu4+/yFd2unKVRmDxQrjCaOGMEUGxvHUOYu+8E4D4uRtTOjOZhC3FeTKmdwodlLTTEBshRp4hjGCU3ZSMKk0EQMZHSu+B8VI64JmRXRyslmJuOEwbDEGHbGxFpNvsOFrkLze8JDcC7v4XjmgfXKyPBOpqRl6HIkjk4PMgxz50EIr8WcrPZGFIq2VW3A0VW877ZUXT1q28WVRV6WjV3jY8PIh8oVVHLEAyXHzgR4vXahC+gyhmGAioN85wNZVHnTds8TVRajpUe7Wcjy0gnk4xXjLXlUYX9l1HOXv+p6JiKssIo6QrbasF76XvM6e+g3+wifAtynwK+CR4A4KRxOPS4mqMmPPTB/RdWPml5zFoLCwHjDGoRP8fOxLMuy+sPPLyVJiNR3kcn4FfMq3pFwCtahLV56m476wB/K0cRilOFWL2JKyjolmeXUFwV1zTru0Vl10he625yAp2J84xuJFPkFbgIdGWfOwv9SxfRjavrestLVDkO2NntSNkVtNjDnRjTaD88FsVNsN+XMB+Nyhp7UyYOQ0gXtCi83u6+FenLIvOse5hr1jwI9yFC+rfb0+70xThhzanfVnoVOPDGaIAnNCdH92cYKJJ+8e/G5WXZpkzejsTE0PeLY0zKxbNAcWMmjbNXIKVkd/u0cIqevImhyJLo53NA4tkCCsyWR7jVx+pqP62eH8+Ck/zMWXJSUqmcC0cNww/TktBPQzEHdBMKt+MjxKN41HGNe+zPKlyoTLdZN2L6NcHdg5YqsixLLW6759V1sNG/hBW5NyrFaYaHNWTQlshf9Y8gKBhRxxYxS6jIggJViJJYC8xL8+L/FzxvY2NFXt4J4t3KO1v/qc4+y6dMCwxvG3zWcQ5iE3OGizP1Nr10sLl0SG6EFGWisu1GizmhxMVMJo3u1eb8G8t/GvducMcJv9UNLhtgKsyCOYIIK+DT7DnWqv5X0IOtYEkpOmha7DH13PxmSU+L8xKBU2i81S1BLgmhnOkPkrNrP6liJyPG4maKFDmbxsxdT2g4t6uRkr607iRhnXpkKnuWiFfgf8hr9WADl3LcsLcnZB7kFJCuy85c25HMZUK7IixvW5Egx2MHgaJpDVURobXbpXm3/I8blzkeP8UciBGvt4EcFj4flLFzM4bU93k/VLFcToKkAksDi+r+tAm3HB7agJ8Ohw1eJBCt672gn1QemS3cLNT7e8ImsrGuCAHTyfk3c8oQDj/jYNsCHNj4+SGSZ4XDiplIX/LX0O5ARZJTp0+X15lAtiHc4ftGwkHa85NDjANkS0dGSodjm61geyrN1LGmBLSLyZ10QCJHMTNw+WI2vdu+xq7fMbDfIm7cmC2GH/gwHnwpftvmZxidTIdL4FdAcYERoK6qofmbgKHK39J6opcA0d8Dfyiq+YQmMCTIT6l36sgHTk0zuH6AsEW4pJdApq1usP8ik5U6MrkKG2GT+9EA2uUFQFdLc4F4SGChg4tj0mV7RlUma2FlL1Sh8po71JNuNAdRRc4+ng0P/1Z9hnB7S9Xm6VtM4fCAEr55BrZ1fgEoPurJNQ+4Pv+ku+zedmSiS/RQzS7Bog/vs2/zzwMz3nAER6b0w6WN/a0A9t5aBHzyAoLRwBNUBzZ32He83MVvQg4VFPpUgJJI6BlOzaB3fWGzOT0C5nPQA/I8OzZQ+TiHXWNMMl61abR1y6v4QMkZaj++LS9DrysdhfrHtd9i/xpnxFwDjYOmvp/H7gfXoALWkKwjgSnDnEQwN83Sx5hzx3PpG/tWmaLNqmOUoyyrqnhg6nGqROh9Yjm9ODzl7oauwqJQKh+3FkpYs5nUtR59fgMDooJd75bqC7Rs5jxgwkwZy7gF1pFRYLdP9x2ewZ3Cx5MPDVU5VVzNZJyCRg+fvtMRpmZK4/rTule0d6FHrA7XplTDDLOxNz/ppJ7wGSWjGzFn1oVmm1LHZj3HzK7BacqMzOaoQjl6nTcHe0sotucBaJrGxa0cPe0PGRlKMEvG49WMjStoMINnTYClRtKX+v8nDyJjTs+juNV2//275hyuxMP0Qzluj+0aKj1CgQQRf2H64pPIzQCFEnjLYN/X/b+XZJF7T5Taaga3PJSN5lmtepG8ctX5jgiLySPvmwQnBzcGcyFfZl+CFK2NTmJV2QPnNGudfnNFgKwLyUoUaEadasyB66D0Jhbg22iRk3yfVrFp2I/TKlZkESq2jWf611vVtc+jks5GIF215XaUd9rsRlaTFJfDpBmlyrY0S73qG0H80REodFQHfGeTfc9pxElj6kGH5wzpG3c6i6S5nj8Jxpf4vIznMYKEDj0GjMykDIANxvI0YG5F/wl2Ja8cNTPyR8lTi4LmVD7g5H0pIaM//TJ1VW+hUD1T4bmQWnjYUGm/vnpf6fnYBB0nS6uCu7f0Vdh7goom+W0zZP+JSavyycbr1aTcz67H3dl+hWhtkhw2440sBaplPIZ4kIgT8lC2/POVuJ2qoMwfgT1axz/vg+/H+3+TvcBU+rx9qL5+b631V3AVIoyd++SRIo7nB1ZYkR53oqHBhyIEa/+lljjGipwD8PuePCfhm/G/k0AHdAsySg49qxp0IZeMinyV90/TY7qALB4JNKO/x78wkAW4b8oPTOXeNdmf20iJ90khvoE1IQ+UgS6lyOddYsdz+tikz/0j31/WAp5a9+VYe3WIWYgvamu9t0wQRpuL6yzSx2tysc+j/mpWT/Id5iVylD+I2BDM4h4U38rjOytK1iIDoN/lXeI25w4G2Ef9CefYeDWWDNWlDLZrquwN/pyVsHsrOC2jhXD8VlHM2U70tCRQgB/4+K5S0aXsuS2wxHbPa5/KLLmg2fjalrgkHvuaglasK0wth2FbzUHdwkFBU3JhwXCcxqzFl7UYv3keSAlYltuCLvIDuV9XKM2/MFf4d6PNEkQyVpfLGLGKppbfzLiu7F8avi5auhaUprNqpFCj454xrmFS9umTgL7sAptvb3umq30VCYkxFb0RZoYu9YfUmdYIIFYToLU4DwOv+8RUIWaU889X9T2RZLviaICQrtzInidhrSov6VJyzjb2+w+Jb4lsIoxHP3OP367Fxf2uAlrRykxTXs90kUDc9FMLfeYfgeHyK5QNOjCdup42iWLHox0XEZT/GRXID/fv8brrURyiAbglgRiPWjnbPWDy/Y7YFQlUgT4EVDzFmw78ZwuJIQU1IbiBp+u3w53IJoPRCvvkJlSqIVB2TZGjNIowV4PEEQsWgrzdDGnDrcXe8+0mfcpPtRwIs4tWODoaXNLChnTFmD7kf7FVRsGjJdIW/eDMHrS3yr6fSzJ/CQFEzEYnLIj5n7LPM38WnEyRVXX/vYiwh6UEvsxqn+gVxHn/AbVZxZsEhSArQmRucaNV7QIeuk/bM3XXjViacqrtqL1YtSZtJFF08z7ChxMYTLxLZnqaVfV8InD9kvQhlz0pA8+hBI6n1Ya3Y3ORN2jHydxK1+40iXqom3HTGaIqWh3sigY5+CxZhM9LByqkGtC1TgZmiZRYIFVZKamW4gvmbxunladWs0n17x0bxaIqZ6zIhX2cvR8v0LjJPYNpm5z7dCsQGkS36rQV5pIssAg7csYf2cDEKwp4Mj99J14M5Kixvd2qoKfEyzE9dS6hSQbWaeUlOd6U01NRqhhLiUJ8IUFV8ZOmsWGMlQOHWUl5y2fwjPDU/MxfSDrepjLlWtpiUQWmK17pTlCSyTTjCi2Irsn1glqLS5fg3rDrK62Yl1hP0prdeELCZUH0iQlpDaQDDx0yHTB/4vmhka4bl8Dcokc9CJyUERCLwI/+bbCIXOURVuhvC9NKazzSuqH0N8rho9/CHhZfQ5JGJNVeniP4DjeVlG9RPmJHlPJFn3gpsoRuoWEFGC4OZ/oXPsL9ggZu7byYc1L7G5FwfvPdT0uyHUiqkeBjuWq+OO61ZNRTPMuDDwVilDAo3AzQVz8Kt0vsrNDT0APHmSiWd6N5ZUzFTZq0RuKV7ot/PBOAaqfrki3COmWWwfpsLFXSY/FuvXG4M3yO+CsfHt5yi0HCKxN23ukqvqi0EAgGiMLdJ7ntBZbvoB5Fw0sJmmit23j6frSMHu3szPbncR0o3qO19SXXDSfswbBt8gd9NnmEts5TOWQJJvkecDtj4fuIExXq0Sz49Ch704myipOm4dyrspsFRcz1MP+6aavnlIhYSERj8hrbM35DrS8TlRDetBKybRv9nYavTrRVXpLRcOzvn/s3WXrhCJcuNe8jHwD8ljn2OjdiFn/JJ+t8miQZMQSPTfDyWTBrwq2UJoz3YOd/vYh4fCepAakGDbLqpZXge8J/HSrvGNHYchhQe4+AkTS/7vO9330WVGxwm7ki2w4NENNnmyNeowu5rZ7uiYZ0Tb2NsfIpgPHrQhj/ghTtjO8WMOv4uZSO/u43+t6+n6pVdOcxP0MlEKt6na2qw2xnTu0SlcrBtcDGte/OZAHFBAbNU6VR52iBffGBHYsJsGguT7yc2EaLDi9Swxmq7ATn8P7LUkVFsz5pOouhrH3vC5p8i3KtZp/0J+wyvlclaCGarll3lomYkP6KZpgNmNH+E5O0ttBIEge0Cjsl9PcIV+Y8puYHq8DRHO+V+ZMoPrDP5GzDJs+9nkGvtYDP4ib0mG0W54uKQT1cR0u/GW6q81Kumeer3bHOovYKKggbCEUEN7xXCAskAHkEL6dDsUNJ/ttfnihu09ZgnrzaKx54zEmD0alOQzwkWaB2+vTTsAYqePy/hqn+DpJ0Ze8I4yWwNxh1r4FNWVJ1cxxKmyH/TQPUNMEfCwkmWXAgS7zSanLQh3swl8BVgNFK50U+qmBDIU8yvaAgJ43WH+iRrmI+x5QvltusLNB3mtfL1CfVkmZ+OgvVaxrIB4A4QTtAUiQmeZqkZO4WX51x9Pt45LfMPW1AfdL1MXe2SiD/Lc1sjVcmt35aKHjUwurhvhM1bOOw/Pu0Qike14VQKZO73kC6sRAagNhg63XFVTtomw2++EtdXZAOo6F6JPRoiV3H0d1GhdvAy84vPBrs8z/qlVLfjxYtmdDEPkggA/x0ZAGw42S5jwLyKEdwpDlNiOPrVF53nKRFnAOVRIUZ6Ir2NO4cg9HkYsqlQTDfZ7caHQiQ0fYSlO23duZr3R8zXkWPH9udWKr1T6HeXob/XwgQUIg2Ic4axZzqUmzDsNqOb4rSM/bOiPVoTJEA11RZ64sTilJg6dBmjQhmPCLlvzkiueOWp7G/WoF1sYWD/rjvPkgLw2X/JBKh4YjabC08NLsmM1tApH7BhJThF2TQTMtxt8/Lx/kusKnU2QmeK9GlC6R7YYWXUK+K7lv2FfhYiWHMbbU4sSgahz1aBWcdUMM5rS9FExHE56r1lfcbaWeeStaLaSUTtVS2AAbPvqTMyu6dAFBJh87DirF1zmf7715ocMjtBg0PVBLdwgzZrpaAHf+gSGxx18yf8Yi7xs2lRACvAXwofGYIqbeFpBKHZWLTPYeZREutSYJdnCOUMCWGSCY0WZEG9Ul/6AusnQjihCPrVDmTHytcI5NWxKne6FD26qcm7Am8H8jWyP/WOWtNQOCX5xjd+J70R9872H0jN/LrfaV0ej/zv15s016hqnhgU7sZP5s2jzm1b/nmGcAZvgz13p78OKb2c8lqq/o+BTlFCJ2yykL1U4RzKDIpgD7P3rmgsKdVCn243M0/bTOGbhlXzppBJg4ik6amssYeS/4iajSYU4+OZNwbYVwJ+RrEVXn+kfZTeGEqiH1hD2GTB+TX6O3wskrZsRKiHpiB3M84bazMFQOwvpl21Xnnu113sohOJi4uyYMaBU/RHrUILwK+Hj2dnGBDlGAPzRKBRK7bBorW4SkKvpNzMZlUWuc21kzmHnRXqvl7s2G8Ih1+UCi+ooVa5NZl6Goqkjcwl5DfjEPOGOUHsOeOZuCibjn6O2Q75b7amdOCasxbcGw5rdUj3a+XppwbA9lXJlSq8hPJ5BOHP5klouUtTqEjjPVKDn6lznTH8LewgNxoeIOxg9PxeDh2ifqgGs8LMUsOgjqrlQ1DeWre1DrIIGrMoXDcXeP+S9rZYbkkalNybrvWStX1HB8/UBXLfJnGgrzQfL6wGQyO42W65yUO1VV76PkJwvH0az25hCjwCJoK7odCZYwldlmtkkPDLmA6JEOwQFrtcfqWhVjbNiYH0+9NFKkeR7znCtNDJzxJ1LDst2m2ylgxD4xSIhoyCs2ExkjSkYZoBwuw1kAJYBSzoLjODQ7RMMRGF1inQn4DGA1KDiAxZmvTCuybzyZmdE2svpZH66gOpilozujQQgbJOXaudadKh/r3kYvg6Q7Kd4idyPgxbowMgVY4By/Irn2Dw9dLxbEXIzjUdrno+bgiid/VBb69WW83JWuaciHIpFtoKaGTds35A31eITq2Hvu/NE+L6HYFbmObutG7+NKZZAGbZUdQ4VLyneTF33C6v8gFoZ9DA+UCHrmx20heLnoGPz6k/pyRNIb89hYN+xTxZySEghGTJsusUnJiSUtowXYTjhrJSPkDRxFnQ8CF0fRBm7gAGZUvw70qXl+5DU7UmQO8QyGKD5gKP/BZAzHiSUObyfp0Va24+Zm5frd8pifHHxqWf0DbpXnuo6ancO2p3FS6e2fuK+Zcfu8acZMFDPrQ62+XpZqTsbr8nnFKkgh6dSDiX5rQZnXsc6H4xJ3H3GAAfIDJjG9vpNdRgSwxDg3Q760YTEoHN1BTaqIH5N4/pinA+X8ko5PwPr+YggH0oLcepxMTUZN7vsugCO+jbeYqqCYd4WXx4lbGuAMIMAEfxyWJtu8bBawYL5osHC5XD7mWRYDZ/C4G2sFG0hc/4rhd33oWaAFYLcjdYj1B+kG8amOJmVac1G7n7YkewTDwQ6uDQTWWKINv8dSoK+KCLLS/2z1BVtCoCnf758XP/ewl+pLqevqZdvt7K8coyccMFpUF9mVSbq23ZvBC5Cxu4pnG5MSQRi0xydB4n51ljsJcpkrGMyhTYd8eVIyaaR3fQggrJQrsy1jMEmwGqseIYgpW9CQ/XReOn2JDV8XkEO9USggfSMyUvIFzikrot3Iad/urYyxHgXQ/pJH2nbvD/wVM6kkLnlD53qdu++v+r29OTjkHA2GcaPzLxbd8xuNausIUqU/3rOQF32eWORXVDAwNEEpn8mudG52yAW404InqP813ORJF/A75BqfpVByVEmqwntaibB/6tBNM8uuLIMXg7H9kYGgOutzeZetQD8UebAaoZ2rzvSkss2NIubxw68WUd9eGNzXmTEZfeVr+EZRuDwcfk8Sgw2ZTaTii3LuJMPcAhlA7eoN+Kk0tg36LU8H5wYzyQjHu6mqAMHTqtr3aSoftftwNWHS8xvQ025NzIDN4ONxeblbHOlBeJsjge7EDjDmh5URv6GIKZlPHgB05vfb/lOycf0bN5UpS4uXAHEtN6r3rms+zCy+BF4jD/WrDRuidqCMzHzQoHdrJ98wt0UccenSRz3xXanwy+k+eLiU/deXGRnZCaEWhJkOHYuXhS6ne6mR0Mx061lXqXgwXnhwksnvMFiS/RmHK1DKmzwCIpCg/DwiyCXtGF1JwCNoY2n94mnBRtQP/09gJSpi44BqDIhUaXr+/pxhUFxUOPwl8NVnCdK+U+XfbXvRU6YFVk8HwWeD/QV3938Ujvg8V0geauk2v5/1tNOa0/razQscPfQPFeD/Cz13Tn4BNybSaghTRQssaB/WsNEydlUH+zx5pQ1EmaxBKsZIJOexDpV2ZLZEdz3FRxuzB4zZqBWoQvkqhcgl2bF1CUl0pxz4eKIpMATU4usA3glw9XTvnMxvKbQZ6di7Qn22qXxrkITz/dVeKwxQN/708j4l0zN81dvBxkhnEQ5kkKAq20GEu+6erVuloilSl2HVWgjR9JWZWKxGVqQ7kVXcLc90OaGaoHhyTiXSfncdf071v7FXSj367iD1FYec7xKn3UUg59wpStSN1qjPrVcLEyCn5kjuLkIcY+10v+x4T+vh/L3Kx/G6BPjQyAGP76qwe9MFGiQ6lNu5WTMDWBleHfHHqWRPh9veSbfq8n4glOZnDNo2IQhHy1EfcKc1rXl7PF0B3zqWxhOtUr2qPmWwRNJG/+SkONn50OeQ4P53+8Go2aZb+58ck5zBp/g+vnbxqSL7XHAmwHwV24zdMGRk2pZywAPxdkzvqKJ6EOVzxSqMtN76+BwjIm6fk9Azot6f4mCa3zeZuq46fGHsVAbK2rGv/GfY2/ADIFQt/M5wt2DAbwA8Z1d1+CBuivZwP+0v/NQq7LBR5iSSNC+S3GQJFFV2HwAN7P52rPcQGbMv21vNEeFb/NDNvuvO1jOju5ui3mFrEvs6UNnTbQ8NHCxe+B9CDgGN7YpB9KoQhbcCYe58WwfW8p2sH3z7LBQXZEoXB3UQi6s2RLSrvsgz4OpRu7YholxkeIz73xXYsa6V6P7pjWMk5/T5KD3ocxvD08qbYsPbfpRRYFu56yXSoPN0R0J4kj+0KIWErrGmOo31X91DHd5NuAuVMuBn3o9i4dGIjoaErRn/GQfVLVMg7BVc25xMH/QlQFtZIVmgSH9oFuLtWP3ovxVH6BW4G/Nr7Lb3qUd8JFLS2X/hTQ5LaEKfXgoTNqoNgkmDbR2KwSw4LRFaevHwd0atjl8pb3Dc+7o+l4cLndI5P2OiJjDi+mhU9NdxQaQme6y5fMZeayMOb7tT4P/ndRV6wo4XY23oDwB0Pwj9F3kQ4oWGbbfFesmNXAunViSrKtAg/2pUICTnC+UQUjozc8Vvvgpq1KJcYHyxVpasP696hb0gNvZvq9DKj8t/IxT8l2q+xOVjXbg/J5vZZOhJrRoS4N9RE17/Ys+IiYWTs+9uQb/DO93dlDzCj26aBAszySbec9b4z1ACxNGdJvfkzEqhfqfy8sqAsJxIYKjQQvWEUL46VZF2GiEmqLcYMqYQmkfyZerB8POfVxr1a8VYVUOZZeqsaQVEoHFlM8713Yk1lDOb9x2+e2MGQ7dpD66pGizDMeZQyMR1n/1r+HXrYGvH+r9paCpjgRIEfF/ggYE+44pb1z4bo3OEAj9vOug+LiuSEdheyuwJCa6Ae+I6hd6lgqzl/fGSySMJdKU2C/+JIbsEzbC9UeZH5dxEhP0ZaZqrfvmVu/+6NadCDIJFdZRVwNDVOoFkJ3/poxlCUcrUZM7UHJ9w9QnWBuXf0dJ+Q9lz+Zk8I8pKEVOV0vYfE+72fSSHvWi0/pEooTGmfZvUoMsbrepFM+6n7r2ao+FonZj5eTM0TjF2ByNGOUVNqvP4qP1ruMZlA6RVi8550QoaDJ8HET6tNk1O+cumy4wHi36ED5OmXJ4we410a7mFHwa/OCUosqX0Ke8UEKe1kIJZ09wQ4pg+z4rLCK6uKB3FLe3VqOYa4zVzVLI1hNCdzkYKHZD5Pex0OnFvYwyIHWOkK+YPpDskMU7J9xjtCXh1q/lULIM7/qYLBK/CNlwNZ7c+vJW8U5hhFrwaKUZPEZzEcK5sgXdY7uk4OOag0T/jQ9Bbv6GxyWlddQyONkM8Dcbst611IO8cQicVNwjHhS8tmRB/bKAVm3W25SIZoF1RkgMs/K1Xu0eEmi2PttEoc5GKL+sdT10k/ieeyhgupasD8EWM4bQAfeF3UPkwap7eJewCAX6XRQzofQZnrojIMQ2Kiq5n2lYiN05kJ0+d3ugiThlpxM/hRHQm7uN+5RtlzQ8XS62UMG9bq138dHecYJXIQkaGrJqoqVRATTgPlc48DZCVPVq5iz4H4VNCnxLVAlYGCcPuDjhmdTDhVK4Kpp/5/URBlb7I0VBw1a8zTKpWpIHhizOJmXEFQuCEVR8CkkQPKa42WGUbEaNU+CtelIVA9Api7WNAUDanyt76nHaib3wJa1VbxiLBBOLQKNO3KQD63K8mjO8rKLCupbvmGRb0CetpMk9e1zbQCcKM1rfa8GChES7Z8IWiXuXfQu9IEXCQfqPydfYLinLSMz4W8ciRh2B2HnmLka93ybHoRF7vYSxlu40vBdPiODFxuozMfzpTxChkr0H7Z5rcE19r0W5XcBu+5xFUzvX0nroFH2QtJvRb/5bSIPp7/rkSZ8dc+B7D03eiQP9zkMKtWh8BQEs6W/MmNNLYX6UfIE8PlSjObYGluvz2CCD6mMg7Y+r+vRoPfVsruJCHUWgUsq60CSVmKgIBSRxZgtMwDNcATvfhAJVTj4TyFxbRCtJUFM7gVztN85N1bfFG6eMOCGND5QUvNBPkYgKHJCNdRuacM0wgBA3WZNiCzTnElIrXByB/gTxv5d1O4omIWhXEYQY3/IQjwxdr9FbwRgQ+LVx3SJOEukpinaGIi6uswTApy/xbknvyFMbW37g//cyhue3EB8LhynJAf7GD3NLRE/t7odRO6vjgKVTA6950VfQzNRCgO9MeVI9mNz+pgpdxG1iRyqyTL2+mz7X1rEDq4tLroqesscINeBbZeNofojLXUaJ6Hv2BxDPB2pwaUyhtqCHNg7HFGwazQI+0dEDSh5cGco9XUDXGq+svCUtw9dCXqPXYfGFjzgCMBA4DbKUrPfWxas8lbj/7hzkVpQMyavKZcmKuoMmipw19LQiNAXRhQejTrK49LK8GUv2LWA2tiEUIDa7CxD/U3nlXIOSZTbwnMKuzNd3YbJE1u9Yu/DsvcfzanqKGzYGQnhogtYw0YnhpNBwaB1M4H8UG/BCSziqRpqs8WEnz+S3m8GkcN8qZSEgsoIGAh+kd5I7Q3dk2xKHlQLz+M4rLlKi90EpPRm3ViOGKCcq8PzIkyNMTW0zqH6eAfNmRgq2z30i5s0+/mm1l3tWFOgSZian1z9D8l6OLnjhcxxZrzELSkKrwppgwrg9sSD0++6BlDo8QE62t1mmW/aq8q8y9WMq1noxD+NLMiY0BJs6wWmqWAleUjlIvTk8iihjZJz6JkwRYT72GHZCbWuX1kOODKl1mQqb6rV1Xb8+r8z0PQkPv/UQYphXe5p1IaB1c5RshjaZ/3itF82FnLvqfkujq+c9h9gOyYG5oPrn+QwtTh7i4Syzv0uBIdqOELDgHbwdTtkUcluV35Wp+z5mmYjR62TaHPBGyyzcIvtrYYuNjAtaWbRDqhAn2VW0qr9O56kyi2r1PLH65WRp0nAQ/BB+DrF8ry6ByftonejXPvx54BoxAICvb+a23PQGJxWJ4YGmXnRCtZe+/a6g/r43hxVggYov/RQfG5h5J/6oqNklGfwcMsa44PRFeique+yCZvqkayJhCs+XDAiHDZcz+kXos7rJ90bcMk+PQigqyCzy0If2Zb6d6A0qeMuV9+qVLxlbvHQ37Q/g5rrX7yPIYQzeGdpWcXCQbW5fyheJtcaLmcyc3IlzVnjo2XfoBTRpYOt8Cn9da22qp+DbFRfiTnhTBxpzr7FhrouVj9cMrIugTkjq9357dIFraaq4j53Y/VYAPjbGFuzSZd7CHl+VgOXY88CbWDlXawLloKm3UM6MdLucQOuI3M5GBXcUkAioDF10cUegmiIctPGJzmJ5NH2v8d6T15Tnw505iF+4DerpyZp/bNgbn1lHnUlJ2HQEEuGTimLkWeA1auY2X478c8RyDdufVzwL5SPZMzenCc0DMJZqnSsBtjLUmN2ITK/GsrgKqb3HDW3Q05g9+6SaSSlOy/KE5EpFTry041c+wJ9Vn4nQka2OQMhiyy1L9JN2OXFNjMNTsavhA5lkxcsfjP+VPRghoUsDz/cW1YU221xwiShqwckO0aXxl4Vr+KISy64/uOV23gjyejhxEdakTPGBOGeBBkAprR9w5EDTGAIDvwRKO8IXidviqAexYS5rpvrXF1ZvL3zgoDAVun9BqA8bvxbNvMr/lJd7zxiioHQJxWe9SXjFZznP0DdlVOiVKd+5B2SNx41EC+8HWlYoRN5AB0YOKfZW6uSFE20eNoSCgCqGmRelot8zBqQpfGC4twOEaGi03hlqJHdu+1jvuLi3pzUNMNQhktEuMi+z9XerlVSPs1gRodmhM95TdjxANJaLLdP9K+ogiaYvzu4Wa0X1M6Z8NEVNrzohTXgUKJwMNYtI5AtEp4I2/U8wnphCYLF38D4z94ibqvY8XKuWNSDi1AtvUsiGf2Bp5cxdGMCxcbWK/nonElPERlBr2gx174vSJDmlaihL8sZ/vKrq+/GRVBTTnHL4uKJCjivoUtjOEUyJuglvIK9h0jYTAq1nXfheKXD8bPTQQD6H6MR3glKFIwAv4in/rZRKt7yM2Ce/SEWWxaPAdcpg9hYgfyCSmtcxZKxjj9alpi9zhxBWYNpiazPiWNQAcDch7q1bU/XzM50+qUh3MuQrf2jtrDjBAKWfsU1CpJG35PgmJq1S6bkrguVcv/mPQRncEeE+N0ZYG3dgKkgTKGSdzddhCUIQH7kRjP1/YJezCdna4fViYaiLaAa9r1W3cPupJE1eLgDoW6AZDnrKSanyGCt18g0sZbbPifHT4ZfjMxgKCNDUiX94DvxVos+hClLIOKvgflKdBAD5sZFam3QrpFb8XmAquvksLhUUZ5xYjrQtZkH+z/69GG1V+Vc5vJVUqMpOsVM2NCos2W338Jvo/S9YVego8FKrie7E/+nGvKtOhm/LppjDUlFjXDE6CkE+gVo+jEwi4eGxAUwRTpfQe2GnrKzsLYRDNzblBHNwUeibe6jvP95oCu7Lx7Hxd/HX0EKQN2ryGhko2PqArsUMPacmPK6N4EQ8M3poOOHvmD+PRziEgrL/sXizhJgI0hJafhhAWqoHs/SPl4iGxQMAoqvPtkDxKTTkZA209V8+58hyauf73K3/SdwCnzz7T/JVpXQhOiqk1I5VA06hRHjEMQ+6fRz1+J7g1XCTQ1g2u1fb6cU/bmapj8/tMnL1vueqQV6jOnLLQxZH0AK9w2Uri2asL6Nc3Wro6OvPzYAtJSMpb0nOQ4IZArmwjwQy60tR+MjfaUMccIPwT9goOze67tBFnACC8Uiy8EaOQOh2s/wuvU8lCh3se0m3l1a0JSDw3KHaop8ze3cqmuEJnvMYBA9Pm+/kMmHibz0taIH3eImoOD8KaDgQcJeuZBLx4sSNUAhn0Bz0/MatwNqbqPcDJ4rPYuMltdm/Ds+UszR3zNAZo5UxAyWpYJHn+PIDFW9wK/G0zSTm6T7GHHOCNEQkPfGyHFcmq+GV/KIWrNjXj5quVnWL250JDLrs+yqb8VyL9V04gmOeCubh6yTwGHwQAm0qf+cK+gFdHIFFA4x9kVaQ8NWvjY/7xeB8104je0YssXJ/uHB0ta5Yg3rGvoc9XNeOW80BhB6Z2Ptt0vCcNdHK/Reuw+2tSMxRORaNFLpfLqTFwXCDe8fSC5XpyFbCQH7nkhIIK7nCQ/rHREdh2Y96XE2PkG5/PqrbdLWiKh+BcJoWKUDl21YWjHLuAcVqoFNh0I13LzPSeoIlWNuIQOZSqafx73lm8fz9u8bbQ74qi4DHyrx5JnK4leU6BoPvcPxQ74LS6Fua+87Fj2NEUxprzrg/v9tbgf7TRpD2GX3CYIOlsx8WN99ZOJRyE74CU3LtCzF9Mf9P1tvNl91CqJcRk/FtcW4L3wxW6ly4ZdcVb5dhHIzbwXwJ3UvjfKTjGaXeNUHg3gbVT9v+KMs2UwWOFVv4yIYa6vsxxfCC6AjUVF2jHDw4oZsTnM+KyybNmIq2WCBM7snNFSTS44yg5F8AE2eqImQ2p2t0bJBMy8rNnbh5ZPxhFezzrCNfOtsWZpguuSGEXg47nwprgJ60Vz6/GHZVFNBWmBNaLxpW8FRwpEkt/rzWTqa/7fWGdRKT6sOLkimDJ7hZHdK8kNbSHRJ4X6mIHIoIvp6PGJrj4pxC4ETP/5/XWJhUoByDArDt2eB1npXNgsL/y0AG6JiGGNouPunosD6fHetaNAGm4DsijkXNoewn+1G+gbAnw89wU7feLZQqHd41s9bD4JJS7NKO4eDFd8mLuJB2lCFBQZrLX1k6arReNnX+KdnYHXhxCNeXjBxJ3u6/9wxa2CJGDcHWHdXf6ZpSTUcrnppt3dA2+njqiw6gWcta6c7DtRfW7qkEXj6Zbb3VYodDyqtPa7/TPHTcGq9mIGdS3E7a94a0pCVfZVw9fW8hSy8RZkSXp340xu3PX2Yt5UsJGkjXOqUbEtpyCbAVN1Lqsd9iP0JY2h/3/aPYZe80At1U7VpE6DwabCbDpJyCTPD40aOeTr8PrQwfg/HET/51+uIqRSdW4u1ntJ5JYLc8PXhpYvGP/gmcXxHxHq+s/KU8mJ2QxyyZlEHwYb6/N0PWvzekOqzUFmQelrZ3/a+afkpc/NbVIx95wsipGQgvgOvwRQo0OYEkgty67Xv0swbb5blOcDgzQRZ/Q8X+HWvOBpdJ/OPEJVaIDCQGPYThqLhaTnvI0ymQfW9K5px7UEd7YcvupRnEN/fwbwzsY36PNsWYng8DEz/kAv0NGl2KW2ePD5Zc0hq3h84oPv7BtLu6BABN70r9AGBaNVWsx8occa+AVw37ilS6zhqvbRL9IWDD8JflAaBK4kZOMs4Kx7+aHmYlhzMJyB09jXNRV65zwsaDGm7pGQ9aHBqWVJtPtAip1P7BuhSFGsBBkYMIL46EfIDCml3gxOkAFhQf7Zu+VOXKlxIJgeH3CzA8L5peb71HWkGC17qv3H+DBCGjZOXBn5hvw+652dbR/Pmsuqua0DHMvP4l8Oc45Xe/ttEnO5o5IrjxCf9qX6qHZkkCmVOG/ssylVup/RPQK57tH7Sopsi17066idNndCcIDwqKJDRVCKwC2ifcs0DCqun12zQXgzqcxM5HDV7Zl6Isj86iKRuMaApgIWpZuJpesdGb7fF7+vy2iQWoYN+QaoCnlit1TcjlaDyObwRC6iCDzJV/QPYgkOGGz+600RwtlX7Pm9IKA7PQQ+T938JkBp/N1E1cjsFGidgsBTRsacGiiiKW6On96AJfd49X7NHRhZwJrGDoKMUfE/W1tNE87uaUvZI/ZFLPpdrTNrA+SFlUoH/l/IYryP2kcGbK37RoykMGeeM7kB04VScULNgx3RmNZXljqP5Hg9tET3BZda7mtK8SV4cD0/nlOUNkHcOp5a0BZ/PANnWM6yWqbfb/iE1uax029VjnacFQrIuA7GvwcNeZrdN4WMKkud8bK1sMKHJUujYEQisrBLYEGQBLjdKZAIkF34U7Co+9eoafZW7ARmgAGY2vPErnuf1Vlp9arqvuewKQYvrhxgdR9JYVqOTZPJWVX4xjRlobdR4F1xXT68jXlW2PNbjevoGiQEJBmMP1yRMEMVDBrP0msaf8dKgYIM5RGiGCflwn6v5orqouN1zk3o2+YxvU6uEyHudFqb0kDeMlkiB1vVEn2aBaXo0+U+EgP77rjlOpbuafwhZ8E/HFtHgzkKQd0kJyiRERFU+NhnfFjatMuQndooi/j+wXKSVT5ek2qdLhyEolQthOlYrPGn6jswfvwMd+1VyrpuhAZeRQGfUBK5CrXtgjoUw0+aj+p5HbGz+IGjepfuRD6ebSDMVzajeUy17p8w2RlYxaMhxt8LEEAtkqRBmEdQExC/OXwgSaD8Q551ZozgIBnqChFE0hSYE4Z6P5vCIP3a5mPH0BvFQoXWpYVWwDZjuKm2H4enIiOCnS7xFK1H4PbDf2I+wP8H10wG9hXW1A+sexhJYIj06Nhe7p9rXc/EKUV5nkymqIA6Hc6H2c+t+J0k4f9NeuPc2RZRa06FINNg12OwAVy3Y8jXqDP6uUw/zXh8n1rnobOYKs8nO5juTiypumzFk/ecltJZOy5Tn+cnho5n2pusypvkt7zU0y/SQDE2Viu3xeEHenHCG1+1R3dy6d/Dy8WCs50e3R+1/0YihOWMSR+hz8aJdRv3QQseCRRwkT3fM8mUWq4wQW9OwhYx9rX4kogxP7fakefeHbSPcBzRbWbfp0NrIRYbdy9fQkrvXQTQvod+ya977tfrNuFhN8OFfQGjKEh732JYTP5105JQzgMJFUMW7I6f0LCrdqbnCFMqfVShQer3wB+Oe5EqEOcBj1ruD48Lsuk7qh0hrTkFTXmelEFpTsYMSMdk2e+iSN8+a/9U36W74v0MXcJLeURAn7cWAeu0l6n9PwsRaPdjhtB1kQUj430gCaZ5kK9teb9TLqSrB+5QF+voKNomJURx+d0nTt4+oIAstzWdQoDccBYPwSfXvoZIeft/FrivgAsvxUVWrZ0KfFScXAh3bboZs0n0F6Dhb1OxVbzvl5XAuWbyUMmewhfRH0NQYJKtzG8SDHQ0YAnwJs/FQ3XUbzjB2MlgcXc7Yf4WfKfHR2RhcoQIejK5YaIt5oEG3ER3EVSnXuXMpl6+SgIk1OZYthwf1hOv9ccNZKXYtPyMdvma0V0Krk6qLiizCjiD3Cnjsi60ACNbFsAxnvk+hfTJfnZTtefi45FN/HknpSagA35Ba+I6HNpMv/cprrq8g9D7tQN7E7YRI2LZvhEeeZplhIQQnbi/OdXqzvzrkCZp9YWdQeDshKnwijUunn2ZlrJTeufZEpQvne/CNmzw2aXf2WUOCnoKNPaD4eGjKt4CHYZ4LF+w5QgDujWPkPH5V63UzAbPAUOHhxqUQf2jnro6hVzRdxuk4zLRgxiHSqpggNK+z41CT7mNTxz8n3sEV3+TFxr/j2rXfBlQmNzfsA7M1TRF7c3cDXP4RXEBLusStZRHmSf311WPHgqbhUBhJF3rRFnKrg9lFDR3s8LGu1hHjM9i+TB5zJeagw2oSk1AolG5ciHDPI17IOMk3rpCFbs6rHpKkhawOviwa9jOmp0lxpEtJPTNv5Tiboaov6bhi5BpdsjzJ8hnYshr0KQ7MZz9g68Dp4//y9QWJZ3y5ciHZL1aBWTHTI9XR8fNcRBR6fXkoulxD215OTdlJX2Lm6uNKP6kD26lG5TIvIe664qJycXcx602yd7euV6InjIQvU/pu4HKlkKkbg9b/u5MVKiGr8cX1WL2qtfBkpxZnmYZP5I0faqdLleveE+UFv7v0xdvXZviQE93dHO4xENDPrXcFJiDspwsOpVUkPdyFs31YzL0/aqv3VDz3tT322g37vabV1tWC9tYwQC2QdIFUr0LQBn3dwlVGJFDw8HDUwUzreJkGudADmrSnaMnrxJ25GFq6c5gloEx41W5yb9HClvNCdp+rxANbuHIioAMLbNhSZ//Q4sUI1/xcwrTl1QBUYDi2Ctgy0PKT6x4+Cl4ALM2U42IwS9GNYE+WPyqT6SN0lM8XRyoZvOgyh8sz5OxtPY5nYprbzGxtYeNXQXrP/RcJksU6/xy3Jv3p3fLGzNFFQWLj9r+sRb2AF7pV9fAFwilEGloNcxg3gw9SAnDPMU2o+Kn1LCbq3GTh5tX8UhLrxSC2SAFoujCuDJ0mFUoAdcxFqQi3zMGQQuapeo7tkqvmPQ7YNAlWOR/XCgMkIKcdkupuntyIO8TodIrw3bD1w/BreHF07mqF0h/b/Z4A8Q6WynLTpxJM+OT91BGU1T1PQZk7vS7J6lvVSqiLvcdbtJwVUrSCot97JCEttP3k5f823zYEiUvznBxq2Gcy8KtpozunJRaJprsmJkNcFeGPpjfLf2/3mWqqAaY+y0WxaweYoUo8uk8+e3stWUfu5TDQXsuY2gwZU7SvOyRm+VmOVU8mVQlftKA9GMSgi+rN3Fr2nvK55c0DU8anXiDCtAXWGNwpjTCDxaY6gpENNsU9JGyOo5enmVb00DSkJoj/zFsVoJjBpTd6J/iTLymyYaMzR/mNePWVAtkXDmeBmc7kgBdF8KuqejH3g+zQS81CppczScJpv4nvq5SEr+SfqFD+R/vwBRa3/vrz6W8entkJJolXnGL01hZHkgSdSo5UMqaKkbYdfhjOH0VP3geW5N4dUW6vVKhUNvZoMx06s9rQnXKx0b2d6N3a5r2gaGxcflWHlAO6194tg/UK0kHxTC8STIlfeQrZB6azuZENtySusGl3OC/8TPyTRV+XgTwRLvMEJBlfyo/ucyOAI0g8ox8UgUD0PjNofCQB+obs4MrQ6R8h5m/adFkaou02oAihrXDoXQCB5e8fhKF6H2Qc/ugm/PfBD+jaVj5SxRM4l0DqL4/j6UqOFBlq62zTOv5Lfws2hxB/VB/ERjL/nGAh7iaZIGCYIsgMD9RK3X9nFXtl+fqRVJYXrNCGgHPTVMQ4iT+n5+DspRW1IwpKPBNhmElo+v2fF4Gv0DsicZO2IfyhzM1ux6B+Bj54Iaq0WoQ0KDDaOkVz0zrtn988mYSWWN3OC+jHS9m0NKP4j+NzHdsxmheac0VTsyxY6V5F4SXCD6GjAp7TEo8UbP0/lgWVmjfuJ2GZJsauDrN2MezYIOT7aWtP8Bfo3r2+9ZQNwU98e2e4U16mc54mw8umGcT/dBFxNJAXSvTied6IAaJyYniYq9WvNJ3fc7JWYdP2PZiB3sEGftqUw53mR+ITPvGZ5CEFcyzyitwedliT0QSaZcrTUMwBHBEWKhiOLXztHmYoZbTodJNApTO2VCz5yk+b+g8X/OVBL0FQWMYzBh6y4SX41QK6mQEVJmDVV+r/dtyiVbX1NJ5yZ/VN7La+clTk1gRPN9a90o1DajX9rkviMsdQI7tckGNdQg6X6RKfvgvnSdP2EXkOqjkHl3lRXNccx8lp7X6ANEu/bzGhgDFhzLwXlEYWCh2WMwl7sUL6slSqqX1LzTeXqCdSh8YVf4hjIOtniqtob5LjGelKP/2M9etTbhR5pQHCAFQQlos3VxtLiPO/6erQ8N3iKd8DJNSh8El6RiIb3I1ppeVzJI5q1pwvh2u4PzOnRgaxSzoiTedXXCmb1x5zkcl22a25woWeggPGpghkh05ZXh4orRje8RZk6PlZasQMx2Ng6wnidKiCkWI+sW/3fO4G79HhGuW7tCqUEupAIRtXNQ5CBAGRAoncJ3wwrZXreoHMmhiIyPEC7rAiJh/lQYNEEaBo782qIkD/BP9nY7Xt+IQH2wkqIvDXdm8ubaaS9c7KYcU4Zt49UdcKEZpI4uCfa75BTEZaN5WEeCS3nub3TLzA0AVb8FNlLY7WtX8Z3/WtNWahxTGQOgj+1XmzXUJ1gXQZG+zifnkqGUhR6xusISZgYTOvbepq11+YV5CH62W2QiLjU5pQl8AfCYaZ3DdkvUwciQ40Zxix0M8YnhhS5iVj63vZAgzDRq93e8yKCGtfKYwBzYBnpSMYlQANvckdVPH5v+h+X+udhtoYv02UHbdYV/b1o7Zsxgt5rWfSbO3VnSKPqVverSMBnRiuRvvUFnGlWrXBo+DrBekS2SDfDPCDwUh7Wq4xLD9a+b26lu1Mwy6DpozxLI2gaxZzkxO759g0qgrqDjiLIwnZRoNUFMpAUaVtMgxzczpr52gZ9tI/cAVyZyS/RJ13+PDntzcMKRiBcsB3grAX1nuvM4a3xYfFu63lVOlSJXIedUxVs2z1ojeET8EVd2FRNhqksTCqopmUw7PZUpbxBLfuvFrLOWySF+tDYgYCNf7W+5x8ZJeeJMCu9N9sTWhlKIA6W0hxn/7DOXdtz149AbIlmmwuy32oezifuP34vwjEHnQQSbWVE+zlAWnnzS3+ioLQnJGrWBI+W4KcdnyR9Ab0EB/YXO7/Wx3Kl6cbGwIhHSszt+iU51hEohr8OweCz/JjtiZel2O6JCOWjhPfdqYt7LDUTwAQogg5FykcYeFTkXmWyLEA/Z08eXGkH+xp942zRBaYZLrvAIpv44RPo/nXfSltOA4fvzFu+vU7+NIw8I6HV7tMA2qOvyRTlD/NfmYGyDt/tyQe8ZRv+6q7koHvL4v4KRs+TnpulD6tF4S/HsFnX8te5w4TZxIKMQOlzqRlD6DB5n5CL2WnNwN4gw5HOoTkJi2c7LiBryqFtGZiFTOdTkk4vwzKWro5L4IkWCY3kbFeJ122PAQ6LH+so91reKQUaEfSrloXx3DJe6yui2jkuyB+wVyaXDO3Lt6hsZhjWvRcUimPH/etjV4v741xEVmcqop3rJqv4nScpKrb29th3sZ6DVuE21WHSwM5PrhGDU4ptDMwaoj3/cMCacy4tdgePrpBDsFRCsBiOQT3co6saKa5GRnMNhQCzJhBpmG+PxViLSDVxLncoFUVhAaWtZKP0vNoLWd80/A8XVXQuqvla6KliwKKOnXaL9W09Kx8MapivkkOSYWnD9ylbel7tllT2Dq8Itth2QTfzDHfFCGnL/aEzUc5noCjAE2rxBq4zyTq6L0dULhQgxD4sD/br084fvz7PZ4moEvP3K13+Ahxbflzy1dfIxx7yzeK4y+zQm5Bfd+QinQet2rIYlPPpE0XoT086EthJGJP1n8M70kN3sdqPUAYyTH0naSBw5D3t4sIgB907fnFia/A+drt0qvmX+kjwQpW1xCneqwwSC1iFtHi7XNX4Woml4DWo37gYw+Z4gR2WiabS0vwkPtcIrNE4DV3rdMrdv0PAcoJJffncQXaCJ8t/TnlQrMY4AYEUCcwE959bigG3KzYvX4LQso1lzPubGB3s3yLlPOwk+p7kJbVHIvSBzm/oCqQeW+oRQH40ptYVP4m6eMC5pa74SUGGqH25Q7VwUD+FsnItL0MlnrbgHhaBETcqfQ4/9JLhig4BqfXQ4ddN9QEU9W8Jfx1MfVi9rIypi4fwr6ZGwqLGliu9YthFlbOG+RQEJLSTE1Gnr6l0J7n6Xgq9Uhcs5EtRtSS0rfAstDmQTFZIfN3qUNDoQOVUgHfDoV6vhIBF+VJ6pSnFHb9HbbaFUOTth4XfrwO/0V4yQEWPxaPkBZi+1OuIxUOFcqjWhWJF7sePAzni2oIbDY5n6u81wxlsLcnWTh7DMkAS3bTB97ydOin2EV/z0UC/ongisUpDH0nY2Rpy+qm/VQ76W1e6rUvKjb92AFnH7i98h7UQU0uxxjN9cjRRaLJw9xdZSXED6F1UsNXd49GRVI5Y6LmElhKDmjb8d3UACDaT1EGX7spyloJ1zuBmKHpadtZ6NG0P2RTUP01MX/oSYekkwXxUSb4LK5Ed0rhEN0gy4dfI2g8Tirmx6Vykgdm8VmHo9H5J1JEyMYRFlXVQsGft/ZHmW+8oFVggLNo+uQqXwcSsHr71LWm3cJOI15B8ry+oE/ReRC3seTwZeKexLnHnuNHuvfQ7OkgEXl/kUv79hrFTeAaCMrfuom7ykKzZsir5N5LQrF7r1qQiUdd5a89A+LyceBDIqQaPFvR0ub7Dl9uxWJmFOTX8WCQ6tKHGsuMZBMg+ReT1g4XQ4QIwUsVAyfSG9hJP9xcvb7FziwsSrIw8xliKr76pmbQ8txuIfF7xEEB48Am6vVIvoshQKgfNTMolPAqzACzTY6lypAq/BS6yRUv5Kc7TE3PgK0TZvxC0IwXh9TcBZAX726s+h85QPE/D+HEBB2ApYviR9FEDfqZ/x5M3e6olRdvrkfUDCwmj1vn6YaXbj4BZz4DndJDjVuJN4xj5hrj9WzzjC5+BZDjbDUaxFGI9bLG5eZ5CTh409tJtsHBjDM5uPCS6UYdpV3P+DrLVbCqhX1yYdpnC8kAD3oEJMIrLoVkt+bok8DJ1GVFUQWv/yKaIsauKx9/7Jk5FTNlRFH3G/A1u3ZvfkSAlF17mN+KpcDfu+39PLHbhjM9G+IHkX6zY9otsjl4fs/wuIzkIufokky2PwNjobYF5DXWS18g6fQxWcdOMKNTR3iF9E25iXPKeUc1w1wuUzock49WhMT+CS/R3qXd+8LOB7Vj+7m+M2EE1x8Mm01qyutI6hRClY+PZ3tk6rF0IrIZ4U2nO+ACIdrC2raWzTSSa6wL7EsPpiKZbYhJVw4WpvXeaMYZHBHCNzyvcmx6qBJug8n88rbrQnmZ8AeLVNAFG5tzjk98yvCNB6kfSngP9vOi5Mv2f/Rp1Tugw8yWs+4C8up49TszMCafca/K1/cD/1Xo6mxX3I52vdlhsFpxdy/mCY0hiC//G00HQAVS5+X/ebfqni5wYdiYnCj8cv0GDHM+/5dpmB44fMMB9sXOUjvqDzoIjpZx3Czym0SOJ2s92D++mV7PbJfsNFG5irDoepnP1u83CxbO5jmjJUop2EGNGJ+h6tVEFSXSZUx+6PTINqiwXd3YGElF3EHKcqXZuwzMrEvTtbPclIGoDn2jEZLAJZtCIwzqDnduS1r1zN7kybUIKcE7dvThfoD919fN9J1fKmIvsGQS86J3of9pdZ6aFfqSb3t4lhyaj3Sp8/TDxGW6XW+HK42qIGuJsbgrOwhAVLraB5QmjyPKUD8fR8TGrHhZs8ONzA7lzGDyRxgQMYucBbruuUUOkRwSRuDXDNUhYJ2u+4EixBBc8+fe2Ci7HsQeter+lWFhTrZrSnXK8J5MsXrVqIUwg6dRkQ4KVM+FL915FBjJjFiVayhGnMNtalMpvEoid5EosLBZQ4nRGe6bZQUJ2CTats5cn4mF3nwJEGajCaWlw9wuJ/izrmWUK9crnvU3HO9lXCVOWZUAq6eYmbxrlsr6Hhib7fI17aPDfeScCBdtlE4OYIrXpP4WXjw/kBxGT8UV/o2svB0990b+VDaRoH4Btd6X/4Z+5KmyBbu5L+Cimfb6VitTmaprfjQtsotaW8GQxdhY1QMvSIrQJ5F8408icflDvUnL2YEpvQGgQ2lTZPhzmuqQJBSALen8oQc/00NUGDFIvQkialyT93Ugu3t1zompA4rVgtdYA2FssvDmwt6MyT65HnFITBd0Xoi+3FEeQ1i+lW8hfuop45txWPsA4iBJeRCTVu32jINK2ZJXwkXOc6E//4hAX5Ou++hIX5gl2G0OayHMKvq7tVhs2I5nSHfboEHpg7n9HDv+LcjZZ0jgJE620hjokj3lKkQGQhClKmVkOQHGbDiN6RlErcHSXqjS4xOGVhW7c5UpPM6ocjwlOTaswQJRI8qG3QoBKwLjV1gVmRwiAQ2dmf+Me3gTkQy15xeEt/A1GHLqsRRg6jyNz2IUN9tK8MBjV0YbQLpY26vvSScgRs2+HSVjniVfEmyZxErbSQGIXwWYuwa5k9jb5Hb+49q3PS70H6xXUBI5dA2xc6vCpK/Z6a9Z7V3FzS9ORcz8ssuMfcbn/S5IqQLWkzeBsiuA/ehdvqEeQrXMIOw9sSD8mAUb7gHB/Ayjmd5qH1UgwSF8Nmi78LWj05HNmjSppJxY/QiaE3WNxkMZQW3tQ61GOOktOxx960RA00daEeVfkshcITnd+KekC6a9hqjaIZBr98xpu2IJd29gAFKjEUXTz+eDbO8POehFcoe4kSwuwyOt1uAYWBkRItvGYp+pYiSQwu4ocQlUz4pT6WZQuQY/xNMxj3PSfksz4oHHEGSrToN9Rii/DrczwtYYWg/wD9nLGoOZiv661F06MyWrDeLKwKwJsx4OVweZ68gMDB4IRcRzsLPpuMgWjIkZyxS9j3i1xjmzuBinNGX0nmJPQfFI6ylWvdRcN7yzSarEV5MvGispMzdcvIMzdbjJBfYLajBEsQ0eWyn8asZfZem3K6vFRLBMsJjJlo+M30K7m2pOp9eCfkuhL1lvKXYvRv+zvccB4NAJEx56QPDWvdHl/6qTkK+GGI22szxp41WpqROjjA4Sd0IG4NtmEW80Mc/yw/1L0wlcLmWCi1Vi0jK7FxhD98LZlex6bLi8HYgX1ycvLOrX8DX3YYoiDFIkm+OYP6w1Wt6CSxSrM/hN8+Xrv+cPAIvc39Wwhn03NUYyEGgkvd90tfX7tHHoXTmpYLtme82rwtGN68vNYjebCLoC1/9JyG369Dzwegn1haTWPbsyQAgFGsCWRjh9DJa/1InRXvmBtZi9zgaBzH69wIF//NVbbY9eFzeTiSBHlxfpgM6oDrnbU+R1fa2xi/2l5yjnByYO18Vj9FGC7Eg50v0eDk3XaJ9j5ZuGla+5Q1gTz4e0WDT0eH54TsG31FYxCJUf6OXMKvhw7NYktF1sAzrm6ddV+guCasJGARxsgp9Z/Bu16dBCm3pGxQq+4xAYYZy8UchruA44VZ/0cOLc8YzjvPjdZ1sbaFtEQ7X7t8+bo9pBfxZKbbcMtxeSDWP8h29RpAu66DURhjjirQXtpuG9diEe+VEBtPdZIUn/2zbXVnXLC27r/j3FRbn2lx0u0F/enykrc/vhbnF8FJETN7+2RIvq7AbuliIElifzrcZBpXxkLqQ68q/x/ww8JUAMxJR9z+7AuJu7CfUr/C8WGTBA56oo+bT+YNyc4t3YQo4vWBo9yKnEvFuneGlfRth0ZGtO+LdDfgUewKJuby1aU7ed3oLDEx8MtdO4Lsc7LUwfB/i3k8lpmSjHVNPSAi45pvBYIrr7Xe17Xe8AvJ4rEimZQJ5HEBDOtj3aV8V6oFitwAlXQIptyVxRNVTyIb4Xh6PhP+/976Fyc0+dnjLJ2zqyLMFJOPAwoofzCXajDGoBLocsPY7nWTHiN/ozX/NCPLoHO5wAEE+jK5HDV0+ux5hvJNZ/GwGbx0QfgpQiCSCKmJZH9OcicJYvgz+2KAKwe+CGPtpgBYf3GDgDWEXf2mC4CTAkoXfY7GTp8hT5h8hAVuMLIVnD7bUhWi1xt41JF5p/ZOsQhPhWomcv6OkYOXqLC1cJoFnJwm5rBjZ1e2EBZN1rtgNYFv3rDvv6nP1Yegn4kUPlMtHywI/DbZ4fllIq6waglvsulBnH7c6/4yukipm6fvPIJXa5ioP0/QEDftovlWqi2XKzyuVtETGJwYGGUVNpFRnnj77BF1OsJsRjgVA3SNfBiqP9oKL1LNDFZzQbRQcAUci4I4Zfz/RGtWClh3uI+ESBuSUiECKb7Oz9lWNUmccayiv4mokuHLl//46nICaEE7wGIL+YMmC7H/8KcRBayR3b2bIodLii0JCNIzKjG5Ztrebc+V0qWWwcupzxwTaXSbBf4CyJMo2maAjI51niTdx8MWPENAHzYL98I63EbFVEoMk93oYrT08w4xkP0kC9mRYMoims2U7YwWkS1HlgPl0JM1vi4/l3CWhGwBJ4w7p/5YE+EGoW5bSrpdlJ9soC3gWGaNff0JyBEWRZzTNqH3++3FudE5Q/WIZsWqIjzKvG1TpRt2MVYHKySIGIGId/oNExsOypDPelg4P+TJaxiQAyLNd9ahzVFZXfdvjjsnKzvhwLzfMTx72CQElqHDJ2MdId1Abo3txKXRB2iAAOofl5TyRXY1ZPrXKncRSRhQ6gHA5jryrEwqd52v5BGouPQPt02c1B82geeaKz5YfkQP8cDsyKQtEr7cCXFu4TM0nPc9tkGGKV0EvP7eJabJ7zX4/cHVL+ItTo/QoVnCxW5iPuQFwAkEUuqBahhg+Os+M5QlOZ9Ft3TG9N0TfTdNLkZfxRvNya73ptaM+kNkjz8SR+GzpkPCP7rj4Z9yNN8IWAyGhT2iM/SLLc2KbeUUIkvIkM3uPEL7rfSOIv8N95h799FXBd0oEl43lvcXfmnttl19XtrAqRQ1HQXkTB9uMfkhBLKIPEthVDwb8fm/cpmbMdwbzU1/a0HjZJbR68BvVCqDUsiHJz92Ma2ZPG0T1XFz3NyjRykX8e/6VzIdoXnwAjAiPPdpXu3U+UTn382sP+HX0jAJ55vmi5i2qovlqCxwF24RltKR+2IliNZ1thUfl+2juQ6rv1coL5J2jRtrDXSBI8wWTiaqBOcX4/OKzNrP1ZUmhHxDIXuAr0Y9v/H11YH/NxxZePwqRIKowof0pzr++qzlmJqDVHRwG2b76+Df546mM+h+liHwjIvRFoCHLHbM1NKRdSZgrjAAgC+H4ognt8AqhD+Bf+KPn8wheR5b2AL2iMvHyeMj/vJrvoh0Icaz5urIJZVBGy+cm7Untkw/xhfXrFuUfDar4IaqpxtPmD18B0WJRSiwGZeVcMWU5d9ZDtqYpBZCsLXMmCdRb90XFIuiqGZUERZWHX+ExUu0axu+Qamaql2xCcAle6X5b7BSLwEnutGU9O+SE6xk7WzoBBj5aV6zKbC7tTO21ngU8Mvkug2eP/lb54RP78tY1zoGYBZtJD4Kk0WqFtqhVtO/6Iybw9RT4c59EvPTOEAoAxPtCcqw/BXH5wfvrfgvsnwlB/2Qc4avHwvB9ARX/8TWBCWkLKzImxq/dYvTOxQRclbjMsG+L99RV2K45avSc+DDpZsCRG+Q/exdNbDaJdPYP7J3zvY2EbKepL6NW62N6zA8OI8ro9/UdMIYnF+Zt5rF/bJPI7rIWbkxNURyY01l4Khcm0j5H593nwjNCPFj4SRSY2tBYJf8mKtUdTaGEEBV1eDBgPtsj894oZwzW81ArSSq1Gm8FmbFbEEE1ZiVRCP/pne7HiX3fhiz939fWs0AtU7/M=" title="Mekko Graphics Chart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>
            <a:off x="6944998" y="1413747"/>
            <a:ext cx="4285029" cy="4464319"/>
          </a:xfrm>
          <a:prstGeom prst="rect">
            <a:avLst/>
          </a:prstGeom>
          <a:blipFill>
            <a:blip r:embed="rId18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5" name="Rectangle 57"/>
          <p:cNvSpPr/>
          <p:nvPr/>
        </p:nvSpPr>
        <p:spPr>
          <a:xfrm>
            <a:off x="11032415" y="2073540"/>
            <a:ext cx="533812" cy="388816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CAGR*</a:t>
            </a: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6" name="Oval 65"/>
          <p:cNvSpPr/>
          <p:nvPr/>
        </p:nvSpPr>
        <p:spPr>
          <a:xfrm>
            <a:off x="7807131" y="2107867"/>
            <a:ext cx="519923" cy="308600"/>
          </a:xfrm>
          <a:prstGeom prst="ellipse">
            <a:avLst/>
          </a:prstGeom>
          <a:solidFill>
            <a:srgbClr val="CC0000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96%</a:t>
            </a:r>
            <a:endParaRPr kumimoji="0" lang="zh-CN" altLang="en-US" sz="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7" name="Oval 98"/>
          <p:cNvSpPr/>
          <p:nvPr/>
        </p:nvSpPr>
        <p:spPr>
          <a:xfrm>
            <a:off x="8692324" y="2116384"/>
            <a:ext cx="519923" cy="308600"/>
          </a:xfrm>
          <a:prstGeom prst="ellipse">
            <a:avLst/>
          </a:prstGeom>
          <a:solidFill>
            <a:srgbClr val="CC0000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89%</a:t>
            </a:r>
            <a:endParaRPr kumimoji="0" lang="zh-CN" altLang="en-US" sz="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8" name="Oval 99"/>
          <p:cNvSpPr/>
          <p:nvPr/>
        </p:nvSpPr>
        <p:spPr>
          <a:xfrm>
            <a:off x="9577518" y="2093722"/>
            <a:ext cx="519923" cy="308600"/>
          </a:xfrm>
          <a:prstGeom prst="ellipse">
            <a:avLst/>
          </a:prstGeom>
          <a:solidFill>
            <a:srgbClr val="CC0000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75%</a:t>
            </a:r>
            <a:endParaRPr kumimoji="0" lang="zh-CN" altLang="en-US" sz="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" name="BainNotesBox"/>
          <p:cNvSpPr txBox="1"/>
          <p:nvPr/>
        </p:nvSpPr>
        <p:spPr>
          <a:xfrm>
            <a:off x="192024" y="6444258"/>
            <a:ext cx="12382315" cy="153888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Note: *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顺丰重货共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23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亿，普运占比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78%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，顺丰普运和安能迷你小包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CAGR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是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16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年相对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15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年的涨幅，百世惠心件是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2016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6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月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-12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月份的半年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CAGR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；华宇易到家为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2016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月至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2017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月涨幅</a:t>
            </a:r>
            <a:endParaRPr kumimoji="0" lang="en-US" altLang="zh-CN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0" name="Rectangle 3"/>
          <p:cNvSpPr/>
          <p:nvPr/>
        </p:nvSpPr>
        <p:spPr>
          <a:xfrm>
            <a:off x="4388239" y="1792701"/>
            <a:ext cx="1666360" cy="635085"/>
          </a:xfrm>
          <a:prstGeom prst="rect">
            <a:avLst/>
          </a:prstGeom>
          <a:pattFill prst="ltUpDiag">
            <a:fgClr>
              <a:srgbClr val="333333">
                <a:lumMod val="20000"/>
                <a:lumOff val="80000"/>
              </a:srgbClr>
            </a:fgClr>
            <a:bgClr>
              <a:srgbClr val="FFFFFF"/>
            </a:bgClr>
          </a:pattFill>
          <a:ln w="19050" cap="flat" cmpd="sng" algn="ctr">
            <a:noFill/>
            <a:prstDash val="sysDash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11" name="Group 88"/>
          <p:cNvGrpSpPr/>
          <p:nvPr>
            <p:custDataLst>
              <p:tags r:id="rId19"/>
            </p:custDataLst>
          </p:nvPr>
        </p:nvGrpSpPr>
        <p:grpSpPr>
          <a:xfrm>
            <a:off x="2270595" y="1917626"/>
            <a:ext cx="1078517" cy="508000"/>
            <a:chOff x="2408161" y="2136423"/>
            <a:chExt cx="1036320" cy="508000"/>
          </a:xfrm>
        </p:grpSpPr>
        <p:sp>
          <p:nvSpPr>
            <p:cNvPr id="112" name="Rounded Rectangle 89"/>
            <p:cNvSpPr/>
            <p:nvPr/>
          </p:nvSpPr>
          <p:spPr>
            <a:xfrm>
              <a:off x="2408161" y="2136423"/>
              <a:ext cx="1036320" cy="508000"/>
            </a:xfrm>
            <a:prstGeom prst="roundRect">
              <a:avLst>
                <a:gd name="adj" fmla="val 6667"/>
              </a:avLst>
            </a:prstGeom>
            <a:solidFill>
              <a:srgbClr val="FFFFFF"/>
            </a:solidFill>
            <a:ln w="6350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113" name="Picture 90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90376" y="2201401"/>
              <a:ext cx="871890" cy="378044"/>
            </a:xfrm>
            <a:prstGeom prst="rect">
              <a:avLst/>
            </a:prstGeom>
          </p:spPr>
        </p:pic>
      </p:grpSp>
      <p:sp>
        <p:nvSpPr>
          <p:cNvPr id="114" name="Rectangular Callout 56"/>
          <p:cNvSpPr/>
          <p:nvPr>
            <p:custDataLst>
              <p:tags r:id="rId21"/>
            </p:custDataLst>
          </p:nvPr>
        </p:nvSpPr>
        <p:spPr>
          <a:xfrm>
            <a:off x="4724523" y="2516737"/>
            <a:ext cx="1244841" cy="489855"/>
          </a:xfrm>
          <a:prstGeom prst="wedgeRectCallout">
            <a:avLst>
              <a:gd name="adj1" fmla="val 3821"/>
              <a:gd name="adj2" fmla="val -110063"/>
            </a:avLst>
          </a:prstGeom>
          <a:solidFill>
            <a:srgbClr val="FEECAC"/>
          </a:solidFill>
          <a:ln w="12700" algn="ctr">
            <a:solidFill>
              <a:srgbClr val="FFFFFF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43953" tIns="43953" rIns="43953" bIns="43953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50" b="1" i="1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实际收货以</a:t>
            </a:r>
            <a:r>
              <a:rPr kumimoji="0" lang="en-US" altLang="zh-CN" sz="1050" b="1" i="1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80kg</a:t>
            </a:r>
            <a:r>
              <a:rPr kumimoji="0" lang="zh-CN" altLang="en-US" sz="1050" b="1" i="1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以内为主</a:t>
            </a:r>
            <a:endParaRPr kumimoji="0" lang="en-US" sz="1050" b="1" i="1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15" name="Group 6"/>
          <p:cNvGrpSpPr/>
          <p:nvPr>
            <p:custDataLst>
              <p:tags r:id="rId22"/>
            </p:custDataLst>
          </p:nvPr>
        </p:nvGrpSpPr>
        <p:grpSpPr>
          <a:xfrm>
            <a:off x="2256970" y="4866010"/>
            <a:ext cx="1095000" cy="508000"/>
            <a:chOff x="1784950" y="5488586"/>
            <a:chExt cx="1095000" cy="508000"/>
          </a:xfrm>
        </p:grpSpPr>
        <p:sp>
          <p:nvSpPr>
            <p:cNvPr id="116" name="Rounded Rectangle 103"/>
            <p:cNvSpPr/>
            <p:nvPr/>
          </p:nvSpPr>
          <p:spPr>
            <a:xfrm>
              <a:off x="1784950" y="5488586"/>
              <a:ext cx="1095000" cy="508000"/>
            </a:xfrm>
            <a:prstGeom prst="roundRect">
              <a:avLst>
                <a:gd name="adj" fmla="val 6667"/>
              </a:avLst>
            </a:prstGeom>
            <a:solidFill>
              <a:srgbClr val="FFFFFF"/>
            </a:solidFill>
            <a:ln w="6350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117" name="Picture 5"/>
            <p:cNvPicPr>
              <a:picLocks noChangeAspect="1"/>
            </p:cNvPicPr>
            <p:nvPr/>
          </p:nvPicPr>
          <p:blipFill>
            <a:blip r:embed="rId23"/>
            <a:srcRect l="6242" t="15658" r="9871" b="13478"/>
            <a:stretch>
              <a:fillRect/>
            </a:stretch>
          </p:blipFill>
          <p:spPr>
            <a:xfrm>
              <a:off x="1891331" y="5593066"/>
              <a:ext cx="904811" cy="282477"/>
            </a:xfrm>
            <a:prstGeom prst="rect">
              <a:avLst/>
            </a:prstGeom>
          </p:spPr>
        </p:pic>
      </p:grpSp>
      <p:sp>
        <p:nvSpPr>
          <p:cNvPr id="118" name="Oval 104"/>
          <p:cNvSpPr/>
          <p:nvPr/>
        </p:nvSpPr>
        <p:spPr>
          <a:xfrm>
            <a:off x="10348193" y="2087916"/>
            <a:ext cx="594216" cy="308600"/>
          </a:xfrm>
          <a:prstGeom prst="ellipse">
            <a:avLst/>
          </a:prstGeom>
          <a:solidFill>
            <a:srgbClr val="CC0000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83%</a:t>
            </a:r>
            <a:endParaRPr kumimoji="0" lang="zh-CN" altLang="en-US" sz="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" name="BainArrowBox"/>
          <p:cNvSpPr>
            <a:spLocks noChangeArrowheads="1"/>
          </p:cNvSpPr>
          <p:nvPr/>
        </p:nvSpPr>
        <p:spPr bwMode="auto">
          <a:xfrm>
            <a:off x="1713489" y="6094090"/>
            <a:ext cx="8760260" cy="331246"/>
          </a:xfrm>
          <a:prstGeom prst="rect">
            <a:avLst/>
          </a:prstGeom>
          <a:solidFill>
            <a:srgbClr val="FAAF19"/>
          </a:solidFill>
          <a:ln w="9525">
            <a:noFill/>
            <a:miter lim="800000"/>
          </a:ln>
          <a:effectLst/>
        </p:spPr>
        <p:txBody>
          <a:bodyPr wrap="square" lIns="99440" tIns="49721" rIns="99440" bIns="49721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marL="361950" lvl="0" indent="-361950">
              <a:defRPr/>
            </a:pPr>
            <a:r>
              <a:rPr lang="zh-CN" altLang="en-US" sz="15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目前德邦没有一款产品能够很好覆盖</a:t>
            </a:r>
            <a:r>
              <a:rPr lang="en-US" altLang="zh-CN" sz="15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0-130kg</a:t>
            </a:r>
            <a:r>
              <a:rPr lang="zh-CN" altLang="en-US" sz="15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电商</a:t>
            </a:r>
            <a:r>
              <a:rPr lang="en-US" altLang="zh-CN" sz="15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B2C</a:t>
            </a:r>
            <a:r>
              <a:rPr lang="zh-CN" altLang="en-US" sz="15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客户需求，尤其是大客户。</a:t>
            </a:r>
            <a:endParaRPr kumimoji="0" lang="en-US" altLang="zh-CN" sz="15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9397155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14"/>
          <p:cNvGrpSpPr/>
          <p:nvPr/>
        </p:nvGrpSpPr>
        <p:grpSpPr>
          <a:xfrm>
            <a:off x="1198989" y="2560438"/>
            <a:ext cx="2877542" cy="1207220"/>
            <a:chOff x="827584" y="1581870"/>
            <a:chExt cx="2160240" cy="1208747"/>
          </a:xfrm>
        </p:grpSpPr>
        <p:sp>
          <p:nvSpPr>
            <p:cNvPr id="9" name="TextBox 8"/>
            <p:cNvSpPr txBox="1"/>
            <p:nvPr/>
          </p:nvSpPr>
          <p:spPr>
            <a:xfrm>
              <a:off x="827584" y="1581870"/>
              <a:ext cx="908818" cy="70878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4000" b="1"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华文细黑" panose="02010600040101010101" pitchFamily="2" charset="-122"/>
                  <a:cs typeface="Arial" pitchFamily="34" charset="0"/>
                </a:rPr>
                <a:t>目录</a:t>
              </a:r>
            </a:p>
          </p:txBody>
        </p:sp>
        <p:sp>
          <p:nvSpPr>
            <p:cNvPr id="10" name="矩形 9"/>
            <p:cNvSpPr/>
            <p:nvPr/>
          </p:nvSpPr>
          <p:spPr>
            <a:xfrm>
              <a:off x="1404178" y="2347130"/>
              <a:ext cx="287502" cy="29041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方正兰亭黑简体" charset="-122"/>
                <a:cs typeface="Arial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331110" y="2205102"/>
              <a:ext cx="987040" cy="58551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3200" b="1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C</a:t>
              </a:r>
              <a:r>
                <a:rPr lang="en-US" altLang="zh-CN" b="1">
                  <a:solidFill>
                    <a:prstClr val="black">
                      <a:lumMod val="75000"/>
                      <a:lumOff val="25000"/>
                    </a:prst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ontents</a:t>
              </a:r>
              <a:endParaRPr lang="zh-CN" altLang="en-US" b="1">
                <a:solidFill>
                  <a:prstClr val="black">
                    <a:lumMod val="75000"/>
                    <a:lumOff val="2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方正兰亭黑简体" charset="-122"/>
                <a:cs typeface="Arial" pitchFamily="34" charset="0"/>
              </a:endParaRPr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1979183" y="2277176"/>
              <a:ext cx="1008641" cy="0"/>
            </a:xfrm>
            <a:prstGeom prst="line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14"/>
          <p:cNvCxnSpPr/>
          <p:nvPr/>
        </p:nvCxnSpPr>
        <p:spPr>
          <a:xfrm rot="5400000">
            <a:off x="1790895" y="3451407"/>
            <a:ext cx="5121402" cy="2115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9"/>
          <p:cNvSpPr txBox="1">
            <a:spLocks noChangeArrowheads="1"/>
          </p:cNvSpPr>
          <p:nvPr/>
        </p:nvSpPr>
        <p:spPr bwMode="auto">
          <a:xfrm>
            <a:off x="898475" y="79649"/>
            <a:ext cx="8230609" cy="3556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77914" tIns="38958" rIns="77914" bIns="3895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ea typeface="华文细黑" panose="02010600040101010101" pitchFamily="2" charset="-122"/>
                <a:cs typeface="Arial" pitchFamily="34" charset="0"/>
              </a:rPr>
              <a:t>目录</a:t>
            </a:r>
          </a:p>
        </p:txBody>
      </p:sp>
      <p:sp>
        <p:nvSpPr>
          <p:cNvPr id="21" name="圆角矩形 3"/>
          <p:cNvSpPr/>
          <p:nvPr/>
        </p:nvSpPr>
        <p:spPr>
          <a:xfrm>
            <a:off x="4831800" y="2426237"/>
            <a:ext cx="5331954" cy="753357"/>
          </a:xfrm>
          <a:prstGeom prst="rect">
            <a:avLst/>
          </a:prstGeom>
          <a:solidFill>
            <a:srgbClr val="373C64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203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prstClr val="white"/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二、产品属性设计</a:t>
            </a:r>
          </a:p>
        </p:txBody>
      </p:sp>
      <p:sp>
        <p:nvSpPr>
          <p:cNvPr id="13" name="圆角矩形 3"/>
          <p:cNvSpPr/>
          <p:nvPr/>
        </p:nvSpPr>
        <p:spPr>
          <a:xfrm>
            <a:off x="4831800" y="3703465"/>
            <a:ext cx="5331954" cy="753357"/>
          </a:xfrm>
          <a:prstGeom prst="rect">
            <a:avLst/>
          </a:prstGeom>
          <a:solidFill>
            <a:srgbClr val="FFFFFF">
              <a:alpha val="74902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三、运营对接需求</a:t>
            </a:r>
          </a:p>
        </p:txBody>
      </p:sp>
      <p:sp>
        <p:nvSpPr>
          <p:cNvPr id="18" name="圆角矩形 3"/>
          <p:cNvSpPr/>
          <p:nvPr/>
        </p:nvSpPr>
        <p:spPr>
          <a:xfrm>
            <a:off x="4849568" y="1149009"/>
            <a:ext cx="5331954" cy="753357"/>
          </a:xfrm>
          <a:prstGeom prst="rect">
            <a:avLst/>
          </a:prstGeom>
          <a:solidFill>
            <a:srgbClr val="FFFFFF">
              <a:alpha val="74902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一、市场及客户分析</a:t>
            </a:r>
          </a:p>
        </p:txBody>
      </p:sp>
      <p:sp>
        <p:nvSpPr>
          <p:cNvPr id="19" name="圆角矩形 3"/>
          <p:cNvSpPr/>
          <p:nvPr/>
        </p:nvSpPr>
        <p:spPr>
          <a:xfrm>
            <a:off x="4831800" y="4980693"/>
            <a:ext cx="5331954" cy="753357"/>
          </a:xfrm>
          <a:prstGeom prst="rect">
            <a:avLst/>
          </a:prstGeom>
          <a:solidFill>
            <a:srgbClr val="FFFFFF">
              <a:alpha val="74902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四、下一步工作</a:t>
            </a:r>
          </a:p>
        </p:txBody>
      </p:sp>
    </p:spTree>
    <p:extLst>
      <p:ext uri="{BB962C8B-B14F-4D97-AF65-F5344CB8AC3E}">
        <p14:creationId xmlns:p14="http://schemas.microsoft.com/office/powerpoint/2010/main" val="1879933504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233804169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907289" y="117426"/>
            <a:ext cx="9753005" cy="381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/>
              <a:t>基于客户需求新产品运营重点关注点及潜在卖点</a:t>
            </a:r>
            <a:endParaRPr lang="en-US" altLang="zh-CN" sz="1800"/>
          </a:p>
        </p:txBody>
      </p:sp>
      <p:sp>
        <p:nvSpPr>
          <p:cNvPr id="67" name="Rectangle 27"/>
          <p:cNvSpPr>
            <a:spLocks noChangeArrowheads="1"/>
          </p:cNvSpPr>
          <p:nvPr/>
        </p:nvSpPr>
        <p:spPr bwMode="gray">
          <a:xfrm>
            <a:off x="1954664" y="3694874"/>
            <a:ext cx="3036111" cy="205559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>
            <a:solidFill>
              <a:srgbClr val="FFFFFF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8" name="Rectangle 27"/>
          <p:cNvSpPr>
            <a:spLocks noChangeArrowheads="1"/>
          </p:cNvSpPr>
          <p:nvPr/>
        </p:nvSpPr>
        <p:spPr bwMode="gray">
          <a:xfrm>
            <a:off x="1954664" y="1587098"/>
            <a:ext cx="3036111" cy="2078182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>
            <a:solidFill>
              <a:srgbClr val="FFFFFF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9" name="Rectangle 29"/>
          <p:cNvSpPr>
            <a:spLocks noChangeArrowheads="1"/>
          </p:cNvSpPr>
          <p:nvPr/>
        </p:nvSpPr>
        <p:spPr bwMode="gray">
          <a:xfrm>
            <a:off x="4993661" y="1587099"/>
            <a:ext cx="3036111" cy="2085193"/>
          </a:xfrm>
          <a:prstGeom prst="rect">
            <a:avLst/>
          </a:prstGeom>
          <a:solidFill>
            <a:srgbClr val="B2B2B2"/>
          </a:solidFill>
          <a:ln w="19050">
            <a:solidFill>
              <a:srgbClr val="FFFFFF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0" name="Rectangle 29"/>
          <p:cNvSpPr>
            <a:spLocks noChangeArrowheads="1"/>
          </p:cNvSpPr>
          <p:nvPr/>
        </p:nvSpPr>
        <p:spPr bwMode="gray">
          <a:xfrm>
            <a:off x="4987889" y="3685973"/>
            <a:ext cx="3036111" cy="2085193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>
            <a:solidFill>
              <a:srgbClr val="FFFFFF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71" name="Straight Arrow Connector 2"/>
          <p:cNvCxnSpPr/>
          <p:nvPr/>
        </p:nvCxnSpPr>
        <p:spPr>
          <a:xfrm flipH="1">
            <a:off x="1415623" y="3672292"/>
            <a:ext cx="7156076" cy="0"/>
          </a:xfrm>
          <a:prstGeom prst="straightConnector1">
            <a:avLst/>
          </a:prstGeom>
          <a:noFill/>
          <a:ln w="38100" cap="flat" cmpd="sng" algn="ctr">
            <a:gradFill flip="none" rotWithShape="1">
              <a:gsLst>
                <a:gs pos="98000">
                  <a:srgbClr val="CC0000"/>
                </a:gs>
                <a:gs pos="0">
                  <a:srgbClr val="DDDDDD">
                    <a:lumMod val="50000"/>
                  </a:srgbClr>
                </a:gs>
                <a:gs pos="45000">
                  <a:srgbClr val="DDDDDD">
                    <a:lumMod val="90000"/>
                  </a:srgbClr>
                </a:gs>
              </a:gsLst>
              <a:lin ang="10800000" scaled="1"/>
            </a:gradFill>
            <a:prstDash val="solid"/>
            <a:headEnd type="triangle" w="med" len="med"/>
            <a:tailEnd type="triangle" w="med" len="med"/>
          </a:ln>
          <a:effectLst/>
        </p:spPr>
      </p:cxnSp>
      <p:cxnSp>
        <p:nvCxnSpPr>
          <p:cNvPr id="72" name="Straight Arrow Connector 3"/>
          <p:cNvCxnSpPr/>
          <p:nvPr/>
        </p:nvCxnSpPr>
        <p:spPr>
          <a:xfrm flipH="1">
            <a:off x="4993661" y="1292605"/>
            <a:ext cx="0" cy="4680937"/>
          </a:xfrm>
          <a:prstGeom prst="straightConnector1">
            <a:avLst/>
          </a:prstGeom>
          <a:noFill/>
          <a:ln w="38100" cap="flat" cmpd="sng" algn="ctr">
            <a:gradFill flip="none" rotWithShape="1">
              <a:gsLst>
                <a:gs pos="98000">
                  <a:srgbClr val="CC0000"/>
                </a:gs>
                <a:gs pos="0">
                  <a:srgbClr val="DDDDDD">
                    <a:lumMod val="50000"/>
                  </a:srgbClr>
                </a:gs>
                <a:gs pos="45000">
                  <a:srgbClr val="DDDDDD">
                    <a:lumMod val="90000"/>
                  </a:srgbClr>
                </a:gs>
              </a:gsLst>
              <a:lin ang="16200000" scaled="1"/>
            </a:gradFill>
            <a:prstDash val="solid"/>
            <a:headEnd type="triangle" w="med" len="med"/>
            <a:tailEnd type="triangle" w="med" len="med"/>
          </a:ln>
          <a:effectLst/>
        </p:spPr>
      </p:cxnSp>
      <p:sp>
        <p:nvSpPr>
          <p:cNvPr id="73" name="Rectangle 6"/>
          <p:cNvSpPr txBox="1"/>
          <p:nvPr/>
        </p:nvSpPr>
        <p:spPr>
          <a:xfrm>
            <a:off x="8403679" y="3195901"/>
            <a:ext cx="2154436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形成差异化竞争优势的潜力</a:t>
            </a:r>
            <a:endParaRPr kumimoji="0" lang="en-US" sz="14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4" name="Rectangle 67"/>
          <p:cNvSpPr txBox="1"/>
          <p:nvPr/>
        </p:nvSpPr>
        <p:spPr>
          <a:xfrm>
            <a:off x="957909" y="3755927"/>
            <a:ext cx="1615827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低，是</a:t>
            </a:r>
            <a:endParaRPr kumimoji="0" lang="en-US" altLang="zh-CN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市场必须达标的要素</a:t>
            </a: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5" name="Rectangle 69"/>
          <p:cNvSpPr txBox="1"/>
          <p:nvPr/>
        </p:nvSpPr>
        <p:spPr>
          <a:xfrm>
            <a:off x="4487797" y="5992979"/>
            <a:ext cx="1483853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一般，需求迫切性低和</a:t>
            </a:r>
            <a: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/</a:t>
            </a: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或范围较窄</a:t>
            </a: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6" name="Oval 50"/>
          <p:cNvSpPr/>
          <p:nvPr/>
        </p:nvSpPr>
        <p:spPr>
          <a:xfrm>
            <a:off x="7041658" y="4123303"/>
            <a:ext cx="224896" cy="224896"/>
          </a:xfrm>
          <a:prstGeom prst="ellipse">
            <a:avLst/>
          </a:prstGeom>
          <a:solidFill>
            <a:srgbClr val="FFFFFF"/>
          </a:solidFill>
          <a:ln w="19050" cap="flat" cmpd="sng" algn="ctr">
            <a:solidFill>
              <a:srgbClr val="FFFFFF">
                <a:lumMod val="65000"/>
              </a:srgbClr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7" name="Oval 56"/>
          <p:cNvSpPr/>
          <p:nvPr/>
        </p:nvSpPr>
        <p:spPr>
          <a:xfrm>
            <a:off x="6799748" y="2538544"/>
            <a:ext cx="224896" cy="224896"/>
          </a:xfrm>
          <a:prstGeom prst="ellipse">
            <a:avLst/>
          </a:prstGeom>
          <a:solidFill>
            <a:srgbClr val="E99191"/>
          </a:solidFill>
          <a:ln w="19050" cap="flat" cmpd="sng" algn="ctr">
            <a:solidFill>
              <a:srgbClr val="FFFFFF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8" name="Rectangle 68"/>
          <p:cNvSpPr txBox="1"/>
          <p:nvPr/>
        </p:nvSpPr>
        <p:spPr>
          <a:xfrm>
            <a:off x="4347501" y="702252"/>
            <a:ext cx="1436291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客户当前需求程度</a:t>
            </a:r>
            <a:endParaRPr kumimoji="0" lang="en-US" sz="14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79" name="Group 22"/>
          <p:cNvGrpSpPr/>
          <p:nvPr>
            <p:custDataLst>
              <p:tags r:id="rId6"/>
            </p:custDataLst>
          </p:nvPr>
        </p:nvGrpSpPr>
        <p:grpSpPr>
          <a:xfrm>
            <a:off x="2996815" y="2436224"/>
            <a:ext cx="1084300" cy="257369"/>
            <a:chOff x="2086266" y="2971800"/>
            <a:chExt cx="1084300" cy="257369"/>
          </a:xfrm>
        </p:grpSpPr>
        <p:sp>
          <p:nvSpPr>
            <p:cNvPr id="80" name="Oval 55"/>
            <p:cNvSpPr/>
            <p:nvPr/>
          </p:nvSpPr>
          <p:spPr>
            <a:xfrm>
              <a:off x="2086266" y="2974122"/>
              <a:ext cx="224896" cy="224896"/>
            </a:xfrm>
            <a:prstGeom prst="ellipse">
              <a:avLst/>
            </a:prstGeom>
            <a:solidFill>
              <a:srgbClr val="CC0000">
                <a:lumMod val="40000"/>
                <a:lumOff val="60000"/>
              </a:srgbClr>
            </a:solidFill>
            <a:ln w="19050" cap="flat" cmpd="sng" algn="ctr">
              <a:solidFill>
                <a:srgbClr val="FFFFF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2280841" y="2971800"/>
              <a:ext cx="889725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网络覆盖</a:t>
              </a:r>
            </a:p>
          </p:txBody>
        </p:sp>
      </p:grpSp>
      <p:sp>
        <p:nvSpPr>
          <p:cNvPr id="82" name="TextBox 81"/>
          <p:cNvSpPr txBox="1"/>
          <p:nvPr/>
        </p:nvSpPr>
        <p:spPr>
          <a:xfrm>
            <a:off x="7074805" y="2588286"/>
            <a:ext cx="889725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高品质安装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7321670" y="4113167"/>
            <a:ext cx="889725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异地调货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6587509" y="2979428"/>
            <a:ext cx="977972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大小货齐发</a:t>
            </a:r>
          </a:p>
        </p:txBody>
      </p:sp>
      <p:grpSp>
        <p:nvGrpSpPr>
          <p:cNvPr id="87" name="Group 18"/>
          <p:cNvGrpSpPr/>
          <p:nvPr>
            <p:custDataLst>
              <p:tags r:id="rId7"/>
            </p:custDataLst>
          </p:nvPr>
        </p:nvGrpSpPr>
        <p:grpSpPr>
          <a:xfrm>
            <a:off x="2996815" y="1905468"/>
            <a:ext cx="1157312" cy="257379"/>
            <a:chOff x="4397980" y="2120028"/>
            <a:chExt cx="1157312" cy="257379"/>
          </a:xfrm>
        </p:grpSpPr>
        <p:sp>
          <p:nvSpPr>
            <p:cNvPr id="88" name="Oval 49"/>
            <p:cNvSpPr/>
            <p:nvPr/>
          </p:nvSpPr>
          <p:spPr>
            <a:xfrm>
              <a:off x="4397980" y="2120028"/>
              <a:ext cx="224896" cy="224896"/>
            </a:xfrm>
            <a:prstGeom prst="ellipse">
              <a:avLst/>
            </a:prstGeom>
            <a:solidFill>
              <a:srgbClr val="CC0000"/>
            </a:solidFill>
            <a:ln w="19050" cap="flat" cmpd="sng" algn="ctr">
              <a:solidFill>
                <a:srgbClr val="FFFFF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4665567" y="2120038"/>
              <a:ext cx="889725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运输品质</a:t>
              </a:r>
            </a:p>
          </p:txBody>
        </p:sp>
      </p:grpSp>
      <p:grpSp>
        <p:nvGrpSpPr>
          <p:cNvPr id="90" name="Group 28"/>
          <p:cNvGrpSpPr/>
          <p:nvPr>
            <p:custDataLst>
              <p:tags r:id="rId8"/>
            </p:custDataLst>
          </p:nvPr>
        </p:nvGrpSpPr>
        <p:grpSpPr>
          <a:xfrm>
            <a:off x="5041848" y="3361973"/>
            <a:ext cx="1264700" cy="257369"/>
            <a:chOff x="4429977" y="3346252"/>
            <a:chExt cx="1264700" cy="257369"/>
          </a:xfrm>
        </p:grpSpPr>
        <p:sp>
          <p:nvSpPr>
            <p:cNvPr id="91" name="Oval 57"/>
            <p:cNvSpPr/>
            <p:nvPr/>
          </p:nvSpPr>
          <p:spPr>
            <a:xfrm>
              <a:off x="5469781" y="3362488"/>
              <a:ext cx="224896" cy="224896"/>
            </a:xfrm>
            <a:prstGeom prst="ellipse">
              <a:avLst/>
            </a:prstGeom>
            <a:solidFill>
              <a:srgbClr val="FFFFFF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2" name="TextBox 91"/>
            <p:cNvSpPr txBox="1"/>
            <p:nvPr/>
          </p:nvSpPr>
          <p:spPr>
            <a:xfrm>
              <a:off x="4429977" y="3346252"/>
              <a:ext cx="1017509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指定时间送货</a:t>
              </a:r>
            </a:p>
          </p:txBody>
        </p:sp>
      </p:grpSp>
      <p:grpSp>
        <p:nvGrpSpPr>
          <p:cNvPr id="93" name="Group 24"/>
          <p:cNvGrpSpPr/>
          <p:nvPr>
            <p:custDataLst>
              <p:tags r:id="rId9"/>
            </p:custDataLst>
          </p:nvPr>
        </p:nvGrpSpPr>
        <p:grpSpPr>
          <a:xfrm>
            <a:off x="5273065" y="1914532"/>
            <a:ext cx="1149484" cy="257942"/>
            <a:chOff x="4794779" y="2683571"/>
            <a:chExt cx="1149484" cy="257942"/>
          </a:xfrm>
        </p:grpSpPr>
        <p:sp>
          <p:nvSpPr>
            <p:cNvPr id="94" name="TextBox 93"/>
            <p:cNvSpPr txBox="1"/>
            <p:nvPr/>
          </p:nvSpPr>
          <p:spPr>
            <a:xfrm>
              <a:off x="5054538" y="2684144"/>
              <a:ext cx="889725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上楼入户</a:t>
              </a:r>
            </a:p>
          </p:txBody>
        </p:sp>
        <p:sp>
          <p:nvSpPr>
            <p:cNvPr id="95" name="Oval 60"/>
            <p:cNvSpPr/>
            <p:nvPr/>
          </p:nvSpPr>
          <p:spPr>
            <a:xfrm>
              <a:off x="4794779" y="2683571"/>
              <a:ext cx="224896" cy="224896"/>
            </a:xfrm>
            <a:prstGeom prst="ellipse">
              <a:avLst/>
            </a:prstGeom>
            <a:solidFill>
              <a:srgbClr val="003974">
                <a:alpha val="40000"/>
              </a:srgbClr>
            </a:solidFill>
            <a:ln w="19050" cap="flat" cmpd="sng" algn="ctr">
              <a:solidFill>
                <a:srgbClr val="FFFFF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96" name="Group 44"/>
          <p:cNvGrpSpPr/>
          <p:nvPr>
            <p:custDataLst>
              <p:tags r:id="rId10"/>
            </p:custDataLst>
          </p:nvPr>
        </p:nvGrpSpPr>
        <p:grpSpPr>
          <a:xfrm>
            <a:off x="3004533" y="4632685"/>
            <a:ext cx="1309196" cy="257369"/>
            <a:chOff x="5070946" y="4231472"/>
            <a:chExt cx="1309196" cy="257369"/>
          </a:xfrm>
        </p:grpSpPr>
        <p:sp>
          <p:nvSpPr>
            <p:cNvPr id="97" name="Oval 45"/>
            <p:cNvSpPr/>
            <p:nvPr/>
          </p:nvSpPr>
          <p:spPr>
            <a:xfrm>
              <a:off x="5070946" y="4247708"/>
              <a:ext cx="224896" cy="224896"/>
            </a:xfrm>
            <a:prstGeom prst="ellipse">
              <a:avLst/>
            </a:prstGeom>
            <a:solidFill>
              <a:srgbClr val="FFFFFF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5362633" y="4231472"/>
              <a:ext cx="1017509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时效</a:t>
              </a:r>
            </a:p>
          </p:txBody>
        </p:sp>
      </p:grpSp>
      <p:sp>
        <p:nvSpPr>
          <p:cNvPr id="99" name="TextBox 98"/>
          <p:cNvSpPr txBox="1"/>
          <p:nvPr/>
        </p:nvSpPr>
        <p:spPr>
          <a:xfrm>
            <a:off x="6923354" y="1594915"/>
            <a:ext cx="1095076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1" i="1" u="sng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产品潜在卖点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6820720" y="5522313"/>
            <a:ext cx="1207302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1" i="1" u="sng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产品未来潜在卖点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2135148" y="1594915"/>
            <a:ext cx="1095076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1" i="1" u="sng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运营关注重点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1968893" y="5504733"/>
            <a:ext cx="1272048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1" i="1" u="sng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保持现有水平属性</a:t>
            </a:r>
          </a:p>
        </p:txBody>
      </p:sp>
      <p:grpSp>
        <p:nvGrpSpPr>
          <p:cNvPr id="103" name="Group 4"/>
          <p:cNvGrpSpPr/>
          <p:nvPr>
            <p:custDataLst>
              <p:tags r:id="rId11"/>
            </p:custDataLst>
          </p:nvPr>
        </p:nvGrpSpPr>
        <p:grpSpPr>
          <a:xfrm>
            <a:off x="3783204" y="3045072"/>
            <a:ext cx="1169458" cy="258551"/>
            <a:chOff x="2643754" y="3502518"/>
            <a:chExt cx="1309197" cy="257369"/>
          </a:xfrm>
        </p:grpSpPr>
        <p:sp>
          <p:nvSpPr>
            <p:cNvPr id="104" name="Oval 69"/>
            <p:cNvSpPr/>
            <p:nvPr/>
          </p:nvSpPr>
          <p:spPr>
            <a:xfrm>
              <a:off x="2643754" y="3518754"/>
              <a:ext cx="253900" cy="224896"/>
            </a:xfrm>
            <a:prstGeom prst="ellipse">
              <a:avLst/>
            </a:prstGeom>
            <a:solidFill>
              <a:srgbClr val="003974">
                <a:alpha val="40000"/>
              </a:srgbClr>
            </a:solidFill>
            <a:ln w="19050" cap="flat" cmpd="sng" algn="ctr">
              <a:solidFill>
                <a:srgbClr val="FFFFF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05" name="TextBox 104"/>
            <p:cNvSpPr txBox="1"/>
            <p:nvPr/>
          </p:nvSpPr>
          <p:spPr>
            <a:xfrm>
              <a:off x="2935442" y="3502518"/>
              <a:ext cx="1017509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理赔</a:t>
              </a:r>
            </a:p>
          </p:txBody>
        </p:sp>
      </p:grpSp>
      <p:sp>
        <p:nvSpPr>
          <p:cNvPr id="106" name="Oval 35"/>
          <p:cNvSpPr/>
          <p:nvPr/>
        </p:nvSpPr>
        <p:spPr>
          <a:xfrm rot="1438959">
            <a:off x="2671055" y="1816183"/>
            <a:ext cx="745363" cy="951916"/>
          </a:xfrm>
          <a:prstGeom prst="ellipse">
            <a:avLst/>
          </a:prstGeom>
          <a:noFill/>
          <a:ln w="19050" cap="flat" cmpd="sng" algn="ctr">
            <a:solidFill>
              <a:srgbClr val="C00000"/>
            </a:solidFill>
            <a:prstDash val="dash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7" name="Rectangular Callout 75"/>
          <p:cNvSpPr/>
          <p:nvPr>
            <p:custDataLst>
              <p:tags r:id="rId12"/>
            </p:custDataLst>
          </p:nvPr>
        </p:nvSpPr>
        <p:spPr>
          <a:xfrm>
            <a:off x="1110247" y="1947772"/>
            <a:ext cx="1231680" cy="499552"/>
          </a:xfrm>
          <a:prstGeom prst="wedgeRectCallout">
            <a:avLst>
              <a:gd name="adj1" fmla="val 54158"/>
              <a:gd name="adj2" fmla="val 80421"/>
            </a:avLst>
          </a:prstGeom>
          <a:solidFill>
            <a:srgbClr val="FEECAC"/>
          </a:solidFill>
          <a:ln w="12700" algn="ctr">
            <a:solidFill>
              <a:srgbClr val="FFFFFF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43953" tIns="43953" rIns="43953" bIns="43953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50" b="1" i="1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德邦未来运营必须重点提升的领域</a:t>
            </a:r>
            <a:endParaRPr kumimoji="0" lang="en-US" sz="1050" b="1" i="1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8" name="Oval 68"/>
          <p:cNvSpPr/>
          <p:nvPr/>
        </p:nvSpPr>
        <p:spPr>
          <a:xfrm rot="17910855">
            <a:off x="5766307" y="996004"/>
            <a:ext cx="1597990" cy="3064373"/>
          </a:xfrm>
          <a:prstGeom prst="ellipse">
            <a:avLst/>
          </a:prstGeom>
          <a:noFill/>
          <a:ln w="19050" cap="flat" cmpd="sng" algn="ctr">
            <a:solidFill>
              <a:srgbClr val="C00000"/>
            </a:solidFill>
            <a:prstDash val="dash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" name="Rectangular Callout 71"/>
          <p:cNvSpPr/>
          <p:nvPr>
            <p:custDataLst>
              <p:tags r:id="rId13"/>
            </p:custDataLst>
          </p:nvPr>
        </p:nvSpPr>
        <p:spPr>
          <a:xfrm>
            <a:off x="6462419" y="1094683"/>
            <a:ext cx="1371907" cy="443042"/>
          </a:xfrm>
          <a:prstGeom prst="wedgeRectCallout">
            <a:avLst>
              <a:gd name="adj1" fmla="val -46032"/>
              <a:gd name="adj2" fmla="val 97250"/>
            </a:avLst>
          </a:prstGeom>
          <a:solidFill>
            <a:srgbClr val="FEECAC"/>
          </a:solidFill>
          <a:ln w="12700" algn="ctr">
            <a:solidFill>
              <a:srgbClr val="FFFFFF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43953" tIns="43953" rIns="43953" bIns="43953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50" b="1" i="1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有机会形成差异化卖点的领域</a:t>
            </a:r>
            <a:endParaRPr kumimoji="0" lang="en-US" sz="1050" b="1" i="1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0" name="Rectangle 68"/>
          <p:cNvSpPr txBox="1"/>
          <p:nvPr/>
        </p:nvSpPr>
        <p:spPr>
          <a:xfrm>
            <a:off x="4397034" y="932379"/>
            <a:ext cx="1386758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很高，需求迫切而且范围广泛</a:t>
            </a: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1" name="Rectangle 6"/>
          <p:cNvSpPr txBox="1"/>
          <p:nvPr/>
        </p:nvSpPr>
        <p:spPr>
          <a:xfrm>
            <a:off x="8150070" y="3707037"/>
            <a:ext cx="1330827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 baseline="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高，有机会形成德邦独特优势</a:t>
            </a: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12" name="Group 14"/>
          <p:cNvGrpSpPr/>
          <p:nvPr>
            <p:custDataLst>
              <p:tags r:id="rId14"/>
            </p:custDataLst>
          </p:nvPr>
        </p:nvGrpSpPr>
        <p:grpSpPr>
          <a:xfrm>
            <a:off x="9957553" y="4452228"/>
            <a:ext cx="1392650" cy="1333985"/>
            <a:chOff x="8383648" y="2505843"/>
            <a:chExt cx="1392650" cy="1333985"/>
          </a:xfrm>
        </p:grpSpPr>
        <p:sp>
          <p:nvSpPr>
            <p:cNvPr id="113" name="Freeform 87"/>
            <p:cNvSpPr>
              <a:spLocks noChangeAspect="1"/>
            </p:cNvSpPr>
            <p:nvPr/>
          </p:nvSpPr>
          <p:spPr>
            <a:xfrm>
              <a:off x="8457934" y="2515410"/>
              <a:ext cx="62314" cy="1324418"/>
            </a:xfrm>
            <a:custGeom>
              <a:gdLst>
                <a:gd name="connsiteX0" fmla="*/ 51848 w 103696"/>
                <a:gd name="connsiteY0" fmla="*/ 0 h 2203959"/>
                <a:gd name="connsiteX1" fmla="*/ 103696 w 103696"/>
                <a:gd name="connsiteY1" fmla="*/ 51848 h 2203959"/>
                <a:gd name="connsiteX2" fmla="*/ 102725 w 103696"/>
                <a:gd name="connsiteY2" fmla="*/ 56660 h 2203959"/>
                <a:gd name="connsiteX3" fmla="*/ 103695 w 103696"/>
                <a:gd name="connsiteY3" fmla="*/ 56660 h 2203959"/>
                <a:gd name="connsiteX4" fmla="*/ 103695 w 103696"/>
                <a:gd name="connsiteY4" fmla="*/ 2149410 h 2203959"/>
                <a:gd name="connsiteX5" fmla="*/ 103151 w 103696"/>
                <a:gd name="connsiteY5" fmla="*/ 2149410 h 2203959"/>
                <a:gd name="connsiteX6" fmla="*/ 103696 w 103696"/>
                <a:gd name="connsiteY6" fmla="*/ 2152111 h 2203959"/>
                <a:gd name="connsiteX7" fmla="*/ 51848 w 103696"/>
                <a:gd name="connsiteY7" fmla="*/ 2203959 h 2203959"/>
                <a:gd name="connsiteX8" fmla="*/ 0 w 103696"/>
                <a:gd name="connsiteY8" fmla="*/ 2152111 h 2203959"/>
                <a:gd name="connsiteX9" fmla="*/ 545 w 103696"/>
                <a:gd name="connsiteY9" fmla="*/ 2149410 h 2203959"/>
                <a:gd name="connsiteX10" fmla="*/ 0 w 103696"/>
                <a:gd name="connsiteY10" fmla="*/ 2149410 h 2203959"/>
                <a:gd name="connsiteX11" fmla="*/ 0 w 103696"/>
                <a:gd name="connsiteY11" fmla="*/ 56660 h 2203959"/>
                <a:gd name="connsiteX12" fmla="*/ 971 w 103696"/>
                <a:gd name="connsiteY12" fmla="*/ 56660 h 2203959"/>
                <a:gd name="connsiteX13" fmla="*/ 0 w 103696"/>
                <a:gd name="connsiteY13" fmla="*/ 51848 h 2203959"/>
                <a:gd name="connsiteX14" fmla="*/ 51848 w 103696"/>
                <a:gd name="connsiteY14" fmla="*/ 0 h 22039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3695" h="2203959">
                  <a:moveTo>
                    <a:pt x="51848" y="0"/>
                  </a:moveTo>
                  <a:cubicBezTo>
                    <a:pt x="80483" y="0"/>
                    <a:pt x="103696" y="23213"/>
                    <a:pt x="103696" y="51848"/>
                  </a:cubicBezTo>
                  <a:lnTo>
                    <a:pt x="102725" y="56660"/>
                  </a:lnTo>
                  <a:lnTo>
                    <a:pt x="103695" y="56660"/>
                  </a:lnTo>
                  <a:lnTo>
                    <a:pt x="103695" y="2149410"/>
                  </a:lnTo>
                  <a:lnTo>
                    <a:pt x="103151" y="2149410"/>
                  </a:lnTo>
                  <a:lnTo>
                    <a:pt x="103696" y="2152111"/>
                  </a:lnTo>
                  <a:cubicBezTo>
                    <a:pt x="103696" y="2180746"/>
                    <a:pt x="80483" y="2203959"/>
                    <a:pt x="51848" y="2203959"/>
                  </a:cubicBezTo>
                  <a:cubicBezTo>
                    <a:pt x="23213" y="2203959"/>
                    <a:pt x="0" y="2180746"/>
                    <a:pt x="0" y="2152111"/>
                  </a:cubicBezTo>
                  <a:lnTo>
                    <a:pt x="545" y="2149410"/>
                  </a:lnTo>
                  <a:lnTo>
                    <a:pt x="0" y="2149410"/>
                  </a:lnTo>
                  <a:lnTo>
                    <a:pt x="0" y="56660"/>
                  </a:lnTo>
                  <a:lnTo>
                    <a:pt x="971" y="56660"/>
                  </a:lnTo>
                  <a:lnTo>
                    <a:pt x="0" y="51848"/>
                  </a:lnTo>
                  <a:cubicBezTo>
                    <a:pt x="0" y="23213"/>
                    <a:pt x="23213" y="0"/>
                    <a:pt x="51848" y="0"/>
                  </a:cubicBezTo>
                  <a:close/>
                </a:path>
              </a:pathLst>
            </a:custGeom>
            <a:gradFill>
              <a:gsLst>
                <a:gs pos="50000">
                  <a:srgbClr val="FFFFFF"/>
                </a:gs>
                <a:gs pos="0">
                  <a:srgbClr val="CC0000"/>
                </a:gs>
                <a:gs pos="100000">
                  <a:srgbClr val="003974"/>
                </a:gs>
              </a:gsLst>
              <a:lin ang="5400000" scaled="1"/>
            </a:gradFill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grpSp>
          <p:nvGrpSpPr>
            <p:cNvPr id="114" name="Group 88"/>
            <p:cNvGrpSpPr/>
            <p:nvPr>
              <p:custDataLst>
                <p:tags r:id="rId15"/>
              </p:custDataLst>
            </p:nvPr>
          </p:nvGrpSpPr>
          <p:grpSpPr>
            <a:xfrm>
              <a:off x="8383648" y="3388107"/>
              <a:ext cx="1392650" cy="442035"/>
              <a:chOff x="8383648" y="3388107"/>
              <a:chExt cx="1392650" cy="442035"/>
            </a:xfrm>
          </p:grpSpPr>
          <p:sp>
            <p:nvSpPr>
              <p:cNvPr id="121" name="TextBox 120"/>
              <p:cNvSpPr txBox="1"/>
              <p:nvPr/>
            </p:nvSpPr>
            <p:spPr>
              <a:xfrm>
                <a:off x="8635535" y="3388107"/>
                <a:ext cx="1140763" cy="442035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2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微软雅黑" pitchFamily="34" charset="-122"/>
                    <a:ea typeface="微软雅黑" pitchFamily="34" charset="-122"/>
                  </a:rPr>
                  <a:t>目前德邦相对竞争对手有优势</a:t>
                </a:r>
              </a:p>
            </p:txBody>
          </p:sp>
          <p:sp>
            <p:nvSpPr>
              <p:cNvPr id="122" name="Oval 90"/>
              <p:cNvSpPr/>
              <p:nvPr/>
            </p:nvSpPr>
            <p:spPr>
              <a:xfrm>
                <a:off x="8383648" y="3503680"/>
                <a:ext cx="210888" cy="210888"/>
              </a:xfrm>
              <a:prstGeom prst="ellipse">
                <a:avLst/>
              </a:prstGeom>
              <a:solidFill>
                <a:srgbClr val="003974"/>
              </a:solidFill>
              <a:ln w="19050" cap="flat" cmpd="sng" algn="ctr">
                <a:solidFill>
                  <a:srgbClr val="FFFFFF"/>
                </a:solidFill>
                <a:prstDash val="solid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lIns="36000" tIns="36000" rIns="36000" bIns="36000"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grpSp>
          <p:nvGrpSpPr>
            <p:cNvPr id="115" name="Group 91"/>
            <p:cNvGrpSpPr/>
            <p:nvPr>
              <p:custDataLst>
                <p:tags r:id="rId16"/>
              </p:custDataLst>
            </p:nvPr>
          </p:nvGrpSpPr>
          <p:grpSpPr>
            <a:xfrm>
              <a:off x="8383648" y="2505843"/>
              <a:ext cx="1392650" cy="442035"/>
              <a:chOff x="8383648" y="2505843"/>
              <a:chExt cx="1392650" cy="442035"/>
            </a:xfrm>
          </p:grpSpPr>
          <p:sp>
            <p:nvSpPr>
              <p:cNvPr id="119" name="TextBox 118"/>
              <p:cNvSpPr txBox="1"/>
              <p:nvPr/>
            </p:nvSpPr>
            <p:spPr>
              <a:xfrm>
                <a:off x="8635535" y="2505843"/>
                <a:ext cx="1140763" cy="442035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2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微软雅黑" pitchFamily="34" charset="-122"/>
                    <a:ea typeface="微软雅黑" pitchFamily="34" charset="-122"/>
                  </a:rPr>
                  <a:t>目前德邦落后竞争对手</a:t>
                </a:r>
              </a:p>
            </p:txBody>
          </p:sp>
          <p:sp>
            <p:nvSpPr>
              <p:cNvPr id="120" name="Oval 93"/>
              <p:cNvSpPr/>
              <p:nvPr/>
            </p:nvSpPr>
            <p:spPr>
              <a:xfrm>
                <a:off x="8383648" y="2621416"/>
                <a:ext cx="210888" cy="210888"/>
              </a:xfrm>
              <a:prstGeom prst="ellipse">
                <a:avLst/>
              </a:prstGeom>
              <a:solidFill>
                <a:srgbClr val="CC0000"/>
              </a:solidFill>
              <a:ln w="19050" cap="flat" cmpd="sng" algn="ctr">
                <a:solidFill>
                  <a:srgbClr val="FFFFFF"/>
                </a:solidFill>
                <a:prstDash val="solid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lIns="36000" tIns="36000" rIns="36000" bIns="36000"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grpSp>
          <p:nvGrpSpPr>
            <p:cNvPr id="116" name="Group 94"/>
            <p:cNvGrpSpPr/>
            <p:nvPr>
              <p:custDataLst>
                <p:tags r:id="rId17"/>
              </p:custDataLst>
            </p:nvPr>
          </p:nvGrpSpPr>
          <p:grpSpPr>
            <a:xfrm>
              <a:off x="8383648" y="2946975"/>
              <a:ext cx="1392650" cy="442035"/>
              <a:chOff x="8383648" y="2966431"/>
              <a:chExt cx="1392650" cy="442035"/>
            </a:xfrm>
          </p:grpSpPr>
          <p:sp>
            <p:nvSpPr>
              <p:cNvPr id="117" name="Oval 95"/>
              <p:cNvSpPr/>
              <p:nvPr/>
            </p:nvSpPr>
            <p:spPr>
              <a:xfrm>
                <a:off x="8383648" y="3082004"/>
                <a:ext cx="210888" cy="210888"/>
              </a:xfrm>
              <a:prstGeom prst="ellipse">
                <a:avLst/>
              </a:prstGeom>
              <a:solidFill>
                <a:srgbClr val="FFFFFF"/>
              </a:solidFill>
              <a:ln w="19050" cap="flat" cmpd="sng" algn="ctr">
                <a:solidFill>
                  <a:srgbClr val="FFFFFF">
                    <a:lumMod val="65000"/>
                  </a:srgbClr>
                </a:solidFill>
                <a:prstDash val="solid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lIns="36000" tIns="36000" rIns="36000" bIns="36000"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  <p:sp>
            <p:nvSpPr>
              <p:cNvPr id="118" name="TextBox 117"/>
              <p:cNvSpPr txBox="1"/>
              <p:nvPr/>
            </p:nvSpPr>
            <p:spPr>
              <a:xfrm>
                <a:off x="8635535" y="2966431"/>
                <a:ext cx="1140763" cy="442035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200" b="0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微软雅黑" pitchFamily="34" charset="-122"/>
                    <a:ea typeface="微软雅黑" pitchFamily="34" charset="-122"/>
                  </a:rPr>
                  <a:t>目前德邦与竞争对手持平</a:t>
                </a:r>
              </a:p>
            </p:txBody>
          </p:sp>
        </p:grpSp>
      </p:grpSp>
      <p:grpSp>
        <p:nvGrpSpPr>
          <p:cNvPr id="123" name="组合 122"/>
          <p:cNvGrpSpPr/>
          <p:nvPr/>
        </p:nvGrpSpPr>
        <p:grpSpPr>
          <a:xfrm>
            <a:off x="3002950" y="3323349"/>
            <a:ext cx="1250549" cy="257369"/>
            <a:chOff x="2136044" y="3554203"/>
            <a:chExt cx="1250549" cy="257369"/>
          </a:xfrm>
        </p:grpSpPr>
        <p:sp>
          <p:nvSpPr>
            <p:cNvPr id="124" name="TextBox 123"/>
            <p:cNvSpPr txBox="1"/>
            <p:nvPr/>
          </p:nvSpPr>
          <p:spPr>
            <a:xfrm>
              <a:off x="2369084" y="3554203"/>
              <a:ext cx="1017509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报价标准清晰</a:t>
              </a:r>
            </a:p>
          </p:txBody>
        </p:sp>
        <p:sp>
          <p:nvSpPr>
            <p:cNvPr id="125" name="Oval 66"/>
            <p:cNvSpPr/>
            <p:nvPr/>
          </p:nvSpPr>
          <p:spPr>
            <a:xfrm>
              <a:off x="2136044" y="3567047"/>
              <a:ext cx="224896" cy="224896"/>
            </a:xfrm>
            <a:prstGeom prst="ellipse">
              <a:avLst/>
            </a:prstGeom>
            <a:solidFill>
              <a:srgbClr val="FFFFFF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5217969" y="4022884"/>
            <a:ext cx="1254946" cy="257369"/>
            <a:chOff x="4739683" y="4470908"/>
            <a:chExt cx="1254946" cy="257369"/>
          </a:xfrm>
        </p:grpSpPr>
        <p:sp>
          <p:nvSpPr>
            <p:cNvPr id="127" name="TextBox 126"/>
            <p:cNvSpPr txBox="1"/>
            <p:nvPr/>
          </p:nvSpPr>
          <p:spPr>
            <a:xfrm>
              <a:off x="4977120" y="4470908"/>
              <a:ext cx="1017509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时效的兑现率</a:t>
              </a:r>
            </a:p>
          </p:txBody>
        </p:sp>
        <p:sp>
          <p:nvSpPr>
            <p:cNvPr id="128" name="Oval 69"/>
            <p:cNvSpPr/>
            <p:nvPr/>
          </p:nvSpPr>
          <p:spPr>
            <a:xfrm>
              <a:off x="4739683" y="4486981"/>
              <a:ext cx="226800" cy="225929"/>
            </a:xfrm>
            <a:prstGeom prst="ellipse">
              <a:avLst/>
            </a:prstGeom>
            <a:solidFill>
              <a:srgbClr val="003974">
                <a:alpha val="40000"/>
              </a:srgbClr>
            </a:solidFill>
            <a:ln w="19050" cap="flat" cmpd="sng" algn="ctr">
              <a:solidFill>
                <a:srgbClr val="FFFFF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66" name="Oval 56"/>
          <p:cNvSpPr/>
          <p:nvPr/>
        </p:nvSpPr>
        <p:spPr>
          <a:xfrm>
            <a:off x="7489282" y="2932624"/>
            <a:ext cx="224896" cy="224896"/>
          </a:xfrm>
          <a:prstGeom prst="ellipse">
            <a:avLst/>
          </a:prstGeom>
          <a:solidFill>
            <a:srgbClr val="E99191"/>
          </a:solidFill>
          <a:ln w="19050" cap="flat" cmpd="sng" algn="ctr">
            <a:solidFill>
              <a:srgbClr val="FFFFFF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59073828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940704557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117426"/>
            <a:ext cx="9753005" cy="381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/>
              <a:t>重包到家产品卖点</a:t>
            </a:r>
            <a:endParaRPr lang="en-US" altLang="zh-CN" sz="1800"/>
          </a:p>
        </p:txBody>
      </p:sp>
      <p:sp>
        <p:nvSpPr>
          <p:cNvPr id="15" name="Rectangle 5"/>
          <p:cNvSpPr/>
          <p:nvPr/>
        </p:nvSpPr>
        <p:spPr>
          <a:xfrm>
            <a:off x="592386" y="1246664"/>
            <a:ext cx="608072" cy="662021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</a:t>
            </a:r>
            <a:b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名称</a:t>
            </a:r>
            <a:endParaRPr kumimoji="0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" name="Rectangle 6"/>
          <p:cNvSpPr/>
          <p:nvPr/>
        </p:nvSpPr>
        <p:spPr>
          <a:xfrm>
            <a:off x="1485107" y="1246665"/>
            <a:ext cx="10295828" cy="662021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重包到家</a:t>
            </a:r>
            <a:endParaRPr kumimoji="0" lang="en-US" altLang="zh-CN" sz="2000" b="1" i="0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Rectangle 7"/>
          <p:cNvSpPr/>
          <p:nvPr>
            <p:custDataLst>
              <p:tags r:id="rId6"/>
            </p:custDataLst>
          </p:nvPr>
        </p:nvSpPr>
        <p:spPr>
          <a:xfrm>
            <a:off x="2915905" y="1236018"/>
            <a:ext cx="4401850" cy="6848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>
              <a:spcBef>
                <a:spcPts val="300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>
                <a:latin typeface="微软雅黑" pitchFamily="34" charset="-122"/>
                <a:ea typeface="微软雅黑" pitchFamily="34" charset="-122"/>
              </a:rPr>
              <a:t>凸显新产品上楼入户的卖点</a:t>
            </a:r>
            <a:endParaRPr lang="en-US" altLang="zh-CN">
              <a:latin typeface="微软雅黑" pitchFamily="34" charset="-122"/>
              <a:ea typeface="微软雅黑" pitchFamily="34" charset="-122"/>
            </a:endParaRPr>
          </a:p>
          <a:p>
            <a:pPr marL="182563" indent="-182563">
              <a:spcBef>
                <a:spcPts val="300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>
                <a:latin typeface="微软雅黑" pitchFamily="34" charset="-122"/>
                <a:ea typeface="微软雅黑" pitchFamily="34" charset="-122"/>
              </a:rPr>
              <a:t>“到家”呼应产品</a:t>
            </a:r>
            <a:r>
              <a:rPr lang="en-US" altLang="zh-CN">
                <a:latin typeface="微软雅黑" pitchFamily="34" charset="-122"/>
                <a:ea typeface="微软雅黑" pitchFamily="34" charset="-122"/>
              </a:rPr>
              <a:t>B2C</a:t>
            </a:r>
            <a:r>
              <a:rPr lang="zh-CN" altLang="en-US">
                <a:latin typeface="微软雅黑" pitchFamily="34" charset="-122"/>
                <a:ea typeface="微软雅黑" pitchFamily="34" charset="-122"/>
              </a:rPr>
              <a:t>的客群目标</a:t>
            </a:r>
            <a:endParaRPr lang="en-US" altLang="zh-CN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Rectangle 8"/>
          <p:cNvSpPr/>
          <p:nvPr/>
        </p:nvSpPr>
        <p:spPr>
          <a:xfrm>
            <a:off x="621011" y="2225873"/>
            <a:ext cx="608072" cy="662021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目标</a:t>
            </a:r>
            <a:b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客群</a:t>
            </a:r>
            <a:endParaRPr kumimoji="0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Rectangle 9"/>
          <p:cNvSpPr/>
          <p:nvPr/>
        </p:nvSpPr>
        <p:spPr>
          <a:xfrm>
            <a:off x="1485107" y="2225873"/>
            <a:ext cx="10295828" cy="662021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B2C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市场重货，发货量集中在</a:t>
            </a:r>
            <a:r>
              <a:rPr kumimoji="0" lang="en-US" altLang="zh-CN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0-130KG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，有</a:t>
            </a: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大小货齐发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需求的电商</a:t>
            </a: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大客户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（不对散客开放），其中包括</a:t>
            </a: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家电、家具及建材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等行业，</a:t>
            </a: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B2B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领域</a:t>
            </a: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0-130KG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段有</a:t>
            </a: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门到门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发货需求的客户</a:t>
            </a:r>
            <a:endParaRPr kumimoji="0" lang="en-US" altLang="zh-CN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Rectangle 10"/>
          <p:cNvSpPr/>
          <p:nvPr/>
        </p:nvSpPr>
        <p:spPr>
          <a:xfrm>
            <a:off x="621011" y="3271829"/>
            <a:ext cx="608072" cy="662021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</a:t>
            </a:r>
            <a:b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卖点</a:t>
            </a:r>
            <a:endParaRPr kumimoji="0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1" name="Rectangle 11"/>
          <p:cNvSpPr/>
          <p:nvPr/>
        </p:nvSpPr>
        <p:spPr>
          <a:xfrm>
            <a:off x="1485107" y="3285778"/>
            <a:ext cx="10295828" cy="662021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上楼入户、大小货齐发、高品质安装的电商重货物流服务</a:t>
            </a:r>
            <a:endParaRPr kumimoji="0" lang="en-US" altLang="zh-CN" b="1" i="0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2" name="Rectangle 14"/>
          <p:cNvSpPr/>
          <p:nvPr/>
        </p:nvSpPr>
        <p:spPr>
          <a:xfrm>
            <a:off x="621011" y="4278817"/>
            <a:ext cx="608070" cy="1527241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产品价值主张</a:t>
            </a:r>
          </a:p>
        </p:txBody>
      </p:sp>
      <p:sp>
        <p:nvSpPr>
          <p:cNvPr id="23" name="Rectangle 15"/>
          <p:cNvSpPr/>
          <p:nvPr>
            <p:custDataLst>
              <p:tags r:id="rId7"/>
            </p:custDataLst>
          </p:nvPr>
        </p:nvSpPr>
        <p:spPr>
          <a:xfrm>
            <a:off x="1485107" y="4350825"/>
            <a:ext cx="10295826" cy="1527241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72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省心：</a:t>
            </a: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100%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入户，</a:t>
            </a: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50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公斤以内免费上楼，大小件齐发一体化整合服务</a:t>
            </a:r>
            <a:endParaRPr kumimoji="0" lang="en-US" altLang="zh-CN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优质：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全网络覆盖，高品质运输，高时效兑现</a:t>
            </a:r>
            <a:endParaRPr kumimoji="0" lang="en-US" altLang="zh-CN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专业：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邦安家平台</a:t>
            </a: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+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安装团队，提供无忧高品质安装</a:t>
            </a:r>
          </a:p>
        </p:txBody>
      </p:sp>
    </p:spTree>
    <p:extLst>
      <p:ext uri="{BB962C8B-B14F-4D97-AF65-F5344CB8AC3E}">
        <p14:creationId xmlns:p14="http://schemas.microsoft.com/office/powerpoint/2010/main" val="459073828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895388021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34614"/>
            <a:ext cx="9753005" cy="6588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/>
              <a:t>德邦现有运营能力在不同维度水平不一，新产品需要进一步提升运营目标以满足</a:t>
            </a:r>
            <a:r>
              <a:rPr lang="en-US" altLang="zh-CN" sz="1800"/>
              <a:t>0-130KG</a:t>
            </a:r>
            <a:r>
              <a:rPr lang="zh-CN" altLang="en-US" sz="1800"/>
              <a:t>客户需求</a:t>
            </a:r>
            <a:endParaRPr lang="en-US" altLang="zh-CN" sz="1800"/>
          </a:p>
        </p:txBody>
      </p:sp>
      <p:sp>
        <p:nvSpPr>
          <p:cNvPr id="100" name="Rectangle 3"/>
          <p:cNvSpPr/>
          <p:nvPr/>
        </p:nvSpPr>
        <p:spPr>
          <a:xfrm>
            <a:off x="725701" y="872195"/>
            <a:ext cx="5208622" cy="5184842"/>
          </a:xfrm>
          <a:prstGeom prst="rect">
            <a:avLst/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1" name="BainNotesBox"/>
          <p:cNvSpPr txBox="1"/>
          <p:nvPr/>
        </p:nvSpPr>
        <p:spPr>
          <a:xfrm>
            <a:off x="562126" y="6182670"/>
            <a:ext cx="9812401" cy="307777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备注：时效性包括时效以及时效兑现率两个指标</a:t>
            </a:r>
            <a:endParaRPr kumimoji="0" lang="en-US" altLang="zh-CN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资料来源：公司官网；文献研究；贝恩分析 </a:t>
            </a:r>
          </a:p>
        </p:txBody>
      </p:sp>
      <p:sp>
        <p:nvSpPr>
          <p:cNvPr id="102" name="TextBox 101"/>
          <p:cNvSpPr txBox="1"/>
          <p:nvPr>
            <p:custDataLst>
              <p:tags r:id="rId6"/>
            </p:custDataLst>
          </p:nvPr>
        </p:nvSpPr>
        <p:spPr>
          <a:xfrm>
            <a:off x="6813199" y="1027749"/>
            <a:ext cx="4313745" cy="366767"/>
          </a:xfrm>
          <a:prstGeom prst="rect">
            <a:avLst/>
          </a:prstGeom>
          <a:blipFill dpi="0" rotWithShape="1">
            <a:blip r:embed="rId7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需要提升运营水平以满足客户需求</a:t>
            </a:r>
          </a:p>
        </p:txBody>
      </p:sp>
      <p:sp>
        <p:nvSpPr>
          <p:cNvPr id="103" name="Rectangle 5"/>
          <p:cNvSpPr/>
          <p:nvPr/>
        </p:nvSpPr>
        <p:spPr>
          <a:xfrm>
            <a:off x="725701" y="872194"/>
            <a:ext cx="5208622" cy="476655"/>
          </a:xfrm>
          <a:prstGeom prst="rect">
            <a:avLst/>
          </a:prstGeom>
          <a:solidFill>
            <a:srgbClr val="373C64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德邦现有运营能力在不同维度水平不一</a:t>
            </a:r>
          </a:p>
        </p:txBody>
      </p:sp>
      <p:sp>
        <p:nvSpPr>
          <p:cNvPr id="104" name="Freeform 139"/>
          <p:cNvSpPr/>
          <p:nvPr/>
        </p:nvSpPr>
        <p:spPr>
          <a:xfrm>
            <a:off x="1859879" y="1875689"/>
            <a:ext cx="3133952" cy="2913026"/>
          </a:xfrm>
          <a:custGeom>
            <a:gdLst>
              <a:gd name="connsiteX0" fmla="*/ 3593281 w 4396828"/>
              <a:gd name="connsiteY0" fmla="*/ 0 h 3994381"/>
              <a:gd name="connsiteX1" fmla="*/ 4396828 w 4396828"/>
              <a:gd name="connsiteY1" fmla="*/ 1983097 h 3994381"/>
              <a:gd name="connsiteX2" fmla="*/ 3504960 w 4396828"/>
              <a:gd name="connsiteY2" fmla="*/ 3976205 h 3994381"/>
              <a:gd name="connsiteX3" fmla="*/ 150796 w 4396828"/>
              <a:gd name="connsiteY3" fmla="*/ 3994381 h 3994381"/>
              <a:gd name="connsiteX4" fmla="*/ 1 w 4396828"/>
              <a:gd name="connsiteY4" fmla="*/ 1908413 h 3994381"/>
              <a:gd name="connsiteX5" fmla="*/ 521012 w 4396828"/>
              <a:gd name="connsiteY5" fmla="*/ 338599 h 3994381"/>
              <a:gd name="connsiteX6" fmla="*/ 3593281 w 4396828"/>
              <a:gd name="connsiteY6" fmla="*/ 0 h 3994381"/>
              <a:gd name="connsiteX7" fmla="*/ 3429781 w 4321367"/>
              <a:gd name="connsiteY7" fmla="*/ 0 h 3908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6828" h="3994380">
                <a:moveTo>
                  <a:pt x="3593281" y="0"/>
                </a:moveTo>
                <a:lnTo>
                  <a:pt x="4396828" y="1983097"/>
                </a:lnTo>
                <a:lnTo>
                  <a:pt x="3504960" y="3976205"/>
                </a:lnTo>
                <a:lnTo>
                  <a:pt x="150796" y="3994381"/>
                </a:lnTo>
                <a:cubicBezTo>
                  <a:pt x="151473" y="3313809"/>
                  <a:pt x="-676" y="2588985"/>
                  <a:pt x="1" y="1908413"/>
                </a:cubicBezTo>
                <a:lnTo>
                  <a:pt x="521012" y="338599"/>
                </a:lnTo>
                <a:lnTo>
                  <a:pt x="3593281" y="0"/>
                </a:lnTo>
                <a:close/>
              </a:path>
            </a:pathLst>
          </a:custGeom>
          <a:solidFill>
            <a:srgbClr val="333333">
              <a:lumMod val="40000"/>
              <a:lumOff val="60000"/>
              <a:alpha val="65098"/>
            </a:srgbClr>
          </a:solidFill>
          <a:ln w="9525" cap="flat" cmpd="sng" algn="ctr">
            <a:solidFill>
              <a:srgbClr val="333333">
                <a:lumMod val="50000"/>
              </a:srgbClr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5" name="Freeform 144"/>
          <p:cNvSpPr/>
          <p:nvPr/>
        </p:nvSpPr>
        <p:spPr>
          <a:xfrm>
            <a:off x="2191748" y="1946418"/>
            <a:ext cx="2551216" cy="2629205"/>
          </a:xfrm>
          <a:custGeom>
            <a:gdLst>
              <a:gd name="connsiteX0" fmla="*/ 3237202 w 3851666"/>
              <a:gd name="connsiteY0" fmla="*/ 0 h 3761239"/>
              <a:gd name="connsiteX1" fmla="*/ 3851666 w 3851666"/>
              <a:gd name="connsiteY1" fmla="*/ 1900433 h 3761239"/>
              <a:gd name="connsiteX2" fmla="*/ 2922243 w 3851666"/>
              <a:gd name="connsiteY2" fmla="*/ 3761239 h 3761239"/>
              <a:gd name="connsiteX3" fmla="*/ 706066 w 3851666"/>
              <a:gd name="connsiteY3" fmla="*/ 2967033 h 3761239"/>
              <a:gd name="connsiteX4" fmla="*/ 0 w 3851666"/>
              <a:gd name="connsiteY4" fmla="*/ 1943094 h 3761239"/>
              <a:gd name="connsiteX5" fmla="*/ 145137 w 3851666"/>
              <a:gd name="connsiteY5" fmla="*/ 257027 h 3761239"/>
              <a:gd name="connsiteX6" fmla="*/ 3237202 w 3851666"/>
              <a:gd name="connsiteY6" fmla="*/ 0 h 3761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51666" h="3761238">
                <a:moveTo>
                  <a:pt x="3237202" y="0"/>
                </a:moveTo>
                <a:lnTo>
                  <a:pt x="3851666" y="1900433"/>
                </a:lnTo>
                <a:lnTo>
                  <a:pt x="2922243" y="3761239"/>
                </a:lnTo>
                <a:lnTo>
                  <a:pt x="706066" y="2967033"/>
                </a:lnTo>
                <a:cubicBezTo>
                  <a:pt x="592753" y="2641869"/>
                  <a:pt x="99963" y="2268258"/>
                  <a:pt x="0" y="1943094"/>
                </a:cubicBezTo>
                <a:lnTo>
                  <a:pt x="145137" y="257027"/>
                </a:lnTo>
                <a:lnTo>
                  <a:pt x="3237202" y="0"/>
                </a:lnTo>
                <a:close/>
              </a:path>
            </a:pathLst>
          </a:custGeom>
          <a:solidFill>
            <a:srgbClr val="CC0000">
              <a:lumMod val="20000"/>
              <a:lumOff val="80000"/>
              <a:alpha val="69000"/>
            </a:srgbClr>
          </a:solidFill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06" name="Group 145"/>
          <p:cNvGrpSpPr/>
          <p:nvPr>
            <p:custDataLst>
              <p:tags r:id="rId8"/>
            </p:custDataLst>
          </p:nvPr>
        </p:nvGrpSpPr>
        <p:grpSpPr>
          <a:xfrm>
            <a:off x="1514820" y="3262487"/>
            <a:ext cx="1215371" cy="78708"/>
            <a:chOff x="4147064" y="3896200"/>
            <a:chExt cx="1667687" cy="108000"/>
          </a:xfrm>
        </p:grpSpPr>
        <p:sp>
          <p:nvSpPr>
            <p:cNvPr id="107" name="Line 41"/>
            <p:cNvSpPr>
              <a:spLocks noChangeShapeType="1"/>
            </p:cNvSpPr>
            <p:nvPr/>
          </p:nvSpPr>
          <p:spPr bwMode="auto">
            <a:xfrm flipH="1">
              <a:off x="4147064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08" name="Line 41"/>
            <p:cNvSpPr>
              <a:spLocks noChangeShapeType="1"/>
            </p:cNvSpPr>
            <p:nvPr/>
          </p:nvSpPr>
          <p:spPr bwMode="auto">
            <a:xfrm flipH="1">
              <a:off x="4702960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09" name="Line 41"/>
            <p:cNvSpPr>
              <a:spLocks noChangeShapeType="1"/>
            </p:cNvSpPr>
            <p:nvPr/>
          </p:nvSpPr>
          <p:spPr bwMode="auto">
            <a:xfrm flipH="1">
              <a:off x="5814751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10" name="Line 41"/>
            <p:cNvSpPr>
              <a:spLocks noChangeShapeType="1"/>
            </p:cNvSpPr>
            <p:nvPr/>
          </p:nvSpPr>
          <p:spPr bwMode="auto">
            <a:xfrm flipH="1">
              <a:off x="5258856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11" name="Group 146"/>
          <p:cNvGrpSpPr/>
          <p:nvPr>
            <p:custDataLst>
              <p:tags r:id="rId9"/>
            </p:custDataLst>
          </p:nvPr>
        </p:nvGrpSpPr>
        <p:grpSpPr>
          <a:xfrm>
            <a:off x="3647184" y="3954933"/>
            <a:ext cx="586813" cy="627677"/>
            <a:chOff x="4213082" y="5007719"/>
            <a:chExt cx="805203" cy="861274"/>
          </a:xfrm>
        </p:grpSpPr>
        <p:sp>
          <p:nvSpPr>
            <p:cNvPr id="112" name="Line 41"/>
            <p:cNvSpPr>
              <a:spLocks noChangeShapeType="1"/>
            </p:cNvSpPr>
            <p:nvPr/>
          </p:nvSpPr>
          <p:spPr bwMode="auto">
            <a:xfrm rot="3053240" flipH="1">
              <a:off x="4964285" y="5814993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13" name="Line 41"/>
            <p:cNvSpPr>
              <a:spLocks noChangeShapeType="1"/>
            </p:cNvSpPr>
            <p:nvPr/>
          </p:nvSpPr>
          <p:spPr bwMode="auto">
            <a:xfrm rot="3053240" flipH="1">
              <a:off x="4647060" y="5422904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14" name="Line 41"/>
            <p:cNvSpPr>
              <a:spLocks noChangeShapeType="1"/>
            </p:cNvSpPr>
            <p:nvPr/>
          </p:nvSpPr>
          <p:spPr bwMode="auto">
            <a:xfrm rot="3053240" flipH="1">
              <a:off x="4267082" y="4953719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15" name="Freeform 148"/>
          <p:cNvSpPr/>
          <p:nvPr/>
        </p:nvSpPr>
        <p:spPr>
          <a:xfrm>
            <a:off x="1921601" y="2000304"/>
            <a:ext cx="3029365" cy="2651485"/>
          </a:xfrm>
          <a:custGeom>
            <a:gdLst>
              <a:gd name="connsiteX0" fmla="*/ 3197739 w 4047291"/>
              <a:gd name="connsiteY0" fmla="*/ 0 h 3861866"/>
              <a:gd name="connsiteX1" fmla="*/ 4047291 w 4047291"/>
              <a:gd name="connsiteY1" fmla="*/ 1902336 h 3861866"/>
              <a:gd name="connsiteX2" fmla="*/ 3041218 w 4047291"/>
              <a:gd name="connsiteY2" fmla="*/ 3747004 h 3861866"/>
              <a:gd name="connsiteX3" fmla="*/ 213893 w 4047291"/>
              <a:gd name="connsiteY3" fmla="*/ 3861866 h 3861866"/>
              <a:gd name="connsiteX4" fmla="*/ 0 w 4047291"/>
              <a:gd name="connsiteY4" fmla="*/ 1900811 h 3861866"/>
              <a:gd name="connsiteX5" fmla="*/ 461597 w 4047291"/>
              <a:gd name="connsiteY5" fmla="*/ 256500 h 3861866"/>
              <a:gd name="connsiteX6" fmla="*/ 3197739 w 4047291"/>
              <a:gd name="connsiteY6" fmla="*/ 0 h 38618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47291" h="3861866">
                <a:moveTo>
                  <a:pt x="3197739" y="0"/>
                </a:moveTo>
                <a:lnTo>
                  <a:pt x="4047291" y="1902336"/>
                </a:lnTo>
                <a:lnTo>
                  <a:pt x="3041218" y="3747004"/>
                </a:lnTo>
                <a:lnTo>
                  <a:pt x="213893" y="3861866"/>
                </a:lnTo>
                <a:lnTo>
                  <a:pt x="0" y="1900811"/>
                </a:lnTo>
                <a:lnTo>
                  <a:pt x="461597" y="256500"/>
                </a:lnTo>
                <a:lnTo>
                  <a:pt x="3197739" y="0"/>
                </a:lnTo>
                <a:close/>
              </a:path>
            </a:pathLst>
          </a:custGeom>
          <a:noFill/>
          <a:ln w="19050" cap="flat" cmpd="sng" algn="ctr">
            <a:solidFill>
              <a:srgbClr val="CC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6" name="Line 41"/>
          <p:cNvSpPr>
            <a:spLocks noChangeShapeType="1"/>
          </p:cNvSpPr>
          <p:nvPr/>
        </p:nvSpPr>
        <p:spPr bwMode="auto">
          <a:xfrm flipH="1">
            <a:off x="3445772" y="3655297"/>
            <a:ext cx="53017" cy="62142"/>
          </a:xfrm>
          <a:prstGeom prst="line">
            <a:avLst/>
          </a:prstGeom>
          <a:noFill/>
          <a:ln w="19050">
            <a:solidFill>
              <a:sysClr val="windowText" lastClr="00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5399" tIns="45399" rIns="45399" bIns="4539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2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7" name="Freeform 151"/>
          <p:cNvSpPr/>
          <p:nvPr/>
        </p:nvSpPr>
        <p:spPr>
          <a:xfrm>
            <a:off x="2337200" y="2531046"/>
            <a:ext cx="2439390" cy="1176834"/>
          </a:xfrm>
          <a:custGeom>
            <a:gdLst>
              <a:gd name="connsiteX0" fmla="*/ 2047152 w 3347240"/>
              <a:gd name="connsiteY0" fmla="*/ 0 h 1614807"/>
              <a:gd name="connsiteX1" fmla="*/ 3347240 w 3347240"/>
              <a:gd name="connsiteY1" fmla="*/ 1069976 h 1614807"/>
              <a:gd name="connsiteX2" fmla="*/ 1521271 w 3347240"/>
              <a:gd name="connsiteY2" fmla="*/ 1582905 h 1614807"/>
              <a:gd name="connsiteX3" fmla="*/ 732263 w 3347240"/>
              <a:gd name="connsiteY3" fmla="*/ 1614807 h 1614807"/>
              <a:gd name="connsiteX4" fmla="*/ 0 w 3347240"/>
              <a:gd name="connsiteY4" fmla="*/ 1072274 h 1614807"/>
              <a:gd name="connsiteX5" fmla="*/ 481964 w 3347240"/>
              <a:gd name="connsiteY5" fmla="*/ 288349 h 1614807"/>
              <a:gd name="connsiteX6" fmla="*/ 2047152 w 3347240"/>
              <a:gd name="connsiteY6" fmla="*/ 0 h 16148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47240" h="1614807">
                <a:moveTo>
                  <a:pt x="2047152" y="0"/>
                </a:moveTo>
                <a:lnTo>
                  <a:pt x="3347240" y="1069976"/>
                </a:lnTo>
                <a:lnTo>
                  <a:pt x="1521271" y="1582905"/>
                </a:lnTo>
                <a:lnTo>
                  <a:pt x="732263" y="1614807"/>
                </a:lnTo>
                <a:lnTo>
                  <a:pt x="0" y="1072274"/>
                </a:lnTo>
                <a:lnTo>
                  <a:pt x="481964" y="288349"/>
                </a:lnTo>
                <a:lnTo>
                  <a:pt x="2047152" y="0"/>
                </a:lnTo>
                <a:close/>
              </a:path>
            </a:pathLst>
          </a:custGeom>
          <a:solidFill>
            <a:srgbClr val="336699">
              <a:alpha val="57000"/>
            </a:srgbClr>
          </a:solidFill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8" name="Text Box 38"/>
          <p:cNvSpPr txBox="1">
            <a:spLocks noChangeArrowheads="1"/>
          </p:cNvSpPr>
          <p:nvPr/>
        </p:nvSpPr>
        <p:spPr bwMode="auto">
          <a:xfrm>
            <a:off x="3998222" y="1503305"/>
            <a:ext cx="901346" cy="270480"/>
          </a:xfrm>
          <a:prstGeom prst="roundRect">
            <a:avLst/>
          </a:prstGeom>
          <a:solidFill>
            <a:srgbClr val="333333">
              <a:alpha val="0"/>
            </a:srgbClr>
          </a:solidFill>
          <a:ln>
            <a:noFill/>
          </a:ln>
          <a:effectLst/>
        </p:spPr>
        <p:txBody>
          <a:bodyPr wrap="none" lIns="45394" tIns="45394" rIns="45394" bIns="45394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52199"/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运输品质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9" name="Text Box 38"/>
          <p:cNvSpPr txBox="1">
            <a:spLocks noChangeArrowheads="1"/>
          </p:cNvSpPr>
          <p:nvPr/>
        </p:nvSpPr>
        <p:spPr bwMode="auto">
          <a:xfrm>
            <a:off x="4945202" y="3389102"/>
            <a:ext cx="522789" cy="395615"/>
          </a:xfrm>
          <a:prstGeom prst="roundRect">
            <a:avLst/>
          </a:prstGeom>
          <a:solidFill>
            <a:srgbClr val="333333">
              <a:alpha val="0"/>
            </a:srgbClr>
          </a:solidFill>
          <a:ln>
            <a:noFill/>
          </a:ln>
          <a:effectLst/>
        </p:spPr>
        <p:txBody>
          <a:bodyPr wrap="none" lIns="45394" tIns="45394" rIns="45394" bIns="45394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52199"/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网络</a:t>
            </a:r>
            <a:br>
              <a:rPr lang="en-US" altLang="zh-CN" sz="1600" b="1">
                <a:latin typeface="微软雅黑" pitchFamily="34" charset="-122"/>
                <a:ea typeface="微软雅黑" pitchFamily="34" charset="-122"/>
              </a:rPr>
            </a:br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覆盖</a:t>
            </a:r>
          </a:p>
        </p:txBody>
      </p:sp>
      <p:sp>
        <p:nvSpPr>
          <p:cNvPr id="120" name="Text Box 38"/>
          <p:cNvSpPr txBox="1">
            <a:spLocks noChangeArrowheads="1"/>
          </p:cNvSpPr>
          <p:nvPr/>
        </p:nvSpPr>
        <p:spPr bwMode="auto">
          <a:xfrm>
            <a:off x="752661" y="2923227"/>
            <a:ext cx="1065772" cy="250395"/>
          </a:xfrm>
          <a:prstGeom prst="roundRect">
            <a:avLst/>
          </a:prstGeom>
          <a:solidFill>
            <a:srgbClr val="333333">
              <a:alpha val="0"/>
            </a:srgbClr>
          </a:solidFill>
          <a:ln>
            <a:noFill/>
          </a:ln>
          <a:effectLst/>
        </p:spPr>
        <p:txBody>
          <a:bodyPr wrap="none" lIns="45394" tIns="45394" rIns="45394" bIns="45394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52199"/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大小货齐发</a:t>
            </a:r>
          </a:p>
        </p:txBody>
      </p:sp>
      <p:sp>
        <p:nvSpPr>
          <p:cNvPr id="121" name="Text Box 38"/>
          <p:cNvSpPr txBox="1">
            <a:spLocks noChangeArrowheads="1"/>
          </p:cNvSpPr>
          <p:nvPr/>
        </p:nvSpPr>
        <p:spPr bwMode="auto">
          <a:xfrm>
            <a:off x="1444540" y="4905292"/>
            <a:ext cx="988418" cy="270480"/>
          </a:xfrm>
          <a:prstGeom prst="roundRect">
            <a:avLst/>
          </a:prstGeom>
          <a:solidFill>
            <a:srgbClr val="333333">
              <a:alpha val="0"/>
            </a:srgbClr>
          </a:solidFill>
          <a:ln>
            <a:noFill/>
          </a:ln>
          <a:effectLst/>
        </p:spPr>
        <p:txBody>
          <a:bodyPr wrap="none" lIns="45394" tIns="45394" rIns="45394" bIns="45394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52199"/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高品质安装</a:t>
            </a:r>
          </a:p>
        </p:txBody>
      </p:sp>
      <p:sp>
        <p:nvSpPr>
          <p:cNvPr id="122" name="Text Box 38"/>
          <p:cNvSpPr txBox="1">
            <a:spLocks noChangeArrowheads="1"/>
          </p:cNvSpPr>
          <p:nvPr/>
        </p:nvSpPr>
        <p:spPr bwMode="auto">
          <a:xfrm>
            <a:off x="3981169" y="4905292"/>
            <a:ext cx="988418" cy="270480"/>
          </a:xfrm>
          <a:prstGeom prst="roundRect">
            <a:avLst/>
          </a:prstGeom>
          <a:solidFill>
            <a:srgbClr val="333333">
              <a:alpha val="0"/>
            </a:srgbClr>
          </a:solidFill>
          <a:ln>
            <a:noFill/>
          </a:ln>
          <a:effectLst/>
        </p:spPr>
        <p:txBody>
          <a:bodyPr wrap="none" lIns="45394" tIns="45394" rIns="45394" bIns="45394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52199"/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上楼入户</a:t>
            </a:r>
          </a:p>
        </p:txBody>
      </p:sp>
      <p:cxnSp>
        <p:nvCxnSpPr>
          <p:cNvPr id="123" name="Straight Arrow Connector 159"/>
          <p:cNvCxnSpPr/>
          <p:nvPr/>
        </p:nvCxnSpPr>
        <p:spPr>
          <a:xfrm>
            <a:off x="3159062" y="3308987"/>
            <a:ext cx="1919933" cy="0"/>
          </a:xfrm>
          <a:prstGeom prst="straightConnector1">
            <a:avLst/>
          </a:prstGeom>
          <a:noFill/>
          <a:ln w="19050" cap="flat" cmpd="sng" algn="ctr">
            <a:solidFill>
              <a:srgbClr val="080808"/>
            </a:solidFill>
            <a:prstDash val="solid"/>
            <a:tailEnd type="triangle"/>
          </a:ln>
          <a:effectLst/>
        </p:spPr>
      </p:cxnSp>
      <p:cxnSp>
        <p:nvCxnSpPr>
          <p:cNvPr id="124" name="Straight Arrow Connector 161"/>
          <p:cNvCxnSpPr/>
          <p:nvPr/>
        </p:nvCxnSpPr>
        <p:spPr>
          <a:xfrm flipH="1">
            <a:off x="1343547" y="3308987"/>
            <a:ext cx="1822830" cy="1"/>
          </a:xfrm>
          <a:prstGeom prst="straightConnector1">
            <a:avLst/>
          </a:prstGeom>
          <a:noFill/>
          <a:ln w="19050" cap="flat" cmpd="sng" algn="ctr">
            <a:solidFill>
              <a:srgbClr val="080808"/>
            </a:solidFill>
            <a:prstDash val="solid"/>
            <a:tailEnd type="triangle"/>
          </a:ln>
          <a:effectLst/>
        </p:spPr>
      </p:cxnSp>
      <p:cxnSp>
        <p:nvCxnSpPr>
          <p:cNvPr id="125" name="Straight Arrow Connector 162"/>
          <p:cNvCxnSpPr/>
          <p:nvPr/>
        </p:nvCxnSpPr>
        <p:spPr>
          <a:xfrm flipH="1" flipV="1">
            <a:off x="2082759" y="1923558"/>
            <a:ext cx="1083618" cy="1405587"/>
          </a:xfrm>
          <a:prstGeom prst="straightConnector1">
            <a:avLst/>
          </a:prstGeom>
          <a:noFill/>
          <a:ln w="19050" cap="flat" cmpd="sng" algn="ctr">
            <a:solidFill>
              <a:srgbClr val="080808"/>
            </a:solidFill>
            <a:prstDash val="solid"/>
            <a:tailEnd type="triangle"/>
          </a:ln>
          <a:effectLst/>
        </p:spPr>
      </p:cxnSp>
      <p:cxnSp>
        <p:nvCxnSpPr>
          <p:cNvPr id="126" name="Straight Arrow Connector 163"/>
          <p:cNvCxnSpPr/>
          <p:nvPr/>
        </p:nvCxnSpPr>
        <p:spPr>
          <a:xfrm flipH="1">
            <a:off x="1923753" y="3324788"/>
            <a:ext cx="1238095" cy="1517782"/>
          </a:xfrm>
          <a:prstGeom prst="straightConnector1">
            <a:avLst/>
          </a:prstGeom>
          <a:noFill/>
          <a:ln w="19050" cap="flat" cmpd="sng" algn="ctr">
            <a:solidFill>
              <a:srgbClr val="080808"/>
            </a:solidFill>
            <a:prstDash val="solid"/>
            <a:tailEnd type="triangle"/>
          </a:ln>
          <a:effectLst/>
        </p:spPr>
      </p:cxnSp>
      <p:cxnSp>
        <p:nvCxnSpPr>
          <p:cNvPr id="127" name="Straight Arrow Connector 164"/>
          <p:cNvCxnSpPr/>
          <p:nvPr/>
        </p:nvCxnSpPr>
        <p:spPr>
          <a:xfrm>
            <a:off x="3159062" y="3308987"/>
            <a:ext cx="1270436" cy="1554544"/>
          </a:xfrm>
          <a:prstGeom prst="straightConnector1">
            <a:avLst/>
          </a:prstGeom>
          <a:noFill/>
          <a:ln w="19050" cap="flat" cmpd="sng" algn="ctr">
            <a:solidFill>
              <a:srgbClr val="080808"/>
            </a:solidFill>
            <a:prstDash val="solid"/>
            <a:tailEnd type="triangle"/>
          </a:ln>
          <a:effectLst/>
        </p:spPr>
      </p:cxnSp>
      <p:grpSp>
        <p:nvGrpSpPr>
          <p:cNvPr id="128" name="Group 165"/>
          <p:cNvGrpSpPr/>
          <p:nvPr>
            <p:custDataLst>
              <p:tags r:id="rId10"/>
            </p:custDataLst>
          </p:nvPr>
        </p:nvGrpSpPr>
        <p:grpSpPr>
          <a:xfrm>
            <a:off x="3599071" y="3262487"/>
            <a:ext cx="1136970" cy="78708"/>
            <a:chOff x="4147064" y="3896200"/>
            <a:chExt cx="1560107" cy="108000"/>
          </a:xfrm>
        </p:grpSpPr>
        <p:sp>
          <p:nvSpPr>
            <p:cNvPr id="129" name="Line 41"/>
            <p:cNvSpPr>
              <a:spLocks noChangeShapeType="1"/>
            </p:cNvSpPr>
            <p:nvPr/>
          </p:nvSpPr>
          <p:spPr bwMode="auto">
            <a:xfrm flipH="1">
              <a:off x="4147064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0" name="Line 41"/>
            <p:cNvSpPr>
              <a:spLocks noChangeShapeType="1"/>
            </p:cNvSpPr>
            <p:nvPr/>
          </p:nvSpPr>
          <p:spPr bwMode="auto">
            <a:xfrm flipH="1">
              <a:off x="4702960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1" name="Line 41"/>
            <p:cNvSpPr>
              <a:spLocks noChangeShapeType="1"/>
            </p:cNvSpPr>
            <p:nvPr/>
          </p:nvSpPr>
          <p:spPr bwMode="auto">
            <a:xfrm flipH="1">
              <a:off x="5707171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2" name="Line 41"/>
            <p:cNvSpPr>
              <a:spLocks noChangeShapeType="1"/>
            </p:cNvSpPr>
            <p:nvPr/>
          </p:nvSpPr>
          <p:spPr bwMode="auto">
            <a:xfrm flipH="1">
              <a:off x="5258856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33" name="Group 166"/>
          <p:cNvGrpSpPr/>
          <p:nvPr>
            <p:custDataLst>
              <p:tags r:id="rId11"/>
            </p:custDataLst>
          </p:nvPr>
        </p:nvGrpSpPr>
        <p:grpSpPr>
          <a:xfrm>
            <a:off x="2051897" y="3695780"/>
            <a:ext cx="845421" cy="943015"/>
            <a:chOff x="2024089" y="4652119"/>
            <a:chExt cx="1160055" cy="1293970"/>
          </a:xfrm>
        </p:grpSpPr>
        <p:sp>
          <p:nvSpPr>
            <p:cNvPr id="134" name="Line 41"/>
            <p:cNvSpPr>
              <a:spLocks noChangeShapeType="1"/>
            </p:cNvSpPr>
            <p:nvPr/>
          </p:nvSpPr>
          <p:spPr bwMode="auto">
            <a:xfrm rot="18546760" flipH="1">
              <a:off x="2078089" y="5892089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5" name="Line 41"/>
            <p:cNvSpPr>
              <a:spLocks noChangeShapeType="1"/>
            </p:cNvSpPr>
            <p:nvPr/>
          </p:nvSpPr>
          <p:spPr bwMode="auto">
            <a:xfrm rot="18546760" flipH="1">
              <a:off x="2428774" y="5460765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6" name="Line 41"/>
            <p:cNvSpPr>
              <a:spLocks noChangeShapeType="1"/>
            </p:cNvSpPr>
            <p:nvPr/>
          </p:nvSpPr>
          <p:spPr bwMode="auto">
            <a:xfrm rot="18546760" flipH="1">
              <a:off x="3130144" y="4598119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37" name="Line 41"/>
            <p:cNvSpPr>
              <a:spLocks noChangeShapeType="1"/>
            </p:cNvSpPr>
            <p:nvPr/>
          </p:nvSpPr>
          <p:spPr bwMode="auto">
            <a:xfrm rot="18546760" flipH="1">
              <a:off x="2779460" y="5029442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cxnSp>
        <p:nvCxnSpPr>
          <p:cNvPr id="138" name="Straight Arrow Connector 167"/>
          <p:cNvCxnSpPr/>
          <p:nvPr/>
        </p:nvCxnSpPr>
        <p:spPr>
          <a:xfrm flipV="1">
            <a:off x="3170185" y="1843746"/>
            <a:ext cx="1273933" cy="1459264"/>
          </a:xfrm>
          <a:prstGeom prst="straightConnector1">
            <a:avLst/>
          </a:prstGeom>
          <a:noFill/>
          <a:ln w="19050" cap="flat" cmpd="sng" algn="ctr">
            <a:solidFill>
              <a:srgbClr val="080808"/>
            </a:solidFill>
            <a:prstDash val="solid"/>
            <a:tailEnd type="triangle"/>
          </a:ln>
          <a:effectLst/>
        </p:spPr>
      </p:cxnSp>
      <p:grpSp>
        <p:nvGrpSpPr>
          <p:cNvPr id="139" name="Group 185"/>
          <p:cNvGrpSpPr/>
          <p:nvPr>
            <p:custDataLst>
              <p:tags r:id="rId12"/>
            </p:custDataLst>
          </p:nvPr>
        </p:nvGrpSpPr>
        <p:grpSpPr>
          <a:xfrm rot="18637344">
            <a:off x="3212384" y="2571903"/>
            <a:ext cx="1136970" cy="78708"/>
            <a:chOff x="4147064" y="3896200"/>
            <a:chExt cx="1560107" cy="108000"/>
          </a:xfrm>
        </p:grpSpPr>
        <p:sp>
          <p:nvSpPr>
            <p:cNvPr id="140" name="Line 41"/>
            <p:cNvSpPr>
              <a:spLocks noChangeShapeType="1"/>
            </p:cNvSpPr>
            <p:nvPr/>
          </p:nvSpPr>
          <p:spPr bwMode="auto">
            <a:xfrm flipH="1">
              <a:off x="4147064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41" name="Line 41"/>
            <p:cNvSpPr>
              <a:spLocks noChangeShapeType="1"/>
            </p:cNvSpPr>
            <p:nvPr/>
          </p:nvSpPr>
          <p:spPr bwMode="auto">
            <a:xfrm flipH="1">
              <a:off x="4702960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42" name="Line 41"/>
            <p:cNvSpPr>
              <a:spLocks noChangeShapeType="1"/>
            </p:cNvSpPr>
            <p:nvPr/>
          </p:nvSpPr>
          <p:spPr bwMode="auto">
            <a:xfrm flipH="1">
              <a:off x="5707171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43" name="Line 41"/>
            <p:cNvSpPr>
              <a:spLocks noChangeShapeType="1"/>
            </p:cNvSpPr>
            <p:nvPr/>
          </p:nvSpPr>
          <p:spPr bwMode="auto">
            <a:xfrm flipH="1">
              <a:off x="5258856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44" name="Group 187"/>
          <p:cNvGrpSpPr/>
          <p:nvPr>
            <p:custDataLst>
              <p:tags r:id="rId13"/>
            </p:custDataLst>
          </p:nvPr>
        </p:nvGrpSpPr>
        <p:grpSpPr>
          <a:xfrm rot="13984444">
            <a:off x="2035827" y="2563648"/>
            <a:ext cx="1129805" cy="84091"/>
            <a:chOff x="4156896" y="3896200"/>
            <a:chExt cx="1550275" cy="115386"/>
          </a:xfrm>
        </p:grpSpPr>
        <p:sp>
          <p:nvSpPr>
            <p:cNvPr id="145" name="Line 41"/>
            <p:cNvSpPr>
              <a:spLocks noChangeShapeType="1"/>
            </p:cNvSpPr>
            <p:nvPr/>
          </p:nvSpPr>
          <p:spPr bwMode="auto">
            <a:xfrm flipH="1">
              <a:off x="4156896" y="3903586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46" name="Line 41"/>
            <p:cNvSpPr>
              <a:spLocks noChangeShapeType="1"/>
            </p:cNvSpPr>
            <p:nvPr/>
          </p:nvSpPr>
          <p:spPr bwMode="auto">
            <a:xfrm flipH="1">
              <a:off x="4702960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47" name="Line 41"/>
            <p:cNvSpPr>
              <a:spLocks noChangeShapeType="1"/>
            </p:cNvSpPr>
            <p:nvPr/>
          </p:nvSpPr>
          <p:spPr bwMode="auto">
            <a:xfrm flipH="1">
              <a:off x="5707171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48" name="Line 41"/>
            <p:cNvSpPr>
              <a:spLocks noChangeShapeType="1"/>
            </p:cNvSpPr>
            <p:nvPr/>
          </p:nvSpPr>
          <p:spPr bwMode="auto">
            <a:xfrm flipH="1">
              <a:off x="5258856" y="3896200"/>
              <a:ext cx="0" cy="108000"/>
            </a:xfrm>
            <a:prstGeom prst="line">
              <a:avLst/>
            </a:prstGeom>
            <a:noFill/>
            <a:ln w="19050">
              <a:solidFill>
                <a:sysClr val="windowText" lastClr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5399" tIns="45399" rIns="45399" bIns="4539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49" name="Text Box 38"/>
          <p:cNvSpPr txBox="1">
            <a:spLocks noChangeArrowheads="1"/>
          </p:cNvSpPr>
          <p:nvPr/>
        </p:nvSpPr>
        <p:spPr bwMode="auto">
          <a:xfrm>
            <a:off x="1666106" y="1576787"/>
            <a:ext cx="901346" cy="270480"/>
          </a:xfrm>
          <a:prstGeom prst="roundRect">
            <a:avLst/>
          </a:prstGeom>
          <a:solidFill>
            <a:srgbClr val="333333">
              <a:alpha val="0"/>
            </a:srgbClr>
          </a:solidFill>
          <a:ln>
            <a:noFill/>
          </a:ln>
          <a:effectLst/>
        </p:spPr>
        <p:txBody>
          <a:bodyPr wrap="none" lIns="45394" tIns="45394" rIns="45394" bIns="45394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52199"/>
            <a:r>
              <a:rPr lang="zh-CN" altLang="en-US" sz="1600" b="1">
                <a:latin typeface="微软雅黑" pitchFamily="34" charset="-122"/>
                <a:ea typeface="微软雅黑" pitchFamily="34" charset="-122"/>
              </a:rPr>
              <a:t>时效性</a:t>
            </a:r>
            <a:r>
              <a:rPr lang="en-US" altLang="zh-CN" sz="1600" b="1">
                <a:latin typeface="微软雅黑" pitchFamily="34" charset="-122"/>
                <a:ea typeface="微软雅黑" pitchFamily="34" charset="-122"/>
              </a:rPr>
              <a:t>*</a:t>
            </a:r>
            <a:endParaRPr lang="en-US" sz="16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0" name="Freeform 189"/>
          <p:cNvSpPr/>
          <p:nvPr/>
        </p:nvSpPr>
        <p:spPr>
          <a:xfrm>
            <a:off x="2365438" y="2304301"/>
            <a:ext cx="1699250" cy="1698189"/>
          </a:xfrm>
          <a:custGeom>
            <a:gdLst>
              <a:gd name="connsiteX0" fmla="*/ 2017432 w 2154347"/>
              <a:gd name="connsiteY0" fmla="*/ 141630 h 2306193"/>
              <a:gd name="connsiteX1" fmla="*/ 2154347 w 2154347"/>
              <a:gd name="connsiteY1" fmla="*/ 1366710 h 2306193"/>
              <a:gd name="connsiteX2" fmla="*/ 1667657 w 2154347"/>
              <a:gd name="connsiteY2" fmla="*/ 2246357 h 2306193"/>
              <a:gd name="connsiteX3" fmla="*/ 234800 w 2154347"/>
              <a:gd name="connsiteY3" fmla="*/ 2306193 h 2306193"/>
              <a:gd name="connsiteX4" fmla="*/ 226211 w 2154347"/>
              <a:gd name="connsiteY4" fmla="*/ 1335243 h 2306193"/>
              <a:gd name="connsiteX5" fmla="*/ 0 w 2154347"/>
              <a:gd name="connsiteY5" fmla="*/ 0 h 2306193"/>
              <a:gd name="connsiteX6" fmla="*/ 2017432 w 2154347"/>
              <a:gd name="connsiteY6" fmla="*/ 141630 h 23061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54347" h="2306193">
                <a:moveTo>
                  <a:pt x="2017432" y="141630"/>
                </a:moveTo>
                <a:lnTo>
                  <a:pt x="2154347" y="1366710"/>
                </a:lnTo>
                <a:lnTo>
                  <a:pt x="1667657" y="2246357"/>
                </a:lnTo>
                <a:lnTo>
                  <a:pt x="234800" y="2306193"/>
                </a:lnTo>
                <a:lnTo>
                  <a:pt x="226211" y="1335243"/>
                </a:lnTo>
                <a:lnTo>
                  <a:pt x="0" y="0"/>
                </a:lnTo>
                <a:lnTo>
                  <a:pt x="2017432" y="141630"/>
                </a:lnTo>
                <a:close/>
              </a:path>
            </a:pathLst>
          </a:custGeom>
          <a:noFill/>
          <a:ln w="19050" cap="flat" cmpd="sng" algn="ctr">
            <a:solidFill>
              <a:srgbClr val="FFFF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1" name="TextBox 150"/>
          <p:cNvSpPr txBox="1"/>
          <p:nvPr/>
        </p:nvSpPr>
        <p:spPr>
          <a:xfrm>
            <a:off x="5106078" y="3151929"/>
            <a:ext cx="339837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100%</a:t>
            </a:r>
          </a:p>
        </p:txBody>
      </p:sp>
      <p:sp>
        <p:nvSpPr>
          <p:cNvPr id="152" name="TextBox 151"/>
          <p:cNvSpPr txBox="1"/>
          <p:nvPr/>
        </p:nvSpPr>
        <p:spPr>
          <a:xfrm>
            <a:off x="4601161" y="3122892"/>
            <a:ext cx="264496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70%</a:t>
            </a:r>
          </a:p>
        </p:txBody>
      </p:sp>
      <p:sp>
        <p:nvSpPr>
          <p:cNvPr id="153" name="TextBox 152"/>
          <p:cNvSpPr txBox="1"/>
          <p:nvPr/>
        </p:nvSpPr>
        <p:spPr>
          <a:xfrm>
            <a:off x="4073164" y="3113791"/>
            <a:ext cx="264496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41%</a:t>
            </a:r>
          </a:p>
        </p:txBody>
      </p:sp>
      <p:sp>
        <p:nvSpPr>
          <p:cNvPr id="154" name="TextBox 153"/>
          <p:cNvSpPr txBox="1"/>
          <p:nvPr/>
        </p:nvSpPr>
        <p:spPr>
          <a:xfrm>
            <a:off x="4523302" y="1771020"/>
            <a:ext cx="294953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0.1%</a:t>
            </a:r>
          </a:p>
        </p:txBody>
      </p:sp>
      <p:sp>
        <p:nvSpPr>
          <p:cNvPr id="155" name="TextBox 154"/>
          <p:cNvSpPr txBox="1"/>
          <p:nvPr/>
        </p:nvSpPr>
        <p:spPr>
          <a:xfrm>
            <a:off x="4244287" y="2035116"/>
            <a:ext cx="370293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0.16%</a:t>
            </a:r>
          </a:p>
        </p:txBody>
      </p:sp>
      <p:sp>
        <p:nvSpPr>
          <p:cNvPr id="156" name="TextBox 155"/>
          <p:cNvSpPr txBox="1"/>
          <p:nvPr/>
        </p:nvSpPr>
        <p:spPr>
          <a:xfrm>
            <a:off x="4036025" y="2350810"/>
            <a:ext cx="189155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2%</a:t>
            </a:r>
          </a:p>
        </p:txBody>
      </p:sp>
      <p:sp>
        <p:nvSpPr>
          <p:cNvPr id="157" name="TextBox 156"/>
          <p:cNvSpPr txBox="1"/>
          <p:nvPr/>
        </p:nvSpPr>
        <p:spPr>
          <a:xfrm>
            <a:off x="3733335" y="3851970"/>
            <a:ext cx="920124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30</a:t>
            </a:r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公斤以下免费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8" name="TextBox 157"/>
          <p:cNvSpPr txBox="1"/>
          <p:nvPr/>
        </p:nvSpPr>
        <p:spPr>
          <a:xfrm>
            <a:off x="4237434" y="4472754"/>
            <a:ext cx="932948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sz="1000">
                <a:latin typeface="微软雅黑" pitchFamily="34" charset="-122"/>
                <a:ea typeface="微软雅黑" pitchFamily="34" charset="-122"/>
              </a:rPr>
              <a:t>50</a:t>
            </a:r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公斤以下免费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9" name="TextBox 158"/>
          <p:cNvSpPr txBox="1"/>
          <p:nvPr/>
        </p:nvSpPr>
        <p:spPr>
          <a:xfrm>
            <a:off x="4528907" y="4729899"/>
            <a:ext cx="769441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全公斤段上楼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0" name="TextBox 159"/>
          <p:cNvSpPr txBox="1"/>
          <p:nvPr/>
        </p:nvSpPr>
        <p:spPr>
          <a:xfrm>
            <a:off x="1128783" y="4667646"/>
            <a:ext cx="641201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高品质安装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1649034" y="3744108"/>
            <a:ext cx="1025923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单一品类外包安装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2" name="TextBox 161"/>
          <p:cNvSpPr txBox="1"/>
          <p:nvPr/>
        </p:nvSpPr>
        <p:spPr>
          <a:xfrm>
            <a:off x="1285487" y="4451036"/>
            <a:ext cx="641201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多品类安装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3" name="TextBox 162"/>
          <p:cNvSpPr txBox="1"/>
          <p:nvPr/>
        </p:nvSpPr>
        <p:spPr>
          <a:xfrm>
            <a:off x="1070431" y="3350038"/>
            <a:ext cx="554250" cy="15388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全公斤段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4" name="TextBox 163"/>
          <p:cNvSpPr txBox="1"/>
          <p:nvPr/>
        </p:nvSpPr>
        <p:spPr>
          <a:xfrm>
            <a:off x="1534560" y="3143457"/>
            <a:ext cx="825883" cy="15388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130KG</a:t>
            </a:r>
          </a:p>
        </p:txBody>
      </p:sp>
      <p:sp>
        <p:nvSpPr>
          <p:cNvPr id="165" name="TextBox 164"/>
          <p:cNvSpPr txBox="1"/>
          <p:nvPr/>
        </p:nvSpPr>
        <p:spPr>
          <a:xfrm>
            <a:off x="1213673" y="1878271"/>
            <a:ext cx="852798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时效兑现</a:t>
            </a:r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100%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6" name="TextBox 165"/>
          <p:cNvSpPr txBox="1"/>
          <p:nvPr/>
        </p:nvSpPr>
        <p:spPr>
          <a:xfrm>
            <a:off x="2489456" y="2150482"/>
            <a:ext cx="777456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时效兑现</a:t>
            </a:r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80%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7" name="TextBox 166"/>
          <p:cNvSpPr txBox="1"/>
          <p:nvPr/>
        </p:nvSpPr>
        <p:spPr>
          <a:xfrm>
            <a:off x="1471297" y="2177045"/>
            <a:ext cx="777456" cy="153888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微软雅黑" pitchFamily="34" charset="-122"/>
                <a:ea typeface="微软雅黑" pitchFamily="34" charset="-122"/>
              </a:rPr>
              <a:t>时效兑现</a:t>
            </a:r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90%</a:t>
            </a:r>
            <a:endParaRPr lang="en-US" sz="10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8" name="TextBox 167"/>
          <p:cNvSpPr txBox="1"/>
          <p:nvPr/>
        </p:nvSpPr>
        <p:spPr>
          <a:xfrm>
            <a:off x="2365438" y="3113791"/>
            <a:ext cx="659994" cy="15388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>
                <a:latin typeface="微软雅黑" pitchFamily="34" charset="-122"/>
                <a:ea typeface="微软雅黑" pitchFamily="34" charset="-122"/>
              </a:rPr>
              <a:t>50KG</a:t>
            </a:r>
          </a:p>
        </p:txBody>
      </p:sp>
      <p:sp>
        <p:nvSpPr>
          <p:cNvPr id="169" name="Rectangle 236"/>
          <p:cNvSpPr/>
          <p:nvPr/>
        </p:nvSpPr>
        <p:spPr>
          <a:xfrm>
            <a:off x="2133179" y="5751072"/>
            <a:ext cx="208980" cy="164988"/>
          </a:xfrm>
          <a:prstGeom prst="rect">
            <a:avLst/>
          </a:prstGeom>
          <a:solidFill>
            <a:srgbClr val="FFFFFF"/>
          </a:solidFill>
          <a:ln w="19050" cap="flat" cmpd="sng" algn="ctr">
            <a:solidFill>
              <a:srgbClr val="CC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0" name="Rectangle 237"/>
          <p:cNvSpPr/>
          <p:nvPr/>
        </p:nvSpPr>
        <p:spPr>
          <a:xfrm>
            <a:off x="1053059" y="5751072"/>
            <a:ext cx="208980" cy="164988"/>
          </a:xfrm>
          <a:prstGeom prst="rect">
            <a:avLst/>
          </a:prstGeom>
          <a:solidFill>
            <a:srgbClr val="336699">
              <a:alpha val="57000"/>
            </a:srgbClr>
          </a:solidFill>
          <a:ln w="63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1" name="Rectangle 238"/>
          <p:cNvSpPr/>
          <p:nvPr/>
        </p:nvSpPr>
        <p:spPr>
          <a:xfrm>
            <a:off x="3285307" y="5429928"/>
            <a:ext cx="208980" cy="164988"/>
          </a:xfrm>
          <a:prstGeom prst="rect">
            <a:avLst/>
          </a:prstGeom>
          <a:solidFill>
            <a:srgbClr val="CC0000">
              <a:lumMod val="20000"/>
              <a:lumOff val="80000"/>
              <a:alpha val="69000"/>
            </a:srgbClr>
          </a:solidFill>
          <a:ln w="63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2" name="Rectangle 239"/>
          <p:cNvSpPr/>
          <p:nvPr/>
        </p:nvSpPr>
        <p:spPr>
          <a:xfrm>
            <a:off x="1053059" y="5419313"/>
            <a:ext cx="208980" cy="164988"/>
          </a:xfrm>
          <a:prstGeom prst="rect">
            <a:avLst/>
          </a:prstGeom>
          <a:solidFill>
            <a:srgbClr val="333333">
              <a:lumMod val="40000"/>
              <a:lumOff val="60000"/>
              <a:alpha val="66000"/>
            </a:srgbClr>
          </a:solidFill>
          <a:ln w="63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3" name="TextBox 172"/>
          <p:cNvSpPr txBox="1"/>
          <p:nvPr/>
        </p:nvSpPr>
        <p:spPr>
          <a:xfrm>
            <a:off x="2400924" y="5692705"/>
            <a:ext cx="728143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德邦目标</a:t>
            </a:r>
            <a:endParaRPr lang="en-US" sz="12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4" name="TextBox 173"/>
          <p:cNvSpPr txBox="1"/>
          <p:nvPr/>
        </p:nvSpPr>
        <p:spPr>
          <a:xfrm>
            <a:off x="1320803" y="5692705"/>
            <a:ext cx="89424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安能</a:t>
            </a:r>
            <a:endParaRPr lang="en-US" sz="12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5" name="TextBox 174"/>
          <p:cNvSpPr txBox="1"/>
          <p:nvPr/>
        </p:nvSpPr>
        <p:spPr>
          <a:xfrm>
            <a:off x="3553052" y="5374010"/>
            <a:ext cx="543317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顺丰</a:t>
            </a:r>
            <a:endParaRPr lang="en-US" sz="12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6" name="TextBox 175"/>
          <p:cNvSpPr txBox="1"/>
          <p:nvPr/>
        </p:nvSpPr>
        <p:spPr>
          <a:xfrm>
            <a:off x="1320804" y="5360946"/>
            <a:ext cx="75732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客户需求</a:t>
            </a:r>
            <a:endParaRPr lang="en-US" sz="12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7" name="Rectangle 245"/>
          <p:cNvSpPr/>
          <p:nvPr/>
        </p:nvSpPr>
        <p:spPr>
          <a:xfrm>
            <a:off x="2133179" y="5429928"/>
            <a:ext cx="208980" cy="164988"/>
          </a:xfrm>
          <a:prstGeom prst="rect">
            <a:avLst/>
          </a:prstGeom>
          <a:noFill/>
          <a:ln w="19050" cap="flat" cmpd="sng" algn="ctr">
            <a:solidFill>
              <a:srgbClr val="FFFF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8" name="TextBox 177"/>
          <p:cNvSpPr txBox="1"/>
          <p:nvPr/>
        </p:nvSpPr>
        <p:spPr>
          <a:xfrm>
            <a:off x="2400925" y="5374010"/>
            <a:ext cx="728143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德邦现状</a:t>
            </a:r>
            <a:endParaRPr lang="en-US" sz="12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9" name="TextBox 178"/>
          <p:cNvSpPr txBox="1"/>
          <p:nvPr>
            <p:custDataLst>
              <p:tags r:id="rId14"/>
            </p:custDataLst>
          </p:nvPr>
        </p:nvSpPr>
        <p:spPr>
          <a:xfrm>
            <a:off x="7705425" y="5035633"/>
            <a:ext cx="2969656" cy="1021405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>
            <a:solidFill>
              <a:srgbClr val="FFFFFF"/>
            </a:solidFill>
          </a:ln>
        </p:spPr>
        <p:txBody>
          <a:bodyPr vert="horz" wrap="square" lIns="36000" tIns="36000" rIns="36000" bIns="36000" rtlCol="0" anchor="ctr" anchorCtr="0">
            <a:noAutofit/>
          </a:bodyPr>
          <a:lstStyle>
            <a:defPPr>
              <a:defRPr lang="zh-CN"/>
            </a:defPPr>
            <a:lvl1pPr marL="182563" indent="-182563" algn="l" rtl="0" fontAlgn="base">
              <a:spcBef>
                <a:spcPts val="300"/>
              </a:spcBef>
              <a:spcAft>
                <a:spcPct val="0"/>
              </a:spcAft>
              <a:buSzTx/>
              <a:buFont typeface="Verdana" panose="020b0604030504040204" pitchFamily="34" charset="0"/>
              <a:buChar char="•"/>
              <a:defRPr sz="12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</a:rPr>
              <a:t>时效兑现率达到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90%</a:t>
            </a: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</a:rPr>
              <a:t>与现有标准产品保持一致，同区域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1-2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日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</a:rPr>
              <a:t>，跨省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2-4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日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</a:endParaRPr>
          </a:p>
        </p:txBody>
      </p:sp>
      <p:sp>
        <p:nvSpPr>
          <p:cNvPr id="180" name="TextBox 179"/>
          <p:cNvSpPr txBox="1"/>
          <p:nvPr>
            <p:custDataLst>
              <p:tags r:id="rId15"/>
            </p:custDataLst>
          </p:nvPr>
        </p:nvSpPr>
        <p:spPr>
          <a:xfrm>
            <a:off x="7705425" y="1402935"/>
            <a:ext cx="2969656" cy="726540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>
            <a:solidFill>
              <a:srgbClr val="FFFFFF"/>
            </a:solidFill>
          </a:ln>
        </p:spPr>
        <p:txBody>
          <a:bodyPr vert="horz" wrap="square" lIns="36000" tIns="36000" rIns="36000" bIns="3600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破损率仅低于顺丰，达到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0.16%</a:t>
            </a:r>
          </a:p>
        </p:txBody>
      </p:sp>
      <p:sp>
        <p:nvSpPr>
          <p:cNvPr id="181" name="TextBox 180"/>
          <p:cNvSpPr txBox="1"/>
          <p:nvPr>
            <p:custDataLst>
              <p:tags r:id="rId16"/>
            </p:custDataLst>
          </p:nvPr>
        </p:nvSpPr>
        <p:spPr>
          <a:xfrm>
            <a:off x="7705425" y="2129474"/>
            <a:ext cx="2969656" cy="726540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>
            <a:solidFill>
              <a:srgbClr val="FFFFFF"/>
            </a:solidFill>
          </a:ln>
        </p:spPr>
        <p:txBody>
          <a:bodyPr vert="horz" wrap="square" lIns="36000" tIns="36000" rIns="36000" bIns="3600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镇级以上地址覆盖面达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98%</a:t>
            </a:r>
          </a:p>
        </p:txBody>
      </p:sp>
      <p:sp>
        <p:nvSpPr>
          <p:cNvPr id="182" name="TextBox 181"/>
          <p:cNvSpPr txBox="1"/>
          <p:nvPr>
            <p:custDataLst>
              <p:tags r:id="rId17"/>
            </p:custDataLst>
          </p:nvPr>
        </p:nvSpPr>
        <p:spPr>
          <a:xfrm>
            <a:off x="7705425" y="3582554"/>
            <a:ext cx="2969656" cy="726540"/>
          </a:xfrm>
          <a:prstGeom prst="rect">
            <a:avLst/>
          </a:prstGeom>
          <a:solidFill>
            <a:srgbClr val="FFFFFF">
              <a:lumMod val="85000"/>
            </a:srgbClr>
          </a:solidFill>
          <a:ln w="19050">
            <a:solidFill>
              <a:srgbClr val="FFFFFF"/>
            </a:solidFill>
          </a:ln>
        </p:spPr>
        <p:txBody>
          <a:bodyPr vert="horz" wrap="square" lIns="36000" tIns="36000" rIns="36000" bIns="36000" rtlCol="0" anchor="ctr" anchorCtr="0">
            <a:noAutofit/>
          </a:bodyPr>
          <a:lstStyle>
            <a:defPPr>
              <a:defRPr lang="zh-CN"/>
            </a:defPPr>
            <a:lvl1pPr marL="182563" indent="-182563" algn="l" rtl="0" fontAlgn="base">
              <a:spcBef>
                <a:spcPts val="300"/>
              </a:spcBef>
              <a:spcAft>
                <a:spcPct val="0"/>
              </a:spcAft>
              <a:buSzTx/>
              <a:buFont typeface="Verdana" panose="020b0604030504040204" pitchFamily="34" charset="0"/>
              <a:buChar char="•"/>
              <a:defRPr sz="12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</a:rPr>
              <a:t>核心城市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打造亮点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</a:rPr>
              <a:t>，二三线城市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团队合作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</a:endParaRPr>
          </a:p>
        </p:txBody>
      </p:sp>
      <p:sp>
        <p:nvSpPr>
          <p:cNvPr id="183" name="TextBox 182"/>
          <p:cNvSpPr txBox="1"/>
          <p:nvPr>
            <p:custDataLst>
              <p:tags r:id="rId18"/>
            </p:custDataLst>
          </p:nvPr>
        </p:nvSpPr>
        <p:spPr>
          <a:xfrm>
            <a:off x="7705425" y="2856014"/>
            <a:ext cx="2969656" cy="726540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>
            <a:solidFill>
              <a:srgbClr val="FFFFFF"/>
            </a:solidFill>
          </a:ln>
        </p:spPr>
        <p:txBody>
          <a:bodyPr vert="horz" wrap="square" lIns="36000" tIns="36000" rIns="36000" bIns="3600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895350" eaLnBrk="0" fontAlgn="auto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终端派送承诺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100%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上楼</a:t>
            </a:r>
            <a:endParaRPr kumimoji="0" lang="en-US" altLang="zh-CN" sz="1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4" name="TextBox 183"/>
          <p:cNvSpPr txBox="1"/>
          <p:nvPr>
            <p:custDataLst>
              <p:tags r:id="rId19"/>
            </p:custDataLst>
          </p:nvPr>
        </p:nvSpPr>
        <p:spPr>
          <a:xfrm>
            <a:off x="7705425" y="4309093"/>
            <a:ext cx="2969656" cy="726540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>
            <a:solidFill>
              <a:srgbClr val="FFFFFF"/>
            </a:solidFill>
          </a:ln>
        </p:spPr>
        <p:txBody>
          <a:bodyPr vert="horz" wrap="square" lIns="36000" tIns="36000" rIns="36000" bIns="36000" rtlCol="0" anchor="ctr" anchorCtr="0">
            <a:noAutofit/>
          </a:bodyPr>
          <a:lstStyle>
            <a:defPPr>
              <a:defRPr lang="zh-CN"/>
            </a:defPPr>
            <a:lvl1pPr marL="182563" indent="-182563" algn="l" rtl="0" fontAlgn="base">
              <a:spcBef>
                <a:spcPts val="300"/>
              </a:spcBef>
              <a:spcAft>
                <a:spcPct val="0"/>
              </a:spcAft>
              <a:buSzTx/>
              <a:buFont typeface="Verdana" panose="020b0604030504040204" pitchFamily="34" charset="0"/>
              <a:buChar char="•"/>
              <a:defRPr sz="12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itchFamily="34" charset="-122"/>
              </a:rPr>
              <a:t>130kg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</a:rPr>
              <a:t>以内大小货齐发，一站式前后端服务</a:t>
            </a:r>
            <a:endParaRPr kumimoji="0" lang="en-US" altLang="zh-CN" sz="1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</a:endParaRPr>
          </a:p>
        </p:txBody>
      </p:sp>
      <p:sp>
        <p:nvSpPr>
          <p:cNvPr id="185" name="Rectangle 254"/>
          <p:cNvSpPr/>
          <p:nvPr/>
        </p:nvSpPr>
        <p:spPr>
          <a:xfrm>
            <a:off x="6813199" y="1402935"/>
            <a:ext cx="901955" cy="726540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运输品质</a:t>
            </a:r>
          </a:p>
        </p:txBody>
      </p:sp>
      <p:sp>
        <p:nvSpPr>
          <p:cNvPr id="186" name="Rectangle 255"/>
          <p:cNvSpPr/>
          <p:nvPr/>
        </p:nvSpPr>
        <p:spPr>
          <a:xfrm>
            <a:off x="6813199" y="2129474"/>
            <a:ext cx="901955" cy="726540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网络覆盖</a:t>
            </a:r>
          </a:p>
        </p:txBody>
      </p:sp>
      <p:sp>
        <p:nvSpPr>
          <p:cNvPr id="187" name="Rectangle 256"/>
          <p:cNvSpPr/>
          <p:nvPr/>
        </p:nvSpPr>
        <p:spPr>
          <a:xfrm>
            <a:off x="6813199" y="3582554"/>
            <a:ext cx="901955" cy="726540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高品质</a:t>
            </a:r>
            <a:b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安装</a:t>
            </a:r>
          </a:p>
        </p:txBody>
      </p:sp>
      <p:sp>
        <p:nvSpPr>
          <p:cNvPr id="188" name="Rectangle 257"/>
          <p:cNvSpPr/>
          <p:nvPr/>
        </p:nvSpPr>
        <p:spPr>
          <a:xfrm>
            <a:off x="6813199" y="4309093"/>
            <a:ext cx="901955" cy="726540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大小货</a:t>
            </a:r>
            <a:b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齐发</a:t>
            </a:r>
          </a:p>
        </p:txBody>
      </p:sp>
      <p:sp>
        <p:nvSpPr>
          <p:cNvPr id="189" name="Rectangle 258"/>
          <p:cNvSpPr/>
          <p:nvPr/>
        </p:nvSpPr>
        <p:spPr>
          <a:xfrm>
            <a:off x="6813199" y="2856014"/>
            <a:ext cx="901955" cy="726540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上楼入户</a:t>
            </a:r>
          </a:p>
        </p:txBody>
      </p:sp>
      <p:sp>
        <p:nvSpPr>
          <p:cNvPr id="190" name="Rectangle 259"/>
          <p:cNvSpPr/>
          <p:nvPr/>
        </p:nvSpPr>
        <p:spPr>
          <a:xfrm>
            <a:off x="6813199" y="5035633"/>
            <a:ext cx="901955" cy="1021405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时效性</a:t>
            </a:r>
          </a:p>
        </p:txBody>
      </p:sp>
      <p:sp>
        <p:nvSpPr>
          <p:cNvPr id="191" name="Right Arrow 260"/>
          <p:cNvSpPr/>
          <p:nvPr/>
        </p:nvSpPr>
        <p:spPr>
          <a:xfrm rot="16200000">
            <a:off x="8649534" y="3428376"/>
            <a:ext cx="4640094" cy="617227"/>
          </a:xfrm>
          <a:prstGeom prst="rightArrow">
            <a:avLst>
              <a:gd name="adj1" fmla="val 50000"/>
              <a:gd name="adj2" fmla="val 37392"/>
            </a:avLst>
          </a:prstGeom>
          <a:gradFill flip="none" rotWithShape="1">
            <a:gsLst>
              <a:gs pos="0">
                <a:srgbClr val="CC0000"/>
              </a:gs>
              <a:gs pos="100000">
                <a:srgbClr val="FFFFFF">
                  <a:lumMod val="95000"/>
                </a:srgbClr>
              </a:gs>
            </a:gsLst>
            <a:lin ang="10800000" scaled="1"/>
          </a:gra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2" name="TextBox 191"/>
          <p:cNvSpPr txBox="1"/>
          <p:nvPr/>
        </p:nvSpPr>
        <p:spPr>
          <a:xfrm>
            <a:off x="10832950" y="3331306"/>
            <a:ext cx="273263" cy="81136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重要性</a:t>
            </a:r>
          </a:p>
        </p:txBody>
      </p:sp>
      <p:sp>
        <p:nvSpPr>
          <p:cNvPr id="193" name="TextBox 192"/>
          <p:cNvSpPr txBox="1"/>
          <p:nvPr/>
        </p:nvSpPr>
        <p:spPr>
          <a:xfrm>
            <a:off x="10846492" y="1555931"/>
            <a:ext cx="246178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高</a:t>
            </a:r>
          </a:p>
        </p:txBody>
      </p:sp>
      <p:sp>
        <p:nvSpPr>
          <p:cNvPr id="194" name="TextBox 193"/>
          <p:cNvSpPr txBox="1"/>
          <p:nvPr/>
        </p:nvSpPr>
        <p:spPr>
          <a:xfrm>
            <a:off x="10846492" y="5627350"/>
            <a:ext cx="246178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低</a:t>
            </a:r>
          </a:p>
        </p:txBody>
      </p:sp>
    </p:spTree>
    <p:extLst>
      <p:ext uri="{BB962C8B-B14F-4D97-AF65-F5344CB8AC3E}">
        <p14:creationId xmlns:p14="http://schemas.microsoft.com/office/powerpoint/2010/main" val="1431678534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34614"/>
            <a:ext cx="9753005" cy="6588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/>
              <a:t>新产品的快递属性与</a:t>
            </a:r>
            <a:r>
              <a:rPr lang="en-US" altLang="zh-CN" sz="1800"/>
              <a:t>360</a:t>
            </a:r>
            <a:r>
              <a:rPr lang="zh-CN" altLang="en-US" sz="1800"/>
              <a:t>吻合，</a:t>
            </a:r>
            <a:r>
              <a:rPr lang="en-US" altLang="zh-CN" sz="1800"/>
              <a:t>30KG</a:t>
            </a:r>
            <a:r>
              <a:rPr lang="zh-CN" altLang="en-US" sz="1800"/>
              <a:t>内产品诉求一致，与精准卡航在后端运营流程相似，但增值服务水平及客户群差异明显</a:t>
            </a:r>
            <a:endParaRPr lang="en-US" altLang="zh-CN" sz="1800"/>
          </a:p>
        </p:txBody>
      </p:sp>
      <p:sp>
        <p:nvSpPr>
          <p:cNvPr id="45" name="Down Arrow 38"/>
          <p:cNvSpPr>
            <a:spLocks noChangeAspect="1"/>
          </p:cNvSpPr>
          <p:nvPr/>
        </p:nvSpPr>
        <p:spPr>
          <a:xfrm>
            <a:off x="5308854" y="5183100"/>
            <a:ext cx="846047" cy="331775"/>
          </a:xfrm>
          <a:prstGeom prst="downArrow">
            <a:avLst/>
          </a:prstGeom>
          <a:solidFill>
            <a:srgbClr val="FFFFFF"/>
          </a:solidFill>
          <a:ln w="19050" cap="flat" cmpd="sng" algn="ctr">
            <a:solidFill>
              <a:srgbClr val="CC0000"/>
            </a:solidFill>
            <a:prstDash val="solid"/>
          </a:ln>
          <a:effectLst/>
        </p:spPr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6" name="BainArrowBox"/>
          <p:cNvSpPr>
            <a:spLocks noChangeArrowheads="1"/>
          </p:cNvSpPr>
          <p:nvPr/>
        </p:nvSpPr>
        <p:spPr bwMode="auto">
          <a:xfrm>
            <a:off x="882930" y="5610260"/>
            <a:ext cx="9697894" cy="642100"/>
          </a:xfrm>
          <a:prstGeom prst="rect">
            <a:avLst/>
          </a:prstGeom>
          <a:solidFill>
            <a:srgbClr val="FAAF19"/>
          </a:solidFill>
          <a:ln w="9525">
            <a:noFill/>
            <a:miter lim="800000"/>
          </a:ln>
          <a:effectLst/>
        </p:spPr>
        <p:txBody>
          <a:bodyPr wrap="square" lIns="99440" tIns="49721" rIns="99440" bIns="49721">
            <a:no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106203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在同一时效，同一运输服务水平 （运输质量、接送两端服务）下三种产品需充分考虑用户群区隔，同时</a:t>
            </a:r>
          </a:p>
          <a:p>
            <a:pPr marL="0" marR="0" lvl="0" indent="0" algn="ctr" defTabSz="106203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FFFF"/>
              </a:buClr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定价方面充分考虑与</a:t>
            </a: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360</a:t>
            </a: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及卡航的衔接，尤其避免卡航散客部分的利润流失</a:t>
            </a:r>
          </a:p>
        </p:txBody>
      </p:sp>
      <p:sp>
        <p:nvSpPr>
          <p:cNvPr id="47" name="Rectangle 40"/>
          <p:cNvSpPr/>
          <p:nvPr/>
        </p:nvSpPr>
        <p:spPr>
          <a:xfrm>
            <a:off x="882930" y="826143"/>
            <a:ext cx="5208622" cy="4271065"/>
          </a:xfrm>
          <a:prstGeom prst="rect">
            <a:avLst/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8" name="Rectangle 41"/>
          <p:cNvSpPr/>
          <p:nvPr/>
        </p:nvSpPr>
        <p:spPr>
          <a:xfrm>
            <a:off x="882930" y="826142"/>
            <a:ext cx="5208622" cy="476655"/>
          </a:xfrm>
          <a:prstGeom prst="rect">
            <a:avLst/>
          </a:prstGeom>
          <a:solidFill>
            <a:srgbClr val="373C64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新产品与已有产品在客群及公斤段上差异明显</a:t>
            </a:r>
          </a:p>
        </p:txBody>
      </p:sp>
      <p:sp>
        <p:nvSpPr>
          <p:cNvPr id="49" name="TextBox 48"/>
          <p:cNvSpPr txBox="1"/>
          <p:nvPr>
            <p:custDataLst>
              <p:tags r:id="rId6"/>
            </p:custDataLst>
          </p:nvPr>
        </p:nvSpPr>
        <p:spPr>
          <a:xfrm>
            <a:off x="6453659" y="981697"/>
            <a:ext cx="4313745" cy="366767"/>
          </a:xfrm>
          <a:prstGeom prst="rect">
            <a:avLst/>
          </a:prstGeom>
          <a:blipFill dpi="0" rotWithShape="1">
            <a:blip r:embed="rId7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新产品与</a:t>
            </a:r>
            <a:r>
              <a:rPr kumimoji="0" lang="en-US" altLang="zh-CN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360/</a:t>
            </a: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卡航关系</a:t>
            </a:r>
          </a:p>
        </p:txBody>
      </p:sp>
      <p:graphicFrame>
        <p:nvGraphicFramePr>
          <p:cNvPr id="50" name="Table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825330"/>
              </p:ext>
            </p:extLst>
          </p:nvPr>
        </p:nvGraphicFramePr>
        <p:xfrm>
          <a:off x="1641763" y="1630105"/>
          <a:ext cx="4231080" cy="3015806"/>
        </p:xfrm>
        <a:graphic>
          <a:graphicData uri="http://schemas.openxmlformats.org/drawingml/2006/table">
            <a:tbl>
              <a:tblPr firstRow="1" bandRow="1"/>
              <a:tblGrid>
                <a:gridCol w="208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1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22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82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5036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46814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11497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6558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671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pattFill prst="ltDnDiag">
                      <a:fgClr>
                        <a:srgbClr val="777777">
                          <a:lumMod val="20000"/>
                          <a:lumOff val="80000"/>
                        </a:srgbClr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pattFill prst="ltDnDiag">
                      <a:fgClr>
                        <a:srgbClr val="777777">
                          <a:lumMod val="20000"/>
                          <a:lumOff val="80000"/>
                        </a:srgbClr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pattFill prst="ltDnDiag">
                      <a:fgClr>
                        <a:srgbClr val="777777">
                          <a:lumMod val="20000"/>
                          <a:lumOff val="80000"/>
                        </a:srgbClr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pattFill prst="ltDnDiag">
                      <a:fgClr>
                        <a:srgbClr val="777777">
                          <a:lumMod val="20000"/>
                          <a:lumOff val="80000"/>
                        </a:srgbClr>
                      </a:fgClr>
                      <a:bgClr>
                        <a:srgbClr val="FFFFFF"/>
                      </a:bgClr>
                    </a:patt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endParaRPr lang="en-US" sz="1100"/>
                    </a:p>
                  </a:txBody>
                  <a:tcPr>
                    <a:lnL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>
                          <a:lumMod val="50000"/>
                          <a:lumOff val="50000"/>
                        </a:sysClr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>
                          <a:lumMod val="1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pattFill prst="ltDnDiag">
                      <a:fgClr>
                        <a:srgbClr val="777777">
                          <a:lumMod val="20000"/>
                          <a:lumOff val="80000"/>
                        </a:srgbClr>
                      </a:fgClr>
                      <a:bgClr>
                        <a:srgbClr val="FFFFFF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1" name="Rectangle 698"/>
          <p:cNvSpPr>
            <a:spLocks noChangeArrowheads="1"/>
          </p:cNvSpPr>
          <p:nvPr/>
        </p:nvSpPr>
        <p:spPr bwMode="gray">
          <a:xfrm>
            <a:off x="2411959" y="4708537"/>
            <a:ext cx="444417" cy="1938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30kg</a:t>
            </a:r>
          </a:p>
        </p:txBody>
      </p:sp>
      <p:sp>
        <p:nvSpPr>
          <p:cNvPr id="52" name="Rectangle 699"/>
          <p:cNvSpPr>
            <a:spLocks noChangeArrowheads="1"/>
          </p:cNvSpPr>
          <p:nvPr/>
        </p:nvSpPr>
        <p:spPr bwMode="gray">
          <a:xfrm>
            <a:off x="3998367" y="4679542"/>
            <a:ext cx="555024" cy="1938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130kg</a:t>
            </a:r>
          </a:p>
        </p:txBody>
      </p:sp>
      <p:sp>
        <p:nvSpPr>
          <p:cNvPr id="53" name="Rectangle 6910"/>
          <p:cNvSpPr>
            <a:spLocks noChangeArrowheads="1"/>
          </p:cNvSpPr>
          <p:nvPr/>
        </p:nvSpPr>
        <p:spPr bwMode="gray">
          <a:xfrm>
            <a:off x="4824300" y="4679542"/>
            <a:ext cx="555024" cy="1938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500kg</a:t>
            </a:r>
          </a:p>
        </p:txBody>
      </p:sp>
      <p:cxnSp>
        <p:nvCxnSpPr>
          <p:cNvPr id="54" name="Straight Arrow Connector 64"/>
          <p:cNvCxnSpPr/>
          <p:nvPr/>
        </p:nvCxnSpPr>
        <p:spPr>
          <a:xfrm>
            <a:off x="1641763" y="4639385"/>
            <a:ext cx="4320000" cy="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lg" len="lg"/>
            <a:tailEnd type="triangle" w="med" len="med"/>
          </a:ln>
          <a:effectLst/>
        </p:spPr>
      </p:cxnSp>
      <p:sp>
        <p:nvSpPr>
          <p:cNvPr id="55" name="Rectangle 6913"/>
          <p:cNvSpPr>
            <a:spLocks noChangeArrowheads="1"/>
          </p:cNvSpPr>
          <p:nvPr/>
        </p:nvSpPr>
        <p:spPr bwMode="gray">
          <a:xfrm>
            <a:off x="1717079" y="4679542"/>
            <a:ext cx="333809" cy="1938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3kg</a:t>
            </a:r>
          </a:p>
        </p:txBody>
      </p:sp>
      <p:cxnSp>
        <p:nvCxnSpPr>
          <p:cNvPr id="56" name="Straight Arrow Connector 66"/>
          <p:cNvCxnSpPr/>
          <p:nvPr/>
        </p:nvCxnSpPr>
        <p:spPr>
          <a:xfrm flipH="1" flipV="1">
            <a:off x="1641765" y="1537859"/>
            <a:ext cx="0" cy="3101526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none" w="lg" len="lg"/>
            <a:tailEnd type="triangle" w="med" len="med"/>
          </a:ln>
          <a:effectLst/>
        </p:spPr>
      </p:cxnSp>
      <p:sp>
        <p:nvSpPr>
          <p:cNvPr id="57" name="Rectangle 69"/>
          <p:cNvSpPr>
            <a:spLocks noChangeArrowheads="1"/>
          </p:cNvSpPr>
          <p:nvPr/>
        </p:nvSpPr>
        <p:spPr bwMode="gray">
          <a:xfrm>
            <a:off x="875989" y="1489599"/>
            <a:ext cx="689149" cy="3877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B2C</a:t>
            </a:r>
          </a:p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散客</a:t>
            </a:r>
            <a:endParaRPr lang="en-US" altLang="zh-CN" sz="1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58" name="Rectangle 696"/>
          <p:cNvSpPr>
            <a:spLocks noChangeArrowheads="1"/>
          </p:cNvSpPr>
          <p:nvPr/>
        </p:nvSpPr>
        <p:spPr bwMode="gray">
          <a:xfrm>
            <a:off x="882930" y="3451975"/>
            <a:ext cx="689149" cy="3877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B2B</a:t>
            </a:r>
          </a:p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散客</a:t>
            </a:r>
            <a:endParaRPr lang="en-US" altLang="zh-CN" sz="1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59" name="Rectangle 69"/>
          <p:cNvSpPr>
            <a:spLocks noChangeArrowheads="1"/>
          </p:cNvSpPr>
          <p:nvPr/>
        </p:nvSpPr>
        <p:spPr bwMode="gray">
          <a:xfrm>
            <a:off x="907972" y="2236850"/>
            <a:ext cx="689149" cy="3877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B2C</a:t>
            </a:r>
          </a:p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大客户</a:t>
            </a:r>
            <a:endParaRPr lang="en-US" altLang="zh-CN" sz="1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60" name="Rectangle 696"/>
          <p:cNvSpPr>
            <a:spLocks noChangeArrowheads="1"/>
          </p:cNvSpPr>
          <p:nvPr/>
        </p:nvSpPr>
        <p:spPr bwMode="gray">
          <a:xfrm>
            <a:off x="910399" y="4212693"/>
            <a:ext cx="689149" cy="3877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B2B</a:t>
            </a:r>
          </a:p>
          <a:p>
            <a:pPr algn="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大客户</a:t>
            </a:r>
            <a:endParaRPr lang="en-US" altLang="zh-CN" sz="1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61" name="Freeform 82"/>
          <p:cNvSpPr/>
          <p:nvPr/>
        </p:nvSpPr>
        <p:spPr>
          <a:xfrm>
            <a:off x="1756186" y="1757741"/>
            <a:ext cx="2817031" cy="1229192"/>
          </a:xfrm>
          <a:custGeom>
            <a:gdLst>
              <a:gd name="connsiteX0" fmla="*/ 43028 w 2624905"/>
              <a:gd name="connsiteY0" fmla="*/ 0 h 1581801"/>
              <a:gd name="connsiteX1" fmla="*/ 2581877 w 2624905"/>
              <a:gd name="connsiteY1" fmla="*/ 0 h 1581801"/>
              <a:gd name="connsiteX2" fmla="*/ 2624905 w 2624905"/>
              <a:gd name="connsiteY2" fmla="*/ 43028 h 1581801"/>
              <a:gd name="connsiteX3" fmla="*/ 2624905 w 2624905"/>
              <a:gd name="connsiteY3" fmla="*/ 1114563 h 1581801"/>
              <a:gd name="connsiteX4" fmla="*/ 2624904 w 2624905"/>
              <a:gd name="connsiteY4" fmla="*/ 1114566 h 1581801"/>
              <a:gd name="connsiteX5" fmla="*/ 2624904 w 2624905"/>
              <a:gd name="connsiteY5" fmla="*/ 1539361 h 1581801"/>
              <a:gd name="connsiteX6" fmla="*/ 2588385 w 2624905"/>
              <a:gd name="connsiteY6" fmla="*/ 1575880 h 1581801"/>
              <a:gd name="connsiteX7" fmla="*/ 1678931 w 2624905"/>
              <a:gd name="connsiteY7" fmla="*/ 1575880 h 1581801"/>
              <a:gd name="connsiteX8" fmla="*/ 1007560 w 2624905"/>
              <a:gd name="connsiteY8" fmla="*/ 1571563 h 1581801"/>
              <a:gd name="connsiteX9" fmla="*/ 1007563 w 2624905"/>
              <a:gd name="connsiteY9" fmla="*/ 1146857 h 1581801"/>
              <a:gd name="connsiteX10" fmla="*/ 43028 w 2624905"/>
              <a:gd name="connsiteY10" fmla="*/ 1157591 h 1581801"/>
              <a:gd name="connsiteX11" fmla="*/ 0 w 2624905"/>
              <a:gd name="connsiteY11" fmla="*/ 1114563 h 1581801"/>
              <a:gd name="connsiteX12" fmla="*/ 0 w 2624905"/>
              <a:gd name="connsiteY12" fmla="*/ 43028 h 1581801"/>
              <a:gd name="connsiteX13" fmla="*/ 43028 w 2624905"/>
              <a:gd name="connsiteY13" fmla="*/ 0 h 1581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624905" h="1581801">
                <a:moveTo>
                  <a:pt x="43028" y="0"/>
                </a:moveTo>
                <a:lnTo>
                  <a:pt x="2581877" y="0"/>
                </a:lnTo>
                <a:cubicBezTo>
                  <a:pt x="2605641" y="0"/>
                  <a:pt x="2624905" y="19264"/>
                  <a:pt x="2624905" y="43028"/>
                </a:cubicBezTo>
                <a:lnTo>
                  <a:pt x="2624905" y="1114563"/>
                </a:lnTo>
                <a:cubicBezTo>
                  <a:pt x="2624905" y="1114564"/>
                  <a:pt x="2624904" y="1114565"/>
                  <a:pt x="2624904" y="1114566"/>
                </a:cubicBezTo>
                <a:lnTo>
                  <a:pt x="2624904" y="1539361"/>
                </a:lnTo>
                <a:cubicBezTo>
                  <a:pt x="2624904" y="1559530"/>
                  <a:pt x="2608554" y="1575880"/>
                  <a:pt x="2588385" y="1575880"/>
                </a:cubicBezTo>
                <a:lnTo>
                  <a:pt x="1678931" y="1575880"/>
                </a:lnTo>
                <a:cubicBezTo>
                  <a:pt x="1658762" y="1575880"/>
                  <a:pt x="1007560" y="1591732"/>
                  <a:pt x="1007560" y="1571563"/>
                </a:cubicBezTo>
                <a:cubicBezTo>
                  <a:pt x="1007561" y="1429994"/>
                  <a:pt x="1007562" y="1288426"/>
                  <a:pt x="1007563" y="1146857"/>
                </a:cubicBezTo>
                <a:lnTo>
                  <a:pt x="43028" y="1157591"/>
                </a:lnTo>
                <a:cubicBezTo>
                  <a:pt x="19264" y="1157591"/>
                  <a:pt x="0" y="1138327"/>
                  <a:pt x="0" y="1114563"/>
                </a:cubicBezTo>
                <a:lnTo>
                  <a:pt x="0" y="43028"/>
                </a:lnTo>
                <a:cubicBezTo>
                  <a:pt x="0" y="19264"/>
                  <a:pt x="19264" y="0"/>
                  <a:pt x="43028" y="0"/>
                </a:cubicBezTo>
                <a:close/>
              </a:path>
            </a:pathLst>
          </a:custGeom>
          <a:solidFill>
            <a:srgbClr val="E4AEAE">
              <a:alpha val="70588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5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2" name="Rectangle 83"/>
          <p:cNvSpPr/>
          <p:nvPr/>
        </p:nvSpPr>
        <p:spPr>
          <a:xfrm>
            <a:off x="1731049" y="1915772"/>
            <a:ext cx="2557272" cy="8002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“重包到家”</a:t>
            </a: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rgbClr val="CC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门到门产品</a:t>
            </a: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rgbClr val="CC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B2C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电商大客户</a:t>
            </a:r>
            <a:endParaRPr kumimoji="0" lang="en-US" altLang="zh-CN" sz="1000" b="1" i="0" u="none" strike="noStrike" kern="0" cap="none" spc="0" normalizeH="0" baseline="0" noProof="0">
              <a:ln>
                <a:noFill/>
              </a:ln>
              <a:solidFill>
                <a:srgbClr val="CC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rgbClr val="CC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63" name="Table 84"/>
          <p:cNvGraphicFramePr>
            <a:graphicFrameLocks noGrp="1"/>
          </p:cNvGraphicFramePr>
          <p:nvPr>
            <p:custDataLst>
              <p:tags r:id="rId8"/>
            </p:custDataLst>
            <p:extLst>
              <p:ext uri="{D42A27DB-BD31-4B8C-83A1-F6EECF244321}">
                <p14:modId xmlns:p14="http://schemas.microsoft.com/office/powerpoint/2010/main" val="1673179589"/>
              </p:ext>
            </p:extLst>
          </p:nvPr>
        </p:nvGraphicFramePr>
        <p:xfrm>
          <a:off x="6570394" y="1361165"/>
          <a:ext cx="3963808" cy="3715964"/>
        </p:xfrm>
        <a:graphic>
          <a:graphicData uri="http://schemas.openxmlformats.org/drawingml/2006/table">
            <a:tbl>
              <a:tblPr firstRow="1" bandRow="1"/>
              <a:tblGrid>
                <a:gridCol w="8967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23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23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235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57493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algn="ctr" defTabSz="914400" rtl="0" eaLnBrk="1" latinLnBrk="0" hangingPunct="1">
                        <a:buClrTx/>
                      </a:pPr>
                      <a:endParaRPr lang="en-US" sz="1400" b="1" kern="120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“</a:t>
                      </a:r>
                      <a:r>
                        <a:rPr lang="en-US" altLang="zh-CN" sz="12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360</a:t>
                      </a: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”</a:t>
                      </a:r>
                      <a:endParaRPr lang="en-US" sz="1200" b="1">
                        <a:solidFill>
                          <a:srgbClr val="FFFFFF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altLang="zh-CN" sz="12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“</a:t>
                      </a: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重包到家</a:t>
                      </a:r>
                      <a:r>
                        <a:rPr lang="en-US" altLang="zh-CN" sz="12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”</a:t>
                      </a:r>
                      <a:endParaRPr lang="en-US" sz="1200" b="1">
                        <a:solidFill>
                          <a:srgbClr val="FFFFFF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“精准卡航”</a:t>
                      </a:r>
                      <a:endParaRPr lang="en-US" sz="1200" b="1">
                        <a:solidFill>
                          <a:srgbClr val="FFFFFF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9297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定价方式</a:t>
                      </a:r>
                      <a:endParaRPr lang="en-US" sz="1400" b="1">
                        <a:solidFill>
                          <a:srgbClr val="FFFFFF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77777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首重</a:t>
                      </a:r>
                      <a:r>
                        <a:rPr lang="en-US" altLang="zh-CN" sz="1200" b="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+</a:t>
                      </a:r>
                      <a:r>
                        <a:rPr lang="zh-CN" altLang="en-US" sz="1200" b="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续重</a:t>
                      </a:r>
                      <a:endParaRPr lang="en-US" sz="1200" b="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6699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首重</a:t>
                      </a: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+</a:t>
                      </a: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续重</a:t>
                      </a:r>
                      <a:endParaRPr lang="en-US" sz="1200" b="1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6699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indent="0" algn="ctr" defTabSz="981334" rtl="0" eaLnBrk="1" latinLnBrk="0" hangingPunct="1">
                        <a:lnSpc>
                          <a:spcPct val="100000"/>
                        </a:lnSpc>
                        <a:spcBef>
                          <a:spcPts val="576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</a:pPr>
                      <a:r>
                        <a:rPr lang="zh-CN" altLang="en-US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按线路订价，最低一票</a:t>
                      </a:r>
                      <a:r>
                        <a:rPr lang="en-US" altLang="zh-CN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+</a:t>
                      </a:r>
                      <a:r>
                        <a:rPr lang="zh-CN" altLang="en-US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每公斤报价</a:t>
                      </a:r>
                      <a:endParaRPr lang="en-US" sz="1200" b="0" kern="120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0D1C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49297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+mn-lt"/>
                          <a:ea typeface="微软雅黑" pitchFamily="34" charset="-122"/>
                        </a:rPr>
                        <a:t>提货方式</a:t>
                      </a:r>
                      <a:endParaRPr lang="en-US" sz="1400" b="1">
                        <a:solidFill>
                          <a:srgbClr val="FFFFFF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77777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门到门入户</a:t>
                      </a:r>
                      <a:endParaRPr lang="en-US" sz="1200" b="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6699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</a:rPr>
                        <a:t>门到门入户</a:t>
                      </a:r>
                      <a:endParaRPr lang="en-US" sz="1200" b="1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6699">
                        <a:alpha val="30196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indent="0" algn="ctr" defTabSz="981334" rtl="0" eaLnBrk="1" latinLnBrk="0" hangingPunct="1">
                        <a:lnSpc>
                          <a:spcPct val="100000"/>
                        </a:lnSpc>
                        <a:spcBef>
                          <a:spcPts val="576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</a:pPr>
                      <a:r>
                        <a:rPr lang="zh-CN" altLang="en-US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可以自提</a:t>
                      </a:r>
                      <a:endParaRPr lang="en-US" sz="1200" b="0" kern="120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0D1C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7449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n-lt"/>
                          <a:ea typeface="微软雅黑" pitchFamily="34" charset="-122"/>
                        </a:rPr>
                        <a:t>时效</a:t>
                      </a:r>
                      <a:endParaRPr lang="en-US" sz="1400" b="1">
                        <a:solidFill>
                          <a:schemeClr val="tx1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indent="0" algn="ctr" defTabSz="981334" rtl="0" eaLnBrk="1" latinLnBrk="0" hangingPunct="1">
                        <a:lnSpc>
                          <a:spcPct val="100000"/>
                        </a:lnSpc>
                        <a:spcBef>
                          <a:spcPts val="576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</a:pPr>
                      <a:r>
                        <a:rPr lang="zh-CN" altLang="en-US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三日达</a:t>
                      </a:r>
                      <a:r>
                        <a:rPr lang="en-US" altLang="zh-CN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(</a:t>
                      </a:r>
                      <a:r>
                        <a:rPr lang="zh-CN" altLang="en-US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按长短途线路有所有不同</a:t>
                      </a:r>
                      <a:r>
                        <a:rPr lang="en-US" altLang="zh-CN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)</a:t>
                      </a:r>
                      <a:endParaRPr lang="en-US" sz="1200" b="0" kern="120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endParaRPr lang="en-US" altLang="zh-CN" sz="1200" b="1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indent="0" algn="ctr" defTabSz="981334" rtl="0" eaLnBrk="1" latinLnBrk="0" hangingPunct="1">
                        <a:lnSpc>
                          <a:spcPct val="100000"/>
                        </a:lnSpc>
                        <a:spcBef>
                          <a:spcPts val="576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</a:pPr>
                      <a:endParaRPr lang="en-US" sz="1200" b="0" kern="120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12428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+mn-lt"/>
                          <a:ea typeface="微软雅黑" pitchFamily="34" charset="-122"/>
                        </a:rPr>
                        <a:t>破损</a:t>
                      </a:r>
                      <a:endParaRPr lang="en-US" sz="1400" b="1">
                        <a:solidFill>
                          <a:schemeClr val="tx1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indent="0" algn="ctr" defTabSz="981334" rtl="0" eaLnBrk="1" latinLnBrk="0" hangingPunct="1">
                        <a:lnSpc>
                          <a:spcPct val="100000"/>
                        </a:lnSpc>
                        <a:spcBef>
                          <a:spcPts val="576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</a:pPr>
                      <a:r>
                        <a:rPr lang="zh-CN" altLang="en-US" sz="1200" b="0" kern="1200">
                          <a:solidFill>
                            <a:srgbClr val="000000"/>
                          </a:solidFill>
                          <a:latin typeface="+mn-lt"/>
                          <a:ea typeface="微软雅黑" pitchFamily="34" charset="-122"/>
                          <a:cs typeface="+mn-cs"/>
                        </a:rPr>
                        <a:t>各产品破损水平基本保持一致</a:t>
                      </a:r>
                      <a:endParaRPr lang="en-US" altLang="zh-CN" sz="1200" b="0" kern="120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  <a:cs typeface="+mn-cs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endParaRPr lang="en-US" altLang="zh-CN" sz="1200" b="1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</a:endParaRPr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indent="0" algn="ctr" defTabSz="981334" rtl="0" eaLnBrk="1" latinLnBrk="0" hangingPunct="1">
                        <a:lnSpc>
                          <a:spcPct val="100000"/>
                        </a:lnSpc>
                        <a:spcBef>
                          <a:spcPts val="576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</a:pPr>
                      <a:endParaRPr lang="en-US" sz="1200" b="0" kern="1200">
                        <a:solidFill>
                          <a:srgbClr val="000000"/>
                        </a:solidFill>
                        <a:latin typeface="+mn-lt"/>
                        <a:ea typeface="微软雅黑" pitchFamily="34" charset="-122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4" name="Rectangle 45"/>
          <p:cNvSpPr/>
          <p:nvPr/>
        </p:nvSpPr>
        <p:spPr>
          <a:xfrm>
            <a:off x="1653203" y="4055443"/>
            <a:ext cx="4219639" cy="578202"/>
          </a:xfrm>
          <a:prstGeom prst="rect">
            <a:avLst/>
          </a:prstGeom>
          <a:pattFill prst="wdUpDiag">
            <a:fgClr>
              <a:srgbClr val="B2B2B2"/>
            </a:fgClr>
            <a:bgClr>
              <a:srgbClr val="FFFFFF"/>
            </a:bgClr>
          </a:patt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5" name="Rectangle 6910"/>
          <p:cNvSpPr>
            <a:spLocks noChangeArrowheads="1"/>
          </p:cNvSpPr>
          <p:nvPr/>
        </p:nvSpPr>
        <p:spPr bwMode="gray">
          <a:xfrm>
            <a:off x="5723408" y="4679542"/>
            <a:ext cx="222817" cy="1938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1225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2T</a:t>
            </a:r>
          </a:p>
        </p:txBody>
      </p:sp>
      <p:sp>
        <p:nvSpPr>
          <p:cNvPr id="66" name="Rectangle 46"/>
          <p:cNvSpPr/>
          <p:nvPr/>
        </p:nvSpPr>
        <p:spPr>
          <a:xfrm>
            <a:off x="1113573" y="5152454"/>
            <a:ext cx="216059" cy="234300"/>
          </a:xfrm>
          <a:prstGeom prst="rect">
            <a:avLst/>
          </a:prstGeom>
          <a:pattFill prst="wdUpDiag">
            <a:fgClr>
              <a:srgbClr val="B2B2B2"/>
            </a:fgClr>
            <a:bgClr>
              <a:srgbClr val="FFFFFF"/>
            </a:bgClr>
          </a:patt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7" name="Rectangle 47"/>
          <p:cNvSpPr/>
          <p:nvPr/>
        </p:nvSpPr>
        <p:spPr>
          <a:xfrm>
            <a:off x="1399122" y="5152454"/>
            <a:ext cx="1490590" cy="272048"/>
          </a:xfrm>
          <a:prstGeom prst="rect">
            <a:avLst/>
          </a:prstGeom>
          <a:noFill/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1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非目标市场或市场极小</a:t>
            </a:r>
            <a:endParaRPr kumimoji="0" lang="zh-CN" altLang="en-US" sz="11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8" name="Rectangle 32"/>
          <p:cNvSpPr/>
          <p:nvPr/>
        </p:nvSpPr>
        <p:spPr>
          <a:xfrm>
            <a:off x="4521857" y="1619509"/>
            <a:ext cx="1350986" cy="1548000"/>
          </a:xfrm>
          <a:prstGeom prst="rect">
            <a:avLst/>
          </a:prstGeom>
          <a:pattFill prst="wdUpDiag">
            <a:fgClr>
              <a:srgbClr val="B2B2B2"/>
            </a:fgClr>
            <a:bgClr>
              <a:srgbClr val="FFFFFF"/>
            </a:bgClr>
          </a:patt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69" name="Group 3"/>
          <p:cNvGrpSpPr/>
          <p:nvPr>
            <p:custDataLst>
              <p:tags r:id="rId9"/>
            </p:custDataLst>
          </p:nvPr>
        </p:nvGrpSpPr>
        <p:grpSpPr>
          <a:xfrm>
            <a:off x="1762488" y="3011887"/>
            <a:ext cx="4110354" cy="1074898"/>
            <a:chOff x="1145369" y="3550022"/>
            <a:chExt cx="4175608" cy="1074898"/>
          </a:xfrm>
        </p:grpSpPr>
        <p:sp>
          <p:nvSpPr>
            <p:cNvPr id="70" name="Rounded Rectangle 71"/>
            <p:cNvSpPr/>
            <p:nvPr/>
          </p:nvSpPr>
          <p:spPr>
            <a:xfrm>
              <a:off x="1145369" y="3550022"/>
              <a:ext cx="4175608" cy="1061300"/>
            </a:xfrm>
            <a:prstGeom prst="roundRect">
              <a:avLst>
                <a:gd name="adj" fmla="val 3433"/>
              </a:avLst>
            </a:prstGeom>
            <a:solidFill>
              <a:srgbClr val="61A48D">
                <a:alpha val="50196"/>
              </a:srgb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1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1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71" name="TextBox 70"/>
            <p:cNvSpPr txBox="1"/>
            <p:nvPr>
              <p:custDataLst>
                <p:tags r:id="rId10"/>
              </p:custDataLst>
            </p:nvPr>
          </p:nvSpPr>
          <p:spPr>
            <a:xfrm>
              <a:off x="2913818" y="3824701"/>
              <a:ext cx="2266194" cy="800219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defRPr sz="1400" b="1" kern="1200">
                  <a:solidFill>
                    <a:srgbClr val="CC0000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rgbClr val="CC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“精准卡航”</a:t>
              </a:r>
              <a:endPara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rgbClr val="CC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可自提产品</a:t>
              </a:r>
              <a:endPara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B2B</a:t>
              </a:r>
              <a:r>
                <a:rPr kumimoji="0" lang="zh-CN" altLang="en-US" sz="10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散客为主</a:t>
              </a:r>
              <a:br>
                <a:rPr kumimoji="0" lang="en-US" altLang="zh-CN" sz="1400" b="1" i="0" u="none" strike="noStrike" kern="0" cap="none" spc="0" normalizeH="0" baseline="0" noProof="0">
                  <a:ln>
                    <a:noFill/>
                  </a:ln>
                  <a:solidFill>
                    <a:srgbClr val="CC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</a:br>
              <a:endPara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2" name="Rounded Rectangle 78"/>
          <p:cNvSpPr/>
          <p:nvPr/>
        </p:nvSpPr>
        <p:spPr>
          <a:xfrm>
            <a:off x="1752958" y="2670009"/>
            <a:ext cx="1068265" cy="1419887"/>
          </a:xfrm>
          <a:prstGeom prst="roundRect">
            <a:avLst>
              <a:gd name="adj" fmla="val 3717"/>
            </a:avLst>
          </a:prstGeom>
          <a:solidFill>
            <a:srgbClr val="ABC7E3">
              <a:alpha val="7098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rgbClr val="CC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“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360</a:t>
            </a: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”</a:t>
            </a: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rgbClr val="CC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门到门产品</a:t>
            </a: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rgbClr val="CC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B2C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客户占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20%</a:t>
            </a:r>
          </a:p>
        </p:txBody>
      </p:sp>
      <p:cxnSp>
        <p:nvCxnSpPr>
          <p:cNvPr id="73" name="Straight Arrow Connector 5"/>
          <p:cNvCxnSpPr/>
          <p:nvPr/>
        </p:nvCxnSpPr>
        <p:spPr>
          <a:xfrm>
            <a:off x="2876073" y="2822411"/>
            <a:ext cx="1636819" cy="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triangle"/>
            <a:tailEnd type="triangle"/>
          </a:ln>
          <a:effectLst/>
        </p:spPr>
      </p:cxnSp>
      <p:cxnSp>
        <p:nvCxnSpPr>
          <p:cNvPr id="74" name="Straight Arrow Connector 36"/>
          <p:cNvCxnSpPr/>
          <p:nvPr/>
        </p:nvCxnSpPr>
        <p:spPr>
          <a:xfrm>
            <a:off x="1785026" y="1850502"/>
            <a:ext cx="2687630" cy="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triangle"/>
            <a:tailEnd type="triangle"/>
          </a:ln>
          <a:effectLst/>
        </p:spPr>
      </p:cxnSp>
      <p:cxnSp>
        <p:nvCxnSpPr>
          <p:cNvPr id="75" name="Straight Arrow Connector 48"/>
          <p:cNvCxnSpPr/>
          <p:nvPr/>
        </p:nvCxnSpPr>
        <p:spPr>
          <a:xfrm>
            <a:off x="1762488" y="3951964"/>
            <a:ext cx="1007927" cy="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headEnd type="triangle"/>
            <a:tailEnd type="triangle"/>
          </a:ln>
          <a:effectLst/>
        </p:spPr>
      </p:cxnSp>
      <p:cxnSp>
        <p:nvCxnSpPr>
          <p:cNvPr id="76" name="Straight Connector 13"/>
          <p:cNvCxnSpPr/>
          <p:nvPr/>
        </p:nvCxnSpPr>
        <p:spPr>
          <a:xfrm>
            <a:off x="882930" y="1877397"/>
            <a:ext cx="752289" cy="8965"/>
          </a:xfrm>
          <a:prstGeom prst="line">
            <a:avLst/>
          </a:prstGeom>
          <a:noFill/>
          <a:ln w="9525" cap="flat" cmpd="sng" algn="ctr">
            <a:solidFill>
              <a:sysClr val="windowText" lastClr="000000"/>
            </a:solidFill>
            <a:prstDash val="sysDash"/>
            <a:headEnd type="none" w="med" len="med"/>
            <a:tailEnd type="none" w="med" len="med"/>
          </a:ln>
          <a:effectLst/>
        </p:spPr>
      </p:cxnSp>
      <p:cxnSp>
        <p:nvCxnSpPr>
          <p:cNvPr id="77" name="Straight Connector 49"/>
          <p:cNvCxnSpPr/>
          <p:nvPr/>
        </p:nvCxnSpPr>
        <p:spPr>
          <a:xfrm>
            <a:off x="882930" y="3196462"/>
            <a:ext cx="752289" cy="0"/>
          </a:xfrm>
          <a:prstGeom prst="line">
            <a:avLst/>
          </a:prstGeom>
          <a:noFill/>
          <a:ln w="9525" cap="flat" cmpd="sng" algn="ctr">
            <a:solidFill>
              <a:sysClr val="windowText" lastClr="000000"/>
            </a:solidFill>
            <a:prstDash val="sysDash"/>
            <a:headEnd type="none" w="med" len="med"/>
            <a:tailEnd type="none" w="med" len="med"/>
          </a:ln>
          <a:effectLst/>
        </p:spPr>
      </p:cxnSp>
      <p:cxnSp>
        <p:nvCxnSpPr>
          <p:cNvPr id="78" name="Straight Connector 50"/>
          <p:cNvCxnSpPr/>
          <p:nvPr/>
        </p:nvCxnSpPr>
        <p:spPr>
          <a:xfrm>
            <a:off x="882930" y="4048113"/>
            <a:ext cx="761252" cy="0"/>
          </a:xfrm>
          <a:prstGeom prst="line">
            <a:avLst/>
          </a:prstGeom>
          <a:noFill/>
          <a:ln w="9525" cap="flat" cmpd="sng" algn="ctr">
            <a:solidFill>
              <a:sysClr val="windowText" lastClr="000000"/>
            </a:solidFill>
            <a:prstDash val="sysDash"/>
            <a:headEnd type="none" w="med" len="med"/>
            <a:tailEnd type="none" w="med" len="med"/>
          </a:ln>
          <a:effectLst/>
        </p:spPr>
      </p:cxnSp>
      <p:sp>
        <p:nvSpPr>
          <p:cNvPr id="79" name="Rectangle 21"/>
          <p:cNvSpPr/>
          <p:nvPr/>
        </p:nvSpPr>
        <p:spPr>
          <a:xfrm>
            <a:off x="2424608" y="1701409"/>
            <a:ext cx="1804987" cy="112664"/>
          </a:xfrm>
          <a:prstGeom prst="rect">
            <a:avLst/>
          </a:prstGeom>
          <a:noFill/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大小货齐发 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0-130KG</a:t>
            </a: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0" name="Rectangle 55"/>
          <p:cNvSpPr/>
          <p:nvPr/>
        </p:nvSpPr>
        <p:spPr>
          <a:xfrm>
            <a:off x="2810445" y="2677850"/>
            <a:ext cx="1804987" cy="112664"/>
          </a:xfrm>
          <a:prstGeom prst="rect">
            <a:avLst/>
          </a:prstGeom>
          <a:noFill/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重货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30-130KG</a:t>
            </a: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1" name="Rectangle 56"/>
          <p:cNvSpPr/>
          <p:nvPr/>
        </p:nvSpPr>
        <p:spPr>
          <a:xfrm>
            <a:off x="1844937" y="3789573"/>
            <a:ext cx="843028" cy="139025"/>
          </a:xfrm>
          <a:prstGeom prst="rect">
            <a:avLst/>
          </a:prstGeom>
          <a:noFill/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轻货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0-30KG</a:t>
            </a:r>
            <a:endParaRPr kumimoji="0" lang="zh-CN" altLang="en-US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2" name="Rectangle 57"/>
          <p:cNvSpPr/>
          <p:nvPr/>
        </p:nvSpPr>
        <p:spPr>
          <a:xfrm>
            <a:off x="7459168" y="1862511"/>
            <a:ext cx="3385225" cy="1842012"/>
          </a:xfrm>
          <a:prstGeom prst="rect">
            <a:avLst/>
          </a:prstGeom>
          <a:noFill/>
          <a:ln w="28575" cap="flat" cmpd="sng" algn="ctr">
            <a:solidFill>
              <a:srgbClr val="006393"/>
            </a:solidFill>
            <a:prstDash val="sysDot"/>
          </a:ln>
          <a:effectLst/>
        </p:spPr>
        <p:txBody>
          <a:bodyPr lIns="90000" tIns="46800" rIns="90000" bIns="468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主</a:t>
            </a:r>
            <a:b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要</a:t>
            </a:r>
            <a:b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区</a:t>
            </a:r>
            <a:b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分</a:t>
            </a:r>
            <a:b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6393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点</a:t>
            </a:r>
          </a:p>
        </p:txBody>
      </p:sp>
      <p:sp>
        <p:nvSpPr>
          <p:cNvPr id="83" name="Rectangle 58"/>
          <p:cNvSpPr/>
          <p:nvPr/>
        </p:nvSpPr>
        <p:spPr>
          <a:xfrm>
            <a:off x="7460262" y="3745966"/>
            <a:ext cx="3385225" cy="1313233"/>
          </a:xfrm>
          <a:prstGeom prst="rect">
            <a:avLst/>
          </a:prstGeom>
          <a:noFill/>
          <a:ln w="28575" cap="flat" cmpd="sng" algn="ctr">
            <a:solidFill>
              <a:srgbClr val="C00000"/>
            </a:solidFill>
            <a:prstDash val="sysDot"/>
          </a:ln>
          <a:effectLst/>
        </p:spPr>
        <p:txBody>
          <a:bodyPr lIns="90000" tIns="46800" rIns="90000" bIns="468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原</a:t>
            </a:r>
            <a:b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有</a:t>
            </a:r>
            <a:b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特</a:t>
            </a:r>
            <a:b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性</a:t>
            </a:r>
          </a:p>
        </p:txBody>
      </p:sp>
    </p:spTree>
    <p:extLst>
      <p:ext uri="{BB962C8B-B14F-4D97-AF65-F5344CB8AC3E}">
        <p14:creationId xmlns:p14="http://schemas.microsoft.com/office/powerpoint/2010/main" val="45907382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14"/>
          <p:cNvGrpSpPr/>
          <p:nvPr/>
        </p:nvGrpSpPr>
        <p:grpSpPr>
          <a:xfrm>
            <a:off x="1198989" y="2560438"/>
            <a:ext cx="2877542" cy="1207220"/>
            <a:chOff x="827584" y="1581870"/>
            <a:chExt cx="2160240" cy="1208747"/>
          </a:xfrm>
        </p:grpSpPr>
        <p:sp>
          <p:nvSpPr>
            <p:cNvPr id="9" name="TextBox 8"/>
            <p:cNvSpPr txBox="1"/>
            <p:nvPr/>
          </p:nvSpPr>
          <p:spPr>
            <a:xfrm>
              <a:off x="827584" y="1581870"/>
              <a:ext cx="908818" cy="70878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4000" b="1"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华文细黑" panose="02010600040101010101" pitchFamily="2" charset="-122"/>
                  <a:cs typeface="Arial" pitchFamily="34" charset="0"/>
                </a:rPr>
                <a:t>目录</a:t>
              </a:r>
            </a:p>
          </p:txBody>
        </p:sp>
        <p:sp>
          <p:nvSpPr>
            <p:cNvPr id="10" name="矩形 9"/>
            <p:cNvSpPr/>
            <p:nvPr/>
          </p:nvSpPr>
          <p:spPr>
            <a:xfrm>
              <a:off x="1404178" y="2347130"/>
              <a:ext cx="287502" cy="29041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方正兰亭黑简体" charset="-122"/>
                <a:cs typeface="Arial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331110" y="2205102"/>
              <a:ext cx="987040" cy="58551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3200" b="1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C</a:t>
              </a:r>
              <a:r>
                <a:rPr lang="en-US" altLang="zh-CN" b="1">
                  <a:solidFill>
                    <a:prstClr val="black">
                      <a:lumMod val="75000"/>
                      <a:lumOff val="25000"/>
                    </a:prst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ontents</a:t>
              </a:r>
              <a:endParaRPr lang="zh-CN" altLang="en-US" b="1">
                <a:solidFill>
                  <a:prstClr val="black">
                    <a:lumMod val="75000"/>
                    <a:lumOff val="2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方正兰亭黑简体" charset="-122"/>
                <a:cs typeface="Arial" pitchFamily="34" charset="0"/>
              </a:endParaRPr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1979183" y="2277176"/>
              <a:ext cx="1008641" cy="0"/>
            </a:xfrm>
            <a:prstGeom prst="line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14"/>
          <p:cNvCxnSpPr/>
          <p:nvPr/>
        </p:nvCxnSpPr>
        <p:spPr>
          <a:xfrm rot="5400000">
            <a:off x="1790895" y="3451407"/>
            <a:ext cx="5121402" cy="2115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9"/>
          <p:cNvSpPr txBox="1">
            <a:spLocks noChangeArrowheads="1"/>
          </p:cNvSpPr>
          <p:nvPr/>
        </p:nvSpPr>
        <p:spPr bwMode="auto">
          <a:xfrm>
            <a:off x="898475" y="79649"/>
            <a:ext cx="8230609" cy="3556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77914" tIns="38958" rIns="77914" bIns="3895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ea typeface="华文细黑" panose="02010600040101010101" pitchFamily="2" charset="-122"/>
                <a:cs typeface="Arial" pitchFamily="34" charset="0"/>
              </a:rPr>
              <a:t>目录</a:t>
            </a:r>
          </a:p>
        </p:txBody>
      </p:sp>
      <p:sp>
        <p:nvSpPr>
          <p:cNvPr id="21" name="圆角矩形 3"/>
          <p:cNvSpPr/>
          <p:nvPr/>
        </p:nvSpPr>
        <p:spPr>
          <a:xfrm>
            <a:off x="4831800" y="2506600"/>
            <a:ext cx="5331954" cy="753357"/>
          </a:xfrm>
          <a:prstGeom prst="rect">
            <a:avLst/>
          </a:prstGeom>
          <a:solidFill>
            <a:srgbClr val="F2F2F2">
              <a:alpha val="7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203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二、产品属性设计</a:t>
            </a:r>
          </a:p>
        </p:txBody>
      </p:sp>
      <p:sp>
        <p:nvSpPr>
          <p:cNvPr id="13" name="圆角矩形 3"/>
          <p:cNvSpPr/>
          <p:nvPr/>
        </p:nvSpPr>
        <p:spPr>
          <a:xfrm>
            <a:off x="4831800" y="3743646"/>
            <a:ext cx="5331954" cy="753357"/>
          </a:xfrm>
          <a:prstGeom prst="rect">
            <a:avLst/>
          </a:prstGeom>
          <a:solidFill>
            <a:srgbClr val="373C64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三、运营对接需求</a:t>
            </a:r>
          </a:p>
        </p:txBody>
      </p:sp>
      <p:sp>
        <p:nvSpPr>
          <p:cNvPr id="18" name="圆角矩形 3"/>
          <p:cNvSpPr/>
          <p:nvPr/>
        </p:nvSpPr>
        <p:spPr>
          <a:xfrm>
            <a:off x="4831800" y="1269554"/>
            <a:ext cx="5331954" cy="753357"/>
          </a:xfrm>
          <a:prstGeom prst="rect">
            <a:avLst/>
          </a:prstGeom>
          <a:solidFill>
            <a:srgbClr val="F2F2F2">
              <a:alpha val="7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203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 一、市场及客户分析</a:t>
            </a:r>
          </a:p>
        </p:txBody>
      </p:sp>
      <p:sp>
        <p:nvSpPr>
          <p:cNvPr id="19" name="圆角矩形 3"/>
          <p:cNvSpPr/>
          <p:nvPr/>
        </p:nvSpPr>
        <p:spPr>
          <a:xfrm>
            <a:off x="4831800" y="4980693"/>
            <a:ext cx="5331954" cy="753357"/>
          </a:xfrm>
          <a:prstGeom prst="rect">
            <a:avLst/>
          </a:prstGeom>
          <a:solidFill>
            <a:srgbClr val="FFFFFF">
              <a:alpha val="74902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四、下一步工作</a:t>
            </a:r>
          </a:p>
        </p:txBody>
      </p:sp>
    </p:spTree>
    <p:extLst>
      <p:ext uri="{BB962C8B-B14F-4D97-AF65-F5344CB8AC3E}">
        <p14:creationId xmlns:p14="http://schemas.microsoft.com/office/powerpoint/2010/main" val="3601076866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34614"/>
            <a:ext cx="9753005" cy="6588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运输品质：</a:t>
            </a:r>
            <a:r>
              <a:rPr lang="zh-CN" altLang="en-US" sz="1800"/>
              <a:t>德邦目前货损水平远远高于竞争对手；目标在客户感知水平上和市场领先水平相一致</a:t>
            </a:r>
            <a:endParaRPr lang="en-US" altLang="zh-CN" sz="1800"/>
          </a:p>
        </p:txBody>
      </p:sp>
      <p:sp>
        <p:nvSpPr>
          <p:cNvPr id="46" name="BainNotesBox"/>
          <p:cNvSpPr txBox="1"/>
          <p:nvPr/>
        </p:nvSpPr>
        <p:spPr>
          <a:xfrm>
            <a:off x="713700" y="6166098"/>
            <a:ext cx="9812401" cy="307777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备注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: 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三大目标行业是指家电、家具和建材。按照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2017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月的数据对比</a:t>
            </a:r>
            <a:endParaRPr kumimoji="0" lang="en-US" altLang="zh-CN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数据来源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: 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贝恩分析，专家访谈，客户调研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  <a:endParaRPr kumimoji="0" lang="zh-CN" altLang="en-US" sz="1000" b="0" i="0" u="none" strike="noStrike" kern="0" cap="none" spc="0" normalizeH="0" baseline="0" noProof="0" err="1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7" name="Rounded Rectangle 39"/>
          <p:cNvSpPr/>
          <p:nvPr/>
        </p:nvSpPr>
        <p:spPr>
          <a:xfrm>
            <a:off x="2782006" y="1368403"/>
            <a:ext cx="1210244" cy="429979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8" name="Rounded Rectangle 45"/>
          <p:cNvSpPr/>
          <p:nvPr/>
        </p:nvSpPr>
        <p:spPr>
          <a:xfrm>
            <a:off x="1453884" y="1359943"/>
            <a:ext cx="1218198" cy="438439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9" name="Picture 4" descr="https://timgsa.baidu.com/timg?image&amp;quality=80&amp;size=b9999_10000&amp;sec=1491974423261&amp;di=1578ccce96095837073f7f1362a65cbb&amp;imgtype=0&amp;src=http%3A%2F%2Fimg.sucaifengbao.com%2Fvector%2Flogosjbz%2F31_238_b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5" t="17866" r="8943" b="25598"/>
          <a:stretch>
            <a:fillRect/>
          </a:stretch>
        </p:blipFill>
        <p:spPr bwMode="auto">
          <a:xfrm>
            <a:off x="1813389" y="1436903"/>
            <a:ext cx="684482" cy="29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Box 49"/>
          <p:cNvSpPr txBox="1"/>
          <p:nvPr>
            <p:custDataLst>
              <p:tags r:id="rId7"/>
            </p:custDataLst>
          </p:nvPr>
        </p:nvSpPr>
        <p:spPr>
          <a:xfrm>
            <a:off x="1453883" y="977561"/>
            <a:ext cx="1218199" cy="366767"/>
          </a:xfrm>
          <a:prstGeom prst="rect">
            <a:avLst/>
          </a:prstGeom>
          <a:blipFill dpi="0" rotWithShape="1">
            <a:blip r:embed="rId8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现状</a:t>
            </a:r>
          </a:p>
        </p:txBody>
      </p:sp>
      <p:sp>
        <p:nvSpPr>
          <p:cNvPr id="51" name="TextBox 50"/>
          <p:cNvSpPr txBox="1"/>
          <p:nvPr>
            <p:custDataLst>
              <p:tags r:id="rId9"/>
            </p:custDataLst>
          </p:nvPr>
        </p:nvSpPr>
        <p:spPr>
          <a:xfrm>
            <a:off x="2807266" y="966784"/>
            <a:ext cx="2442627" cy="366767"/>
          </a:xfrm>
          <a:prstGeom prst="rect">
            <a:avLst/>
          </a:prstGeom>
          <a:blipFill dpi="0" rotWithShape="1">
            <a:blip r:embed="rId8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竞争对手</a:t>
            </a:r>
          </a:p>
        </p:txBody>
      </p:sp>
      <p:pic>
        <p:nvPicPr>
          <p:cNvPr id="52" name="Picture 5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94041" y="1379180"/>
            <a:ext cx="924867" cy="388303"/>
          </a:xfrm>
          <a:prstGeom prst="rect">
            <a:avLst/>
          </a:prstGeom>
        </p:spPr>
      </p:pic>
      <p:graphicFrame>
        <p:nvGraphicFramePr>
          <p:cNvPr id="53" name="Table 56"/>
          <p:cNvGraphicFramePr>
            <a:graphicFrameLocks noGrp="1"/>
          </p:cNvGraphicFramePr>
          <p:nvPr>
            <p:custDataLst>
              <p:tags r:id="rId11"/>
            </p:custDataLst>
            <p:extLst>
              <p:ext uri="{D42A27DB-BD31-4B8C-83A1-F6EECF244321}">
                <p14:modId xmlns:p14="http://schemas.microsoft.com/office/powerpoint/2010/main" val="936646330"/>
              </p:ext>
            </p:extLst>
          </p:nvPr>
        </p:nvGraphicFramePr>
        <p:xfrm>
          <a:off x="1467078" y="1917329"/>
          <a:ext cx="3975024" cy="2893310"/>
        </p:xfrm>
        <a:graphic>
          <a:graphicData uri="http://schemas.openxmlformats.org/drawingml/2006/table">
            <a:tbl>
              <a:tblPr firstRow="1" bandRow="1"/>
              <a:tblGrid>
                <a:gridCol w="1325008">
                  <a:extLst>
                    <a:ext uri="{9D8B030D-6E8A-4147-A177-3AD203B41FA5}">
                      <a16:colId xmlns:a16="http://schemas.microsoft.com/office/drawing/2014/main" val="3221290370"/>
                    </a:ext>
                  </a:extLst>
                </a:gridCol>
                <a:gridCol w="1325008">
                  <a:extLst>
                    <a:ext uri="{9D8B030D-6E8A-4147-A177-3AD203B41FA5}">
                      <a16:colId xmlns:a16="http://schemas.microsoft.com/office/drawing/2014/main" val="4203081326"/>
                    </a:ext>
                  </a:extLst>
                </a:gridCol>
                <a:gridCol w="13250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46655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lvl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  <a:defRPr/>
                      </a:pPr>
                      <a:r>
                        <a:rPr lang="en-US" altLang="zh-CN" sz="2400" b="0">
                          <a:solidFill>
                            <a:srgbClr val="000000"/>
                          </a:solidFill>
                          <a:latin typeface="Impact" panose="020b0806030902050204" pitchFamily="34" charset="0"/>
                        </a:rPr>
                        <a:t>5%</a:t>
                      </a:r>
                      <a:endParaRPr lang="zh-CN" altLang="en-US" sz="2400" b="0">
                        <a:solidFill>
                          <a:srgbClr val="000000"/>
                        </a:solidFill>
                        <a:latin typeface="Impact" panose="020b080603090205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lvl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  <a:defRPr/>
                      </a:pPr>
                      <a:r>
                        <a:rPr lang="en-US" altLang="zh-CN" sz="2400" b="0">
                          <a:solidFill>
                            <a:srgbClr val="000000"/>
                          </a:solidFill>
                          <a:latin typeface="Impact" panose="020b0806030902050204" pitchFamily="34" charset="0"/>
                        </a:rPr>
                        <a:t>0.3%</a:t>
                      </a:r>
                      <a:endParaRPr lang="zh-CN" altLang="en-US" sz="2400" b="0">
                        <a:solidFill>
                          <a:srgbClr val="000000"/>
                        </a:solidFill>
                        <a:latin typeface="Impact" panose="020b080603090205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lvl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  <a:defRPr/>
                      </a:pPr>
                      <a:r>
                        <a:rPr lang="en-US" altLang="zh-CN" sz="2400" b="0">
                          <a:solidFill>
                            <a:srgbClr val="000000"/>
                          </a:solidFill>
                          <a:latin typeface="Impact" panose="020b0806030902050204" pitchFamily="34" charset="0"/>
                        </a:rPr>
                        <a:t>~3%</a:t>
                      </a:r>
                      <a:endParaRPr lang="zh-CN" altLang="en-US" sz="2400" b="0">
                        <a:solidFill>
                          <a:srgbClr val="000000"/>
                        </a:solidFill>
                        <a:latin typeface="Impact" panose="020b080603090205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8702420"/>
                  </a:ext>
                </a:extLst>
              </a:tr>
              <a:tr h="1446655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lvl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  <a:defRPr/>
                      </a:pPr>
                      <a:r>
                        <a:rPr lang="en-US" altLang="zh-CN" sz="2400" b="0">
                          <a:solidFill>
                            <a:srgbClr val="000000"/>
                          </a:solidFill>
                          <a:latin typeface="Impact" panose="020b0806030902050204" pitchFamily="34" charset="0"/>
                        </a:rPr>
                        <a:t>2%</a:t>
                      </a:r>
                      <a:endParaRPr lang="zh-CN" altLang="en-US" sz="2400" b="0">
                        <a:solidFill>
                          <a:srgbClr val="000000"/>
                        </a:solidFill>
                        <a:latin typeface="Impact" panose="020b080603090205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lvl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  <a:defRPr/>
                      </a:pPr>
                      <a:r>
                        <a:rPr lang="en-US" altLang="zh-CN" sz="2400" b="0">
                          <a:solidFill>
                            <a:srgbClr val="000000"/>
                          </a:solidFill>
                          <a:latin typeface="Impact" panose="020b0806030902050204" pitchFamily="34" charset="0"/>
                        </a:rPr>
                        <a:t>0.1%</a:t>
                      </a:r>
                      <a:endParaRPr lang="zh-CN" altLang="en-US" sz="2400" b="0">
                        <a:solidFill>
                          <a:srgbClr val="000000"/>
                        </a:solidFill>
                        <a:latin typeface="Impact" panose="020b080603090205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lvl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ts val="672"/>
                        </a:spcBef>
                        <a:spcAft>
                          <a:spcPct val="0"/>
                        </a:spcAft>
                        <a:buClrTx/>
                        <a:buSzTx/>
                        <a:buFont typeface="Verdana" panose="020b0604030504040204" pitchFamily="34" charset="0"/>
                        <a:buNone/>
                        <a:defRPr/>
                      </a:pPr>
                      <a:r>
                        <a:rPr lang="en-US" altLang="zh-CN" sz="2400" b="0">
                          <a:solidFill>
                            <a:srgbClr val="000000"/>
                          </a:solidFill>
                          <a:latin typeface="Impact" panose="020b0806030902050204" pitchFamily="34" charset="0"/>
                        </a:rPr>
                        <a:t>&lt;1%</a:t>
                      </a:r>
                      <a:endParaRPr lang="zh-CN" altLang="en-US" sz="2400" b="0">
                        <a:solidFill>
                          <a:srgbClr val="000000"/>
                        </a:solidFill>
                        <a:latin typeface="Impact" panose="020b080603090205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77246"/>
                  </a:ext>
                </a:extLst>
              </a:tr>
            </a:tbl>
          </a:graphicData>
        </a:graphic>
      </p:graphicFrame>
      <p:sp>
        <p:nvSpPr>
          <p:cNvPr id="54" name="Rectangle 57"/>
          <p:cNvSpPr/>
          <p:nvPr/>
        </p:nvSpPr>
        <p:spPr>
          <a:xfrm>
            <a:off x="260972" y="1917328"/>
            <a:ext cx="427896" cy="1435008"/>
          </a:xfrm>
          <a:prstGeom prst="rect">
            <a:avLst/>
          </a:prstGeom>
          <a:solidFill>
            <a:srgbClr val="333333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外部感知</a:t>
            </a:r>
          </a:p>
        </p:txBody>
      </p:sp>
      <p:sp>
        <p:nvSpPr>
          <p:cNvPr id="55" name="Rectangle 58"/>
          <p:cNvSpPr/>
          <p:nvPr/>
        </p:nvSpPr>
        <p:spPr>
          <a:xfrm>
            <a:off x="260972" y="3376695"/>
            <a:ext cx="427896" cy="1433944"/>
          </a:xfrm>
          <a:prstGeom prst="rect">
            <a:avLst/>
          </a:prstGeom>
          <a:solidFill>
            <a:srgbClr val="CC0000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内部指标</a:t>
            </a:r>
          </a:p>
        </p:txBody>
      </p:sp>
      <p:sp>
        <p:nvSpPr>
          <p:cNvPr id="56" name="Rectangle 59"/>
          <p:cNvSpPr/>
          <p:nvPr/>
        </p:nvSpPr>
        <p:spPr>
          <a:xfrm>
            <a:off x="679140" y="1917328"/>
            <a:ext cx="778213" cy="1435008"/>
          </a:xfrm>
          <a:prstGeom prst="rect">
            <a:avLst/>
          </a:prstGeom>
          <a:solidFill>
            <a:srgbClr val="777777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客户感知</a:t>
            </a:r>
          </a:p>
        </p:txBody>
      </p:sp>
      <p:sp>
        <p:nvSpPr>
          <p:cNvPr id="57" name="Rectangle 60"/>
          <p:cNvSpPr/>
          <p:nvPr/>
        </p:nvSpPr>
        <p:spPr>
          <a:xfrm>
            <a:off x="679140" y="3376695"/>
            <a:ext cx="778213" cy="1433944"/>
          </a:xfrm>
          <a:prstGeom prst="rect">
            <a:avLst/>
          </a:prstGeom>
          <a:solidFill>
            <a:srgbClr val="CC6666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三大目标行业*大客户异常签收率</a:t>
            </a:r>
          </a:p>
        </p:txBody>
      </p:sp>
      <p:sp>
        <p:nvSpPr>
          <p:cNvPr id="58" name="Left-Right Arrow 61"/>
          <p:cNvSpPr/>
          <p:nvPr/>
        </p:nvSpPr>
        <p:spPr>
          <a:xfrm rot="16200000">
            <a:off x="1603497" y="3195222"/>
            <a:ext cx="837487" cy="252000"/>
          </a:xfrm>
          <a:prstGeom prst="leftRightArrow">
            <a:avLst/>
          </a:prstGeom>
          <a:solidFill>
            <a:srgbClr val="CC0000"/>
          </a:solidFill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9" name="Left-Right Arrow 62"/>
          <p:cNvSpPr/>
          <p:nvPr/>
        </p:nvSpPr>
        <p:spPr>
          <a:xfrm rot="16200000">
            <a:off x="2853784" y="3207217"/>
            <a:ext cx="964687" cy="252000"/>
          </a:xfrm>
          <a:prstGeom prst="leftRightArrow">
            <a:avLst/>
          </a:prstGeom>
          <a:solidFill>
            <a:srgbClr val="CC0000"/>
          </a:solidFill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2025028" y="3172819"/>
            <a:ext cx="836471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～</a:t>
            </a:r>
            <a:r>
              <a:rPr lang="en-US" altLang="zh-CN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2.5X</a:t>
            </a:r>
            <a:endParaRPr lang="zh-CN" altLang="en-US" sz="1600" b="1" err="1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3411437" y="3192874"/>
            <a:ext cx="836471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～</a:t>
            </a:r>
            <a:r>
              <a:rPr lang="en-US" altLang="zh-CN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3X</a:t>
            </a:r>
            <a:endParaRPr lang="zh-CN" altLang="en-US" sz="1600" b="1" err="1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2" name="Rectangle 66"/>
          <p:cNvSpPr/>
          <p:nvPr/>
        </p:nvSpPr>
        <p:spPr>
          <a:xfrm>
            <a:off x="2816193" y="1887559"/>
            <a:ext cx="1292601" cy="2923080"/>
          </a:xfrm>
          <a:prstGeom prst="rect">
            <a:avLst/>
          </a:prstGeom>
          <a:noFill/>
          <a:ln w="19050" cap="flat" cmpd="sng" algn="ctr">
            <a:solidFill>
              <a:srgbClr val="C00000"/>
            </a:solidFill>
            <a:prstDash val="sysDot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2629837" y="4565110"/>
            <a:ext cx="164950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1" i="1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和客户需求相一致</a:t>
            </a:r>
          </a:p>
        </p:txBody>
      </p:sp>
      <p:sp>
        <p:nvSpPr>
          <p:cNvPr id="64" name="Down Arrow 73"/>
          <p:cNvSpPr>
            <a:spLocks noChangeAspect="1"/>
          </p:cNvSpPr>
          <p:nvPr/>
        </p:nvSpPr>
        <p:spPr>
          <a:xfrm>
            <a:off x="2699649" y="4872720"/>
            <a:ext cx="728067" cy="197900"/>
          </a:xfrm>
          <a:prstGeom prst="downArrow">
            <a:avLst/>
          </a:prstGeom>
          <a:solidFill>
            <a:srgbClr val="FFFFFF"/>
          </a:solidFill>
          <a:ln w="19050" cap="flat" cmpd="sng" algn="ctr">
            <a:solidFill>
              <a:srgbClr val="CC0000"/>
            </a:solidFill>
            <a:prstDash val="solid"/>
          </a:ln>
          <a:effectLst/>
        </p:spPr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5" name="BainArrowBox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60971" y="5154553"/>
            <a:ext cx="1857059" cy="850019"/>
          </a:xfrm>
          <a:prstGeom prst="rect">
            <a:avLst/>
          </a:prstGeom>
          <a:solidFill>
            <a:srgbClr val="777777"/>
          </a:solidFill>
          <a:ln w="9525">
            <a:noFill/>
            <a:miter lim="800000"/>
          </a:ln>
          <a:effectLst/>
        </p:spPr>
        <p:txBody>
          <a:bodyPr wrap="square" lIns="99440" tIns="49721" rIns="99440" bIns="49721">
            <a:no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marL="182563" marR="0" lvl="0" indent="-182563" algn="l" defTabSz="1062038" rtl="0" eaLnBrk="0" fontAlgn="base" latinLnBrk="0" hangingPunct="0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客户感知的货损率和内部指标之间约有～</a:t>
            </a:r>
            <a:r>
              <a:rPr kumimoji="0" lang="en-US" altLang="zh-CN" sz="1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3</a:t>
            </a:r>
            <a:r>
              <a:rPr kumimoji="0" lang="zh-CN" altLang="en-US" sz="1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倍的差异</a:t>
            </a:r>
            <a:endParaRPr kumimoji="0" lang="en-US" altLang="zh-CN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6" name="Isosceles Triangle 93"/>
          <p:cNvSpPr/>
          <p:nvPr/>
        </p:nvSpPr>
        <p:spPr>
          <a:xfrm rot="5400000">
            <a:off x="3746452" y="3533650"/>
            <a:ext cx="3961842" cy="275619"/>
          </a:xfrm>
          <a:prstGeom prst="triangle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7" name="BainArrowBox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111580" y="5154553"/>
            <a:ext cx="3330522" cy="850019"/>
          </a:xfrm>
          <a:prstGeom prst="rect">
            <a:avLst/>
          </a:prstGeom>
          <a:solidFill>
            <a:srgbClr val="FFFFFF">
              <a:lumMod val="95000"/>
            </a:srgbClr>
          </a:solidFill>
          <a:ln w="9525">
            <a:noFill/>
            <a:miter lim="800000"/>
          </a:ln>
          <a:effectLst/>
        </p:spPr>
        <p:txBody>
          <a:bodyPr wrap="square" lIns="99440" tIns="49721" rIns="99440" bIns="49721">
            <a:no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marL="182563" marR="0" lvl="0" indent="-182563" algn="l" defTabSz="1062038" rtl="0" eaLnBrk="0" fontAlgn="base" latinLnBrk="0" hangingPunct="0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客户认知差异问题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algn="l" defTabSz="1062038" rtl="0" eaLnBrk="0" fontAlgn="base" latinLnBrk="0" hangingPunct="0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客户有破损，但并未上报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algn="l" defTabSz="1062038" rtl="0" eaLnBrk="0" fontAlgn="base" latinLnBrk="0" hangingPunct="0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内部数字追踪的误差，</a:t>
            </a: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e.g.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品类归属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8" name="TextBox 67"/>
          <p:cNvSpPr txBox="1"/>
          <p:nvPr>
            <p:custDataLst>
              <p:tags r:id="rId14"/>
            </p:custDataLst>
          </p:nvPr>
        </p:nvSpPr>
        <p:spPr>
          <a:xfrm>
            <a:off x="6621408" y="992309"/>
            <a:ext cx="5418281" cy="366767"/>
          </a:xfrm>
          <a:prstGeom prst="rect">
            <a:avLst/>
          </a:prstGeom>
          <a:blipFill dpi="0" rotWithShape="1">
            <a:blip r:embed="rId8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产品融合目标</a:t>
            </a:r>
          </a:p>
        </p:txBody>
      </p:sp>
      <p:sp>
        <p:nvSpPr>
          <p:cNvPr id="69" name="Rectangle 75"/>
          <p:cNvSpPr/>
          <p:nvPr>
            <p:custDataLst>
              <p:tags r:id="rId15"/>
            </p:custDataLst>
          </p:nvPr>
        </p:nvSpPr>
        <p:spPr>
          <a:xfrm>
            <a:off x="6621408" y="1414852"/>
            <a:ext cx="5448875" cy="517455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96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客户感知货损率接近顺丰水平</a:t>
            </a:r>
          </a:p>
        </p:txBody>
      </p:sp>
      <p:sp>
        <p:nvSpPr>
          <p:cNvPr id="70" name="Rectangle 78"/>
          <p:cNvSpPr/>
          <p:nvPr/>
        </p:nvSpPr>
        <p:spPr>
          <a:xfrm>
            <a:off x="10094640" y="1940440"/>
            <a:ext cx="1921871" cy="439727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2019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年目标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10094640" y="2380167"/>
            <a:ext cx="1921871" cy="439125"/>
          </a:xfrm>
          <a:prstGeom prst="rect">
            <a:avLst/>
          </a:prstGeom>
          <a:solidFill>
            <a:srgbClr val="777777"/>
          </a:solidFill>
          <a:ln w="19050">
            <a:solidFill>
              <a:srgbClr val="FFFFFF"/>
            </a:solidFill>
          </a:ln>
        </p:spPr>
        <p:txBody>
          <a:bodyPr wrap="square" lIns="36000" tIns="144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0.5%</a:t>
            </a:r>
          </a:p>
        </p:txBody>
      </p:sp>
      <p:sp>
        <p:nvSpPr>
          <p:cNvPr id="72" name="Down Arrow 84"/>
          <p:cNvSpPr/>
          <p:nvPr/>
        </p:nvSpPr>
        <p:spPr>
          <a:xfrm>
            <a:off x="10629317" y="2322942"/>
            <a:ext cx="639418" cy="134355"/>
          </a:xfrm>
          <a:prstGeom prst="downArrow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3" name="Rectangle 85"/>
          <p:cNvSpPr/>
          <p:nvPr>
            <p:custDataLst>
              <p:tags r:id="rId16"/>
            </p:custDataLst>
          </p:nvPr>
        </p:nvSpPr>
        <p:spPr>
          <a:xfrm>
            <a:off x="10094640" y="2823898"/>
            <a:ext cx="1921871" cy="844988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客户感知接近于顺丰水平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10094640" y="3664280"/>
            <a:ext cx="1921871" cy="442832"/>
          </a:xfrm>
          <a:prstGeom prst="rect">
            <a:avLst/>
          </a:prstGeom>
          <a:solidFill>
            <a:srgbClr val="FAAF19"/>
          </a:solidFill>
          <a:ln w="19050">
            <a:solidFill>
              <a:srgbClr val="FFFFFF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0.16%</a:t>
            </a:r>
          </a:p>
        </p:txBody>
      </p:sp>
      <p:sp>
        <p:nvSpPr>
          <p:cNvPr id="75" name="Rectangle 91"/>
          <p:cNvSpPr/>
          <p:nvPr>
            <p:custDataLst>
              <p:tags r:id="rId17"/>
            </p:custDataLst>
          </p:nvPr>
        </p:nvSpPr>
        <p:spPr>
          <a:xfrm>
            <a:off x="10094640" y="4092490"/>
            <a:ext cx="1921871" cy="933755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三个目标行业货损达到内部异常签收平均水平</a:t>
            </a:r>
          </a:p>
        </p:txBody>
      </p:sp>
      <p:sp>
        <p:nvSpPr>
          <p:cNvPr id="76" name="Rectangle 38"/>
          <p:cNvSpPr/>
          <p:nvPr/>
        </p:nvSpPr>
        <p:spPr>
          <a:xfrm>
            <a:off x="6597675" y="1940440"/>
            <a:ext cx="1921871" cy="439727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2017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年目标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597675" y="2380167"/>
            <a:ext cx="1921871" cy="439125"/>
          </a:xfrm>
          <a:prstGeom prst="rect">
            <a:avLst/>
          </a:prstGeom>
          <a:solidFill>
            <a:srgbClr val="777777"/>
          </a:solidFill>
          <a:ln w="19050">
            <a:solidFill>
              <a:srgbClr val="FFFFFF"/>
            </a:solidFill>
          </a:ln>
        </p:spPr>
        <p:txBody>
          <a:bodyPr wrap="square" lIns="36000" tIns="144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ker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%</a:t>
            </a:r>
          </a:p>
        </p:txBody>
      </p:sp>
      <p:sp>
        <p:nvSpPr>
          <p:cNvPr id="78" name="Down Arrow 41"/>
          <p:cNvSpPr/>
          <p:nvPr/>
        </p:nvSpPr>
        <p:spPr>
          <a:xfrm>
            <a:off x="7279087" y="2322942"/>
            <a:ext cx="639418" cy="134355"/>
          </a:xfrm>
          <a:prstGeom prst="downArrow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9" name="TextBox 78"/>
          <p:cNvSpPr txBox="1"/>
          <p:nvPr/>
        </p:nvSpPr>
        <p:spPr>
          <a:xfrm>
            <a:off x="6597675" y="3664280"/>
            <a:ext cx="1921871" cy="442832"/>
          </a:xfrm>
          <a:prstGeom prst="rect">
            <a:avLst/>
          </a:prstGeom>
          <a:solidFill>
            <a:srgbClr val="FAAF19"/>
          </a:solidFill>
          <a:ln w="19050">
            <a:solidFill>
              <a:srgbClr val="FFFFFF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1%</a:t>
            </a:r>
          </a:p>
        </p:txBody>
      </p:sp>
      <p:sp>
        <p:nvSpPr>
          <p:cNvPr id="80" name="Rectangle 44"/>
          <p:cNvSpPr/>
          <p:nvPr>
            <p:custDataLst>
              <p:tags r:id="rId18"/>
            </p:custDataLst>
          </p:nvPr>
        </p:nvSpPr>
        <p:spPr>
          <a:xfrm>
            <a:off x="6597676" y="4112586"/>
            <a:ext cx="1726804" cy="933755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三大行业大客户内部货损目标</a:t>
            </a:r>
          </a:p>
        </p:txBody>
      </p:sp>
      <p:sp>
        <p:nvSpPr>
          <p:cNvPr id="81" name="Rectangle 46"/>
          <p:cNvSpPr/>
          <p:nvPr>
            <p:custDataLst>
              <p:tags r:id="rId19"/>
            </p:custDataLst>
          </p:nvPr>
        </p:nvSpPr>
        <p:spPr>
          <a:xfrm>
            <a:off x="6621408" y="2819292"/>
            <a:ext cx="1921871" cy="844988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客户感知改善</a:t>
            </a:r>
          </a:p>
        </p:txBody>
      </p:sp>
      <p:sp>
        <p:nvSpPr>
          <p:cNvPr id="82" name="Rounded Rectangle 54"/>
          <p:cNvSpPr/>
          <p:nvPr/>
        </p:nvSpPr>
        <p:spPr>
          <a:xfrm>
            <a:off x="4212189" y="1372903"/>
            <a:ext cx="1210244" cy="429979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专业专线</a:t>
            </a:r>
          </a:p>
        </p:txBody>
      </p:sp>
      <p:sp>
        <p:nvSpPr>
          <p:cNvPr id="83" name="Left-Right Arrow 65"/>
          <p:cNvSpPr/>
          <p:nvPr/>
        </p:nvSpPr>
        <p:spPr>
          <a:xfrm rot="16200000">
            <a:off x="4208034" y="3230818"/>
            <a:ext cx="964687" cy="252000"/>
          </a:xfrm>
          <a:prstGeom prst="leftRightArrow">
            <a:avLst/>
          </a:prstGeom>
          <a:solidFill>
            <a:srgbClr val="CC0000"/>
          </a:solidFill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4797475" y="3171612"/>
            <a:ext cx="836471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～</a:t>
            </a:r>
            <a:r>
              <a:rPr lang="en-US" altLang="zh-CN" sz="16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3X</a:t>
            </a:r>
            <a:endParaRPr lang="zh-CN" altLang="en-US" sz="1600" b="1" err="1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5" name="Down Arrow 69"/>
          <p:cNvSpPr>
            <a:spLocks noChangeAspect="1"/>
          </p:cNvSpPr>
          <p:nvPr/>
        </p:nvSpPr>
        <p:spPr>
          <a:xfrm>
            <a:off x="8812077" y="5121538"/>
            <a:ext cx="728067" cy="197900"/>
          </a:xfrm>
          <a:prstGeom prst="downArrow">
            <a:avLst/>
          </a:prstGeom>
          <a:solidFill>
            <a:srgbClr val="FFFFFF"/>
          </a:solidFill>
          <a:ln w="19050" cap="flat" cmpd="sng" algn="ctr">
            <a:solidFill>
              <a:srgbClr val="CC0000"/>
            </a:solidFill>
            <a:prstDash val="solid"/>
          </a:ln>
          <a:effectLst/>
        </p:spPr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6" name="BainArrowBox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621408" y="5397344"/>
            <a:ext cx="5395103" cy="912770"/>
          </a:xfrm>
          <a:prstGeom prst="rect">
            <a:avLst/>
          </a:prstGeom>
          <a:solidFill>
            <a:srgbClr val="B2B2B2"/>
          </a:solidFill>
          <a:ln w="9525">
            <a:noFill/>
            <a:miter lim="800000"/>
          </a:ln>
          <a:effectLst/>
        </p:spPr>
        <p:txBody>
          <a:bodyPr wrap="square" lIns="99440" tIns="49721" rIns="99440" bIns="49721">
            <a:no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bg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marL="182563" marR="0" lvl="0" indent="-182563" algn="l" defTabSz="1062038" rtl="0" eaLnBrk="0" fontAlgn="base" latinLnBrk="0" hangingPunct="0">
              <a:lnSpc>
                <a:spcPct val="15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德邦三大行业大客户异常签收率需从</a:t>
            </a: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2%</a:t>
            </a: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至少</a:t>
            </a: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降低至</a:t>
            </a: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0.16%</a:t>
            </a: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</a:p>
        </p:txBody>
      </p:sp>
      <p:sp>
        <p:nvSpPr>
          <p:cNvPr id="2" name="矩形 1"/>
          <p:cNvSpPr/>
          <p:nvPr/>
        </p:nvSpPr>
        <p:spPr>
          <a:xfrm>
            <a:off x="5955809" y="1989634"/>
            <a:ext cx="497850" cy="931733"/>
          </a:xfrm>
          <a:prstGeom prst="rect">
            <a:avLst/>
          </a:prstGeom>
          <a:solidFill>
            <a:srgbClr val="9A9B9C"/>
          </a:solidFill>
          <a:ln>
            <a:solidFill>
              <a:srgbClr val="9A9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客户感知</a:t>
            </a:r>
          </a:p>
        </p:txBody>
      </p:sp>
      <p:sp>
        <p:nvSpPr>
          <p:cNvPr id="87" name="矩形 86"/>
          <p:cNvSpPr/>
          <p:nvPr/>
        </p:nvSpPr>
        <p:spPr>
          <a:xfrm>
            <a:off x="5955809" y="3752264"/>
            <a:ext cx="497850" cy="931733"/>
          </a:xfrm>
          <a:prstGeom prst="rect">
            <a:avLst/>
          </a:prstGeom>
          <a:solidFill>
            <a:srgbClr val="9A9B9C"/>
          </a:solidFill>
          <a:ln>
            <a:solidFill>
              <a:srgbClr val="9A9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内部数据</a:t>
            </a:r>
          </a:p>
        </p:txBody>
      </p:sp>
      <p:sp>
        <p:nvSpPr>
          <p:cNvPr id="88" name="Rectangle 38"/>
          <p:cNvSpPr/>
          <p:nvPr/>
        </p:nvSpPr>
        <p:spPr>
          <a:xfrm>
            <a:off x="8324479" y="1941376"/>
            <a:ext cx="1921871" cy="439727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2018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年目标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8324479" y="2381103"/>
            <a:ext cx="1921871" cy="439125"/>
          </a:xfrm>
          <a:prstGeom prst="rect">
            <a:avLst/>
          </a:prstGeom>
          <a:solidFill>
            <a:srgbClr val="777777"/>
          </a:solidFill>
          <a:ln w="19050">
            <a:solidFill>
              <a:srgbClr val="FFFFFF"/>
            </a:solidFill>
          </a:ln>
        </p:spPr>
        <p:txBody>
          <a:bodyPr wrap="square" lIns="36000" tIns="144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1%</a:t>
            </a:r>
          </a:p>
        </p:txBody>
      </p:sp>
      <p:sp>
        <p:nvSpPr>
          <p:cNvPr id="90" name="Down Arrow 41"/>
          <p:cNvSpPr/>
          <p:nvPr/>
        </p:nvSpPr>
        <p:spPr>
          <a:xfrm>
            <a:off x="9005891" y="2323878"/>
            <a:ext cx="639418" cy="134355"/>
          </a:xfrm>
          <a:prstGeom prst="downArrow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1" name="TextBox 90"/>
          <p:cNvSpPr txBox="1"/>
          <p:nvPr/>
        </p:nvSpPr>
        <p:spPr>
          <a:xfrm>
            <a:off x="8324479" y="3665216"/>
            <a:ext cx="1921871" cy="442832"/>
          </a:xfrm>
          <a:prstGeom prst="rect">
            <a:avLst/>
          </a:prstGeom>
          <a:solidFill>
            <a:srgbClr val="FAAF19"/>
          </a:solidFill>
          <a:ln w="19050">
            <a:solidFill>
              <a:srgbClr val="FFFFFF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0.34%</a:t>
            </a:r>
          </a:p>
        </p:txBody>
      </p:sp>
      <p:sp>
        <p:nvSpPr>
          <p:cNvPr id="92" name="Rectangle 44"/>
          <p:cNvSpPr/>
          <p:nvPr>
            <p:custDataLst>
              <p:tags r:id="rId21"/>
            </p:custDataLst>
          </p:nvPr>
        </p:nvSpPr>
        <p:spPr>
          <a:xfrm>
            <a:off x="8324479" y="4113522"/>
            <a:ext cx="1921871" cy="933755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三大行业大客户内部货损目标</a:t>
            </a:r>
          </a:p>
        </p:txBody>
      </p:sp>
      <p:sp>
        <p:nvSpPr>
          <p:cNvPr id="93" name="Rectangle 46"/>
          <p:cNvSpPr/>
          <p:nvPr>
            <p:custDataLst>
              <p:tags r:id="rId22"/>
            </p:custDataLst>
          </p:nvPr>
        </p:nvSpPr>
        <p:spPr>
          <a:xfrm>
            <a:off x="8348212" y="2820228"/>
            <a:ext cx="1921871" cy="844988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市场份额拐点</a:t>
            </a:r>
          </a:p>
        </p:txBody>
      </p:sp>
    </p:spTree>
    <p:extLst>
      <p:ext uri="{BB962C8B-B14F-4D97-AF65-F5344CB8AC3E}">
        <p14:creationId xmlns:p14="http://schemas.microsoft.com/office/powerpoint/2010/main" val="4026631554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347837270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34614"/>
            <a:ext cx="9753005" cy="6588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网络覆盖和入户：</a:t>
            </a:r>
            <a:r>
              <a:rPr lang="zh-CN" altLang="en-US" sz="1800"/>
              <a:t>德邦目前不同公斤段的网络覆盖率和入户能力远低于竞争对手；目标镇级地址覆盖到</a:t>
            </a:r>
            <a:r>
              <a:rPr lang="en-US" altLang="zh-CN" sz="1800"/>
              <a:t>98%</a:t>
            </a:r>
            <a:r>
              <a:rPr lang="zh-CN" altLang="en-US" sz="1800"/>
              <a:t>，</a:t>
            </a:r>
            <a:r>
              <a:rPr lang="en-US" altLang="zh-CN" sz="1800"/>
              <a:t>100%</a:t>
            </a:r>
            <a:r>
              <a:rPr lang="zh-CN" altLang="en-US" sz="1800"/>
              <a:t>实现入户</a:t>
            </a:r>
            <a:endParaRPr lang="en-US" altLang="zh-CN" sz="1800"/>
          </a:p>
        </p:txBody>
      </p:sp>
      <p:sp>
        <p:nvSpPr>
          <p:cNvPr id="39" name="Rounded Rectangle 4"/>
          <p:cNvSpPr/>
          <p:nvPr/>
        </p:nvSpPr>
        <p:spPr>
          <a:xfrm>
            <a:off x="5261912" y="1392062"/>
            <a:ext cx="1226197" cy="491908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" name="Rectangle 6"/>
          <p:cNvSpPr/>
          <p:nvPr>
            <p:custDataLst>
              <p:tags r:id="rId6"/>
            </p:custDataLst>
          </p:nvPr>
        </p:nvSpPr>
        <p:spPr>
          <a:xfrm>
            <a:off x="4104341" y="2233483"/>
            <a:ext cx="1116000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覆盖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~70%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镇级地址</a:t>
            </a:r>
          </a:p>
        </p:txBody>
      </p:sp>
      <p:sp>
        <p:nvSpPr>
          <p:cNvPr id="41" name="Rounded Rectangle 7"/>
          <p:cNvSpPr/>
          <p:nvPr/>
        </p:nvSpPr>
        <p:spPr>
          <a:xfrm>
            <a:off x="4104341" y="1392062"/>
            <a:ext cx="1078921" cy="491908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2" name="Picture 8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51" b="17073"/>
          <a:stretch>
            <a:fillRect/>
          </a:stretch>
        </p:blipFill>
        <p:spPr>
          <a:xfrm>
            <a:off x="4147822" y="1396848"/>
            <a:ext cx="929449" cy="504639"/>
          </a:xfrm>
          <a:prstGeom prst="rect">
            <a:avLst/>
          </a:prstGeom>
        </p:spPr>
      </p:pic>
      <p:sp>
        <p:nvSpPr>
          <p:cNvPr id="43" name="Rectangle 10"/>
          <p:cNvSpPr/>
          <p:nvPr/>
        </p:nvSpPr>
        <p:spPr>
          <a:xfrm>
            <a:off x="488394" y="2240890"/>
            <a:ext cx="497532" cy="1641279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覆盖深度</a:t>
            </a:r>
          </a:p>
        </p:txBody>
      </p:sp>
      <p:sp>
        <p:nvSpPr>
          <p:cNvPr id="44" name="Rectangle 12"/>
          <p:cNvSpPr/>
          <p:nvPr/>
        </p:nvSpPr>
        <p:spPr>
          <a:xfrm>
            <a:off x="5261913" y="2235050"/>
            <a:ext cx="1116000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72h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全国零盲区覆盖</a:t>
            </a:r>
            <a:endParaRPr kumimoji="0" lang="en-US" altLang="zh-CN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100%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镇级地址覆盖率</a:t>
            </a:r>
            <a:endParaRPr kumimoji="0" lang="en-US" altLang="zh-CN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5" name="Picture 1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5471088" y="1445876"/>
            <a:ext cx="697649" cy="40317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46" name="Rectangle 16"/>
          <p:cNvSpPr/>
          <p:nvPr>
            <p:custDataLst>
              <p:tags r:id="rId9"/>
            </p:custDataLst>
          </p:nvPr>
        </p:nvSpPr>
        <p:spPr>
          <a:xfrm>
            <a:off x="1068867" y="2239725"/>
            <a:ext cx="1737976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快递标准派送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(&lt;50kg)</a:t>
            </a: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覆盖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74%</a:t>
            </a: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镇级地址</a:t>
            </a:r>
            <a:endParaRPr kumimoji="0" lang="en-US" altLang="zh-CN" sz="1400" b="0" i="0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零担标派仅能覆盖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41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%</a:t>
            </a: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的镇级地址</a:t>
            </a:r>
          </a:p>
        </p:txBody>
      </p:sp>
      <p:sp>
        <p:nvSpPr>
          <p:cNvPr id="47" name="Rounded Rectangle 17"/>
          <p:cNvSpPr/>
          <p:nvPr/>
        </p:nvSpPr>
        <p:spPr>
          <a:xfrm>
            <a:off x="1049006" y="1384319"/>
            <a:ext cx="1746438" cy="491908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8" name="Picture 4" descr="https://timgsa.baidu.com/timg?image&amp;quality=80&amp;size=b9999_10000&amp;sec=1491974423261&amp;di=1578ccce96095837073f7f1362a65cbb&amp;imgtype=0&amp;src=http%3A%2F%2Fimg.sucaifengbao.com%2Fvector%2Flogosjbz%2F31_238_bl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5" t="17866" r="8943" b="25598"/>
          <a:stretch>
            <a:fillRect/>
          </a:stretch>
        </p:blipFill>
        <p:spPr bwMode="auto">
          <a:xfrm>
            <a:off x="1509369" y="1445876"/>
            <a:ext cx="684482" cy="29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Rectangle 19"/>
          <p:cNvSpPr/>
          <p:nvPr>
            <p:custDataLst>
              <p:tags r:id="rId11"/>
            </p:custDataLst>
          </p:nvPr>
        </p:nvSpPr>
        <p:spPr>
          <a:xfrm>
            <a:off x="4116708" y="4236787"/>
            <a:ext cx="1116000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覆盖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~70%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镇级地址</a:t>
            </a:r>
          </a:p>
        </p:txBody>
      </p:sp>
      <p:sp>
        <p:nvSpPr>
          <p:cNvPr id="50" name="Rectangle 20"/>
          <p:cNvSpPr/>
          <p:nvPr/>
        </p:nvSpPr>
        <p:spPr>
          <a:xfrm>
            <a:off x="476995" y="4233249"/>
            <a:ext cx="497532" cy="1641279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入户覆盖</a:t>
            </a:r>
          </a:p>
        </p:txBody>
      </p:sp>
      <p:sp>
        <p:nvSpPr>
          <p:cNvPr id="51" name="Rectangle 21"/>
          <p:cNvSpPr/>
          <p:nvPr/>
        </p:nvSpPr>
        <p:spPr>
          <a:xfrm>
            <a:off x="5261913" y="4227409"/>
            <a:ext cx="1116000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100%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镇级地址覆盖率</a:t>
            </a:r>
            <a:endParaRPr kumimoji="0" lang="en-US" altLang="zh-CN" sz="12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2" name="Rectangle 22"/>
          <p:cNvSpPr/>
          <p:nvPr>
            <p:custDataLst>
              <p:tags r:id="rId12"/>
            </p:custDataLst>
          </p:nvPr>
        </p:nvSpPr>
        <p:spPr>
          <a:xfrm>
            <a:off x="1057468" y="4232084"/>
            <a:ext cx="1737976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快递～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46%</a:t>
            </a: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镇级地址派送能力</a:t>
            </a:r>
            <a:endParaRPr kumimoji="0" lang="en-US" altLang="zh-CN" sz="14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零担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41</a:t>
            </a:r>
            <a:r>
              <a:rPr kumimoji="0" lang="en-US" altLang="zh-CN" sz="1400" b="1" i="0" u="none" strike="noStrike" kern="0" cap="none" spc="0" normalizeH="0" baseline="0" noProof="0">
                <a:ln>
                  <a:noFill/>
                </a:ln>
                <a:solidFill>
                  <a:srgbClr val="CC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%</a:t>
            </a: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镇级地址派送能力</a:t>
            </a:r>
          </a:p>
        </p:txBody>
      </p:sp>
      <p:sp>
        <p:nvSpPr>
          <p:cNvPr id="53" name="TextBox 52"/>
          <p:cNvSpPr txBox="1"/>
          <p:nvPr>
            <p:custDataLst>
              <p:tags r:id="rId13"/>
            </p:custDataLst>
          </p:nvPr>
        </p:nvSpPr>
        <p:spPr>
          <a:xfrm>
            <a:off x="542315" y="972753"/>
            <a:ext cx="2253129" cy="366767"/>
          </a:xfrm>
          <a:prstGeom prst="rect">
            <a:avLst/>
          </a:prstGeom>
          <a:blipFill dpi="0" rotWithShape="1">
            <a:blip r:embed="rId14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现状</a:t>
            </a:r>
          </a:p>
        </p:txBody>
      </p:sp>
      <p:sp>
        <p:nvSpPr>
          <p:cNvPr id="54" name="TextBox 53"/>
          <p:cNvSpPr txBox="1"/>
          <p:nvPr>
            <p:custDataLst>
              <p:tags r:id="rId15"/>
            </p:custDataLst>
          </p:nvPr>
        </p:nvSpPr>
        <p:spPr>
          <a:xfrm>
            <a:off x="2987770" y="972753"/>
            <a:ext cx="3381533" cy="366767"/>
          </a:xfrm>
          <a:prstGeom prst="rect">
            <a:avLst/>
          </a:prstGeom>
          <a:blipFill dpi="0" rotWithShape="1">
            <a:blip r:embed="rId14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竞争对手</a:t>
            </a:r>
          </a:p>
        </p:txBody>
      </p:sp>
      <p:sp>
        <p:nvSpPr>
          <p:cNvPr id="55" name="TextBox 54"/>
          <p:cNvSpPr txBox="1"/>
          <p:nvPr>
            <p:custDataLst>
              <p:tags r:id="rId16"/>
            </p:custDataLst>
          </p:nvPr>
        </p:nvSpPr>
        <p:spPr>
          <a:xfrm>
            <a:off x="8118040" y="982130"/>
            <a:ext cx="3160155" cy="366767"/>
          </a:xfrm>
          <a:prstGeom prst="rect">
            <a:avLst/>
          </a:prstGeom>
          <a:blipFill dpi="0" rotWithShape="1">
            <a:blip r:embed="rId14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产品融合目标</a:t>
            </a:r>
          </a:p>
        </p:txBody>
      </p:sp>
      <p:sp>
        <p:nvSpPr>
          <p:cNvPr id="56" name="Isosceles Triangle 23"/>
          <p:cNvSpPr/>
          <p:nvPr/>
        </p:nvSpPr>
        <p:spPr>
          <a:xfrm rot="5400000">
            <a:off x="5913558" y="3673902"/>
            <a:ext cx="2678557" cy="367645"/>
          </a:xfrm>
          <a:prstGeom prst="triangle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7" name="Rectangle 30"/>
          <p:cNvSpPr/>
          <p:nvPr>
            <p:custDataLst>
              <p:tags r:id="rId17"/>
            </p:custDataLst>
          </p:nvPr>
        </p:nvSpPr>
        <p:spPr>
          <a:xfrm>
            <a:off x="8181851" y="5241066"/>
            <a:ext cx="3052487" cy="781016"/>
          </a:xfrm>
          <a:prstGeom prst="rect">
            <a:avLst/>
          </a:prstGeom>
          <a:solidFill>
            <a:srgbClr val="DDDDDD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96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在网络覆盖范围内实现门到门能力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100%</a:t>
            </a:r>
          </a:p>
        </p:txBody>
      </p:sp>
      <p:sp>
        <p:nvSpPr>
          <p:cNvPr id="58" name="Rectangle 31"/>
          <p:cNvSpPr/>
          <p:nvPr>
            <p:custDataLst>
              <p:tags r:id="rId18"/>
            </p:custDataLst>
          </p:nvPr>
        </p:nvSpPr>
        <p:spPr>
          <a:xfrm>
            <a:off x="8109843" y="1358625"/>
            <a:ext cx="3060684" cy="704295"/>
          </a:xfrm>
          <a:prstGeom prst="rect">
            <a:avLst/>
          </a:prstGeom>
          <a:solidFill>
            <a:srgbClr val="DDDDDD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96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全公斤段镇级以上地址覆盖面</a:t>
            </a:r>
            <a:b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达到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98%</a:t>
            </a:r>
          </a:p>
        </p:txBody>
      </p:sp>
      <p:sp>
        <p:nvSpPr>
          <p:cNvPr id="59" name="Rectangle 36"/>
          <p:cNvSpPr/>
          <p:nvPr/>
        </p:nvSpPr>
        <p:spPr>
          <a:xfrm>
            <a:off x="8191441" y="2213242"/>
            <a:ext cx="1126464" cy="648000"/>
          </a:xfrm>
          <a:prstGeom prst="rect">
            <a:avLst/>
          </a:prstGeom>
          <a:solidFill>
            <a:srgbClr val="777777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2017</a:t>
            </a:r>
            <a:r>
              <a:rPr lang="zh-CN" altLang="en-US" sz="1600" b="1" ker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目标</a:t>
            </a:r>
            <a:endParaRPr kumimoji="0" lang="zh-CN" altLang="en-US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9301349" y="2215534"/>
            <a:ext cx="1802045" cy="648000"/>
          </a:xfrm>
          <a:prstGeom prst="rect">
            <a:avLst/>
          </a:prstGeom>
          <a:solidFill>
            <a:srgbClr val="CC6666"/>
          </a:solidFill>
          <a:ln w="19050">
            <a:solidFill>
              <a:srgbClr val="FFFFFF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ker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74</a:t>
            </a: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%</a:t>
            </a:r>
            <a:endParaRPr kumimoji="0" lang="zh-CN" altLang="en-US" sz="1800" b="0" i="0" u="none" strike="noStrike" kern="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" name="Rectangle 42"/>
          <p:cNvSpPr/>
          <p:nvPr/>
        </p:nvSpPr>
        <p:spPr>
          <a:xfrm>
            <a:off x="8207997" y="4365970"/>
            <a:ext cx="1109908" cy="648000"/>
          </a:xfrm>
          <a:prstGeom prst="rect">
            <a:avLst/>
          </a:prstGeom>
          <a:solidFill>
            <a:srgbClr val="777777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2019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目标</a:t>
            </a:r>
          </a:p>
        </p:txBody>
      </p:sp>
      <p:sp>
        <p:nvSpPr>
          <p:cNvPr id="62" name="Rectangle 44"/>
          <p:cNvSpPr/>
          <p:nvPr/>
        </p:nvSpPr>
        <p:spPr>
          <a:xfrm>
            <a:off x="8207997" y="3277732"/>
            <a:ext cx="1109908" cy="648000"/>
          </a:xfrm>
          <a:prstGeom prst="rect">
            <a:avLst/>
          </a:prstGeom>
          <a:solidFill>
            <a:srgbClr val="777777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2018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目标</a:t>
            </a:r>
          </a:p>
        </p:txBody>
      </p:sp>
      <p:sp>
        <p:nvSpPr>
          <p:cNvPr id="63" name="Down Arrow 47"/>
          <p:cNvSpPr/>
          <p:nvPr/>
        </p:nvSpPr>
        <p:spPr>
          <a:xfrm rot="16200000">
            <a:off x="9141663" y="2469581"/>
            <a:ext cx="359322" cy="155643"/>
          </a:xfrm>
          <a:prstGeom prst="downArrow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9317905" y="3260804"/>
            <a:ext cx="1802045" cy="648000"/>
          </a:xfrm>
          <a:prstGeom prst="rect">
            <a:avLst/>
          </a:prstGeom>
          <a:solidFill>
            <a:srgbClr val="CC6666"/>
          </a:solidFill>
          <a:ln w="19050">
            <a:solidFill>
              <a:srgbClr val="FFFFFF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86%</a:t>
            </a:r>
            <a:endParaRPr kumimoji="0" lang="zh-CN" altLang="en-US" sz="1800" b="0" i="0" u="none" strike="noStrike" kern="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5" name="Down Arrow 51"/>
          <p:cNvSpPr/>
          <p:nvPr/>
        </p:nvSpPr>
        <p:spPr>
          <a:xfrm rot="16200000">
            <a:off x="9138244" y="3512165"/>
            <a:ext cx="359322" cy="155643"/>
          </a:xfrm>
          <a:prstGeom prst="downArrow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9317905" y="4351581"/>
            <a:ext cx="1802045" cy="648000"/>
          </a:xfrm>
          <a:prstGeom prst="rect">
            <a:avLst/>
          </a:prstGeom>
          <a:solidFill>
            <a:srgbClr val="CC6666"/>
          </a:solidFill>
          <a:ln w="19050">
            <a:solidFill>
              <a:srgbClr val="FFFFFF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98%</a:t>
            </a:r>
            <a:endParaRPr kumimoji="0" lang="zh-CN" altLang="en-US" sz="1800" b="0" i="0" u="none" strike="noStrike" kern="0" cap="none" spc="0" normalizeH="0" baseline="0" noProof="0" err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7" name="Down Arrow 54"/>
          <p:cNvSpPr/>
          <p:nvPr/>
        </p:nvSpPr>
        <p:spPr>
          <a:xfrm rot="16200000">
            <a:off x="9138245" y="4582663"/>
            <a:ext cx="359322" cy="155643"/>
          </a:xfrm>
          <a:prstGeom prst="downArrow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8" name="Rectangle 32"/>
          <p:cNvSpPr/>
          <p:nvPr>
            <p:custDataLst>
              <p:tags r:id="rId19"/>
            </p:custDataLst>
          </p:nvPr>
        </p:nvSpPr>
        <p:spPr>
          <a:xfrm>
            <a:off x="3031823" y="2261945"/>
            <a:ext cx="1045474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自营网点全公斤段覆盖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40%</a:t>
            </a: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员工加盟网点：</a:t>
            </a:r>
            <a:r>
              <a:rPr kumimoji="0" lang="en-US" altLang="zh-CN" sz="12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~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70%</a:t>
            </a:r>
            <a:endParaRPr kumimoji="0" lang="zh-CN" altLang="en-US" sz="1200" b="1" i="0" u="none" strike="noStrike" kern="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9" name="Rectangle 37"/>
          <p:cNvSpPr/>
          <p:nvPr>
            <p:custDataLst>
              <p:tags r:id="rId20"/>
            </p:custDataLst>
          </p:nvPr>
        </p:nvSpPr>
        <p:spPr>
          <a:xfrm>
            <a:off x="3031822" y="4225842"/>
            <a:ext cx="1045474" cy="1641279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自营网点全公斤段入户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40%</a:t>
            </a: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员工加盟网点：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～</a:t>
            </a:r>
            <a:r>
              <a:rPr kumimoji="0" lang="en-US" altLang="zh-CN" sz="1200" b="1" i="0" u="none" strike="noStrike" kern="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70%</a:t>
            </a:r>
          </a:p>
        </p:txBody>
      </p:sp>
      <p:sp>
        <p:nvSpPr>
          <p:cNvPr id="70" name="Rounded Rectangle 38"/>
          <p:cNvSpPr/>
          <p:nvPr/>
        </p:nvSpPr>
        <p:spPr>
          <a:xfrm>
            <a:off x="2959708" y="1392779"/>
            <a:ext cx="1101826" cy="483448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71" name="Picture 39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048187" y="1439362"/>
            <a:ext cx="924867" cy="388303"/>
          </a:xfrm>
          <a:prstGeom prst="rect">
            <a:avLst/>
          </a:prstGeom>
        </p:spPr>
      </p:pic>
      <p:sp>
        <p:nvSpPr>
          <p:cNvPr id="72" name="BainNotesBox"/>
          <p:cNvSpPr txBox="1"/>
          <p:nvPr/>
        </p:nvSpPr>
        <p:spPr>
          <a:xfrm>
            <a:off x="733216" y="6218323"/>
            <a:ext cx="9812401" cy="307777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备注：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*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数据来源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: 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贝恩分析，专家访谈；</a:t>
            </a: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  <a:endParaRPr kumimoji="0" lang="zh-CN" altLang="en-US" sz="1000" b="0" i="0" u="none" strike="noStrike" kern="0" cap="none" spc="0" normalizeH="0" baseline="0" noProof="0" err="1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82795987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547984636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117426"/>
            <a:ext cx="9753005" cy="381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大小货一起发：</a:t>
            </a:r>
            <a:r>
              <a:rPr lang="zh-CN" altLang="en-US" sz="1800"/>
              <a:t>意味着在前中后端快递和零担产品的全面融合</a:t>
            </a:r>
            <a:endParaRPr lang="en-US" altLang="zh-CN" sz="1800"/>
          </a:p>
        </p:txBody>
      </p:sp>
      <p:sp>
        <p:nvSpPr>
          <p:cNvPr id="30" name="TextBox 29"/>
          <p:cNvSpPr txBox="1"/>
          <p:nvPr>
            <p:custDataLst>
              <p:tags r:id="rId6"/>
            </p:custDataLst>
          </p:nvPr>
        </p:nvSpPr>
        <p:spPr>
          <a:xfrm>
            <a:off x="3100169" y="765498"/>
            <a:ext cx="3186036" cy="366767"/>
          </a:xfrm>
          <a:prstGeom prst="rect">
            <a:avLst/>
          </a:prstGeom>
          <a:blipFill dpi="0" rotWithShape="1">
            <a:blip r:embed="rId7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客户需求</a:t>
            </a:r>
          </a:p>
        </p:txBody>
      </p:sp>
      <p:sp>
        <p:nvSpPr>
          <p:cNvPr id="31" name="TextBox 30"/>
          <p:cNvSpPr txBox="1"/>
          <p:nvPr>
            <p:custDataLst>
              <p:tags r:id="rId8"/>
            </p:custDataLst>
          </p:nvPr>
        </p:nvSpPr>
        <p:spPr>
          <a:xfrm>
            <a:off x="7491002" y="765498"/>
            <a:ext cx="3351361" cy="366767"/>
          </a:xfrm>
          <a:prstGeom prst="rect">
            <a:avLst/>
          </a:prstGeom>
          <a:blipFill dpi="0" rotWithShape="1">
            <a:blip r:embed="rId7"/>
            <a:tile tx="0" ty="0" sx="100000" sy="100000" flip="xy" algn="b"/>
          </a:blipFill>
        </p:spPr>
        <p:txBody>
          <a:bodyPr vert="horz" wrap="square" lIns="28800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产品融合目标</a:t>
            </a:r>
          </a:p>
        </p:txBody>
      </p:sp>
      <p:sp>
        <p:nvSpPr>
          <p:cNvPr id="32" name="Rectangle 44"/>
          <p:cNvSpPr/>
          <p:nvPr>
            <p:custDataLst>
              <p:tags r:id="rId9"/>
            </p:custDataLst>
          </p:nvPr>
        </p:nvSpPr>
        <p:spPr>
          <a:xfrm>
            <a:off x="7491002" y="1137931"/>
            <a:ext cx="3351361" cy="1552096"/>
          </a:xfrm>
          <a:prstGeom prst="rect">
            <a:avLst/>
          </a:prstGeom>
          <a:solidFill>
            <a:srgbClr val="D6DAE4"/>
          </a:solidFill>
          <a:ln w="19050" cap="flat" cmpd="sng" algn="ctr">
            <a:noFill/>
            <a:prstDash val="solid"/>
          </a:ln>
          <a:effectLst/>
        </p:spPr>
        <p:txBody>
          <a:bodyPr lIns="360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统一以“首重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+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续重，门到门”的形式报价</a:t>
            </a: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*</a:t>
            </a: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0-130kg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全公斤段电子面单覆盖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3" name="Rectangle 48"/>
          <p:cNvSpPr/>
          <p:nvPr/>
        </p:nvSpPr>
        <p:spPr>
          <a:xfrm>
            <a:off x="7491002" y="4496123"/>
            <a:ext cx="3351361" cy="1552096"/>
          </a:xfrm>
          <a:prstGeom prst="rect">
            <a:avLst/>
          </a:prstGeom>
          <a:solidFill>
            <a:srgbClr val="D6DAE4"/>
          </a:solidFill>
          <a:ln w="19050" cap="flat" cmpd="sng" algn="ctr">
            <a:noFill/>
            <a:prstDash val="solid"/>
          </a:ln>
          <a:effectLst/>
        </p:spPr>
        <p:txBody>
          <a:bodyPr lIns="360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287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同一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客服接口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287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同一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理赔渠道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34" name="Picture 6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968" y="3018430"/>
            <a:ext cx="269828" cy="269828"/>
          </a:xfrm>
          <a:prstGeom prst="rect">
            <a:avLst/>
          </a:prstGeom>
        </p:spPr>
      </p:pic>
      <p:sp>
        <p:nvSpPr>
          <p:cNvPr id="35" name="Rectangle 32"/>
          <p:cNvSpPr/>
          <p:nvPr/>
        </p:nvSpPr>
        <p:spPr>
          <a:xfrm>
            <a:off x="1848582" y="1137931"/>
            <a:ext cx="1186720" cy="1552096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电商模式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简明开单</a:t>
            </a:r>
          </a:p>
        </p:txBody>
      </p:sp>
      <p:sp>
        <p:nvSpPr>
          <p:cNvPr id="38" name="Rectangle 46"/>
          <p:cNvSpPr/>
          <p:nvPr>
            <p:custDataLst>
              <p:tags r:id="rId11"/>
            </p:custDataLst>
          </p:nvPr>
        </p:nvSpPr>
        <p:spPr>
          <a:xfrm>
            <a:off x="7491002" y="2817027"/>
            <a:ext cx="3351361" cy="1552096"/>
          </a:xfrm>
          <a:prstGeom prst="rect">
            <a:avLst/>
          </a:prstGeom>
          <a:solidFill>
            <a:srgbClr val="D6DAE4"/>
          </a:solidFill>
          <a:ln w="19050" cap="flat" cmpd="sng" algn="ctr">
            <a:noFill/>
            <a:prstDash val="solid"/>
          </a:ln>
          <a:effectLst/>
        </p:spPr>
        <p:txBody>
          <a:bodyPr lIns="360000" tIns="36000" rIns="36000" bIns="3600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一次揽收，一次结算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lang="zh-CN" altLang="en-US" sz="1600" b="1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运营卸车分拣区分大小件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快递和零担</a:t>
            </a:r>
            <a:r>
              <a:rPr lang="zh-CN" altLang="en-US" sz="1600" b="1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派送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整合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" name="Rectangle 53"/>
          <p:cNvSpPr/>
          <p:nvPr>
            <p:custDataLst>
              <p:tags r:id="rId12"/>
            </p:custDataLst>
          </p:nvPr>
        </p:nvSpPr>
        <p:spPr>
          <a:xfrm>
            <a:off x="3100169" y="2817027"/>
            <a:ext cx="3186036" cy="1552096"/>
          </a:xfrm>
          <a:prstGeom prst="rect">
            <a:avLst/>
          </a:prstGeom>
          <a:solidFill>
            <a:srgbClr val="F9E7C7"/>
          </a:solidFill>
          <a:ln w="19050" cap="flat" cmpd="sng" algn="ctr">
            <a:noFill/>
            <a:prstDash val="solid"/>
          </a:ln>
          <a:effectLst/>
        </p:spPr>
        <p:txBody>
          <a:bodyPr lIns="90000" tIns="36000" rIns="90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一次上门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实现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重货和轻货的同时揽收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一票多件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（按需）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可实现单次配送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1" name="Rectangle 55"/>
          <p:cNvSpPr/>
          <p:nvPr>
            <p:custDataLst>
              <p:tags r:id="rId13"/>
            </p:custDataLst>
          </p:nvPr>
        </p:nvSpPr>
        <p:spPr>
          <a:xfrm>
            <a:off x="3100169" y="4496123"/>
            <a:ext cx="3186036" cy="1552096"/>
          </a:xfrm>
          <a:prstGeom prst="rect">
            <a:avLst/>
          </a:prstGeom>
          <a:solidFill>
            <a:srgbClr val="F9E7C7"/>
          </a:solidFill>
          <a:ln w="19050" cap="flat" cmpd="sng" algn="ctr">
            <a:noFill/>
            <a:prstDash val="solid"/>
          </a:ln>
          <a:effectLst/>
        </p:spPr>
        <p:txBody>
          <a:bodyPr lIns="90000" tIns="36000" rIns="90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287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异常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反馈渠道明晰</a:t>
            </a: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，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响应及时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287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同一查询渠道和客服接口</a:t>
            </a:r>
          </a:p>
        </p:txBody>
      </p:sp>
      <p:sp>
        <p:nvSpPr>
          <p:cNvPr id="42" name="Rectangle 51"/>
          <p:cNvSpPr/>
          <p:nvPr>
            <p:custDataLst>
              <p:tags r:id="rId14"/>
            </p:custDataLst>
          </p:nvPr>
        </p:nvSpPr>
        <p:spPr>
          <a:xfrm>
            <a:off x="3100170" y="1137931"/>
            <a:ext cx="3186036" cy="1552096"/>
          </a:xfrm>
          <a:prstGeom prst="rect">
            <a:avLst/>
          </a:prstGeom>
          <a:solidFill>
            <a:srgbClr val="F9E7C7"/>
          </a:solidFill>
          <a:ln w="19050" cap="flat" cmpd="sng" algn="ctr">
            <a:noFill/>
            <a:prstDash val="solid"/>
          </a:ln>
          <a:effectLst/>
        </p:spPr>
        <p:txBody>
          <a:bodyPr lIns="90000" tIns="36000" rIns="90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标准产品简洁，统一的报价方式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768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重货达到目前</a:t>
            </a: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快递水平的开单效率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3" name="Rectangle 58"/>
          <p:cNvSpPr/>
          <p:nvPr/>
        </p:nvSpPr>
        <p:spPr>
          <a:xfrm>
            <a:off x="1848582" y="2817027"/>
            <a:ext cx="1186720" cy="1552096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一站揽收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省心派送</a:t>
            </a:r>
          </a:p>
        </p:txBody>
      </p:sp>
      <p:pic>
        <p:nvPicPr>
          <p:cNvPr id="44" name="Picture 6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1666" y="3821288"/>
            <a:ext cx="297894" cy="297892"/>
          </a:xfrm>
          <a:prstGeom prst="rect">
            <a:avLst/>
          </a:prstGeom>
        </p:spPr>
      </p:pic>
      <p:pic>
        <p:nvPicPr>
          <p:cNvPr id="45" name="Picture 6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703" y="3774817"/>
            <a:ext cx="336250" cy="390833"/>
          </a:xfrm>
          <a:prstGeom prst="rect">
            <a:avLst/>
          </a:prstGeom>
        </p:spPr>
      </p:pic>
      <p:pic>
        <p:nvPicPr>
          <p:cNvPr id="46" name="Picture 71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233790" y="2106376"/>
            <a:ext cx="436864" cy="436864"/>
          </a:xfrm>
          <a:prstGeom prst="rect">
            <a:avLst/>
          </a:prstGeom>
        </p:spPr>
      </p:pic>
      <p:sp>
        <p:nvSpPr>
          <p:cNvPr id="47" name="Rectangle 72"/>
          <p:cNvSpPr/>
          <p:nvPr/>
        </p:nvSpPr>
        <p:spPr>
          <a:xfrm>
            <a:off x="1848582" y="4496123"/>
            <a:ext cx="1186720" cy="1552096"/>
          </a:xfrm>
          <a:prstGeom prst="rect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一站客服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无忧理赔</a:t>
            </a:r>
            <a:endParaRPr kumimoji="0" lang="en-US" altLang="zh-CN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8" name="Picture 6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8638" y="5302484"/>
            <a:ext cx="507169" cy="507169"/>
          </a:xfrm>
          <a:prstGeom prst="rect">
            <a:avLst/>
          </a:prstGeom>
        </p:spPr>
      </p:pic>
      <p:sp>
        <p:nvSpPr>
          <p:cNvPr id="49" name="Rectangle 7"/>
          <p:cNvSpPr/>
          <p:nvPr/>
        </p:nvSpPr>
        <p:spPr>
          <a:xfrm>
            <a:off x="466472" y="2817027"/>
            <a:ext cx="941704" cy="1552096"/>
          </a:xfrm>
          <a:prstGeom prst="rect">
            <a:avLst/>
          </a:prstGeom>
          <a:solidFill>
            <a:srgbClr val="CC0000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大货</a:t>
            </a:r>
            <a:br>
              <a: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小货</a:t>
            </a:r>
            <a:br>
              <a: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一起发</a:t>
            </a:r>
          </a:p>
        </p:txBody>
      </p:sp>
      <p:cxnSp>
        <p:nvCxnSpPr>
          <p:cNvPr id="50" name="Straight Connector 75"/>
          <p:cNvCxnSpPr>
            <a:stCxn id="49" idx="3"/>
            <a:endCxn id="43" idx="1"/>
          </p:cNvCxnSpPr>
          <p:nvPr/>
        </p:nvCxnSpPr>
        <p:spPr>
          <a:xfrm>
            <a:off x="1408176" y="3593075"/>
            <a:ext cx="440406" cy="0"/>
          </a:xfrm>
          <a:prstGeom prst="line">
            <a:avLst/>
          </a:prstGeom>
          <a:noFill/>
          <a:ln w="38100" cap="flat" cmpd="sng" algn="ctr">
            <a:solidFill>
              <a:srgbClr val="006393"/>
            </a:solidFill>
            <a:prstDash val="solid"/>
            <a:headEnd type="none" w="med" len="med"/>
            <a:tailEnd type="none" w="med" len="med"/>
          </a:ln>
          <a:effectLst/>
        </p:spPr>
      </p:cxnSp>
      <p:sp>
        <p:nvSpPr>
          <p:cNvPr id="51" name="BainNotesBox"/>
          <p:cNvSpPr txBox="1"/>
          <p:nvPr/>
        </p:nvSpPr>
        <p:spPr>
          <a:xfrm>
            <a:off x="192024" y="6285384"/>
            <a:ext cx="9812401" cy="153888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Note: *</a:t>
            </a:r>
            <a:r>
              <a:rPr kumimoji="0" lang="zh-CN" altLang="en-US" sz="10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特殊品类按特定方式灵活计价</a:t>
            </a:r>
            <a:endParaRPr kumimoji="0" lang="en-US" altLang="zh-CN" sz="10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52" name="Elbow Connector 8"/>
          <p:cNvCxnSpPr>
            <a:stCxn id="49" idx="3"/>
            <a:endCxn id="35" idx="1"/>
          </p:cNvCxnSpPr>
          <p:nvPr/>
        </p:nvCxnSpPr>
        <p:spPr>
          <a:xfrm flipV="1">
            <a:off x="1408176" y="1913979"/>
            <a:ext cx="440406" cy="1679096"/>
          </a:xfrm>
          <a:prstGeom prst="bentConnector3">
            <a:avLst/>
          </a:prstGeom>
          <a:noFill/>
          <a:ln w="38100" cap="flat" cmpd="sng" algn="ctr">
            <a:solidFill>
              <a:srgbClr val="006393"/>
            </a:solidFill>
            <a:prstDash val="solid"/>
            <a:headEnd type="none" w="med" len="med"/>
            <a:tailEnd type="none" w="med" len="med"/>
          </a:ln>
          <a:effectLst/>
        </p:spPr>
      </p:cxnSp>
      <p:cxnSp>
        <p:nvCxnSpPr>
          <p:cNvPr id="53" name="Elbow Connector 33"/>
          <p:cNvCxnSpPr>
            <a:stCxn id="49" idx="3"/>
            <a:endCxn id="47" idx="1"/>
          </p:cNvCxnSpPr>
          <p:nvPr/>
        </p:nvCxnSpPr>
        <p:spPr>
          <a:xfrm>
            <a:off x="1408176" y="3593075"/>
            <a:ext cx="440406" cy="1679096"/>
          </a:xfrm>
          <a:prstGeom prst="bentConnector3">
            <a:avLst>
              <a:gd name="adj1" fmla="val 50000"/>
            </a:avLst>
          </a:prstGeom>
          <a:noFill/>
          <a:ln w="38100" cap="flat" cmpd="sng" algn="ctr">
            <a:solidFill>
              <a:srgbClr val="006393"/>
            </a:solidFill>
            <a:prstDash val="solid"/>
            <a:headEnd type="none" w="med" len="med"/>
            <a:tailEnd type="none" w="med" len="med"/>
          </a:ln>
          <a:effectLst/>
        </p:spPr>
      </p:cxnSp>
      <p:sp>
        <p:nvSpPr>
          <p:cNvPr id="56" name="Isosceles Triangle 93"/>
          <p:cNvSpPr/>
          <p:nvPr/>
        </p:nvSpPr>
        <p:spPr>
          <a:xfrm rot="5400000">
            <a:off x="4838984" y="3286576"/>
            <a:ext cx="3961842" cy="275619"/>
          </a:xfrm>
          <a:prstGeom prst="triangle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15375971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520856542"/>
              </p:ext>
            </p:ext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117426"/>
            <a:ext cx="9753005" cy="381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安装：</a:t>
            </a:r>
            <a:r>
              <a:rPr lang="zh-CN" altLang="en-US" sz="1800"/>
              <a:t>德邦现有自建安装平台邦安家，对现有安装队实现垂直管控，未来逐步实现实现差异化</a:t>
            </a:r>
            <a:endParaRPr lang="en-US" altLang="zh-CN" sz="1800"/>
          </a:p>
        </p:txBody>
      </p:sp>
      <p:sp>
        <p:nvSpPr>
          <p:cNvPr id="39" name="Rounded Rectangle 7"/>
          <p:cNvSpPr/>
          <p:nvPr/>
        </p:nvSpPr>
        <p:spPr>
          <a:xfrm>
            <a:off x="2800237" y="1454024"/>
            <a:ext cx="1465966" cy="491908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0" name="Picture 8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58" b="34655"/>
          <a:stretch>
            <a:fillRect/>
          </a:stretch>
        </p:blipFill>
        <p:spPr>
          <a:xfrm>
            <a:off x="3134350" y="1538818"/>
            <a:ext cx="861048" cy="309033"/>
          </a:xfrm>
          <a:prstGeom prst="rect">
            <a:avLst/>
          </a:prstGeom>
        </p:spPr>
      </p:pic>
      <p:sp>
        <p:nvSpPr>
          <p:cNvPr id="41" name="Rounded Rectangle 17"/>
          <p:cNvSpPr/>
          <p:nvPr/>
        </p:nvSpPr>
        <p:spPr>
          <a:xfrm>
            <a:off x="1176991" y="1460238"/>
            <a:ext cx="1446691" cy="491908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2" name="Picture 4" descr="https://timgsa.baidu.com/timg?image&amp;quality=80&amp;size=b9999_10000&amp;sec=1491974423261&amp;di=1578ccce96095837073f7f1362a65cbb&amp;imgtype=0&amp;src=http%3A%2F%2Fimg.sucaifengbao.com%2Fvector%2Flogosjbz%2F31_238_bl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5" t="17866" r="8943" b="25598"/>
          <a:stretch>
            <a:fillRect/>
          </a:stretch>
        </p:blipFill>
        <p:spPr bwMode="auto">
          <a:xfrm>
            <a:off x="1550711" y="1524483"/>
            <a:ext cx="736624" cy="30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/>
          <p:cNvSpPr txBox="1"/>
          <p:nvPr>
            <p:custDataLst>
              <p:tags r:id="rId8"/>
            </p:custDataLst>
          </p:nvPr>
        </p:nvSpPr>
        <p:spPr>
          <a:xfrm>
            <a:off x="1202191" y="1088345"/>
            <a:ext cx="1433665" cy="366767"/>
          </a:xfrm>
          <a:prstGeom prst="rect">
            <a:avLst/>
          </a:prstGeom>
          <a:blipFill dpi="0" rotWithShape="1">
            <a:blip r:embed="rId9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现状</a:t>
            </a:r>
          </a:p>
        </p:txBody>
      </p:sp>
      <p:sp>
        <p:nvSpPr>
          <p:cNvPr id="44" name="TextBox 43"/>
          <p:cNvSpPr txBox="1"/>
          <p:nvPr>
            <p:custDataLst>
              <p:tags r:id="rId10"/>
            </p:custDataLst>
          </p:nvPr>
        </p:nvSpPr>
        <p:spPr>
          <a:xfrm>
            <a:off x="2843792" y="1087257"/>
            <a:ext cx="4699355" cy="366767"/>
          </a:xfrm>
          <a:prstGeom prst="rect">
            <a:avLst/>
          </a:prstGeom>
          <a:blipFill dpi="0" rotWithShape="1">
            <a:blip r:embed="rId9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竞争对手</a:t>
            </a:r>
          </a:p>
        </p:txBody>
      </p:sp>
      <p:sp>
        <p:nvSpPr>
          <p:cNvPr id="45" name="TextBox 44"/>
          <p:cNvSpPr txBox="1"/>
          <p:nvPr>
            <p:custDataLst>
              <p:tags r:id="rId11"/>
            </p:custDataLst>
          </p:nvPr>
        </p:nvSpPr>
        <p:spPr>
          <a:xfrm>
            <a:off x="8680362" y="1087257"/>
            <a:ext cx="2093777" cy="366767"/>
          </a:xfrm>
          <a:prstGeom prst="rect">
            <a:avLst/>
          </a:prstGeom>
          <a:blipFill dpi="0" rotWithShape="1">
            <a:blip r:embed="rId9"/>
            <a:tile tx="0" ty="0" sx="100000" sy="100000" flip="xy" algn="b"/>
          </a:blipFill>
        </p:spPr>
        <p:txBody>
          <a:bodyPr vert="horz" wrap="square" lIns="0" tIns="0" rIns="0" bIns="88900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0" cap="all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产品融合目标</a:t>
            </a:r>
          </a:p>
        </p:txBody>
      </p:sp>
      <p:sp>
        <p:nvSpPr>
          <p:cNvPr id="52" name="Rectangle 41"/>
          <p:cNvSpPr/>
          <p:nvPr/>
        </p:nvSpPr>
        <p:spPr>
          <a:xfrm>
            <a:off x="8688417" y="5715520"/>
            <a:ext cx="2085722" cy="450578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家具行业安装全覆盖</a:t>
            </a:r>
          </a:p>
        </p:txBody>
      </p:sp>
      <p:sp>
        <p:nvSpPr>
          <p:cNvPr id="68" name="Rectangle 31"/>
          <p:cNvSpPr/>
          <p:nvPr>
            <p:custDataLst>
              <p:tags r:id="rId12"/>
            </p:custDataLst>
          </p:nvPr>
        </p:nvSpPr>
        <p:spPr>
          <a:xfrm>
            <a:off x="8675086" y="3629431"/>
            <a:ext cx="2059088" cy="985492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147" eaLnBrk="1" fontAlgn="auto" latinLnBrk="0" hangingPunct="1">
              <a:lnSpc>
                <a:spcPct val="100000"/>
              </a:lnSpc>
              <a:spcBef>
                <a:spcPts val="33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endParaRPr kumimoji="0" lang="en-US" altLang="zh-CN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ea"/>
              <a:sym typeface="+mn-lt"/>
            </a:endParaRPr>
          </a:p>
        </p:txBody>
      </p:sp>
      <p:sp>
        <p:nvSpPr>
          <p:cNvPr id="69" name="Rectangle 36"/>
          <p:cNvSpPr/>
          <p:nvPr/>
        </p:nvSpPr>
        <p:spPr>
          <a:xfrm>
            <a:off x="8656132" y="3164729"/>
            <a:ext cx="2085897" cy="426702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预约及完工率达标</a:t>
            </a:r>
          </a:p>
        </p:txBody>
      </p:sp>
      <p:sp>
        <p:nvSpPr>
          <p:cNvPr id="72" name="Rectangle 43"/>
          <p:cNvSpPr/>
          <p:nvPr>
            <p:custDataLst>
              <p:tags r:id="rId13"/>
            </p:custDataLst>
          </p:nvPr>
        </p:nvSpPr>
        <p:spPr>
          <a:xfrm>
            <a:off x="8688417" y="5091222"/>
            <a:ext cx="2085722" cy="625275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147" eaLnBrk="1" fontAlgn="auto" latinLnBrk="0" hangingPunct="1">
              <a:lnSpc>
                <a:spcPct val="100000"/>
              </a:lnSpc>
              <a:spcBef>
                <a:spcPts val="33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endParaRPr kumimoji="0" lang="en-US" altLang="zh-CN" sz="1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ea"/>
              <a:sym typeface="+mn-lt"/>
            </a:endParaRPr>
          </a:p>
        </p:txBody>
      </p:sp>
      <p:sp>
        <p:nvSpPr>
          <p:cNvPr id="73" name="Rectangle 44"/>
          <p:cNvSpPr/>
          <p:nvPr/>
        </p:nvSpPr>
        <p:spPr>
          <a:xfrm>
            <a:off x="8680361" y="4642565"/>
            <a:ext cx="2085722" cy="426702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投诉及核销率达标</a:t>
            </a:r>
          </a:p>
        </p:txBody>
      </p:sp>
      <p:sp>
        <p:nvSpPr>
          <p:cNvPr id="82" name="Rectangle 45"/>
          <p:cNvSpPr/>
          <p:nvPr>
            <p:custDataLst>
              <p:tags r:id="rId14"/>
            </p:custDataLst>
          </p:nvPr>
        </p:nvSpPr>
        <p:spPr>
          <a:xfrm>
            <a:off x="8667031" y="3701807"/>
            <a:ext cx="1924136" cy="7360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147" eaLnBrk="1" fontAlgn="auto" latinLnBrk="0" hangingPunct="1">
              <a:lnSpc>
                <a:spcPct val="15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sz="1200" b="0" i="0" u="none" strike="noStrike" kern="0" cap="none" spc="0" normalizeH="0" baseline="0" noProof="0">
                <a:ln>
                  <a:noFill/>
                </a:ln>
                <a:solidFill>
                  <a:srgbClr val="CC0000">
                    <a:lumMod val="50000"/>
                  </a:srgb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24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小时预约率</a:t>
            </a:r>
            <a:r>
              <a:rPr kumimoji="0" lang="en-US" altLang="zh-CN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100%</a:t>
            </a:r>
          </a:p>
          <a:p>
            <a:pPr marL="182563" marR="0" lvl="0" indent="-182563" defTabSz="914147" eaLnBrk="1" fontAlgn="auto" latinLnBrk="0" hangingPunct="1">
              <a:lnSpc>
                <a:spcPct val="15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en-US" altLang="zh-CN" sz="1200" b="0" i="0" u="none" strike="noStrike" kern="0" cap="none" spc="0" normalizeH="0" baseline="0" noProof="0">
                <a:ln>
                  <a:noFill/>
                </a:ln>
                <a:solidFill>
                  <a:srgbClr val="CC0000">
                    <a:lumMod val="50000"/>
                  </a:srgb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48</a:t>
            </a:r>
            <a:r>
              <a: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小时完工率</a:t>
            </a:r>
            <a:r>
              <a:rPr kumimoji="0" lang="en-US" altLang="zh-CN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80%</a:t>
            </a:r>
            <a:endParaRPr kumimoji="0" lang="en-US" altLang="zh-CN" sz="1200" b="0" i="0" u="none" strike="noStrike" kern="0" cap="none" spc="0" normalizeH="0" baseline="0" noProof="0">
              <a:ln>
                <a:noFill/>
              </a:ln>
              <a:solidFill>
                <a:srgbClr val="CC0000">
                  <a:lumMod val="50000"/>
                </a:srgb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ea"/>
              <a:sym typeface="+mn-lt"/>
            </a:endParaRPr>
          </a:p>
        </p:txBody>
      </p:sp>
      <p:sp>
        <p:nvSpPr>
          <p:cNvPr id="86" name="Rectangle 46"/>
          <p:cNvSpPr/>
          <p:nvPr>
            <p:custDataLst>
              <p:tags r:id="rId15"/>
            </p:custDataLst>
          </p:nvPr>
        </p:nvSpPr>
        <p:spPr>
          <a:xfrm>
            <a:off x="8693689" y="5091222"/>
            <a:ext cx="2067119" cy="612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147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投诉率</a:t>
            </a:r>
            <a: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rgbClr val="CC0000">
                    <a:lumMod val="50000"/>
                  </a:srgb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&lt;0.2%</a:t>
            </a:r>
          </a:p>
          <a:p>
            <a:pPr marL="182563" marR="0" lvl="0" indent="-182563" defTabSz="914147" eaLnBrk="1" fontAlgn="auto" latinLnBrk="0" hangingPunct="1">
              <a:lnSpc>
                <a:spcPct val="100000"/>
              </a:lnSpc>
              <a:spcBef>
                <a:spcPts val="672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核销率</a:t>
            </a:r>
            <a:r>
              <a:rPr kumimoji="0" lang="en-US" altLang="zh-CN" sz="1400" b="0" i="0" u="none" strike="noStrike" kern="0" cap="none" spc="0" normalizeH="0" baseline="0" noProof="0">
                <a:ln>
                  <a:noFill/>
                </a:ln>
                <a:solidFill>
                  <a:srgbClr val="CC0000">
                    <a:lumMod val="50000"/>
                  </a:srgb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100%</a:t>
            </a:r>
          </a:p>
        </p:txBody>
      </p:sp>
      <p:sp>
        <p:nvSpPr>
          <p:cNvPr id="88" name="Rectangle 6"/>
          <p:cNvSpPr/>
          <p:nvPr>
            <p:custDataLst>
              <p:tags r:id="rId16"/>
            </p:custDataLst>
          </p:nvPr>
        </p:nvSpPr>
        <p:spPr>
          <a:xfrm>
            <a:off x="2780728" y="2653424"/>
            <a:ext cx="1500921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初始投入小，管理容易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平台资源较丰富，起步容易</a:t>
            </a:r>
          </a:p>
        </p:txBody>
      </p:sp>
      <p:sp>
        <p:nvSpPr>
          <p:cNvPr id="89" name="Rectangle 12"/>
          <p:cNvSpPr/>
          <p:nvPr/>
        </p:nvSpPr>
        <p:spPr>
          <a:xfrm>
            <a:off x="4409210" y="2653424"/>
            <a:ext cx="1500921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价格便宜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对安装团队、质量管控较强</a:t>
            </a: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容易建立安装标准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0" name="Rectangle 16"/>
          <p:cNvSpPr/>
          <p:nvPr>
            <p:custDataLst>
              <p:tags r:id="rId17"/>
            </p:custDataLst>
          </p:nvPr>
        </p:nvSpPr>
        <p:spPr>
          <a:xfrm>
            <a:off x="1134936" y="2653424"/>
            <a:ext cx="1500921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通过邦安家平台更好地管控末端安装队伍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有服务数据对供应商进行分析管理</a:t>
            </a:r>
          </a:p>
        </p:txBody>
      </p:sp>
      <p:sp>
        <p:nvSpPr>
          <p:cNvPr id="91" name="Rectangle 19"/>
          <p:cNvSpPr/>
          <p:nvPr>
            <p:custDataLst>
              <p:tags r:id="rId18"/>
            </p:custDataLst>
          </p:nvPr>
        </p:nvSpPr>
        <p:spPr>
          <a:xfrm>
            <a:off x="2843793" y="4409761"/>
            <a:ext cx="1422410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平台抽成，物流公司几乎无利润空间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与其他物流公司共享平台师傅资源，差异化空间小</a:t>
            </a:r>
          </a:p>
        </p:txBody>
      </p:sp>
      <p:sp>
        <p:nvSpPr>
          <p:cNvPr id="92" name="Rectangle 21"/>
          <p:cNvSpPr/>
          <p:nvPr/>
        </p:nvSpPr>
        <p:spPr>
          <a:xfrm>
            <a:off x="4424656" y="4409761"/>
            <a:ext cx="1490747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末端服务水平参差不齐：对客户要求较高，全网不能形成统一的标准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返货流程比较长</a:t>
            </a:r>
          </a:p>
        </p:txBody>
      </p:sp>
      <p:sp>
        <p:nvSpPr>
          <p:cNvPr id="93" name="Rectangle 55"/>
          <p:cNvSpPr/>
          <p:nvPr>
            <p:custDataLst>
              <p:tags r:id="rId19"/>
            </p:custDataLst>
          </p:nvPr>
        </p:nvSpPr>
        <p:spPr>
          <a:xfrm>
            <a:off x="1134937" y="4409761"/>
            <a:ext cx="1500920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没有排他性的安装团队，无法进行差异化服务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624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在各线城市服务水平参次不齐</a:t>
            </a:r>
          </a:p>
        </p:txBody>
      </p:sp>
      <p:sp>
        <p:nvSpPr>
          <p:cNvPr id="94" name="Rounded Rectangle 47"/>
          <p:cNvSpPr/>
          <p:nvPr/>
        </p:nvSpPr>
        <p:spPr>
          <a:xfrm>
            <a:off x="6073242" y="1460238"/>
            <a:ext cx="1461850" cy="491908"/>
          </a:xfrm>
          <a:prstGeom prst="roundRect">
            <a:avLst>
              <a:gd name="adj" fmla="val 3623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95" name="Picture 57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780974" y="1587963"/>
            <a:ext cx="594487" cy="171748"/>
          </a:xfrm>
          <a:prstGeom prst="rect">
            <a:avLst/>
          </a:prstGeom>
        </p:spPr>
      </p:pic>
      <p:sp>
        <p:nvSpPr>
          <p:cNvPr id="96" name="Rectangle 51"/>
          <p:cNvSpPr/>
          <p:nvPr/>
        </p:nvSpPr>
        <p:spPr>
          <a:xfrm>
            <a:off x="6073242" y="2653424"/>
            <a:ext cx="1500921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总部对价格和服务水平的控制力度强</a:t>
            </a:r>
            <a:endParaRPr kumimoji="0" lang="en-US" altLang="zh-CN" sz="13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7" name="Rectangle 58"/>
          <p:cNvSpPr/>
          <p:nvPr/>
        </p:nvSpPr>
        <p:spPr>
          <a:xfrm>
            <a:off x="2774481" y="2004557"/>
            <a:ext cx="1505116" cy="656457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与安装平台合作</a:t>
            </a:r>
          </a:p>
        </p:txBody>
      </p:sp>
      <p:sp>
        <p:nvSpPr>
          <p:cNvPr id="98" name="Rectangle 59"/>
          <p:cNvSpPr/>
          <p:nvPr/>
        </p:nvSpPr>
        <p:spPr>
          <a:xfrm>
            <a:off x="4414025" y="2004557"/>
            <a:ext cx="1505116" cy="656457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与安装团队</a:t>
            </a:r>
            <a:r>
              <a:rPr kumimoji="0" lang="en-US" altLang="zh-CN" sz="14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/</a:t>
            </a:r>
            <a:br>
              <a:rPr kumimoji="0" lang="en-US" altLang="zh-CN" sz="14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</a:br>
            <a:r>
              <a:rPr kumimoji="0" lang="zh-CN" altLang="en-US" sz="14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个人合作</a:t>
            </a:r>
          </a:p>
        </p:txBody>
      </p:sp>
      <p:sp>
        <p:nvSpPr>
          <p:cNvPr id="99" name="Rectangle 54"/>
          <p:cNvSpPr/>
          <p:nvPr/>
        </p:nvSpPr>
        <p:spPr>
          <a:xfrm>
            <a:off x="6097689" y="4409761"/>
            <a:ext cx="1445459" cy="1756337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400" eaLnBrk="1" fontAlgn="auto" latinLnBrk="0" hangingPunct="1">
              <a:lnSpc>
                <a:spcPct val="100000"/>
              </a:lnSpc>
              <a:spcBef>
                <a:spcPts val="57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r>
              <a:rPr kumimoji="0" lang="zh-CN" altLang="en-US" sz="13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达到收入成本平衡点需要的货量大</a:t>
            </a:r>
          </a:p>
        </p:txBody>
      </p:sp>
      <p:sp>
        <p:nvSpPr>
          <p:cNvPr id="100" name="Rectangle 61"/>
          <p:cNvSpPr/>
          <p:nvPr/>
        </p:nvSpPr>
        <p:spPr>
          <a:xfrm>
            <a:off x="6053570" y="2004423"/>
            <a:ext cx="1505116" cy="647948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自建安装团队</a:t>
            </a:r>
          </a:p>
        </p:txBody>
      </p:sp>
      <p:sp>
        <p:nvSpPr>
          <p:cNvPr id="101" name="Rectangle 62"/>
          <p:cNvSpPr/>
          <p:nvPr/>
        </p:nvSpPr>
        <p:spPr>
          <a:xfrm>
            <a:off x="1176991" y="2004557"/>
            <a:ext cx="1463062" cy="656457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邦安家平台</a:t>
            </a:r>
          </a:p>
        </p:txBody>
      </p:sp>
      <p:sp>
        <p:nvSpPr>
          <p:cNvPr id="102" name="Rectangle 63"/>
          <p:cNvSpPr/>
          <p:nvPr/>
        </p:nvSpPr>
        <p:spPr>
          <a:xfrm>
            <a:off x="621011" y="2653424"/>
            <a:ext cx="501077" cy="1756337"/>
          </a:xfrm>
          <a:prstGeom prst="rect">
            <a:avLst/>
          </a:prstGeom>
          <a:solidFill>
            <a:srgbClr val="61A48D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0" tIns="324000" rIns="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优势</a:t>
            </a:r>
          </a:p>
        </p:txBody>
      </p:sp>
      <p:sp>
        <p:nvSpPr>
          <p:cNvPr id="103" name="Rectangle 64"/>
          <p:cNvSpPr/>
          <p:nvPr/>
        </p:nvSpPr>
        <p:spPr>
          <a:xfrm>
            <a:off x="621011" y="4409761"/>
            <a:ext cx="501077" cy="1756337"/>
          </a:xfrm>
          <a:prstGeom prst="rect">
            <a:avLst/>
          </a:prstGeom>
          <a:solidFill>
            <a:srgbClr val="CC6666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0" tIns="324000" rIns="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劣势</a:t>
            </a:r>
          </a:p>
        </p:txBody>
      </p:sp>
      <p:pic>
        <p:nvPicPr>
          <p:cNvPr id="104" name="Picture 65"/>
          <p:cNvPicPr>
            <a:picLocks noChangeAspect="1"/>
          </p:cNvPicPr>
          <p:nvPr/>
        </p:nvPicPr>
        <p:blipFill>
          <a:blip r:embed="rId20">
            <a:lum bright="100000"/>
          </a:blip>
          <a:stretch>
            <a:fillRect/>
          </a:stretch>
        </p:blipFill>
        <p:spPr>
          <a:xfrm>
            <a:off x="725633" y="3136718"/>
            <a:ext cx="291832" cy="292202"/>
          </a:xfrm>
          <a:prstGeom prst="rect">
            <a:avLst/>
          </a:prstGeom>
        </p:spPr>
      </p:pic>
      <p:pic>
        <p:nvPicPr>
          <p:cNvPr id="105" name="Picture 66"/>
          <p:cNvPicPr>
            <a:picLocks noChangeAspect="1"/>
          </p:cNvPicPr>
          <p:nvPr/>
        </p:nvPicPr>
        <p:blipFill>
          <a:blip r:embed="rId21">
            <a:lum bright="100000"/>
          </a:blip>
          <a:stretch>
            <a:fillRect/>
          </a:stretch>
        </p:blipFill>
        <p:spPr>
          <a:xfrm>
            <a:off x="725633" y="4844095"/>
            <a:ext cx="291832" cy="293064"/>
          </a:xfrm>
          <a:prstGeom prst="rect">
            <a:avLst/>
          </a:prstGeom>
        </p:spPr>
      </p:pic>
      <p:sp>
        <p:nvSpPr>
          <p:cNvPr id="106" name="Rectangle 68"/>
          <p:cNvSpPr/>
          <p:nvPr/>
        </p:nvSpPr>
        <p:spPr>
          <a:xfrm>
            <a:off x="8680361" y="1438511"/>
            <a:ext cx="2093777" cy="409340"/>
          </a:xfrm>
          <a:prstGeom prst="rect">
            <a:avLst/>
          </a:prstGeom>
          <a:solidFill>
            <a:srgbClr val="373C64"/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核心城市自建安装</a:t>
            </a:r>
          </a:p>
        </p:txBody>
      </p:sp>
      <p:sp>
        <p:nvSpPr>
          <p:cNvPr id="107" name="Rectangle 69"/>
          <p:cNvSpPr/>
          <p:nvPr>
            <p:custDataLst>
              <p:tags r:id="rId22"/>
            </p:custDataLst>
          </p:nvPr>
        </p:nvSpPr>
        <p:spPr>
          <a:xfrm>
            <a:off x="8688417" y="1860466"/>
            <a:ext cx="2085722" cy="1266263"/>
          </a:xfrm>
          <a:prstGeom prst="rect">
            <a:avLst/>
          </a:prstGeom>
          <a:solidFill>
            <a:srgbClr val="FFFFFF">
              <a:lumMod val="95000"/>
            </a:srgbClr>
          </a:solidFill>
          <a:ln w="19050" cap="flat" cmpd="sng" algn="ctr">
            <a:solidFill>
              <a:srgbClr val="FFFFFF"/>
            </a:solidFill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marR="0" lvl="0" indent="-182563" defTabSz="914147" eaLnBrk="1" fontAlgn="auto" latinLnBrk="0" hangingPunct="1">
              <a:lnSpc>
                <a:spcPct val="100000"/>
              </a:lnSpc>
              <a:spcBef>
                <a:spcPts val="336"/>
              </a:spcBef>
              <a:spcAft>
                <a:spcPct val="0"/>
              </a:spcAft>
              <a:buClrTx/>
              <a:buSzTx/>
              <a:buFont typeface="Verdana" panose="020b0604030504040204" pitchFamily="34" charset="0"/>
              <a:buChar char="•"/>
              <a:defRPr/>
            </a:pPr>
            <a:endParaRPr kumimoji="0" lang="en-US" altLang="zh-CN" sz="16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ea"/>
              <a:sym typeface="+mn-lt"/>
            </a:endParaRPr>
          </a:p>
        </p:txBody>
      </p:sp>
      <p:sp>
        <p:nvSpPr>
          <p:cNvPr id="108" name="Rectangle 70"/>
          <p:cNvSpPr/>
          <p:nvPr>
            <p:custDataLst>
              <p:tags r:id="rId23"/>
            </p:custDataLst>
          </p:nvPr>
        </p:nvSpPr>
        <p:spPr>
          <a:xfrm>
            <a:off x="8646364" y="1822466"/>
            <a:ext cx="2087810" cy="11336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 defTabSz="914147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高线城市打造亮点</a:t>
            </a:r>
            <a:endParaRPr lang="en-US" altLang="zh-CN" sz="1400">
              <a:latin typeface="微软雅黑" pitchFamily="34" charset="-122"/>
              <a:ea typeface="微软雅黑" pitchFamily="34" charset="-122"/>
              <a:cs typeface="+mn-ea"/>
              <a:sym typeface="+mn-lt"/>
            </a:endParaRPr>
          </a:p>
          <a:p>
            <a:pPr marL="182563" indent="-182563" defTabSz="914147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二级城市团队合作</a:t>
            </a:r>
          </a:p>
          <a:p>
            <a:pPr marL="182563" indent="-182563" defTabSz="914147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  <a:cs typeface="+mn-ea"/>
                <a:sym typeface="+mn-lt"/>
              </a:rPr>
              <a:t>三四线城市由自有平台覆盖</a:t>
            </a:r>
          </a:p>
        </p:txBody>
      </p:sp>
      <p:pic>
        <p:nvPicPr>
          <p:cNvPr id="109" name="Picture 1"/>
          <p:cNvPicPr>
            <a:picLocks noChangeAspect="1" noChangeArrowheads="1"/>
          </p:cNvPicPr>
          <p:nvPr/>
        </p:nvPicPr>
        <p:blipFill>
          <a:blip r:embed="rId24"/>
          <a:stretch>
            <a:fillRect/>
          </a:stretch>
        </p:blipFill>
        <p:spPr bwMode="auto">
          <a:xfrm>
            <a:off x="6261921" y="1571153"/>
            <a:ext cx="436631" cy="24679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grpSp>
        <p:nvGrpSpPr>
          <p:cNvPr id="110" name="Group 5"/>
          <p:cNvGrpSpPr/>
          <p:nvPr>
            <p:custDataLst>
              <p:tags r:id="rId25"/>
            </p:custDataLst>
          </p:nvPr>
        </p:nvGrpSpPr>
        <p:grpSpPr>
          <a:xfrm>
            <a:off x="4424657" y="1460238"/>
            <a:ext cx="1485474" cy="491908"/>
            <a:chOff x="3231794" y="1692108"/>
            <a:chExt cx="1485474" cy="491908"/>
          </a:xfrm>
        </p:grpSpPr>
        <p:sp>
          <p:nvSpPr>
            <p:cNvPr id="111" name="Rounded Rectangle 4"/>
            <p:cNvSpPr/>
            <p:nvPr/>
          </p:nvSpPr>
          <p:spPr>
            <a:xfrm>
              <a:off x="3231794" y="1692108"/>
              <a:ext cx="1485474" cy="491908"/>
            </a:xfrm>
            <a:prstGeom prst="roundRect">
              <a:avLst>
                <a:gd name="adj" fmla="val 3623"/>
              </a:avLst>
            </a:prstGeom>
            <a:solidFill>
              <a:srgbClr val="FFFFFF"/>
            </a:solidFill>
            <a:ln w="12700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12" name="Rectangle 2"/>
            <p:cNvSpPr/>
            <p:nvPr/>
          </p:nvSpPr>
          <p:spPr>
            <a:xfrm>
              <a:off x="3496234" y="1732091"/>
              <a:ext cx="499078" cy="380479"/>
            </a:xfrm>
            <a:prstGeom prst="rect">
              <a:avLst/>
            </a:prstGeom>
            <a:solidFill>
              <a:srgbClr val="FFFFFF">
                <a:lumMod val="95000"/>
              </a:srgbClr>
            </a:solidFill>
            <a:ln w="3175" cap="flat" cmpd="sng" algn="ctr">
              <a:solidFill>
                <a:srgbClr val="333333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1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专业专线</a:t>
              </a:r>
            </a:p>
          </p:txBody>
        </p:sp>
        <p:sp>
          <p:nvSpPr>
            <p:cNvPr id="113" name="Rectangle 67"/>
            <p:cNvSpPr/>
            <p:nvPr/>
          </p:nvSpPr>
          <p:spPr>
            <a:xfrm>
              <a:off x="4041635" y="1738305"/>
              <a:ext cx="499078" cy="384615"/>
            </a:xfrm>
            <a:prstGeom prst="rect">
              <a:avLst/>
            </a:prstGeom>
            <a:solidFill>
              <a:srgbClr val="FFFFFF">
                <a:lumMod val="95000"/>
              </a:srgbClr>
            </a:solidFill>
            <a:ln w="3175" cap="flat" cmpd="sng" algn="ctr">
              <a:solidFill>
                <a:srgbClr val="333333"/>
              </a:solidFill>
              <a:prstDash val="solid"/>
            </a:ln>
            <a:effectLst/>
          </p:spPr>
          <p:txBody>
            <a:bodyPr lIns="36000" tIns="36000" rIns="36000" bIns="3600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1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全网型公司</a:t>
              </a:r>
            </a:p>
          </p:txBody>
        </p:sp>
      </p:grpSp>
      <p:sp>
        <p:nvSpPr>
          <p:cNvPr id="114" name="Isosceles Triangle 23"/>
          <p:cNvSpPr/>
          <p:nvPr/>
        </p:nvSpPr>
        <p:spPr>
          <a:xfrm rot="5400000">
            <a:off x="6730757" y="3649146"/>
            <a:ext cx="2678557" cy="367645"/>
          </a:xfrm>
          <a:prstGeom prst="triangle">
            <a:avLst/>
          </a:prstGeom>
          <a:solidFill>
            <a:srgbClr val="373C64"/>
          </a:solidFill>
          <a:ln w="19050" cap="flat" cmpd="sng" algn="ctr">
            <a:noFill/>
            <a:prstDash val="solid"/>
          </a:ln>
          <a:effectLst/>
        </p:spPr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13253310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05109" y="142826"/>
            <a:ext cx="9753005" cy="381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/>
              <a:t>运营对接目标及举措汇总，工作承接安排</a:t>
            </a:r>
            <a:endParaRPr lang="en-US" altLang="zh-CN" sz="1800"/>
          </a:p>
        </p:txBody>
      </p:sp>
      <p:graphicFrame>
        <p:nvGraphicFramePr>
          <p:cNvPr id="52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228910"/>
              </p:ext>
            </p:extLst>
          </p:nvPr>
        </p:nvGraphicFramePr>
        <p:xfrm>
          <a:off x="260971" y="981523"/>
          <a:ext cx="11737303" cy="4968550"/>
        </p:xfrm>
        <a:graphic>
          <a:graphicData uri="http://schemas.openxmlformats.org/drawingml/2006/table">
            <a:tbl>
              <a:tblPr firstRow="1" bandRow="1"/>
              <a:tblGrid>
                <a:gridCol w="14049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27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94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49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530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313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64863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04522"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类别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改造指标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现状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目标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 sz="1200"/>
                    </a:p>
                  </a:txBody>
                  <a:tcPr marL="36000" marR="36000" marT="0" marB="0" anchor="ctr">
                    <a:lnL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承接人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522">
                <a:tc vMerge="1">
                  <a:txBody>
                    <a:bodyPr vert="horz" wrap="square"/>
                    <a:lstStyle/>
                    <a:p>
                      <a:endParaRPr lang="en-US" sz="1200"/>
                    </a:p>
                  </a:txBody>
                  <a:tcPr marL="36000" marR="36000" marT="0" marB="0" anchor="ctr">
                    <a:lnL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 sz="1200"/>
                    </a:p>
                  </a:txBody>
                  <a:tcPr marL="36000" marR="36000" marT="0" marB="0" anchor="ctr">
                    <a:lnL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en-US" sz="1200"/>
                    </a:p>
                  </a:txBody>
                  <a:tcPr marL="36000" marR="36000" marT="0" marB="0" anchor="ctr">
                    <a:lnL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17</a:t>
                      </a: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年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18</a:t>
                      </a: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年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19</a:t>
                      </a:r>
                      <a:r>
                        <a:rPr lang="zh-CN" altLang="en-US" sz="12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年</a:t>
                      </a:r>
                      <a:endParaRPr lang="en-US" sz="12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33333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 marL="36000" marR="36000" marT="0" marB="0" anchor="ctr">
                    <a:lnL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6911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运输品质</a:t>
                      </a:r>
                      <a:endParaRPr lang="en-US" sz="14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异常签收率</a:t>
                      </a: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0000">
                        <a:lumMod val="7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altLang="zh-CN" sz="14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2%</a:t>
                      </a:r>
                      <a:endParaRPr lang="zh-CN" altLang="en-US" sz="14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6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en-US" sz="1200" b="1">
                          <a:latin typeface="微软雅黑" pitchFamily="34" charset="-122"/>
                          <a:ea typeface="微软雅黑" pitchFamily="34" charset="-122"/>
                        </a:rPr>
                        <a:t>1</a:t>
                      </a:r>
                      <a:r>
                        <a:rPr lang="en-US" altLang="zh-CN" sz="1200" b="1">
                          <a:latin typeface="微软雅黑" pitchFamily="34" charset="-122"/>
                          <a:ea typeface="微软雅黑" pitchFamily="34" charset="-122"/>
                        </a:rPr>
                        <a:t>%</a:t>
                      </a:r>
                      <a:endParaRPr lang="en-US" sz="1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en-US" sz="1200" b="1">
                          <a:latin typeface="微软雅黑" pitchFamily="34" charset="-122"/>
                          <a:ea typeface="微软雅黑" pitchFamily="34" charset="-122"/>
                        </a:rPr>
                        <a:t>0.34</a:t>
                      </a:r>
                      <a:r>
                        <a:rPr lang="en-US" altLang="zh-CN" sz="1200" b="1">
                          <a:latin typeface="微软雅黑" pitchFamily="34" charset="-122"/>
                          <a:ea typeface="微软雅黑" pitchFamily="34" charset="-122"/>
                        </a:rPr>
                        <a:t>%</a:t>
                      </a:r>
                      <a:endParaRPr lang="en-US" sz="1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0.16%</a:t>
                      </a:r>
                      <a:endParaRPr lang="en-US" sz="12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场地本部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营运品质服务部：代林弟</a:t>
                      </a: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9404">
                <a:tc row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网络覆盖</a:t>
                      </a: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快递员兜底</a:t>
                      </a: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0000">
                        <a:lumMod val="75000"/>
                      </a:srgbClr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altLang="zh-CN" sz="14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41%</a:t>
                      </a:r>
                      <a:endParaRPr lang="zh-CN" altLang="en-US" sz="14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65000"/>
                      </a:srgbClr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sz="1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74</a:t>
                      </a: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%</a:t>
                      </a:r>
                      <a:endParaRPr lang="en-US" sz="12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sz="1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86</a:t>
                      </a: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%</a:t>
                      </a:r>
                      <a:endParaRPr lang="en-US" sz="12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sz="1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98</a:t>
                      </a: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%</a:t>
                      </a:r>
                      <a:endParaRPr lang="en-US" sz="12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客户本部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终端作业支持部：吴嘉博</a:t>
                      </a:r>
                      <a:endParaRPr lang="en-US" sz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047">
                <a:tc vMerge="1">
                  <a:txBody>
                    <a:bodyPr vert="horz" wrap="square"/>
                    <a:lstStyle/>
                    <a:p>
                      <a:endParaRPr lang="en-US" sz="1200"/>
                    </a:p>
                  </a:txBody>
                  <a:tcPr marL="36000" marR="36000" marT="0" marB="0" anchor="ctr">
                    <a:lnL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现有合伙人</a:t>
                      </a:r>
                      <a:br>
                        <a:rPr lang="en-US" altLang="zh-CN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</a:b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全公斤覆盖</a:t>
                      </a: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0000">
                        <a:lumMod val="75000"/>
                      </a:srgb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>
                        <a:buClrTx/>
                      </a:pPr>
                      <a:endParaRPr lang="zh-CN" altLang="en-US" sz="1200">
                        <a:solidFill>
                          <a:srgbClr val="FFFFFF"/>
                        </a:solidFill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algn="ctr"/>
                      <a:endParaRPr lang="en-US" sz="1100" b="1"/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8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 algn="ctr"/>
                      <a:endParaRPr lang="en-US" sz="1100" b="1"/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合伙人本部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latin typeface="微软雅黑" pitchFamily="34" charset="-122"/>
                          <a:ea typeface="微软雅黑" pitchFamily="34" charset="-122"/>
                        </a:rPr>
                        <a:t>门店规划部：赖弘毅</a:t>
                      </a: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047">
                <a:tc vMerge="1"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endParaRPr lang="zh-CN" altLang="en-US" sz="14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</a:pP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合伙人结算成本</a:t>
                      </a: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0000">
                        <a:lumMod val="7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endParaRPr lang="zh-CN" altLang="en-US" sz="1400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65000"/>
                      </a:srgbClr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zh-CN" altLang="en-US" sz="1200" b="1">
                          <a:latin typeface="微软雅黑" pitchFamily="34" charset="-122"/>
                          <a:ea typeface="微软雅黑" pitchFamily="34" charset="-122"/>
                        </a:rPr>
                        <a:t>确定结算成本</a:t>
                      </a:r>
                      <a:endParaRPr lang="en-US" sz="1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en-US" sz="1100" b="1"/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377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合伙人本部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事业合伙人预算支持组</a:t>
                      </a:r>
                      <a:r>
                        <a:rPr lang="zh-CN" altLang="en-US" sz="1200">
                          <a:latin typeface="微软雅黑" pitchFamily="34" charset="-122"/>
                          <a:ea typeface="微软雅黑" pitchFamily="34" charset="-122"/>
                        </a:rPr>
                        <a:t>：邓宇</a:t>
                      </a: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807003">
                <a:tc rowSpan="2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大小货齐发</a:t>
                      </a:r>
                      <a:endParaRPr lang="en-US" sz="14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运营流程改善</a:t>
                      </a:r>
                      <a:endParaRPr lang="en-US" sz="1400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0000">
                        <a:lumMod val="7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marL="0" marR="0" indent="0" algn="ctr" defTabSz="981334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endParaRPr lang="zh-CN" altLang="en-US" sz="1400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65000"/>
                      </a:srgbClr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zh-CN" altLang="en-US" sz="1200" b="1">
                          <a:latin typeface="微软雅黑" pitchFamily="34" charset="-122"/>
                          <a:ea typeface="微软雅黑" pitchFamily="34" charset="-122"/>
                        </a:rPr>
                        <a:t>中转操作流程落地及优化</a:t>
                      </a:r>
                      <a:endParaRPr lang="en-US" sz="1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en-US" sz="1100" b="1"/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场地本部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快递中转场服务部：陈科江</a:t>
                      </a:r>
                      <a:endParaRPr lang="en-US" altLang="zh-CN" sz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>
                        <a:buClrTx/>
                      </a:pP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场地本部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转运中心服务部：郝鹏</a:t>
                      </a:r>
                      <a:endParaRPr lang="en-US" altLang="zh-CN" sz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09047">
                <a:tc vMerge="1">
                  <a:txBody>
                    <a:bodyPr vert="horz" wrap="square"/>
                    <a:lstStyle/>
                    <a:p>
                      <a:endParaRPr lang="en-US" sz="1200"/>
                    </a:p>
                  </a:txBody>
                  <a:tcPr marL="36000" marR="36000" marT="0" marB="0" anchor="ctr">
                    <a:lnL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末端派送整合</a:t>
                      </a:r>
                      <a:endParaRPr lang="en-US" sz="1400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0000">
                        <a:lumMod val="7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altLang="zh-CN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endParaRPr lang="zh-CN" altLang="en-US" sz="1400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65000"/>
                      </a:srgbClr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zh-CN" altLang="en-US" sz="1200" b="1">
                          <a:latin typeface="微软雅黑" pitchFamily="34" charset="-122"/>
                          <a:ea typeface="微软雅黑" pitchFamily="34" charset="-122"/>
                        </a:rPr>
                        <a:t>末端派送网络整合</a:t>
                      </a:r>
                      <a:endParaRPr lang="en-US" sz="1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en-US" sz="1100" b="1"/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客户本部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latin typeface="微软雅黑" pitchFamily="34" charset="-122"/>
                          <a:ea typeface="微软雅黑" pitchFamily="34" charset="-122"/>
                        </a:rPr>
                        <a:t>接送货服务部：邓宏武</a:t>
                      </a:r>
                      <a:endParaRPr lang="en-US" altLang="zh-CN" sz="1200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09047"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安装</a:t>
                      </a:r>
                      <a:endParaRPr lang="en-US" sz="1400" b="1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zh-CN" altLang="en-US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高品质安装</a:t>
                      </a:r>
                      <a:endParaRPr lang="en-US" sz="1400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0000">
                        <a:lumMod val="75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>
                        <a:buClrTx/>
                      </a:pPr>
                      <a:r>
                        <a:rPr lang="en-US" altLang="zh-CN" sz="1400">
                          <a:solidFill>
                            <a:srgbClr val="FFFFFF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endParaRPr lang="zh-CN" altLang="en-US" sz="1400">
                        <a:solidFill>
                          <a:srgbClr val="FFFFFF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65000"/>
                      </a:srgbClr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zh-CN" altLang="en-US" sz="1200" b="1">
                          <a:latin typeface="微软雅黑" pitchFamily="34" charset="-122"/>
                          <a:ea typeface="微软雅黑" pitchFamily="34" charset="-122"/>
                        </a:rPr>
                        <a:t>能力建设</a:t>
                      </a:r>
                      <a:endParaRPr lang="en-US" sz="1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85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1pPr>
                      <a:lvl2pPr marL="45718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2pPr>
                      <a:lvl3pPr marL="914377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3pPr>
                      <a:lvl4pPr marL="1371566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4pPr>
                      <a:lvl5pPr marL="1828754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5pPr>
                      <a:lvl6pPr marL="2285943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6pPr>
                      <a:lvl7pPr marL="2743131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7pPr>
                      <a:lvl8pPr marL="3200320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8pPr>
                      <a:lvl9pPr marL="3657509" algn="l" defTabSz="914377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  <a:ea typeface="Microsoft YaHei"/>
                        </a:defRPr>
                      </a:lvl9pPr>
                    </a:lstStyle>
                    <a:p>
                      <a:pPr algn="ctr"/>
                      <a:r>
                        <a:rPr lang="zh-CN" altLang="en-US" sz="1200">
                          <a:latin typeface="微软雅黑" pitchFamily="34" charset="-122"/>
                          <a:ea typeface="微软雅黑" pitchFamily="34" charset="-122"/>
                        </a:rPr>
                        <a:t>产品本部</a:t>
                      </a:r>
                      <a:r>
                        <a:rPr lang="en-US" altLang="zh-CN" sz="1200">
                          <a:latin typeface="微软雅黑" pitchFamily="34" charset="-122"/>
                          <a:ea typeface="微软雅黑" pitchFamily="34" charset="-122"/>
                        </a:rPr>
                        <a:t>-</a:t>
                      </a:r>
                      <a:r>
                        <a:rPr lang="zh-CN" altLang="en-US" sz="1200">
                          <a:latin typeface="微软雅黑" pitchFamily="34" charset="-122"/>
                          <a:ea typeface="微软雅黑" pitchFamily="34" charset="-122"/>
                        </a:rPr>
                        <a:t>行业产品支持部：焦飞</a:t>
                      </a:r>
                      <a:endParaRPr lang="en-US" altLang="zh-CN" sz="1200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marL="36000" marR="36000" marT="0" marB="0" anchor="ctr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lumMod val="9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32979" y="6444258"/>
            <a:ext cx="6480720" cy="153888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spAutoFit/>
          </a:bodyPr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umimoji="0" sz="1000" b="0" i="0" u="none" strike="noStrike" kern="0" cap="none" spc="0" normalizeH="0" baseline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备注：</a:t>
            </a:r>
            <a:r>
              <a:rPr lang="en-US" altLang="zh-CN"/>
              <a:t>*</a:t>
            </a:r>
            <a:r>
              <a:rPr lang="zh-CN" altLang="en-US"/>
              <a:t>合伙人零担标派范围分母是合伙人覆盖乡镇总数，分子是合伙人标派覆盖乡镇总数</a:t>
            </a:r>
          </a:p>
        </p:txBody>
      </p:sp>
    </p:spTree>
    <p:extLst>
      <p:ext uri="{BB962C8B-B14F-4D97-AF65-F5344CB8AC3E}">
        <p14:creationId xmlns:p14="http://schemas.microsoft.com/office/powerpoint/2010/main" val="2110298612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14"/>
          <p:cNvGrpSpPr/>
          <p:nvPr/>
        </p:nvGrpSpPr>
        <p:grpSpPr>
          <a:xfrm>
            <a:off x="1198989" y="2560438"/>
            <a:ext cx="2877542" cy="1207220"/>
            <a:chOff x="827584" y="1581870"/>
            <a:chExt cx="2160240" cy="1208747"/>
          </a:xfrm>
        </p:grpSpPr>
        <p:sp>
          <p:nvSpPr>
            <p:cNvPr id="9" name="TextBox 8"/>
            <p:cNvSpPr txBox="1"/>
            <p:nvPr/>
          </p:nvSpPr>
          <p:spPr>
            <a:xfrm>
              <a:off x="827584" y="1581870"/>
              <a:ext cx="908818" cy="70878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4000" b="1"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华文细黑" panose="02010600040101010101" pitchFamily="2" charset="-122"/>
                  <a:cs typeface="Arial" pitchFamily="34" charset="0"/>
                </a:rPr>
                <a:t>目录</a:t>
              </a:r>
            </a:p>
          </p:txBody>
        </p:sp>
        <p:sp>
          <p:nvSpPr>
            <p:cNvPr id="10" name="矩形 9"/>
            <p:cNvSpPr/>
            <p:nvPr/>
          </p:nvSpPr>
          <p:spPr>
            <a:xfrm>
              <a:off x="1404178" y="2347130"/>
              <a:ext cx="287502" cy="29041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方正兰亭黑简体" charset="-122"/>
                <a:cs typeface="Arial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331110" y="2205102"/>
              <a:ext cx="987040" cy="58551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91118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3200" b="1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C</a:t>
              </a:r>
              <a:r>
                <a:rPr lang="en-US" altLang="zh-CN" b="1">
                  <a:solidFill>
                    <a:prstClr val="black">
                      <a:lumMod val="75000"/>
                      <a:lumOff val="25000"/>
                    </a:prst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方正兰亭黑简体" charset="-122"/>
                  <a:cs typeface="Arial" pitchFamily="34" charset="0"/>
                </a:rPr>
                <a:t>ontents</a:t>
              </a:r>
              <a:endParaRPr lang="zh-CN" altLang="en-US" b="1">
                <a:solidFill>
                  <a:prstClr val="black">
                    <a:lumMod val="75000"/>
                    <a:lumOff val="2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方正兰亭黑简体" charset="-122"/>
                <a:cs typeface="Arial" pitchFamily="34" charset="0"/>
              </a:endParaRPr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1979183" y="2277176"/>
              <a:ext cx="1008641" cy="0"/>
            </a:xfrm>
            <a:prstGeom prst="line">
              <a:avLst/>
            </a:prstGeom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14"/>
          <p:cNvCxnSpPr/>
          <p:nvPr/>
        </p:nvCxnSpPr>
        <p:spPr>
          <a:xfrm rot="5400000">
            <a:off x="1790895" y="3451407"/>
            <a:ext cx="5121402" cy="2115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9"/>
          <p:cNvSpPr txBox="1">
            <a:spLocks noChangeArrowheads="1"/>
          </p:cNvSpPr>
          <p:nvPr/>
        </p:nvSpPr>
        <p:spPr bwMode="auto">
          <a:xfrm>
            <a:off x="898475" y="79649"/>
            <a:ext cx="8230609" cy="3556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77914" tIns="38958" rIns="77914" bIns="3895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ea typeface="华文细黑" panose="02010600040101010101" pitchFamily="2" charset="-122"/>
                <a:cs typeface="Arial" pitchFamily="34" charset="0"/>
              </a:rPr>
              <a:t>目录</a:t>
            </a:r>
          </a:p>
        </p:txBody>
      </p:sp>
      <p:sp>
        <p:nvSpPr>
          <p:cNvPr id="21" name="圆角矩形 3"/>
          <p:cNvSpPr/>
          <p:nvPr/>
        </p:nvSpPr>
        <p:spPr>
          <a:xfrm>
            <a:off x="4831800" y="2546250"/>
            <a:ext cx="5331954" cy="753357"/>
          </a:xfrm>
          <a:prstGeom prst="rect">
            <a:avLst/>
          </a:prstGeom>
          <a:solidFill>
            <a:srgbClr val="F2F2F2">
              <a:alpha val="7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203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二、产品属性设计</a:t>
            </a:r>
          </a:p>
        </p:txBody>
      </p:sp>
      <p:sp>
        <p:nvSpPr>
          <p:cNvPr id="13" name="圆角矩形 3"/>
          <p:cNvSpPr/>
          <p:nvPr/>
        </p:nvSpPr>
        <p:spPr>
          <a:xfrm>
            <a:off x="4831800" y="3799475"/>
            <a:ext cx="5331954" cy="753357"/>
          </a:xfrm>
          <a:prstGeom prst="rect">
            <a:avLst/>
          </a:prstGeom>
          <a:solidFill>
            <a:srgbClr val="F2F2F2">
              <a:alpha val="7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三、运营对接需求</a:t>
            </a:r>
          </a:p>
        </p:txBody>
      </p:sp>
      <p:sp>
        <p:nvSpPr>
          <p:cNvPr id="17" name="圆角矩形 3"/>
          <p:cNvSpPr/>
          <p:nvPr/>
        </p:nvSpPr>
        <p:spPr>
          <a:xfrm>
            <a:off x="4831800" y="5052701"/>
            <a:ext cx="5331954" cy="753357"/>
          </a:xfrm>
          <a:prstGeom prst="rect">
            <a:avLst/>
          </a:prstGeom>
          <a:solidFill>
            <a:srgbClr val="373C64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 四、下一步工作</a:t>
            </a:r>
          </a:p>
        </p:txBody>
      </p:sp>
      <p:sp>
        <p:nvSpPr>
          <p:cNvPr id="18" name="圆角矩形 3"/>
          <p:cNvSpPr/>
          <p:nvPr/>
        </p:nvSpPr>
        <p:spPr>
          <a:xfrm>
            <a:off x="4831800" y="1293025"/>
            <a:ext cx="5331954" cy="753357"/>
          </a:xfrm>
          <a:prstGeom prst="rect">
            <a:avLst/>
          </a:prstGeom>
          <a:solidFill>
            <a:srgbClr val="F2F2F2">
              <a:alpha val="7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911180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华文细黑" panose="02010600040101010101" pitchFamily="2" charset="-122"/>
                <a:cs typeface="Arial" pitchFamily="34" charset="0"/>
              </a:rPr>
              <a:t>一、市场及客户分析</a:t>
            </a:r>
          </a:p>
        </p:txBody>
      </p:sp>
    </p:spTree>
    <p:extLst>
      <p:ext uri="{BB962C8B-B14F-4D97-AF65-F5344CB8AC3E}">
        <p14:creationId xmlns:p14="http://schemas.microsoft.com/office/powerpoint/2010/main" val="3087105332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Object 24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211584" cy="21171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think-cell 幻灯片" r:id="rId4" imgW="360" imgH="360" progId="TCLayout.ActiveDocument.1">
                  <p:embed/>
                </p:oleObj>
              </mc:Choice>
              <mc:Fallback>
                <p:oleObj name="think-cell 幻灯片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211584" cy="21171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4" name="TextBox 45"/>
          <p:cNvSpPr txBox="1">
            <a:spLocks noChangeArrowheads="1"/>
          </p:cNvSpPr>
          <p:nvPr/>
        </p:nvSpPr>
        <p:spPr bwMode="auto">
          <a:xfrm>
            <a:off x="837035" y="117426"/>
            <a:ext cx="9753005" cy="381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103866" tIns="51932" rIns="103866" bIns="51932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373C64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/>
              <a:t>定价遵循如下几个步骤和原则</a:t>
            </a:r>
            <a:endParaRPr lang="en-US" altLang="zh-CN" sz="1800"/>
          </a:p>
        </p:txBody>
      </p:sp>
      <p:sp>
        <p:nvSpPr>
          <p:cNvPr id="56" name="Rectangle 77"/>
          <p:cNvSpPr/>
          <p:nvPr/>
        </p:nvSpPr>
        <p:spPr>
          <a:xfrm>
            <a:off x="1563733" y="1737552"/>
            <a:ext cx="9318683" cy="4518730"/>
          </a:xfrm>
          <a:prstGeom prst="rect">
            <a:avLst/>
          </a:prstGeom>
          <a:solidFill>
            <a:schemeClr val="accent4">
              <a:alpha val="0"/>
            </a:schemeClr>
          </a:solidFill>
          <a:ln w="28575"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rgbClr val="373C64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" name="Rectangle 76"/>
          <p:cNvSpPr/>
          <p:nvPr/>
        </p:nvSpPr>
        <p:spPr>
          <a:xfrm>
            <a:off x="1563733" y="1724778"/>
            <a:ext cx="9318683" cy="1272609"/>
          </a:xfrm>
          <a:prstGeom prst="rect">
            <a:avLst/>
          </a:prstGeom>
          <a:solidFill>
            <a:srgbClr val="FAAF19">
              <a:alpha val="11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0" name="Rectangle 62"/>
          <p:cNvSpPr/>
          <p:nvPr/>
        </p:nvSpPr>
        <p:spPr>
          <a:xfrm>
            <a:off x="7890311" y="3132400"/>
            <a:ext cx="2599925" cy="1789987"/>
          </a:xfrm>
          <a:prstGeom prst="rect">
            <a:avLst/>
          </a:prstGeom>
          <a:noFill/>
          <a:ln w="6350"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1" name="TextBox 110"/>
          <p:cNvSpPr txBox="1"/>
          <p:nvPr>
            <p:custDataLst>
              <p:tags r:id="rId6"/>
            </p:custDataLst>
          </p:nvPr>
        </p:nvSpPr>
        <p:spPr>
          <a:xfrm>
            <a:off x="4641195" y="5018864"/>
            <a:ext cx="2600088" cy="1239689"/>
          </a:xfrm>
          <a:prstGeom prst="rect">
            <a:avLst/>
          </a:prstGeom>
          <a:noFill/>
        </p:spPr>
        <p:txBody>
          <a:bodyPr vert="horz" wrap="square" lIns="36000" tIns="36000" rIns="36000" bIns="3600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在对应产品属性上，用竞争性定价方法，测算全国平均成交价，</a:t>
            </a:r>
            <a:endParaRPr lang="en-US" altLang="zh-CN" sz="1400">
              <a:latin typeface="微软雅黑" pitchFamily="34" charset="-122"/>
              <a:ea typeface="微软雅黑" pitchFamily="34" charset="-122"/>
            </a:endParaRPr>
          </a:p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结合卡航全国平均公布价，推算平均折扣水平</a:t>
            </a:r>
            <a:endParaRPr lang="en-US" altLang="zh-CN" sz="1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2" name="TextBox 111"/>
          <p:cNvSpPr txBox="1"/>
          <p:nvPr>
            <p:custDataLst>
              <p:tags r:id="rId7"/>
            </p:custDataLst>
          </p:nvPr>
        </p:nvSpPr>
        <p:spPr>
          <a:xfrm>
            <a:off x="1563733" y="5068436"/>
            <a:ext cx="2600088" cy="719034"/>
          </a:xfrm>
          <a:prstGeom prst="rect">
            <a:avLst/>
          </a:prstGeom>
          <a:noFill/>
        </p:spPr>
        <p:txBody>
          <a:bodyPr vert="horz" wrap="square" lIns="36000" tIns="36000" rIns="36000" bIns="3600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结合</a:t>
            </a:r>
            <a:r>
              <a:rPr lang="en-US" altLang="zh-CN" sz="1400">
                <a:latin typeface="微软雅黑" pitchFamily="34" charset="-122"/>
                <a:ea typeface="微软雅黑" pitchFamily="34" charset="-122"/>
              </a:rPr>
              <a:t>360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和卡航的全国平均公布价，确定新产品价格衔接方式</a:t>
            </a:r>
            <a:endParaRPr lang="en-US" altLang="zh-CN" sz="1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3" name="TextBox 112"/>
          <p:cNvSpPr txBox="1"/>
          <p:nvPr>
            <p:custDataLst>
              <p:tags r:id="rId8"/>
            </p:custDataLst>
          </p:nvPr>
        </p:nvSpPr>
        <p:spPr>
          <a:xfrm>
            <a:off x="7890148" y="5014477"/>
            <a:ext cx="2600088" cy="1024246"/>
          </a:xfrm>
          <a:prstGeom prst="rect">
            <a:avLst/>
          </a:prstGeom>
          <a:noFill/>
        </p:spPr>
        <p:txBody>
          <a:bodyPr vert="horz" wrap="square" lIns="36000" tIns="36000" rIns="36000" bIns="3600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在每个区域内参照目前</a:t>
            </a:r>
            <a:r>
              <a:rPr lang="en-US" altLang="zh-CN" sz="1400">
                <a:latin typeface="微软雅黑" pitchFamily="34" charset="-122"/>
                <a:ea typeface="微软雅黑" pitchFamily="34" charset="-122"/>
              </a:rPr>
              <a:t>360</a:t>
            </a: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与卡航的价格制订公布价</a:t>
            </a:r>
            <a:endParaRPr lang="en-US" altLang="zh-CN" sz="1400">
              <a:latin typeface="微软雅黑" pitchFamily="34" charset="-122"/>
              <a:ea typeface="微软雅黑" pitchFamily="34" charset="-122"/>
            </a:endParaRPr>
          </a:p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按照全国折扣水平推算对应区域平均成交价</a:t>
            </a:r>
            <a:endParaRPr lang="en-US" altLang="zh-CN" sz="1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5" name="BainTable29723ValueChain1"/>
          <p:cNvSpPr/>
          <p:nvPr/>
        </p:nvSpPr>
        <p:spPr>
          <a:xfrm>
            <a:off x="1557114" y="814691"/>
            <a:ext cx="3204621" cy="887656"/>
          </a:xfrm>
          <a:prstGeom prst="homePlate">
            <a:avLst>
              <a:gd name="adj" fmla="val 38889"/>
            </a:avLst>
          </a:prstGeom>
          <a:solidFill>
            <a:srgbClr val="373C64"/>
          </a:solidFill>
          <a:ln w="19050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 u="sng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步骤一：</a:t>
            </a:r>
            <a:endParaRPr lang="en-US" altLang="zh-CN" sz="1600" b="1" u="sng" cap="all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600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设计</a:t>
            </a:r>
            <a:r>
              <a:rPr lang="zh-CN" altLang="en-US" sz="1600" b="1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价格体系</a:t>
            </a:r>
            <a:r>
              <a:rPr lang="zh-CN" altLang="en-US" sz="1600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和</a:t>
            </a:r>
            <a:r>
              <a:rPr lang="zh-CN" altLang="en-US" sz="1600" b="1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公布价报价方式</a:t>
            </a:r>
          </a:p>
        </p:txBody>
      </p:sp>
      <p:sp>
        <p:nvSpPr>
          <p:cNvPr id="116" name="BainTable29723ValueChain2"/>
          <p:cNvSpPr/>
          <p:nvPr/>
        </p:nvSpPr>
        <p:spPr>
          <a:xfrm>
            <a:off x="4617455" y="812671"/>
            <a:ext cx="3204621" cy="887656"/>
          </a:xfrm>
          <a:prstGeom prst="chevron">
            <a:avLst>
              <a:gd name="adj" fmla="val 38889"/>
            </a:avLst>
          </a:prstGeom>
          <a:solidFill>
            <a:srgbClr val="373C64"/>
          </a:solidFill>
          <a:ln w="19050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 u="sng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步骤二：</a:t>
            </a:r>
            <a:endParaRPr lang="en-US" altLang="zh-CN" sz="1600" b="1" u="sng" cap="all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600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基于</a:t>
            </a:r>
            <a:r>
              <a:rPr lang="zh-CN" altLang="en-US" sz="1600" b="1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需求</a:t>
            </a:r>
            <a:r>
              <a:rPr lang="zh-CN" altLang="en-US" sz="1600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和</a:t>
            </a:r>
            <a:r>
              <a:rPr lang="zh-CN" altLang="en-US" sz="1600" b="1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竞争状况</a:t>
            </a:r>
            <a:r>
              <a:rPr lang="zh-CN" altLang="en-US" sz="1600" cap="all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分析客户支付意愿，推算折扣水平</a:t>
            </a:r>
          </a:p>
        </p:txBody>
      </p:sp>
      <p:sp>
        <p:nvSpPr>
          <p:cNvPr id="117" name="BainTable29723ValueChain3"/>
          <p:cNvSpPr/>
          <p:nvPr/>
        </p:nvSpPr>
        <p:spPr>
          <a:xfrm>
            <a:off x="7677795" y="812671"/>
            <a:ext cx="3204621" cy="887656"/>
          </a:xfrm>
          <a:prstGeom prst="chevron">
            <a:avLst>
              <a:gd name="adj" fmla="val 38889"/>
            </a:avLst>
          </a:prstGeom>
          <a:solidFill>
            <a:srgbClr val="373C64"/>
          </a:solidFill>
          <a:ln w="19050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 u="sng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步骤三：</a:t>
            </a:r>
            <a:endParaRPr lang="en-US" altLang="zh-CN" sz="1600" b="1" u="sng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16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制订</a:t>
            </a: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区域价格表</a:t>
            </a:r>
            <a:r>
              <a:rPr lang="en-US" altLang="zh-CN" sz="16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6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案例</a:t>
            </a:r>
            <a:r>
              <a:rPr lang="en-US" altLang="zh-CN" sz="16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)</a:t>
            </a:r>
            <a:endParaRPr lang="zh-CN" altLang="en-US" sz="16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9" name="Rectangle 22"/>
          <p:cNvSpPr/>
          <p:nvPr/>
        </p:nvSpPr>
        <p:spPr>
          <a:xfrm>
            <a:off x="951848" y="1742851"/>
            <a:ext cx="500885" cy="1272609"/>
          </a:xfrm>
          <a:prstGeom prst="rect">
            <a:avLst/>
          </a:prstGeom>
          <a:solidFill>
            <a:srgbClr val="FFC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基本原则</a:t>
            </a:r>
          </a:p>
        </p:txBody>
      </p:sp>
      <p:sp>
        <p:nvSpPr>
          <p:cNvPr id="120" name="Rectangle 23"/>
          <p:cNvSpPr/>
          <p:nvPr/>
        </p:nvSpPr>
        <p:spPr>
          <a:xfrm>
            <a:off x="951848" y="5018864"/>
            <a:ext cx="500885" cy="1224644"/>
          </a:xfrm>
          <a:prstGeom prst="rect">
            <a:avLst/>
          </a:prstGeom>
          <a:solidFill>
            <a:srgbClr val="777777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定价方法</a:t>
            </a:r>
          </a:p>
        </p:txBody>
      </p:sp>
      <p:sp>
        <p:nvSpPr>
          <p:cNvPr id="121" name="TextBox 120"/>
          <p:cNvSpPr txBox="1"/>
          <p:nvPr>
            <p:custDataLst>
              <p:tags r:id="rId9"/>
            </p:custDataLst>
          </p:nvPr>
        </p:nvSpPr>
        <p:spPr>
          <a:xfrm>
            <a:off x="1723401" y="1844095"/>
            <a:ext cx="2498010" cy="808802"/>
          </a:xfrm>
          <a:prstGeom prst="rect">
            <a:avLst/>
          </a:prstGeom>
          <a:noFill/>
        </p:spPr>
        <p:txBody>
          <a:bodyPr vert="horz" wrap="square" lIns="36000" tIns="36000" rIns="36000" bIns="3600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在重公斤端，针对大客户的</a:t>
            </a:r>
            <a:r>
              <a:rPr lang="zh-CN" altLang="en-US" sz="1400" b="1">
                <a:latin typeface="微软雅黑" pitchFamily="34" charset="-122"/>
                <a:ea typeface="微软雅黑" pitchFamily="34" charset="-122"/>
              </a:rPr>
              <a:t>公布价不能低于卡航公布价</a:t>
            </a:r>
            <a:endParaRPr lang="en-US" altLang="zh-CN" sz="1400" b="1">
              <a:latin typeface="微软雅黑" pitchFamily="34" charset="-122"/>
              <a:ea typeface="微软雅黑" pitchFamily="34" charset="-122"/>
            </a:endParaRPr>
          </a:p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 b="1">
                <a:latin typeface="微软雅黑" pitchFamily="34" charset="-122"/>
                <a:ea typeface="微软雅黑" pitchFamily="34" charset="-122"/>
              </a:rPr>
              <a:t>报价简洁，连续无断点</a:t>
            </a:r>
            <a:endParaRPr lang="en-US" altLang="zh-CN" sz="1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2" name="Rectangle 25"/>
          <p:cNvSpPr/>
          <p:nvPr/>
        </p:nvSpPr>
        <p:spPr>
          <a:xfrm>
            <a:off x="4657785" y="1837360"/>
            <a:ext cx="2498010" cy="719034"/>
          </a:xfrm>
          <a:prstGeom prst="rect">
            <a:avLst/>
          </a:prstGeom>
          <a:noFill/>
        </p:spPr>
        <p:txBody>
          <a:bodyPr vert="horz" wrap="square" lIns="36000" tIns="36000" rIns="36000" bIns="3600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基于客户对产品的实际需求和竞品的服务水平及价格，</a:t>
            </a:r>
            <a:r>
              <a:rPr lang="zh-CN" altLang="en-US" sz="1400" b="1">
                <a:latin typeface="微软雅黑" pitchFamily="34" charset="-122"/>
                <a:ea typeface="微软雅黑" pitchFamily="34" charset="-122"/>
              </a:rPr>
              <a:t>竞争性定价</a:t>
            </a:r>
            <a:endParaRPr lang="en-US" altLang="zh-CN" sz="1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3" name="Rectangle 26"/>
          <p:cNvSpPr/>
          <p:nvPr/>
        </p:nvSpPr>
        <p:spPr>
          <a:xfrm>
            <a:off x="7821811" y="1819583"/>
            <a:ext cx="2498010" cy="1024246"/>
          </a:xfrm>
          <a:prstGeom prst="rect">
            <a:avLst/>
          </a:prstGeom>
          <a:noFill/>
        </p:spPr>
        <p:txBody>
          <a:bodyPr vert="horz" wrap="square" lIns="36000" tIns="36000" rIns="36000" bIns="3600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保持</a:t>
            </a:r>
            <a:r>
              <a:rPr lang="zh-CN" altLang="en-US" sz="1400" b="1">
                <a:latin typeface="微软雅黑" pitchFamily="34" charset="-122"/>
                <a:ea typeface="微软雅黑" pitchFamily="34" charset="-122"/>
              </a:rPr>
              <a:t>和</a:t>
            </a:r>
            <a:r>
              <a:rPr lang="en-US" altLang="zh-CN" sz="1400" b="1">
                <a:latin typeface="微软雅黑" pitchFamily="34" charset="-122"/>
                <a:ea typeface="微软雅黑" pitchFamily="34" charset="-122"/>
              </a:rPr>
              <a:t>360</a:t>
            </a:r>
            <a:r>
              <a:rPr lang="zh-CN" altLang="en-US" sz="1400" b="1">
                <a:latin typeface="微软雅黑" pitchFamily="34" charset="-122"/>
                <a:ea typeface="微软雅黑" pitchFamily="34" charset="-122"/>
              </a:rPr>
              <a:t>类似的线路分区方式</a:t>
            </a:r>
            <a:endParaRPr lang="en-US" altLang="zh-CN" sz="1400" b="1">
              <a:latin typeface="微软雅黑" pitchFamily="34" charset="-122"/>
              <a:ea typeface="微软雅黑" pitchFamily="34" charset="-122"/>
            </a:endParaRPr>
          </a:p>
          <a:p>
            <a:pPr marL="182563" indent="-182563">
              <a:spcBef>
                <a:spcPts val="672"/>
              </a:spcBef>
              <a:buSzTx/>
              <a:buFont typeface="Verdana" panose="020b0604030504040204" pitchFamily="34" charset="0"/>
              <a:buChar char="•"/>
            </a:pPr>
            <a:r>
              <a:rPr lang="zh-CN" altLang="en-US" sz="1400">
                <a:latin typeface="微软雅黑" pitchFamily="34" charset="-122"/>
                <a:ea typeface="微软雅黑" pitchFamily="34" charset="-122"/>
              </a:rPr>
              <a:t>卡航参考价格为对应区域</a:t>
            </a:r>
            <a:r>
              <a:rPr lang="zh-CN" altLang="en-US" sz="1400" b="1">
                <a:latin typeface="微软雅黑" pitchFamily="34" charset="-122"/>
                <a:ea typeface="微软雅黑" pitchFamily="34" charset="-122"/>
              </a:rPr>
              <a:t>所有线路的加权平均价格</a:t>
            </a:r>
            <a:endParaRPr lang="en-US" altLang="zh-CN" sz="1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4" name="Rectangle 33"/>
          <p:cNvSpPr/>
          <p:nvPr/>
        </p:nvSpPr>
        <p:spPr>
          <a:xfrm>
            <a:off x="951848" y="3129167"/>
            <a:ext cx="500885" cy="1789987"/>
          </a:xfrm>
          <a:prstGeom prst="rect">
            <a:avLst/>
          </a:prstGeom>
          <a:solidFill>
            <a:srgbClr val="777777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示意</a:t>
            </a:r>
          </a:p>
        </p:txBody>
      </p:sp>
      <p:sp>
        <p:nvSpPr>
          <p:cNvPr id="125" name="Rectangle 27" descr="Enter Chart Description Here:&#10;&#10; End of Chart Description&#10;DO NOT ALTER TEXT BELOW THIS POINT! IF YOU DO YOUR CHART WILL NOT BE EDITABLE!&#10;mkkoexcel__~~~~~~~~~~False~~False~~Falsemkko__4HooU0THZk28POP9trq+pbTvvzd/gcV8t56cq85kb3NDTsUhojRA0EsgEHHMH7oYP1SYpn09ysXVivguJdhTvfyVMsBLTGvcX7WPTor/CmXKFGCqc1+ur/ZLkecd4XTqwDMWEzCQery1IykhGgzZ/kvuU27ZI/+mNv3bce9nNOdFN2jD84HFVMj5iYseCrrzgy+J+lSOdCbsq8a9/9FUKh9L9NK3J454cknu239/aq2/647MfGMHS9FjHvhyCzzJ7rZD3XeLfaLhRcHXSApE6SPbKqzNh+YUdnyDv9T2wphNyuI4QYCZMrgIe6HHtSrl28lFlqwUfBMG4l3YzhuMDBKdQxYS+tFQNF2j2l/T839bdYzoG+L7AEbFRdg0IUR5ITnlwxuVzngBvfblvBDSLnvycLDbVXluQvuQFzP+RvKEOe1ss4ddnywfmirG8WLskiHGHHUOr0xr9NQ+3SJvWJPaqYkOqu96Fvij9CSwpG0g+AGCEOOhZPq58NXOV1NSAZf+Zwz3Tku8jrMYbkIWnZxmb+hP/1QYzwLsIssYdMTqov/KGIwmB9jsXBNiZMoPEAnoFk8KolCFTooqqGjz5wqA0iW7YlRpXQDuaj2ojdHUYg5Otd4CYDVbHsJRC033NmfDUjOQnXhfM4rXz2JGc9HZItc3UM38CCFL5D++yLJY04ptOttQLJG4ghw/ZrKXPhesj+rIBxTYNegvEMLASkk4tfaj26FmYFz3uuZz6T5kR3XTCI/va0rnJQNW+FrhlwOixV8aSdpxTMTZVXQkMjEHAfDB+GvBnOtJhO3j4N6Umq4S8sIzJlq6OaMbWPquFYvIt8YFDh+WqUrzj5uLOJiMHYM4YsBD7Fw2K9Rp8D9qAZnam47lvWZiCE4ty/1PRW3c2Vdz0MVh2eEZ9vcfFtLXekHodiX5UUo1vmgwlyLqK1ZA0bbOjzrN3vGfV+4HXXSC0Nx0RpcMmDe3c3NIspvrd9yGL7qDKRgQ95OrLTKu35oi6PHGSqtIEH7hDM58u1OEz403GoHmmtb9FS8ypDkYCHoqUTfAztC3p/AAIm3V+f3zZrvO8gAlWtuqk21h+lgjibde9ts/9O+rcYuE7SMDgIiYVK0zXQVT++is/T6QMYkwzX0DiXnZo+wxVXxI2DVuVCGk0Py4BrlJ+VRWHe7pVOipypyc/HgG0DVno3pcNWgPZJn54szKqX2Z48bWrD1uZ9LXLzDPJrQ+upEJ+5WEesKVh3gWmwbdLwCD74heBzghp4J3/ZufOBgGg9aSUJQwgMl5dG5H4Rw6/HnhlDMcn+bgeWUCCWpGln4F1mlmhkwecbffR/oJo09iXAIu4NSNb1gZvAbNTCn9FG5ut3yoLNW34afDeAMpqVAXOam23Aqo06hyzsPaU3KMt7TlMMLUpdFT0J+D022gfOCad5/Jp3P3HlpDEuhGOioOkP6bQUof0zqS+2UNzJRiSA+5yYiWi+q8VC6akkRw+TMjTCy18IBxynT6uemY336QVs0flVVbW/dMnHtvYppwLzlOla9d6/4uatoXeyd6sHH3Q54m25tWx+5sSZ+ksn/t4Gr+DRadpVAGuh0ZKJ3gHne5KiMzjPXmiB68L0+efWJP3tWrxQcDVsnnXLOANXdvu8eAnKpAk1t7OZpk//snVXsy+CKdPNgZux/zyoumVlXrZvSwYu43dPBEzwqLw4sPa/yYlWWHZTaHZKajv/iIbZieUj+9Wp5C5CyS1J8hZdMi6owKc0XVuBMNISJKZi/7WDQc33BifgbAgBD8pkX1+fHlYvINBP3lk3/AlPUtLmU56pmKbVC6egV0f+Mu9+Dyz3/By22tApycjNKanslZcgF24BAhNb2wOJhYbWBT5yDBAELG9Jx1Yww5JFsMpoDHL9CPYyu8gncGLKktRIRmAsPdz1syPxAsfEoU2sawEJkISmo+G2x242UuHL80LXfwqZb2Xw6GD2lnys06vLJWD+h4ndT2Nk7kj7fGKjx/qGLVv9KHt4TJ5GjIYQkVDi/wyeAfxg2EJMsUo8Dz2G/VjZHfSW5bEHuGq/B52mjOkJNsgBbQrC3T2hopXEYSYvM7F7TpxC/No/2VApHlKotWQ/wfsTGvqG6KJMWEADKmMSvjpbWOixCgJobJAzrpkhRwlLIj9hQHMbtVnXOajyYPyCtrSGojp/46FVCVzSp7AgJwO+oAcxZ1tZCxsaUnTDExY9MdTdizLOOHOax5xppeDmcxCVyGSaKUtqxgFb5ZH+kaYw3VHRlwBKOx1GU4NeLgy7XoVdeUVjI+6FK39XTVSF0WwSdYnp6C5EbVxWIz8Zivv7zul5l59jc1afokMCZBKum91qxyqXXFpNjFq1cRiIu/HTEwu0DVZ3Ib+2GMM/XouRrBhxg4V8NdGI2pGcJ1Kmw6IcP8rKvZ4xdZ7R4I/hHOYjdzlyg+iNbwQmkL8sXCsPvCA8VSS1PYp+TpPRM0mk9JtW/o1REXrR5vUisA2NzTS0BcydbVGMM7CBU1k151Ug86y2MfgLj94hPnvPQpsVcADfneywcpI8584K3gCZCuIX0LagP5vs3p1aW7Ic/reaCjDzH4mpN3tlAjX2e3vX2rEg7PcevJiLcxJvRpR216UGtt+2XeFqv+d6Y4mQ+dRJxrzhivkSgoe+zgezVq6a/Hg5gUw8jVPp2DaBdY7FsNEzMXN9/iSIJcCoVWtYqOczoBs92/JgUBQJ4nmFpWV8aeQ8HxeCBn2iSuWZnoAcYEkAfNcvz0yCBZNMhWuI6BUqEwd8UzWIzIWSeXhb6WpAYjncgPf1rHBIuhCMkILiHBC94NFHgHB9hXJ5kstqGDu/YlyxYtIFZsgq3Lc3NFqgSQFGgW4v0ZvCVpLQGN4f3eMlM7MGY/KOGV93E0shxrucPtw4rcASXJRkH5JdHk3U0zJmP186dQRJIKTCqzQnqydIKEJ3yA9rJoFS/VPZdjBU0CSulAYPpJVWpw6+XfnkjSUCx++AQ/I5WyjbfcRuwfl11otx5Z4VGJDXmqvBqD0IiJE0uj9ffzZVPKnJSGSqQOGJlkMCVBqw+aiqIUUVxMafi2IcOvuiTB6Grip91trqsZwnFQpoaSRtBRiSkrHv7lEscdVVy9G2KIID3YBi3rXWxQP9MC63IMDeV7K4iwihfhibnUxPneet3+qsqKLVf5QLgGSYO9MxoOXh+N0wJ5or/C6UNSgx+TpnuQUldpIBXYQk/L1zfxYElwMLD9dcBj0b2Byx643jQ9C25eSp75F3z5X1EHRmceabjp467gPh8ZzbOHxuias0P0+jrJJBkVL+O845emknrfNTIKTt6SRU2nfwQKRW/xK91kly54nWwgqC72iPTLfy/2dmjsgcSxmckgVLzOkYJSzB/dbjT4CV2VmJHfUatYIdE9FX2MJpNjlnj9+QkFthMESwbfSORsD9R4KWypO6YyPekXo8G9yvwOLXEhCLo08QTucuQDgwZH4rQIMPDdJsMARYnZjAhuXXsquuOqPhZqhU9jNfugEZ7AlOIJmW6BWuxvyxf2X9ntpXzVXAT/7WlMIuAXvA9A6TCTTTi82mY+eg8FzAWFx+ZLXHqt00YpkXmyVSRE0ZNMfjNcMKe6pIKKryyojCl8lRuCipoUzCCuKCU69lM8GApKiVUinxLTEFXglYL/swP3cksHVcInAotu62Pym0GT7N4daBs+3oESmxqkuxA9IiBz8E64ProuZrxZWDLGS/TNZvnzEHkM37Xt3xXeTtlicJlwsytCxLkg5KcQ298sarx7g3u8+kqShYcG1uzS7ymHZXM3Chf44RGDGoIWcnCgu8w7ypSgSBL+dRoYyYCPpN3ORtnSERmf2NQPuZ3tk2NjdXpBQJgQlLIQiE94TIx1169SqMdGYhqAE2hNEu7179AZ5Rwoo60wc2K19PoMVfLpitia/TpiZtUBYeHqqw3dn086Kp8K5j9/pFmZt99ESYAtPrOwAifx56I6bjlff5XiNf8sRyFUkBBDBGky6wr3EHDCnQ7Fuwx4zhqSXEmeGg3eS/vI2DbjmsjysYPq9bxh0hiV50+VsimmdCgl24jPCU0bEXyCv7z0HyiRxvSBd0jkeY/Dn1/O3q4iyrRF7B/RiPxhyFsOTbsKzRJ1d31ZIyACv4XBktvvClKCh3pU0HlVrVsFDghOSNf5Y1Q5BDpZz8+Bcymyquds/trKAGvApVD5a4Wi1dzQu2EvCaJjCG1y0wbL3/szPPoS9CuNI4plFewr2At48RcSGbcOFMa+L+L0Rz5EN8OF6L7rR7G6ENChXQhzV/7Ijr8eDt7DzYjxEbuX/0nPsQGmhiUiqcv9wZFONkEKWwcb0d9QiC2GWRVQI6XtMsdIqm0dv2KQArzdOIljYo+saaglmToyBjsiFCP7ilL2HHslpWnVh5o6u7tZcqh8S7scXLFwPFVIbPan1uqAG9aiw9Zmv6mjoGemhQ3mDo4udnXBOBAYM+10zyljQxVuy5iZYwZPNwrWyM8Qj8AulRX3FnKLVtWynbBlaLasMNjx1Wgxcy5WfIpN8cYzcwHf4hYxtbAEKzgPj+/6ktWC6+2/HOjpjvScsUW9Vzs1WsgfzcHWCBdjmbm5I0tFHMwIyfSLUStXX7pAK2arabxvvVdaunCQ9Ispx/z+yNRTvO5ucb/94t3Di2QptU4taK3DU4wXgxDzKqy9R7bHl0pjEqx2Ue98HRQ90ZrYAWYIBOU7mxPxvnnSvEaGFIlVQMiu98qU2JVXs+VDjPkb8/aXiSBkGjvK43UeCoOZexP5ZkAArK2SmFM4hYC2f93GoGeEtvvN1fvjWScUtRLPZSrQJp4PVVd52vwgJdvcWUa9jCwlWNOXEctjmVqjybsl0o6K6dTgCGbXjM9n4nrP9xnxxKD37hn1QFrTpZMZPJtLzxr9PCuD5ZWALQKpjVgbNl7zFYSBD7nKtkP6g4qfjAIW7SLv6d8ohNHxVjQRodhjbHWAHBhl6ti3WJjAoogy3LFycgqURzXtnH2B2UNDbsCvnxQdlG2hs+/7JV6D5sdzfa2qPPTAJBbdz1NS0WjjL6348Im+4PX5wGPdaiuN7BkFloVD6u71Rli310vm2TRJpaw53n0bxCthzVs6vEsTHhUccgEjCdzNpBxI9ja62Y7V6WmcwtGZ6t4HmB7yCkPt68j8AdhiAQCGFUouHIZSaFdKHEOI76iSzhBrL/sNs0ptq46YUkNeUFyRDvV2DNnrDnGhDxXhmwXt5npdFcJSBrBNFj+DSqB0wKMOFvf98fqX9wFSdc/ZOztHjDirJ5tjqPEemfU6hfd4c/Z8CFBwWXRtHH9mkZOxQJS7lzBnbU1UgCVDYiYdoVlg7RSPl56PsXVe9WrZ3/jy69CVV+BCsvl4dpMQqkorqtRw0Ke2Of5nnn92rS3FmiQyFfl44F6YuCOEPK/X0LVgzKbTTf1mxiA2qwxp6tW2OIGbZJ10MGzAaINZj45ip0b9rJfXbtgFFl4FyRBYRkH8kvqJzgUdfkp9wopft2t87bDIOvro0j59pir35JG0g0oz3GlriwzaigFxO2oWx/lXcilDMje+/ykSx18jjSXr45jdWd9aq/KDw/b3+LuXdx3WIyMKj0g7iitxMIS/WeldlqytKAO5RcRD0lKgmdiSlXtwQ9oGQDpHCUh+UguSLhBE6ZgaNgEHVHDQSjHyv/f9x7UeCG3XzQtkkTrTHjMjS66rQye0t8lrBgZRQBN/B/dpJ5Cgplfdhsn07DhMrGxDmKdj+F+pNBlMId39xaB5Ly25fiEa/N4HFSVWgSyF0DRL4KkbjQLj6iCbM4oVaeGoadGpOAQ1z45DthSchLFLKkIXk8DEJbT5ZMaMJQHcG+DNV84X/vhznGwe2oJonBKOaH+n5spdN9q5jog0DSymkGQc6Gg9zrG/l5AuyjdD6GEKGp4BkJrgznvfFM83Qowzc6nWDz6Q2YeVOeKnNVrOmC4d2vTy2XPNcy7TbZbkRyiXH5vt3ZjgFpJ0YUScnhy+eoArhTkT4I3v84+3IXN7G5IkoYriIFuLfUJyEjsGwlTjJBHPvpWVX09zR20WasE+iiS3U6TDI4u0JaoltMF9wuVORNjWa5mPyJdldVnin8aqLyMCfhvK6CSB2dvLnF+ZImJnYpXIYjQepNf6J8R+CbGynyH0aRboks0URzolDyesfOjZi+HVfaghIXiNVVfZAHHmQbIxJ7Dwpt2ekBVPwewJWJdpNphXq5QhHx/tNk93nvOqsAWLcxvyoH+duHlmzpChdIiiRIH456QtqS/XO67bvaFcnACaIvsl/EPPNZwXFjYO7EcX1ACmUAq9Q25B7h75SX4d88NV44Mu/hyOFcDrFTwPoSOY0Ibb0vr97tIo7/dfRX0WgKH4TpJAUV4gTB0EKaqYJbTcUetgAzr89u8LHpgRURQzhU3Vje1H1A76qDeAkd6eDda+XzBONELSD64Kwjk+8NTl8zX/xOZrjQ+FD/yaa8lVzo3y8d1d7vGc7De7PgXilOxJxpVhjPhVklBXXhQtGB8/2CMdjDDILtwRs08q8lX/BA24N+XGTSnkAHFbECWO6N4EHY0nhnViNb/tOVKOfvwkfJSIA2dLgX+ep5Xe4sn/e68/kUsaEPLG24o4AE2ZW1Zkdc0z/Z12oVfGdESgyVMKrev9bm8o7Qlqks9YDe9FWXwiSn317u0Lqowss+ylwQzvPYSwv//AHd+DrXWuM0QIRVQxN/Fcso5nSjK1Pza4ewkBAu+1sMHiHDkJEWtIbDSvosJGxAYJZKJUvIBzQ09w6wBVQF9/MmHuWOJm9rP9sC948O6FPncBIykuCjLl5x2zhhvylE0vUyM/S04CJ7qIcn34uSggZvm5K/S324UBwD47XU8H/6Avq2FIdXmRZODy1ldFp1q2t6llUsnUpUCiJzTo4dnvsFVcDBQUOCgujrLlIZqr0+2IMkqsHtdvLlLmr3dICoDmzkyFaksP436MZ3OzI86xhTPGN5eOer65ziCdIUUinIiO1PmiZjumbgOsSMXwpYy6WF2SGv+HWZGct/oG8EMSlwfqm+apxr99GcTm4V6fxyCveN74vMrnX5vZRPiO3rkP5CQ3uIh5lA4/NEMbg4Wi/yWBormwwQmKI9AUim7bD9tD3MjIF7SRdErG7bWjm+mUxQQg6NR6tQXBwTcgHi1/ifMzXjPDlb7yzlqARDa60/gycJcWWbIq1C/27t5Iq+FfEQTexkyIbVtrYiibdpMnyXtzzMiEN9QI5HXcxF3UT8tYjUHrMkHm71HCF+hIGE84uaziJGrzb6Jh8TTB0DWrdZAO0bkPWGX9n/Xe8kPbYWeNNuRCqRfBOLApbUZ7jI4ZRpYMIwyydY4ASWoDJLsNoRvlhQjkq0dCWzXeI0ualHT0eCigJQMllHrGq+qrXPeOsCKqLwg6MhzOUVfKkIAa3VmzxruTgv266zPxulzvTGBhLlFx1ncvTqJAHWAbVYwGgqFQ+Ryz8MaDWvYKHoRIhIkrTDqm7EzqwhW/lcw0IChSD8fhCivbVfxwzDreWYCuBMlj9Ht37F6isLrlYCeW9MsYDrSatIOu5bdcrNWhyYc3wPxFLkSgro4Vv32jhVbHRmk59Z9UdqBh6O1mYnSJXcq8xUPexwx+PUlwUdhuw6fy3msb+mfP9Nek7iVVpb/d2p86gesPiPY+adspuajuNIT1UwJ25mr6wfzzXcCyUZDvO118WWdSVxdnw35t+T9WU9WSh825JTc4x1gq5M8gcfkOT44MsaIsjj56KHLXQiTUBfnwTHdeKcKNX1GK11KmU9VBkSF8nTRqzD6xPcXnXxvTdMoxj/X2JzErJDmT0ElTbsvlvcS7dAHi737EpkZmLM9LVgrPLvjFzZLnARoxHTji43eVFK6Vr08R/SvgZIWsCiV4NsbNs2/QU7EjuL1EfqW/1CEjcmNCCM9mC0c80VrmT4CHq5u9QC5NHib9yWoA/+mSsPHg3JmiSDPGkZThRdywR2DFDTOn/6ZSL8jUMNX3gUUEIv46wL086oEUOffK/3IVcxyY0lpWGuCCewX1W4fFhIGAazkgKDuSrxDrwAR0szJ04btG1WhlIyoHInA6yZdTVPzxgSQRAjz7gyj4CB9wFBla08somLYOhyRN3wQwOnThszI/zqNJbaiyWwVF5dslfnWF0LXvkDfkb7GXpxKT/Qz1lvNfspIlifvSRSnCzGhOJK6xnJeWd0Rjm0M9rkHiW1v7oxac1tsMKu63H/76mZnALz+kEJ3V2q+GxfMTIt2msY+ZcI3GgnGzPprOPKkDCA+Kjyn0aP7nlLSnwK/XtA6KsQjiKtE4mrGMklxAc5KPKOcI1oOahDXLK1ems5kLasUrjkK6bS3R/ox8S9qtn0fQgrsQR3grRPIvigJpyPooC38tsbHHJkFxyutJqjtYRrKfDWCqQNMF6gWZiEdwGCKwMNuHcFWPZnsE3S5EXgY7L3n1cpl9hH3zvRmg4TnqEl2wq3cwgDj/jBd6bLk5p4pceT6DOtBjBJ5i9CefX9Rdz3okyZ0nKuoG5jsT2Cl4RLQGK2pKnhixnilGFrBAkDaP/UljJwzZYTXz+J+0gZIh8gir0De/lCwziksdk14MnVbWykQy67eaYDP1uFade0vEciF1TyH9jQxadHFcII26OQcN98xiZuTPo6YefNOhhvAgLeI/wYmPOuh55JwDaIM+O8J8Ty1BaCnJTMB7kvM7SpZii6j5NJcvm/vLK1bRppYl0jmQRdpeHWlk7eaVXoy4Vd7rgX2SxOqeW3WBSRMwF2xO38uBllrDPPV4o9PHXBCeduIoHJh2NGdLxqq0AkLTqILFYujP3VPl3TazWBd45nWFcFtrb8BkWiBGX8Upgs7Tl/8EyxufOstMmz/NhBxrrjGbcmo/oYy7N1c1Ty1lWiFjQoERntiKVmJkm9yQDR3Se0T8a2k6t4lT9O9Ov15AN0N58fRewaLcMyRjQGwjtAiArNPbzh1xReGN6CpilvOwvNRej95yIsnZrK3jH/bcy00uX8jxNqlGZWQzEt2sVbay1WkVfnvn4Pbmk6z7bTvg5cnYI5bthL7mD/5E1CM0z3FC1kX+1SjVIF/j1DNPUdyh3TpXgPxK3Lqk3IuBO3m3adpO69U92XNC73sX1Tdqzlwf6g0/LuXGKAkGRJqDEjx478WVJAqnVx+roYoyLcbW3Dq7Li86KBiyrOxg5VADADOif3TAPEu5MA9C3IK8Lni9hITMCs4yJlaX+XwTE6p9gWSDb8PJOWyzjTYkkIgSPEeSN+EpuEEU13K2z63Bogt/AFEh4lG1g+T4LZIERahUe0pM1I6u/NY5sr+tVCRQQTxfyaKYLTZfWGNG7MOX5nNqH0N8U7rgH5HIAdLSv4KZ5acXv32xnhtWSUZ0jUarENKjxxcR0EDUP4t7LPQeUHZjJG/JwsjjLXTw8HV/oU0/d0HaFrMMoXhOWTGlxpda2t736apWRkWFLCBIsVzb/aBgJUrFGDOKd+AEWZsSSFZALrs0hlmL8kxw6QXW2aeBD4axuR6KQt9v3kfrAXBv5ptcWss1JdDeb4QAf6EQDWaz4jcqtNtRMprzztf/9iF2QcDsr3nOJkCZqnHqLQ0A4RDthQUwYjAN716KhJcgnI7JMyov0H0yZvvyk/q37CBEijdYm19knwh+pMqJrSwJcCIyIPAx84hVTHmsFzx55s6+f5DwVffemTznV1mDEELmMosMCliMoDzKKO7nDMuhuBidXGgfz4HUGNCzbvjYuHQkGIanSmQj/zATQ+bvBm+R1C6TqVlN3zd8Gi/rGUzc8VPSvzTmxr8n2/Q9+52Zt++BD02yKmz8G/w4r9MKDXXD8v0TgyD2FLwQRz8DITWWcmt2a1+sk68qLejUcclyVR7IKXa9aJvl4BLSmcFIeYtjtHf3Z2AzjFOVjJXvu9ACRWCFpEV5weTQ/ztCUpGdFOxfZSeFQaU/UpR6vXf25L7G4tchQoUeUYdmLLfGpzB1TBYAk4i0ckSCKM7/yJ7D7iMbGmS0f8eTOywQfQstWpnlATNSskJnj7oW+hIx1I4kzbr3dKJ3uVWM/e6Jlb1sJg1GCTahfAMNOE84x3vsz1vB/UeJ/0NUpl8lYo6egOYyH8HYJi0lpW94IbgK+fPXvI0uAmhGPbOh/i+GpE943ypjJJTlM7MCZfe1h+AXLNCq1roNSrw3VycfPXpnEr9A0dORhHvcAs++3ie/TBWxujbbOyC6xuPBMJDSFZJh71Q8qxlqwrero2JqeAVdvKs9NYXUCDiahmNisuP1Hgya56Z7H2aSgKWLqHzStYI8GMop08n4dBR3KGqGTY0/x+XStAnKccyvjWVwht7cx2hDe58tcebe9WrB30dzxsTutA0Hrp8zZ98gMIrMAxj5vJ6pebJR+SRpKzrst3XocA1Td8bp1B2wA9D4ctyYF7h8AXkfjQQAVwTspGM3f+b5neHT7UhYNa/CNlfY3EiABtm3Nky+zbal4D0FOXWfdQ9+mtLGV8/546Z4Iqze3ESr1LaRNvoMCIeMTa9HQ4lybGbVkOJ/Uebhj+9BqJ8HbHxdxyr1uM8HowwUbkpW9c4YCzYLcVA2xTRbL6AkdZ2Y64z9htkzCRCM5u9fYvagR+1dN4yzw/oF11HZTpe4thh3RzB/fEYZNdUGTFCA5LRvM1/803rHQhBeRnE9VgBbNZegW0BWG0Vsid+Fc3mPiV6a/5NV/xsgzhfEdSvWHC4CNpRFb83zh7CgMxE1+2YAZUw4H6QzjEwsVF0q2pXKa6ezu8magC52iP/RQjhWKsjRR8YMfRIGvbeF3yMtmWOewv2xC0BUnCVeoclkCzKgv0xG1GRgGCVPPFGhhWqS4oue7UtOffXhl6juXzv19DoBzBgXim3UvyPLzhPEWOR3vtS0R+WdcucuFjqxn/q4xfUqeaK9bVVEl7Ef9egE7fRsm2ENs1MeoDX6ZiPb/0d3efwN8It8UR8rgsUDM52zWcVuh8qN7IWbS3R3xgU5OK66wQDwXVUsLFLbU1Tgni8NIBk4m5mjW/TNIQAgNCDpefe8h2vE0A39s3kXbpudybDf79zCP4yWMw1TkZ2UoUFHlnUKi5Kg2o2iVNT4USGNPbXWX9ql/PgqQb8LwsPHUqR5v3GKqy9kYQxU8VYFfbDvwpTAg2q1au1u+boyNzdQs0SIe0B3ELuCWGR3rKhBDGpqv8+bva0PgqK2c6DdaKl8vXB5QM5Op3RDh8zrloNwH/KhJS3tiP1+BDBoTxwwbW47/uJ0UqMq/uFIWniq6nWUqF30kMTLLKBfJ7hqk9v/QISGETJppb7yGV6IK2pOzde24fNnjsGkENJbZoIWPb1SQuAhIMvjPZTI568hGCoeSU40DWjGUMCVIhndabsO02MfhgRBL7j81Bb84LhmLeFVXlsVq3mqoq4pTmygHPmEYIRkxVWfyUS8yiE5UX0Fa9xrjpDl90mwuWVPyG+AkKlsFnOjbc9Q4KsbqGEOYS4ENSy4/LIZsYWyeIMNrm516AFrjMowpuhjtkEPySOh9IwCue5lM5rs1X7M36zcJONxRDTfwojDaNBWNXad0+B8osPV2VWiH5xS12QyCIfey7YrH1i0wuota4FHGk2li63TnTIcMiEDgmILMXhRvPMaBvepPb6+tWEs+vUSbACKLosnoVYP9SYfRCCGvLkjvLpXhDNFfKrBkAeha+RI39CFjUAlCtxqxiCI2gEyeSxfXm8GFV3RH+WMCTZy24ssAael0Q1dBy8ucdJCj5g2xdsvJWDdYY2XFzdWzW6jrwzrFrR6SgtJVjqpUT/GHD8zUPjsfTUOSXcys0r6BEvi+a3WoD0JIER09sdraSnweGBJWYC522Vl9UPjK6fix0I56R6vZ/fRPs7ZioL+ztbHns4LW8Nky/PHp6G9/JMYP097c5s9ZU1chyg4dWoAdEEDqvt7YOA80jNyjMmMhrPOm3axSxo3GkkCQbt59KOZGAijOH8Zf3fUYXtxNE/dOzgFVC8/kg9/0CDOdaJ5KHAI+JbphsOB30MS23rmpnFPG6aYAfyYVEdpg7TUP7mMJUybztYc4+qhfrZLxN14EWKgGbGu8zVkVZXrdaEkhBTpEjwYAlTZ3SDbUdKlmsTjvXkprjKNKIw5C6vynq+0458rOTJQFEe9ED1mQw0hWcdSDo79h6aUrEbPMrJygYViqgeS56WU81rePlLjOVqoZB3ZL5YqJAQYZGisHeCYDS0eTZJvsvQ/V/94nZ3vtO/uC6d7VV1RS3GThszqrUco7wlchJq1KCJ842vPUGmWwvkL8XYN8undgkqEDvjApx+CUJkb3+K0tLl2FMGMfxectoQGoIGBocikbyXF9KheYJ8DM8CWIX7SlGxxsuPX7gF0zeMkjeQ/TPGPTBbvptKgQcQ6pi96RI5SaEC/Qdj1i6H1aTropAJ/WUBWvjd3Y8XYJLHK1yFrEJhc93vFCvDeq0ruP4sB3ErzrfnHdniRcxm5GMYR63+Ml7MTKET0sIW0lullni5fk4ovw0qgvJ0Cg8y5oFGs24Kb6SPmAQdLzNtlXYZcsKzQQ7Hvf4TDQuurdTqHk4f0b13hPq2CYJZHqxUGDUQmXi8AGmsZ0I5DFsZuWG17tnI0/Hey96LwM8yG13bwZsqSrp8sMZ60jfV59Pia1Oron6s3K+Mp3Qof++mEsBiMMSWpR53H69mDPHwpZvlCUFHYejNm/dL0TplZKXkUJXxiFf5hMExqUJX8lzxaYAzwDSZK4YXO5tQSJRSVZpWxzZu294eMOv9L4igTtc2r4pp7nC88qdWJPc22ReoET2dLh9VoXOf4UYdutlH64bN3FzG9PlwVEJ4eMbObUR5r4ebc0RIScE4+EutA/jCRXEBJiybJTFj8bziJVlfTNbzkr/68H5WVwo8VJ69zs9OAJhpPFQHLFEuDndF/TNZZ9XvKmRv/WWSHzRQ7QuHd2JXow/PgzoaiXOtAePS/DRLfSFjNLLMPJbVTv8GQmZLnpVIPe1UppcjibD9zOjVhuhq3bktbGvyctDry0FRSPFyRWPTpBqMbK8v8hXW8jEfJYsl0Kx2ik9SSkS0Lecb+D9rovprsmwmKxpTUmtv46j8aW0obDGo6Pvy1KRQpXz9op+m+8gcNyZ0C84Mux4mQKdCq833i4tQhlhNOpONpH8nd+J5Vv9AwIkQWSCV59VujrrWiY6KhW1vvwQTZZ7GSj8FhCNXpnQbNBVRop/QJr22jYbC2VOi68h5JxRRVELazgs/kJZ/bGsc6DQI/GJElpinEl9t/fH6CGM448IoOKvt9zv8p2rQaOrMCIHTaIN2DoAByjcr2mT3vSMsAMw2b0bIm0LpqYRmA0MwnZMKvh+dsq30eaimROE8gWkOTBceClZBCRg17hI4Y4pUnVzICFum2nm0aRMFVIRdKqwumhvGM8UaHemKGWLZJIgieUEydOPWjZGjco/PRiU2PdApJTd/4xaPi/cWKKhBiH+fjmtP1qzodGQR8HExSsweNLAgMm4dBcmXYTco8XQlgrAA4jIRbEKH2EvCF8OqT4hnO0jrZVqvp4X6Ypa942wPV1e66cacLGJJFbfiSdIsDUJ1gwizg96Dx/KP49cBDCFag3MNy31XR/Rmaum3xsiUH5BCvnFexYutXIeZpma9+LiflPs6IBVjtolmmwjlPyjnWgJA/Yy0D6dAStRukj+jrXqZ6zH6uxLkYz3/EUgvb236ao2ZRy95668T6n0XPP2qnDUdRt7ePCeU4/qV1KXwJjilOBtN+LGV8ITaTe3qDuReB0qZivJWKEKw211YVaKfjGjym0b97ACn/yxrm3lI6S6spLwWSt6+eUTZSpLK28ZU4VoLVlCiv8BuGeHTfBtns4lXQY4Ji5kpLCVMG+oyscx1+UIrztuzSJty/it7ADSpzAx1vqElDH12ZhoEHcoNoz4PYnUfDt+onCvRhvRMAAMYKPEFhXPDwAscLB1vOuoisQnbHNIW0CGbUle6LM3vfX93GHZ07GPc2UgTYxWwdgZBRQVcGHCJUbRo+WDkXtS4SDsgE1ouxyjmP/V0lgm2AMp5fUl2Xnmd7T5cGaL349CUiS2mlXqc1lusHjGM7H085W694ocHqFZx/lxybLhQveptT3X07Tkz1CYtzLZkCCz87/rNsc2BrAlq5w2gsZp4hZnfyx4U8uCBP+aF7/o5n/BtpHB5fjQnskd3CxU2k6I9+JOuxo2DrYk5TWr6u0YVDxSPoQmZU0SXrfiinrkrsWKBimSfpCRp8B+6aVcfUEKIjJ8+WPQF9HJLiA19eM7ZIg/rd/6I9o2qmkA98UODg+hJSv57BM2nhuHRAmPD+HmgQl5jxe6sv0nZuUwJvHuJfLwmk+0KtBlmZ7RZT/oi5lUqpoUIEioiEO+O5UMnWcj8x6CrR9ceM/+PG5wEfmlVCTjot4QCdcyErZJrFluydWomMFmV9g8wLA/ycA3NQDFu5xTmK2dQHuJrxbiwC8mBqy/fUAYkvgNXMUEzc0u0Lz12i5D58ucvdBzHR2vIJDoAOZ5Ke2hK9P/Rw+xcY/ybHZFePXRFuzCZJDginYPWIRXKZXHPb4K/Hjz4fG3En/hhXmh4c8WVzUgNZlv6ULBFJqc8z8s/V9vvVzGnpOCxNN29PyKN1RvWbPQopdwRwVlJ9n/e0jCgjI/YRt78QyOT66cLVPVGeilyYaTr2ZwZEDeYnlAe/BmLZdvCu2NTbRgFTcsSeOU8IPBjRRxDvNqTN+EYPcYImqG2hnVTTcyrvJRYKCWz8pfRQ6qNGH106+TNa0pqjpfuf8+o0B4FZpkOODZBzDW5il3q3phpo1u8HaCuI0USM4gha+lnNZG+ug4edUbpuOz95/1NmaQimBfCptcQvMNfnBRc0LxMYKabQ8WclsacqLuNJzIFy3lGDW6OXkVa/sueQUlgzM9nGzxDhaJKWrAEbUVwYEAkQU9UUbbK6RqRsWYoHMCgwOivzDcG4x+xyKiXHPnRVvt9doDFFHqstXpgO5nhJzmCOd+Pr7jHbvQuwcJklcuMtNY2oddrAQYpuLB3vn2Rd9mXNAbBiSQyUHYmzNC0S1xQGEWNqI9mFqHH4yC+I3fAow0JEZCat1go0vXB1bs563vLPZ70AERUmGoSwDdU/FJ+8yqKrTTwidPkPZWfBBzSd45MLXEpPw88HXb+ysXWJpTaxeUpx4JGxGkZR3Qw96nsxoZyVDbPV6qP+vh8bgRrWQ+KvW1qBHLTkOEr2RUHvamP3bbEN62YWlsgiLJsIp5ZWLLMviljIft9wcdDhvf8hJ2ihAfk0rgOkwxmKOOdDn4YRNVKvfuIDvtXgfOGFICMuoBMokFXfLJ/RsuIPJzCBhKNRPt6PWUBXfwtadGn1EgOcbSjP83mUkbvmzAJ0vXpRtDRRAU4ODsihvILlUjW7drgd15jWzpV2DkcAq7Ny1EgUaKQRVjXPZ73J1KUnD/q1LNtaOt5mhASsAm/4egozJ0pI1Qkr7lIJvkOcMnKwpzXJumE8G4s7oCIz7weubjZF7gHVjrE8uQ6DAFDKru3qVsn0T1s3kpfUBmqTWYBU34HYIZ5avdGhhBXBXw+IrkH+nKcw9s0+VUw2v1DuTWXbw4EimNaj7OUh4z7sKqV1RHb76kEQ27VSzo9+7+edq2e/IhfPRTXy2eClR/+MajGUZJBK/axpMhMkF4Q60GT2h3NtQwmUnFw6dZN5VVUHEWHCkQkpoj9/357mUJzK8r6U9ngMO9uAO3Z/Uv0BZUiRenguad+TmL5crn0SmicGmyXaxAJHq4iHnTTuByXCXVRR9QKfiDlNDM/iXQd4ddrzYwGwQ/kK/m2MuOnOqnLwbYkuynsk3RxI5qsuLqHok+zNMkJtQkebCGRb3lEmYMbuIWB6/M46wuUGeQsogSuvg5MYpMvr0I/wdzyc7CSlDYt4ni5WG7CSqghkj7o8+TMAnEfDSzk3yLKcpBet5H1c0md1lGDytCYbgMccwKwpPq4psebdahmg49VCPJUjCOZHSgp1N/5DxDARctf/Y3ZYeZERLseCOSyR261jrUdkq1OZtheFhzeNGDK9HZG5NUJcNOF25/K6/ue3eNfCfIZTN6PWcvAd1kJX/wBfVB6YVnL+ThcbECn1DVM6fR6floAc1nzw+4QSKLLGCnQm79NmELz6nhcVbm/Gx+t4N1dV08Qs3h05yS71hrksR+Y2jekJyBrrrfiAt4Ww6eTUPC7IuebcT25KcPF6eK2suSWuVzL4nz4l2EIJKw/ZfWpQv6qv2XQ5Ge/eEyzJBrNZLRCCg97snpMeUNhugRfddLtHcC3OKVJJ9O4sx88tzwFQJJwHMOQpjzz9iZiZrcOt+lykXAc10legw0gsKx9etSm3U0AO+xu5xRBYgekN8vcgLgCp7p2yHgprDi2e5ji2rLVTNzxBuE5ujFoEHShFINnm6sz6sJVZ/ISvNhTcR+ENdrSz1/+rB8MZ+g5paH4/YXiP2v9eG7LSabrbfRlcN2dY2RC87Gu/hOHuTKSHTbaUgpemSTM3boTyIPJDJG6qBX3YjJmQKkjP/jFQohoLtsRvE4K2ymoT82NkxV5qEbxDCuCicxn0ebN6yhPFLTXi/a8DiVMo8qYj2AC9zK55fFQ4RJwQevUJNdz/9OZC8qPIap8fRk6GPTxxjoK27lj3snud4nJiwYMhbQ0hojE24ovAmqZ8/2HeGKlVO53sLc7V8pNza5fzG94aqLrhIk4Ux444ZIn+d6uddu7aZZqzG4S9tXz3Uo5T5BfmOvmwcezJ0LXQOv07qMGSgHBChwcx5sNKFm7rA/dmf/D0PKy1wT0jWe/9WZ8f2pPBz3x2NE0ibZ8s+cCZPHpaXczsjAKRlvlm6IiLsTC23LI2+mRmyqv7zrMu6XQm4KasAKA4hbpUBBjTGHIpgZ9/RXC2n4+JBWATv193fClKq8azAVm0+tDfcCQpcWmBImzBzzK8xJGxMrwPBbAMwspaZbHpq4vFZhtUEQO9fajy6C6xMxmnNjwJhAuHBP/K7aJ3iS0V7lxuveAckRgtunsXVPVMijAXFH50/srlQHaTe62+c4qs//0qNgDY52W/LM/ZLN0KQ6gl40oFA8b7HXkvEAU7iErqfYu0KbMtshD16AeFMgPmadlFL4/wazp8xpJAEcikrYOORLxvDMbHXvykRkzfJA1YPj+ODyZrI1BwfM9IKxAKeGRqpBQJF7g/maYUK/4ZFHPcIokzUDdGr/Oju2shIsJSDXpkpx3CGJts+cx6Tm3Q2xDRKBN8vwGcJd6B4CZ44ZZm9FD3Ulo6AlhviDS24PcpMD24xjih1G9AMJposS/Rz9IXy010BNDg4bUT1FGEAa6StertD3GJiRkwPpknsDOnHR4W8FOhOdoQdFHxNlbCoOnRrWXc8Jp9sEq/6lAr9PLApEhooZe7AX+gDqotrft7MAeYbDX/pX0JGOZkRulJJx8MkkdYVdxqZQv6u5u5MUf2XsoNuuDiSVzDHeyU2oUCf1LVS0SoSK0SuOMx0z5tboqZ3MSH+fI9DMRX7IFYxmPTntYtVvOqCdgeIL2VOXmR2LyAMIS/ly/CteR3jjdnyAxxjmNJPHg4xhhVsWz5viTGPl+IKsNQHLIFf6nQeA+7OhHGrKzc6AfJASzXXQNRm+Qlru3QCEyCANcKsRvxFxGy7GDI+NQiaxCcE2EVQnhLDLnAivL8giunMXPXsRvafsM+PVX7IBWkRSZjJdAhfYZVyVnlAmZFXhTzpWUtp7nj3rb9DMCtC0ZXR7+uc+R9gEBH6xKtkDEy5T6OLzuCKqMN0fdK+/4cRed5wwCfofCtZ3yWMkOg95aGkut31gA2yiGNJBhL6SBnDUSHAbKY8kgRYqxMpLLN2N5gtORnxhvSIxFwLFnplKsyGFe6Bkw2P2F8rthxHUQdILmYDyMxIYA0IVhvEpUbQuq4Dq/qUmmmjEWnR+xZj3sgzuDLvCban9XtMinxz5jZka0++GBFhl6oxpkayLkhZYxDVkH3VcvbmoYyPpR4GGJVQnluC5pVMGlensqMpmusAayJbmGY/uMrp9MNAv6jesUNRG1oTdOL0lraBbsMxsvobZEV2+AqxHI7wWf+8Sm1q6uyBUNpjkOfiCQBRgZ+oD2fZdckIh1Osm5yamXlScLijfDuoudyl7sAOw/5zSdQsXyISTi8s/D3OzxvJyfmM1fD6cQFpHGyv3sDkot0KDYRudP9+SMOyyeKdT6WjQzShAmzO7aGkABoms1fRjZwBySeO5Zu7GaK6QKr+raI9uXELUPFcEfO+rv76KzsQ2CQx25WeUWkBpgX54CDLCT2M1Vq3ACSA/LoDz04SXbQu6RYRZSKL1uuFvVfiiQfbhDt+5aaT+PrdIXavH56F2pA1YrNltUujIUB6XtziufaKUa68cAMo0JckMED9g9g8DOWyAUqU1zNs9m1Sd7fWG35n/kT0vvIaxs6jQi6FlsMekZJD6lVeyo5+5NkCJCx39A5yG8cNwM26x/Jde3rQ4W7Giy3hWebTamSt08N+43121YpHhL2/U+EQc7SVqkNujbg8yjmaAWFA0Wnyy6vQOAKoYB2WXWhNwWnD7vREFQe7HSknM3Mt8CPfwnw1DqWThAGcu+kuZk1dhElrksjhSoe7j1+sSfbT5bKHefhaF1DNn0tt/8l2ORcCUiogjdAAiQpYc+o8rCTFltBSMdgj6Fj12X6TfrUhVGYodZIUfYTR8mFKsQNZxJ4JwCdTy2Shk90OyjIyqbRzwyTbR84WR1EKkg1zmGlspMVlFkmKQwugzvZrG78DeeP301b6U6lHVgJprYQpIWy+5AHHZAvixailbix5Br4nuWGKonJbvnZxcFv03HxgBse+F7nym6Mxj/q9ly3QDHQxVrxT+NNtvtdMzDTGtCybGZORS0T6eCy9OK483ENpLbEHtY4KdpHrA+tsrgkEfoVKCZEO1r9BeJpLFZnum1ybKUZcp90P+jDutV86r7YBBcbqAWGvHk3OfRv1VVpNRdT7eJ3mmlrzzogN6IuXVcAf2Dmu4noJEJPAFCzQerLreaw6Pbolbsy39qNwxs9bMZluXPfyKINUbJDNgvG82YyS0u92ofh8l2h75H4CKToD0KWQ8zWa0rqHQh0Gmpdee9KnwSNLGq1MPGmM6P7MfCZGOqItaBTScHp1DNtswdGwcb0HVxJ8q4OsT7qp3aEEWAEBvsLb85kowMOm1JNGI2iioIZ7CLuyuqlmcqxFGzQFqXEx8zMqQDFcXe+XUmNICFqQdiEWo5h1NYDVDwlcLE2M8gDtelUFGl09jkD/k5VACyXvTnYIYn9Z2By+81M2bvKn6PX5LivCXAnJTUCaFcFw9VTuBbBBBKBQn+GtM0/62WGaKXFogTZSXctaq3+QGCs9dGDxweiUPptauSd0K0D/0RMUJC2VSQDR3PaAEjnRhQp573ixXM75J8hgucfIiaZ8VriBFJbl5/RZerwPUb3ysVxzC9Nh5SLypwvKUP49bHibT4TgEK4PcblIeTYZt7hZ31IPoo0tNbRJT64xztb6vNVLVsRrE6UFYU6SosPjuz6zIaUdkMHLMPs8SnYt7iJI2zBAd/Db4zdwACfZCV729U21bRgIbv5rsIDxYY9QaYhPfMK6xd9kKZx25GodwRM7mZ0vzZ1TkADai23VAkfmbgRHSS+dI6zg4QumAKutXbj4+Q8dTYBcPEiwBsYT/rvlWR3Pxk6/eOy3HOc0uamdFDa9/mU7a8P0H6l1V+zJbfiIQABXkHrSIlqP5s7jL7/Pgl2zRo0jk/QddhQi+eDdKCjO3H/zwUj9ztS6DBmeOixTOz9THRqnvcV2IRPwDFpp7GAWZpEA2DsbsqsSaJxuHhdmvxYtmA7IXrFzQR6LG0b7fMX5A0FTl+syvSKYI9ym1LCBG4IxYd/uqwG8bWuwCR/8O6PwY5+MUbE0oFiytd6qD+FHjyvgheR23Yg08zFtfAVBWRwYbZJr9ceXaxhieftF8xCxOlqekqwZitYzPoMj2D6auutQQvc4v6QTiKLeVFyDZ7vrm1OyDgykFcTcWGqO0fCIYK3AOmFHWoKrLuEK6One5tUqH2lH7Dlohw3Xq7MkJCnm6Ak/nrJd0xPC423YgCYLrnyAFSW0+wB55gKQWIqXD9bn8eGp3fPB17SDjsLQjZHWYVkZVx1fqOdgQYj6qPlMWzx9e6no9BKWH/r9AOCTN3FV7XZ88auVwKWdUennmjE1KJ3WUnqS80eBzsgZPD9cOgR0MS3FwdYsxtHJLrKSsYkmzFS6DxtRDHgbuxxH6asV/dfefNtJrgkmoVdeDRdKe3FwtEpn4CKN6ig556WK/SICCX4qYhJwP0wC/Q9qFEioxbcGe2HoyXRmeF8i3h2vnJKnGs3LecbtSM1R6V+HOATbiAFwWukBioYCrMemp5/VN2CJM195qB78ZFIUicvBp9PJeMp9mFmMOPjHz88R5+lEHGbIro+oRO3MaEarZTRGEpYJoI7F4CeYETDRzdRHBNcpOfuH6RLUbvfC/yJ4NI4UxRrLklNwaQOFaP0/wg0UxNPbnuN5eMsWN1L3oDuTK5OtwTDhq5WOQrrJtljs5z5423nUEBCnYC8Hf68MS2RVtRx3r6AnoZpBfd/sHb0xnxhd5EvnyUx5frFAFZ7B/GE4sU4n1uauTd9dNnl5aZUeGngo+TW3ONW/FF2yFgeWCSA7ezf+/1mXpAGGXmk/b6lpD5jhbDZAIriC9XZchwzfZAkcOHJjqTvL/x3ZPkIRo5DyWZTNlX7eRAcoYEd0wfNMCS0kKfN5ccwOWP5w63q8bGwE50byt7EJZy5og+cpKRzXxhpznUkA3QmxfA6g+WkeD3d7mDScR6qbAzKPNr4FZZ5Hlq0iWaS7E1HQ4hcI2V7jgLpaVFOufvFUIxOkPibsJ3hM2c8Huw6LuDOow2r2CNUPTK7NDNbTUDtqjbdND3vECbjU+dLNuZtfMOFGoi1+OgFzxuf4AFkId6pU/oWSCdTVczVj+8t9f85oStwRjo78GNGuSM1svk82zfJFXeQdKNLoHeGYsRYdKaCtTK81I8rka3DaJJ0m1LyxvdoL+8jB/m3LFiOqR5mSfxV8YQ8U1RDhAsPW813RqkuRYC6aOrMuDBuDHIIWHpIjWn6Wv9ymNhH69TlX0Ed4KqeZx6Zf/w3Hq5ST4hCCC1TxM1AFRC5deZA222Z13N06ysPIwxQKM6LEmHO2bCY/qMaF//uDjevg2zseo964A0dW39KbZznftWd+IG9cS+uWMsCEXLTbSNfJ3S+J4hUiYfUBXRpn7M9WSS4A1+B7IrmZwz39BMz2zL8UYtvRU7xF6jCV6+d0arTwLfBKlT54rIO7lJghhQUO+DkdIndnsjs/J/6zaO2VMs1gGPDLLsxkvxIRiLPUaUGXQZxpinLKrn6IF/2GVml+9fA/vhre/ETwb9kPP0A4vgv+y102Mo6HGc6WgKQTQw1Lv2fI+X7hsrXgWw7Qg4wodXtBqjakY/NYOUfmp6FtOcKJraVgy+ShhIGFLOl9lBekKNZg6AIbIk11vHuA0dRbQTBQOe/opZSb+k8HvedBN6SxQlx9tQuZlMpBdRE7Fc1sNy+Xx8C6HlZn7w3nCsfunHZMSART6xgxMJTZjBX9wiqJe5G31T8XQ6oeUNY5J8YQYt1igpfcmIEOJKLkqjSMkAIK/Z8OGX4lxvlCoVbXxqwQB0rIJCOa1G2m7tDEKnR5A+0j6RuM1qAHreyDmGPnP7K5hg8cQ1UhQ+NYU4x0c2pSoor7Me75EE0BAu+fC0dY3u05anu13+AF+1kCrsA0aplJN/oLLTu0ps9wAxKAYyE0tKZOyUchv2TWFS8Xuds0EUQv5TpSveECCLxdtdI840jh0jdRuFdMr+3GGryxTThRSRdDXbHbdqbFDM4zup9Awjm1KMFFgC5zhhwsMczZY0Plfe2wLiqZvPXmxwpcuDX1S8Bva/q6qjF0qXqtDt0qzLxkykuenLkvdvjcAEDp0MDGAUBUCDAx2xh26MavuTDfPlZRv3HUbId4cWtxM9ErL5SkkTTzKIHxxIAKfOxAA9xv2Q3oTxjvdE4ZCihjNkAO2UZq+8Ovrbn0NVgDc9KwUG/yV2dL7QNuhPrWWjgMZe7GP7setVdBBvsLhdipic+vlISuR87DwyaMbVU+cU+nHj2DrYzlA1VxmYv9GFIW4YK7hY13+42xHhrO9ogAS5l7V80VHGz1WdpWfdWDhH7JSCaEpv2nHsPt71fJLIr5ry/WZDtFklEuUELnd12NLz8wnm6X0uexl84la4XEjopmmpZwRdMla8D8Xs4OdcZqOFsm0tJIhHdVzmwvhOcexKU+hEiDW4zjh1x+I3eroslMq/K50tMHJmVFZGMFmqYb/VcH3gZuOLpDFkUZz41aM2wvPTazHinK15yqBj545MvkHWwPy5Zyb7IsbHsZTfmO95/5VmD4bH1ChiZZvfFWflKw3oxNkdS9EOHkCbuR1nXMlEhONriGR5cSXU9aTC/Dgd2IBgjuO9Ds5OwbGGFY+iDfnqRhtvF4lcOxkgEw2KWm7Kb1nvQXapDdmBudNofTQVAoMqSU/OTH2wztK97uoq2mTha/8YM6rFewMyOQKxzpQmbcbOyFkeMphuz62AruCsclbCVVczpRzSmo7+cED3DZe7ISoCucGr8vbIRuv9/89rHLvBwzcTrz/HKeL9LPVe9FMW4w1WgxiHi6vx8+2yK1roBzMD/FZHXkLp+PedRJLvj1fqpggaj9Z8Qyz80PU7OilaG1YgYvj4hz8q/SrQ668hh6OzjvKrLp1SlxP9D+ZFdzdNMlS7aSCA/Ii16UsbITVunAVvfQHEayz6IwAOuli1zJ9xFMVs3p0AFJUA8mjjr1w7kB5rOblmTC56OL+DwNFxIGcRMh/8Hst249aR9TujuPwvJM3GwJhzn9TvQ9sgeFUscAx2wwmSlWEIGITZu+HUspjrzawjBEzZ+NravCYWTRxwl2Y9wgaPGdKIv2UTxH94xdkmt+ySdfiRMcULGbcHo1qlPC64yA6NIjucjpywbK+b6WDAYSwuIttsoLMFwhoPp/DUfkfwqAg5hvqCs8peGq+p+8hJYRw2G6wln4hADeIcSkoR6hPEOyyLs22WdFe8z86aubwe1E+AiB9jKoPYZaGd6xR6S6xCzlfSK75EMrYMm2BEzQXVm+OuqnGf5nofvapstBSLfqUz1NWQxUQ8Ob/+6zcjbCIdxxlB7VIh8xLb2JuVL0wsHAlUwYlJ3QRfEPfPchHw3bLNeUrpY/FiQie7uRfP3aQFLgtJQn+5FApfCCQgdWQDJcu10q9lkMQ/TMXLxTq8bH58V9NQso5ATt+gca4J0VcX9pokkg97guOPYBJb1IOYfco9XCUGvYBuXYksi2o/qLIx4gwCefDulw51UUdwqyOFJ6cYoRwKBFxY0Fx/9THg5sxSFRojynUdPRf1KmKwDjBbwFuxFmzrYK1oZ/1F1hJD52mi6LdiaH1odCw/dd0W/C0przkXCl1LgEMkXFEg7ExlLqA5nBvuIKc8vSO3hy+tnBaHmBJg1x7v5wLolEchrnQDEAGissTfl7sfiyzgvhZkVATUQo+1JzKWH+KqaKsyJctWhBZQ29bYTn+38BFqQ4ElhekmNl1+W0jnvd3t8tpV4dS4sqP4bHSipw+A3PiokkQlCB4cxEkc0Kaz+lVx0/kpaWunyrfYyy6aG5VNUe2tANI+rwvrpWU8ZDyJ02bUHOxrVP8Y0XhpkuJJKNbUnlDHRiF0+9gSPjAuez+dfpFb0cEIVeQdQEN3R25eRuKcBt7XXUaAJDG+22Sw6SCauGYVr1R5n4jOPIFE7vo0f9MagtZ+ymCFuQzixnWJuc8Zz7Dxk8+rukN1CUcOD9+rH8tUKBw5jXxhen6kxW0fBo5jPd2Vn80TCP7XCKStCCVQ8QHdxeCoBQTTxueeidx8EmuiNmO1k3ptk5vBBOKwDdDaHSlNYmjh0T+6zPBRX11BIxOckM7zByLJeolyNilGXfijjFOgaNKnRYovdwPc1KrXbmmzhD8mcWdNz1dUaZqWwSsAo1VcUHGIoqDENlTXzCCzSZRwHJ2FQJ/HlZY0wHGEqicQo5JClFr23uYT/GpksQp0mlIiL/R+TOq5GvOI/VrSWX3ltD923kGnqYManuS4RmPZvUhj2RWK0dR0o4uVpjP2dJ7+Sx0IMTdOFzJm0aFvlAxeKQfnBP2tBdwqzGxrvw+ogklIEk97eHg3uGxFe8ubsXccQ/B7q3z8BaBg9q+kgTYmyHRYLQMwDoRo5CEq/m7hGcGTacjPoripunJEkn6VaNO7HGC0TVo6RRJ8quPyUvZrWfUj/HonRjK6bAC7iBwjNLR+DByYTWPjFJAYCn0WBaRVla6lo2FQhdFmX4UBR3PQNaCyUQq+KwZZLWRiMl6qtetLHgicngo6tJXc8iWNuuI2xdL+PtGnmniA3VW19OA2e035x5aCRii/fd37eOAm0ZN/vktpevok4YTdFDaYk7rMkGkQKF8BTUAD9SlRS2h3b0/9aoO6c3uqsXH9jGaTvZBnJo8LG5jPs/CsXKhS3l5lWwfaFFWHE95rLx4P156uyHlP1QyA+gnXHAhYQd/cy9G+4435UnJWfrsg0fxMXmZgJBqxELjGySvv1qRKxv9CYbkUEi6Ubz4auezYpPkA7fEH40tZ+hwUfsQNs0SVR7hMM+gcuehyWb6OT7CBWkZjI2CbbVsgffj6kkAfiLO5o+j+ITJH4+arH1g2yHkqSpmWtGaAgH4Trjh0eA59WqxuXaDeDhzl6axbYwSA9MHYsS92nAOyZj2ShcsjuLJ0E163dJc2viq3pnVLpWnQ/zuZE5ECU3ondWC43nx8GIdum+ufbDSHUILW2OEBWZFPEQWYr2c2WKArIUEsGiPDDq23MLikAXGiyspGK2+RcX8rPO8QkXEZ46aSziqSbGsaV9mrA6hWTIJLFQManoin4e78lNJjzDPJKQaLCBg5XmNsMdFdeMSwZSoxGphyAUI5x26EhkJmalYIccwUJUSusRDsyXI580AnWRye/0Z/cdWnGurKxxcyRjFqcwbNaAEjUcby+Lfd5WGMibv5UZ28QGIlsEL2ZSFlueihWUjePTjq7F1stBlBL39aHGcweGjxdenJU3DUe8PouJct2fVBr1Vi455UGPSp9gsklXnzm63R26s2JkHsGmGY6zaNsa+C7mXCx3W3Tig6r5ccPzwxM+xC8wi2IOiKn6QpCU6pah7PHk+YbVotn8RI5ckHAH92Ri0LgtMqgs2/TDfd81HIl3dgj+oZOBOb+ijHlP+Ib04Y4kdZr2NcBSBIpzZ3ErrtGbYbABuX4IOSVpFvx0HdNwgigjz963IACVMSPNOd85LugDrIHdaGdIW6bKeH/ygwKRZBdhRrsEAKH+ZzobEtU6b3i7496kTe2/soDlMlIy4UfeGBvhmoWXfGAC5VRQwQ8CPECSHCQU1F61WDIlO8ccsyNj1OgOmRTsVzRc6pXUiTuN+FELZ1CH/tGS7MY1E38ujCxtbxA5OSTilK2St61Q5nGe/EZedt9HKgzVWbyHxwCoNsUA2Eiv25ct4rqWn8/2vAbISZjsrYOkKJfCDCDtVGZC07VnHGJDJiEfqMYu9WLtmAF9ncjqFqSiY0ekCiz/um36AQHtJDCz0SuMQ/KohsnB6KmnGmWXHK2zb+eNmoK4LbTdNvf5wsI7x0HeIlXccoYH+uD8fepZSlR1+72K4zxxgxAQU2ckvarAKO+kKJAwDpm3Z7dcUd/BZFNTtEc2ka8dZoL0IrjTVDcd+RfspyfPenm4n36D2JDFyG6NFUnalAuCjMWmCibKgP3WsWrqaJF8fokApLzOEbg48+OUCvPJGzwAT+zrMNcicgbhN71qeyEe3pGHqk0YlSdDfVYzfOATuxPSFRdML1sukRQGjzOLRwEPK01STxsCEC8bRe86raNoYERmNcH8eup6McywV9t5UM2yWANu9titw1++jl0NN58hNOWR5zI4o6yOhZJXBq3BVnmBbE3lZt5gg+nkkuvzLlAj46fuTXNAbYBjLjIgQ6MqGafoPJ6hj5IlW7Bph5dp46zZbW3ywcajFRyeWp5NKOmc2WeDYEl6qmTrtmVlkPeoMi6wAogVaEa/2UpaGFOBe1iO7X+SNNZxzniW2ZhwjoyRbS+PbAZlL/5dCRHweYIizqHXvcxtcnvpBw1ceYkmZJQJ+ljiwhnzClS5T18i3HakL9yDxxrrhXQUF0q3ZmhX7y1OKq4PJd+3nsFiOZw6NFFZZUV87fsayY2TP8gKszRXOCHXqEWwypjtOu7OcO5WgCc32ErK2RHqr634fmMhZHgIv/mVy786da49bIdhwZIDLSec1TjIuPj2IQ1LCFcVDayD+Ro/r8ObvIvKGRyKl3sf1baK6BqFzZEEeTvUef/x/nbW5lizYi6L6z4Q5YlCy1YZY9bFjgy8OxRlbZiN3NtwOCvujBMilX0bi2WQ97o7L/r3vChuA9F7Pxne+hBjxIYJw7iBbHES+Ru0DS/rI1UDJ7SsPRMyFg/XbiTKK8M6gWx3aVVinT94DwvuPct1DXt0Rf9VNaOZLCUG16ViEnYva9f0VybqklFPHC5DNzy7+6F7ruRj1gzP2r0F1gOZaLEan0QI2I6XYviTAJkliGTJbNQmXC5rgmCInosLWUFFSzJZFfWrKIXr/1w2RyBiuOJ+MvQmiEzC6xdX9EQI4yeTiIEv6op6sXKisoo5hlnD1lY+es4Fksh6jEaose5UmbosuiiTYX0W1jOATXjDbZhxgf3npkvf0c/1xhIf88w+fmTt56XipIAt3jc0/J8Pc1gzCFbS2e3ZEQcR/tZjXcjAndEHL4NhAxQI8eKz3Advwm9m2dbMQEDcWOGPyaNcyt5dfDTsdTbHXdtsOUJQh5rO8QC+x8GwfqC0R6vaY9sOl6G1/MuXzpbmhwkaAXEH+787lyWhkbci80elGukrM5eFOZeuk5WG/PCVDUV76LrgGPujj8hwmNwZjQoKcV0YUy7Mo/BjhQmet5J2KtQT+WXf23JSPZjI3og31152AK2Rd2kDlP5hbFArl7q+8HEemcHnIJJ4AGkRBOI4nOD9o/jEsK0LIsNy/NT0m88qKVq8YgvT9aUzMhxcUBfYmr+n1tDagaKyQzkcY+5S3EQgP0wy4GQ0WYY98tIvnamEf5DaXZVhAZB/l3AlW0CQLLL78fv4K/s/mClMmI7aofY3ppEZKCK8yGrF+HCBj8xbaF0mFqMene7FBKilM5ZjJ7QQ5FSptw0e0JetuJjuqWJwTIe1gYCEUL5AtjVIsSKtPH15gf3DsxXVntJZug84je27zkb/wkfGUJoR83a/ic8H8VMkT/XWQ61XFmZID0NyWPv63Nd3mafziu2mGsoLrtWcSyhOuaHClDAvJ/QXl17BWpo5QHudTAprUIFk26l5Kdj2AFsy4YDmSq77NfcVa5iaVn0tnlB1vx7OWEfdUzjCJ+DntT33hPJI7T6dAtK/KfX6SwoDH97hx0rVKw93fx/hnlWkKe46c18jvZ+yxEWscu08dDvtDf2gIGZBw9n3uiIcDEDz9Q86DhQ40M6aYehWJI3svXiCy1hN0PSxpHoSrg0H2Mfbf/vxrDSnlrwyYzvK7EeMWrUfmj+86BRtNyS8tOVF/K8k8CJSwAJ7RjnDKxNlk920ldHWN5xls9xwZ03aIwsHFqkHElmiR/jKx6nHtkyZF5S17TPgh/idBRiCn6V9XP0RKOjQOmG6ErB6wHBDoc+QuoQ27MdCbpFiO7L5ksPddWH2uF6HN/7daVw8ycSQObBX1vTM7U8yIAriXmdkUdsfo+HBe3FCZ2mLZinzz/BosQQLIQLI3IVco0LHdUzUU1OyE4MjL2pN6T7GrjffKWi/DbQM+FWYCKxNnOxUTDPMN+KDMBgLNoDwJoBueoEWDW8wpAu6sSm3g4v2uXoaErsUI/FcBcECFviK3QPn/9hkx+BJQbounGQkoLGbCe2MCqRUflYMsy3gq1KS7iDoB2o9hpVkL+E0dSeOBH40lEiH59UyVao7Qv/raLc1boIwemhZmiaAybEiOQ2H9mPN2wOejxLmNbmF9DQ3f8GMS1f79b0oqY2bGvY4bQC+1FgTJvTWrQ9ZU02qA1tPh6Ib0dG3eYRFXRB8/mCyuUV3gSCTIGRTOtJbgzQ2sOwYvknQajxgIFGFH5kyggK2g1RaxGWZb2iCFuNhTZFu/+Plbt971IaptvGGVyWeee+JlQxNKfoP6tPlSMjANZCyVfl0nKeKYcwYCGhs6dtRuUUb1ZL4YD1CmFJ0qxVDBc0aTbzcipmg/uTOhQWm3OpxSoULao2D5rTcTcM1COqYXxLX2Qxxzr8sJ+k76bGDQMfGJeeLGiinNb2x2YIS+fnZthj7dieA61aDDXvs6QwrNV3G5BCv0ncZSEeMkUwzvn6Ph+kJWap97RZviLkhAtzFWYuh4A8r6lN4kyZK6AZfI7kJnyO9Gg6n/OB77E60B5mC/1Weq+Eb5VaB203IpI9kmNrdy65MMWfF212ht/UQ4UfYT2+Gn3vfd4nLkOkP1Mt2Mc696tjmo90t9By7VbNLlEmTfJ2mV9+duatbD9b2RQxIw0CdcHyP9HXNuo9Ha0RnKDrdPvfbv/+XLiTqJhcWloc2sA9t7w2bYo9+XuUKzGKLoyznlQYlgWwRIZqq8ATkCNOcALxEbn8DBdIDJZkiW+KkMZTpjLYVc9KLQLV7XkNRJSSWhjqSWzhqwGUsGiErqHjzASvnrRHqHxeLgGYV3c+v9fCcv2rqQVHjDn6ZoMpxjfqnIOnm4vICoaudiDosI4pvE52BXDnKx3C06ViSXxG5WRYswc63WeGj67Ps5h0i69sb/pEb4cWIFEcl1rf0f6ylVR57Hjz0z309UaC21ecfMK/qR6a7u5VJrG0lv9R3lQGpa09cvGzq9z71qnLIRefYt0VnqHhDVYe7m0Pc8dvyh1IXRZcv9nKrbmwxJBl5l19KA5DekiWJR3/zzbOKSSLxGm2JP6kjc9IDQm6/DeWvbHqZj2NAUVzkG9Pg/CZiUk9bfHqPa0xm/beWtPt8DzsVHtSfeswwRHDzPqzTENE1OOjw4hYCG8QOCzrTV4xQBRPSORKVDrD5xLYgUnVeUjCLDCWCTO3eIZGDiE4DbmSYJ7/wAKgJpry/+0pGbWrR5OI4EDvb452KJNbbGPyQKnn1+deR0QvVt1i8/SLMWFj/dkTvFKH/dOM1cVE7ea/ORxcsn/HadFNYgEQJjItHsftLCGM0X87hWRVi0NCeDyn6eDneIramsjgQlK8QSy5hXsdC0L/zVorPh5E/9ULiFKg5JCJiN97bjaPBin70NA+IqUkZh64ZVpuls8CXzOOq6hnZTFoAqYjowbe34vCp8PjCwYUpSuUJjjcJBH//gTSwDaPi1QcUQawd8JZBMHExxleBSSgrRw4LAhzs0KVtm8PWkda9Zd1jFBmGbzLzO+Ec9CGTMUT/IjZ6WJaVuzPNbUaFy6brhPp5NKeulAnSU43U7BmGyRJbnfydUnS2mLKkYkquruBjzQPx4kPC+LelTIfGbMppmwV4oPwjIsjYe6Ru0bLAlaPIOFIcPAA12BvNYPYnqq0AsT62+weGVLi+F8GMz/8EzNP+gJDDDjYqczjVu+fR1k5Kh/jl5uPQSN3Y7gpZWs/a/q9mf/aaVbVn7L9uKpssVL6f71BvHe6wVtDhAmb9dUdZGeC0hjxcPa2JEVUeaydv4N+smNPJputu0F3PR3DQXmpoF3ZiqzcjE3nUIGUCJQY+pFDRUR6nlNbpTHo/ek4HfGAdbgN7nZRjNY3hvbTVEw4xRW7QAQK7OYuGPfHrOKroT0hrSdbsXO2yJ/b2rCK22HzAam1/TSc8zIdzxF60hw2/A6b9GNBT9s+nYio4kY0OwmEyUDJOiJPlhzKChrnsMjdf1GGVof2o5zoF74fFxJfMF733neudTx2GR30uXzFCGyH0V4iGMclPutRdFDBgovUvwHLOODy7e06sVEmNbUHRQbbiERd8ClLwpgZnk/WQ5oKpt5GWqWA9RcQCSVndsxRpsH0enouE0fzKbUg6Zf01qu1FOEzUJHpDpFZoZrCBN/UTTCv35qBKSKvMp4P06yaUAJmuqOx1EmIUglphYu03wF8QUBllTftCPDjeNb9Y+pNjIWYGrO/0/BAo093x5a6CiEwwihoPRlvfBs9LqhqjhE+/cg8isa1jY2R1WTU6hmqcrxAEKi5pGqWoR9vrQ5F6305u9TSqO9HADp/4R81vZ+g58oHqzdt3J2cxHR7NOof/Day3TIxe+Zot000z4X2i5dPIoc2omp16+6XYtmKOj+0+ZNbCe2eAsaSEbqVrmoJZDH71XEIPdfHyYuSbwMUG7g2Q9/I3ZKxA6CegYP+iN1S1lBGDRt8gPMpR9n0p2sDLz/r9axQTAOWGsPYImQxn+BbQkC3kAKwlyt6PoYFdneIFM6dqCuV20duto8EX/iEZriwBdFyoAqulAApQDXLqGqT3QYi3qD+SyijdoHebqkOVA5sJ1ElE2LH2U3KjNC8BsximJpriM+JlUcN69nYIkhSl0osAlvwxkIMnRqNBkBVlnKeEmo5yKzMU0OIIZMzpPvOoySWJaXzO6JqS9k28M1aOfwC83BtoFS0K7wCaHTA/Ua2e1Uy0QwbjIvy5VfyjWxZyiEgSWx/hZn2GbKG7R/s/IAA+OpWFOwP9td3uADqDlSfnZkNZzy18cuPI7Ox9y2NXqW8mwi9EdTWWvQfXkHo0uLe9nMxvCEf0lelU3RrWzkHcjFyISbVR20ikIWGNbUtg9yH68gioCHQkyzVURXIk1z68si2GWV5oj6q7dNdC5o4rj7XfJp5ZSkxKsiuTu9yYn/4lS9iaDG9lX47P7Hib5uHFDOxK8hfLNU8o77OfM95jiyDtuIcOd5iOnNC58i2I6PqP+MCR0FjuAt+w09baqVMUlFuVyFXzbmkoYewsYLh9n/uFC/qLSoRD4oae8ffgcSZQVcnb/19EW8ewHJU3OElEhdKGGVYVSu/VDrRU89ADoHCQ6ENh/b3jlngZojZVaG8wZO3YRr25C1OxCvctwkPoRVc+S6On2a1A2ArM5zLeSHV/eZbMv7O8LQ1OGqaFOSkyl7KIcNeiYMkGfdQV6CGdUk8PISSkbdFv9AVu0hjdQBKigQ4kLBQ6fx7k/rvDCqEBWfA8O6P+Mvg3THhJDcvhQNT95zRBGPjMkf9Ov2Hr0PUnt20cLy1aek9MUfJ5dnQQSLiZ98mvfBVNzknhTY4GS+y0mVp4kI0zivHJr++CbNFT/04GPwM0lsNIRhHp5L79pLTNS/fkBeW3/hsc2PBmeQq8nMMn4KsD+ez8RlzE1IIrgBFoiiXKwsciqO5o9h9aZtGIGV7LgULRpx0ooCPpaK6qcRRa/WlPNemBWvdhGjw6Xz8wsLpppu+kqXoh9lmgcLJR55u9M1KldnysUHfDLI9x0E4OKbwoHpMurmHD4Op0abmpvP6vTwCT7FzAw64brSGQ2qTzj9drbdKCx315ZTFJugX/OfcdM1aMKF7/7WEiTKM9sBfbGsP/2farovxXrhtf8fuyeWFj0X4DhrQ4bJSIhAm3zK4BBe7zXfOTCcAN+9eZ5Y3hcH+7A+gpTkQkhZgIUpr8wINjfpEjtdlDvhVw+YDavFsULX5MW1kB780y0q05EClzfnwhMr8J3mdBa7sQS+4Q671htUCSpfFkwR3HpLF7f9Yi2nYu3QRzlC9UCytJWbpmdszqY9TepxEG+S5hWCkBkk76b7vTVr/1GZSDtVNmNDEbJ9qwKfNkqkOVWCcaHz/fup59o3XotEkmzGuDNlKsl3Foh1/8gS0xHjQ+TWg2V02rUSACYtv6ni/78ZKdPykyTFD5U6UMWj7eBS71IdC4rePeBPlexKzWjHFOlkKu56c4Zc2ZpUBum9zDfjVcx7lk3YGuUvOkf9W+DFygv1jlksuvYp4Asut2iSYBjHUNkTwTpPSfpjLJa3RkjpLMvBQVNR5vhgQCpnnAlQ6wKW8CO9JBcjk4oaeokB8SCy5RaKBjelmWo9z1dyizAmew5HW3FDG281jHOK4MzgFDNs26zf6Sx80v5QDJeMTEkkmjrXXlH7LxHGYRdTaH+AuSypPvXgKhIHvQNyO2SuPvG+kfctDWvZNRpQULejdbJtIWe8/oQpSBj5PEKmE4dTlRuUO7XQZWNyYbo3yd1+Srx9Xr7nrQxfGMVeEFBhQcliHe7sy7zCd20pk2KgfiABrUj/dLoHVZ+1pFQILneGFzKxQRrFCXBeTc5tOw9X5Dl3xmdVzlwfn2X+xvsUBLJxT+kkKESyQA3xOixCkG2iw2dz81oLHhUl8C+ug+t+H7YiPQQLcreycqTxXAlvDGBnCg7thuwHCc9ykKEA26pWmAnMUnlVRNoV0ysTDifmB/zRnjW2gQ40Erd4XkDUbJlXFb4kNgrS7QsLw+MpaEYmV8K9MTtEU3HMeOe0XBtHVeWKAGsFIqdb0B4FmFdsKD1QGRs6lV8hKrscwj6nSPurnGn8HarCu93BFuSAsNQ7FkSlKRQ9XBqUvK1yBXF1dmyO4if1xvXozX7OgSSBmymZ/ncUGy9Qfxl2u+16CeL5dcRLo8nTUc7+G6dloQBQmoY+3mbF/KSc1lX/6u/tTUrSMOGOHi0k05haUGq36ODt84xz/Uw6I2OWvcKO3r2Hc5qjKENIA82elakJBhWV6vW9hUqj7wouxEgP70/LP+RwJwpOJD5BQvVArEp9MAOC1pRgoLd8e39wZBiKxgVAUD+LabzWYeVjWQdxoYHttQmmYqdUh1Q3iW2JnYvblyMtF8BpyOmJhVYhgtkM1j1Ud5SgOcCSDkEnNuTlhyxQygzERxC3X0hFBiOLtFp6D8cWp8m9GsEcOwDzqiK2HHdrtJNnqNCmdDN/+n5igV6A/sMrcgkF1Ys4bOCQuI4jsi04xS/u6cNKFiyiLzYW3P88vW8zUlAL4b1b71NVk6/mzWQ5up+LXp4Gpr9vnrJElXCaY0qgN8VP1zA6uR7vw0/W0Pr3dUVCH7m14b3OznE6bOsNCxGq0gEz14FKiJTyTE9qKeFzPUfl7YMfSpcj9lPcsHb1aMtvxCGAMbifle8U6Q3IxZxZoNffvyFLM/OPIZv7RYOqoF2cjbnm4xFfKCh52HGn21E7pWiqYtqsCZfkUJCUCTQpTAMgsLz5Jj0aBf1PGCnqfyMHj83uUmtKCNwYKisaFMHlSzY+/LtuUxP8t1Ld6vqfbrZvv0/hG/b4iHOi2BhF1APlr/LZ+CzrPh1+D5GM50TVXp3pl5U7GSvVGRLSE0VbHcBUkLQLfrVM0IZG/40iQann76ehd+zswL77/J4VgSPr1avZdrzr/t/DPAx2H5OvMdUYYpcpkawYn0bXmEdmRqE2QKL01BFQXqhX2CfF9jTx1pEVURa36mKqKKU+TvWyRPT4jpyfLBJJWP0DDjOIVlr27nv0ZNXPgTph9QmpwVwWuDcvVgec4tnlb6aeto1KHfD1klDQGgXaD9GGLYrYbRjyTR8KbzS9U2QY1wmV4f6pT5rYG4XIRpYaZRqN33z2cPZXrevNJqSE3qyqd1QlLnWdWe0VP7i0zVYhME7rmbbFU86AroW4wXDjIl4Xv4tZTwYtGJALhp58NX9C7LSVeBcoDkXw0zrTKjFBbhIXKeQ/Feq88K3Qvpj/cSyJpUD4O0BfuHDp2zhQDSaJPO/DdykrKJUrxp0VdLIhVxqjrz0wFdx+c4YOd1YRzN19+3ZR351oOs8seTM5Y1WNgzwZSsu8FYrgTJ0JsWhe9JqAIncUXzlIwoldeKaL1stdhhAcc1G+BoRlIi/cRSvawRydrlle6XtrPQ0u3/13epH1PZF+Zg0jQ/I+XQH4/G88OIm3IFO+d09Lh+qJbxPdDKsoCKxJFVVKGQJ09B0yZmC8iQbiRZ8bx26mJIcMd8ea4ynRIxnQ5MYjAcfDnBFTgHVqG7Juuh6qHlObKdJ6EfQ6vkHZ8RaB//hRLZ/4MCadsJuoa23eQBFx3p+Q1wRJb7Oxneef7k92nzRPE4znsLOdFsrZ42uGsP06MmlJ231r2KeHrkiz5L5r1k216ABNYpO7EmLda3tgay7TKZPzxQSXE8iYfmIbQyJeEA9LbOy2NLtPIhehdIF1hONktxzQpiZHLh5HAEEzcGb7x+l0PMPOTm2Rtg+bC604cMNhy1FajR4Z33Y+HNWEDTdVIZoRauWCs0fkoSez6hG0qpc6PO3eEjIXoiCq6j4v/b4zUZrz246Qk3VPCkbRFAm00HwDqknj/t8riQrXfsdUTBYVue61Av5AncMV/b7jxc/RFN1NQNjtd/qksKKe7Vo8mbpS0LWIOSaECXuTajWynOOVV9qt6oYwjgxM+eLOit9iQSafj+ULkptcUdnLl1MjtNG8lYVO8EqcrzkirgnSQBNZOWYgkrAtOUo2j3fOpsJLUmkB0eFP1CCaFYH24ysxt9EQYxrZ2I2gxbEqfk0l2lZS2W8m+YoXlqaiSc0MKDi5QetJdUuYgrrgjml622a837aDurf5JRnR2iMSS3WtIAk7EfAQaKinHN9KrvzBKHk4XOr8MRxiF4JSzFzadSyRNV9WCEAUhItexTsGcIz8CYBlPnBvs6PndXJS4XuTYfqnNTUk5RifDiAXk+Li5MnDxQJZoiAnc6b1WkYByRBaBWu5/OE7JPX3/tjn97rvD9vFfQ6W+U3BJWM6Lr3dWT6sv/0wuY3r8y/TNiVjYvJyDgGE1ZjArTCLqoyDhxGsWaeQJsexPyIdsyoBJSe0kY+QaxkotpTvSxIaGacoqzOlIQRZhVonpSiE2O457Zb8RMqHP0lApYUztRjrPDbNqbmpLwWKo5HXo/0XRch5Y8FMXYxronFFFg2tIwmFrGb/xJ9tSTm7DbOpCXN/Ery1xUh4gu/clTet0x8Ks24S4WnJJcLT6BdpN//7X+O/pIMYOgypCyrj5ZfjTAVHwE8Ob6aAiplA7iyI65pblL5+RsTGYOrUobv5II8QkkUqX99gFZAr+hTDUknH0cdlwIFZvzRiKkeubrwoG0Ozwso6dc4sC0HiG9bGB7cTiQ2ACRNPjsUe7C6H42ykdwe0KcaVnLNZq/GuuEaSL2hHQWvNNaiEYEXjGGHEV2BGOXI4aTGcyvbJ9nf2062HU+qniW1FTa9JnH22La6u/r9nhfgcveFafOfry2VP3TW8kkXkX2QEdKVBOhmyWXHGzh9GdC5TUiWTB0CvSH9EQR3QoVlz7+m24NAjf+S2OY5BmgljHHkgkyVtPb1xMwS63UXcfP7jt4h7bCm6HGR2+7H7uLHiFVRPjr64joC/zDWDQ+ze1uQ0entIZgt+sga1hLnXtTKin4X/ofAkNDrxB8pFskZGXcrzGYhesoa++KDd9jr4SSRVlvI3nU2+/if+c+g319QDnB/SmANPKlx+3Pr06yvAp4Lfnml6MRgx70i6ztM7ot0tphInqbkw7FEJFMTIQQ/6qix0RPnEanolCACZYpd1HHN1+iRYDONdlXuGq52sQixwuXCgoHs99VUynozOHScdGO/4LADwAFVBvdFv/kdL+9w9vAvMZWwkxfr6FNG7bA+ASubrWWEroImkvVih6oHK3g6KhVWU1fHbR6NBEJ2SIxIp+/IYbcRMMkxWA5JE7ghqB5epw6DazINvg477y/smSX+yyp0SMH56q1jHHzz8t6j/MdvmbaVUpuD3ardshqypIeA+1/cftCseeAB+kRNt7tWtbbjeaHL9ztTHDFdHMxv3nUg1AxzROG/Xv6zQ6TFrkuypL4HY2sYNL60OtABYbPGtjyJLm7rNpnJzbcSGoww2ZllqQ37ZoglZp7YCsYwBpkktL82D0XqeL3sSqifW+ywVSjUILGRjgTMndVYqMmPFtyf+tPH6WN8dKWDVwoGbS8A9GEQU6nh+i2eTU2C6GugXBoBOwa2V3t7jHJkH21QyLwxa4ztXYO5OpPTZKVMvVQA/oyUoUMfFJQf3QYOH/X6FHfqiyM8XtPvhHYAc16YMVW+T586kCRe4jZvLlel8UYg/uN8gwN1zw2xWuQeFEbNuRIm595j229kfuUlgcbH18kE7qfXYoAMRSORrUmAhyAxysqxD+qGoGtMy9OrXhcg0/YT611y0miwjOhJ6LAvLfAlq64HldMEtAq3r7lLv8utz1i/SBujLOjtxZZemN4HzPRPm0bKIdEEzETu4HN49nXwyQahgjLMLSBkQBWQFrXAoEoqWviZ9km07zEwVHH62yfIh+lw9hM0AJg4wsy8ppwcOcUfVYCXNZg2S98PpJeyVcFaKQHo7hEXYl+HzOJlcoksl9senl+cmXtpVkvRHfh2SefF0qyy0pTLWVgE+9qWN+yDSYJcj6qohq/Ez7hKZVEIBOqLW0UBvGz6yMq9QHuUU6LvFTyM6ztczRWfX1Tkq+s4oZ52BdL+yRZ492AiqjXdJ7xeIKDyKAE067DR0ZqP8wZ/e1/yuIoQahr0ohc708ex+l+/CUAmI4IlAVgUT/45z2ivg04kLwR5J1jUFv3DbO0PkH1GK0s2Pn3ERpNG68YTeegHLNmaMVANEFF5zO66Yc140onsdeCPlAu7FInF3QVUCnIpLlI7UDrgesOV6ABd1qRC0Z5/RUrFHdPIr9kmIc/R5+oPwiFzwXwknOkALLUwTU9Pt+IXkn8GJ0EC5Y5I1bzL8R5C6ieeSqJ0BAHXBu6X/Ukb8yEhzqNadIIbYUic7fQV9UP9+G9aQ6dUwbUe1b0rq2bfPJhaLevu15Lc1RCcVbH2+jG70TOf54Jq3A1F4X3Ih6FmoKLvjczPNDkjKzK8m98g1e/zXnSntREylF2mO7tt+k4uhyA2w88XecxU0TpKidcfp7dRC5OCdUSL430vySiLvLL4fAjoDnjMqEitpY+UqUCfXVMN8P4hW37jOYGpuSLxMcMcZkN9yYUr+jlCQY1uCHuAUY/rmeI/0vseVuZZMSr2QQ+F3gnyTJHHQy9jllzV2wl5ne+spM3OWXB4U2QJcLJBOonrkIrc0xhZRgrkiTMmsrj0VAlIk3fh21wYv5EjiNjFJ2R8gCq4Vou6M4U3csAPYl2fA7xXMeAtM7yS+cgBAFCg5CWqaog8stkNIlIpbOQtFjn1OS2DnIK1Zab9+OS4F4xSLv+NPRjgIy12T3BKUtybBwWVBQL13JDRgxxbp54a4iO0JJZvlRvnaR4KB3jaF5DRCXj0BKIdQKtDkdtKEt69yHjOmsXzYkjiKf6U10geh8BPqLD/ik4cIqjsl3P3Emt+WeAY7xeSYpVNfbt4YHPhh4mxGOa3FmIJBP+K1JTTSPVxJkhHj1pROb/rBGMegzc7azl8UPw21AGzKv7ep4MC4wUbFJ9RHnt1l6iK0xZVHfElX1t0gzWMsiguR6kLru8DWGQKTKW3SsQGBiDlGntxErP27HGYA4+CGBvd0RG/SwgJCXARKfZwMd0Ab1tBjtNZPjGcTnriOGRjtuKzVnlnlntBgqWsP3qn+uuMZNNSDn3XPYVrUup92+d/aTZiiSMRwC2RkUl00MTcYV1ME87Cy3B3lHyRc+J9F0GfVrb3LodZX7MH7eQDl4nlXWh55YLXIJz24ZdgCHcNxiwFFhBeE2p7BC9H7+6FfdAu11wPgQf+I50S3reEtXXZq8X8glLP3RZQhxARLc6ZYx4D7GzWbcQXyxxhvcDLnRdYDZQqai7pZhNPrJttQMI/96IrInp1vf7hceRHcbkCKLYNJF87+uZU6TX6TzLKIJASTzOuMyT/v1Hcc6vT3a+9MrX98vaoj10W2HB9Vo5nWJ8V9f9oIW5r1fKXdQQeu+qmjhHRetqMDH9Tluhep2iMAtamZb9U6uT5X27IwElOTkxn3TL64MwU8yTvQebPVPEBkcQL6KOjyxsbYaOtj2TGVbLv+vYgblpW2rKb9uw6b+PCpDhydM1/k40MNE2FsecQEd4pj0aO0nXcqwv4m7d+eOCbqU+FbJq5wWClRw4iKsw6mP/EnEYXoYeFX6wVFLJxHZeSAgHW4eURcZjsAF3t2AdMbhpZMK9VyzR4XwkePZqUUyKh0aFBWnlJg0xR2OTtxsHEhnCPf1JbxDsalVxv2d9eVEWVVstEoklbMjm1NMWx+t2G9k0PAyZPXsFJi4DJA/yZGVEJ92vl0VBi9/dplE1dXAmCUmijJFQhuovXWJhK3d/IXRRW8Bukan4ioGDOIozyp5CjZzjnYWL5SUexcEIxgLtIBchLXp6+ATPM5j81W4gvX4LhHEjPvf1mwzOgJnlIknarheP9sZd76oUjGBWgU7NsWVaQnu9shokrpXBQdosS0SBVxeRHG1eHh7yzpTlCU8aRrTlepHLvuLOqtQb4hBljK3uk4ioFwRAQHxpc1o+aHYaseEUgcSDSrASEdEzsK0Iw+btB7qms5gtsYaTeKl1JoD4ZhTQZU2UI1bwAxhcJwT7Z8+oVb83f+IwQEzGeptdOOhZujlsHsucSw3L3479iNbezJ8BqDd0E8kknalHpNOXL2jlDmj701kWO9exj5YJ2U0sON6l7BiwZYs5k7SITWMQ1QT7PXd9LJRZld+OJ2w90zuWGAARLqMh/FjUAiYpIxU8DdY7VR3242PgOf5rrKvTcLijDNP2AWhVKCR/liE8CTdWZKO8BLeA6ifE9mhlquNgPEyr8jZP3RBphlygdowiOEnMF09EAcw8Af9lK8q9DhWG/ztPM0WNSOgE9Yx3cGfW/yEF1RubkhlO+nyIqja+vYPYPkwvW/jW3McbaeMe96QRts7czcvZ4csin3lfN08JrSnTB/QpPD9q7gv8WEX8KSQGpFb2DI5doyDILf/JMlLJB5WsieUffm3+sbMbSghzFzI3gd9rN7W/JwxOJ0VVaNzLrFxvTdqjwOXgCL/F0mlzxh76pgoC1vyirR78ysfkhF4r+ofKKJKwcF6WmoTNBJacWP+daNrRLxLK4DsTBVxd/fXEvJyOnNrXCbWwLjkob0CkfzPB+LzGvz0czW60B4Bmgn0kceuzZ+8Jr/E+FBcVtGGWZcH6wF+Jr5o+imLSHMqkeHa7nXOunJmgZCKjEZ0klYAEIU0yHpmIdExk00cX0MqkCgpZFwMEreDN7cK4GEfx1oHK8+BHR9cVCImlnJ9i2b1HTINwVdDPuVkas+Aexs8tpxnx4XsLuF40OL7S0hq5oo2/prg6tjID3Lz/cU9ePAxxwN+r95I0zW8YAI7IvKtkwQo9e6fqIxUSQn33a+pY7vLhqpFFbi/BKrX3xBkMQ6lJEsYYHcZAYH61dQAo69i66bgHqVdWK01RHQXqQVPdHP9sZ3UuL/YPP4tWeXLub2G0/08/eZT0mbvLAgUTOQSLrizE1txYzn31NwjZZSR3BWi+OJuHjmcvqkDwH6QeM0rWzpqDL9XrfBPW48GxQy/2fex4uCRCBMW2wcyObdeEI2s1xtG1T4VDzB/WsvT+R/fR4V8CHNl/6WmX2MJbmq2WT7F33tHcmAeAziOJ387oH5KxTpyvBdFU+ezob0g3OFJL4fV4L/wP+0wRtn7svuXWdcSskH+5wKVzHFK54cBBNH/zYq7ohCf8Y6zsjEhpnMkWgOGWorV6CoJ040FaDyLnFv5xZvjumLfTZFJly1IK4pg52DCfCTqYwXyTI1RXA2bxgzDqnbZtP7GE040e5+PFnDan9NVp0ZxHl1WV//G1QwUcZ2uSeBY1x/Iz3d717pTnTi/51l1Zvlc4FktRybnWMLl4ACgiS+tL9W3mZNLrhJsUg+SstIyZG981hShvXS5fu9MuQFoZEf5G/gPcqlECoS+wM9XBz3Z59TJ8b0NmOB/uADV2xHIJKbEIDpbcFI80H3VGMwTQR+xgyM9vwOtMDYvYRd+Ug9vfqph4GbkixHA/7etf90kXZN6bkblMFxm2GIdYlmK2mkhhYa2VetuvacwHlmr6DX2Ykbc4AzS3QeF98X1fw4YOzM8YAigBLCDmQ567QNr/A7u62C1VBihdCy1UuguxDPmuiVfhEd4bAgu7mi2nzgNIBKATO+Shiu5q+TbI1Uy7Jz6GryhywaF30NHh641y/6AxVwr4xCmrTFjEx0Ud+ETP9MtrlkGlC1wn9p0qUSR8sz7IS8eMMsXo7Fn7gPsIKugOXLI1JBEKoR8OT+60sjm8kQ/kvVjUJBjXHHxXy5iq5xr2rAl4oUjxtbzyZCkYPq8wpXGQH2zUEoMJnzekmb7s7d5/LImq+eJ2tHPeKL9bdogR12FQdEPBBuZRoeudvdu/qFNG7Ad4qq3MegFsuUCYOXiTDy/wViaWzlUbzPRdtUsWsLDkU17cwdA5X7jVyvP/i7AhunHkyvjKBkMze7b1Pvekl4uvz1dY8aIFCsSnoeViLU7HYCK0yajwGhvGoKiIMlfm6xE/+VJ1TVDhpfLAEbwFZSgHywEVNUWVDfVN+dzuU9a27lvZpIEn+1qy6Fu6k+LoCzB5TedWBbZwVa1bdte/pOGG5EJB6JccZalseLhZ64KDtwZcud44r3JCOM/MSchMDapN12oadoFdi4nlQAIfPTsg7w98QVfaysFhYnfK7XwwpQ339j6uy78sjes6nLbchjBg2ewQ4fen8lM7cZYdLRjs+OaFsrimUby7URXuSrrCEQac1D5NUcEapKVhetWlDyoSODpSRCLWfn3Xq7CGx92bXSYLi19UIGuWOlRt1LCSbrCpbz2KNz8lJcUbPzHDyxUdzPlVqQH4XI0+6OT3d1BgwfgL1O0PFl2e+CpRMbHp/9Vh8Mk4zyi79xL44zY6d86wGF3lCpuSdmiMZlVUVW2cfWI8Apnf/FMKdBL8fWuKgipLRu6IyKQ3If0/9orsi6XzMOvSkpHLPyL2J80AvmFvRPcC+D7S8fHqjcp9A4a1Rsc5j0RiZMhnVV0NF20QmsFlrSh+DaQwkNu9XD6nMmrGNSFtE3Y5PkZrZ7sALClTXqpomhat1TVIxs6Kr0H+1Fbfg+Wdnaf7dyv5usMLxJU+65HcHv8Jx7NdUHPRIIJ4DiTRyzd6J4I6h9fo95zSIrcEB/yLqMH2Nd1AWOh/YOsWT6XFhhs+WnEZ6ybVRW4YJeGU6GZc1l6QzGE4auHq2BnCv/oi7wduyKtfhjWUdgVoV7JneqZvVzjUudwx6lDvsuwTkPYG/jnihalWFjwMDi88ExAw/XZQkV6XPgl02x+d84LDwrE0SLsbG5HdE/J5kWNABoVgkH7l7GKLi01C6XLHrP5ONxMN7BWTB8RInm9rWsOJ42qQtMRSPbU+vYtFMPQJ9LZRcqwqsOd37d6VyQrcLk080vL+2h7exHxbDiZsYQBosO2MdkjY/EVGLJVfxvizO+AGwyzHoioJj8gCievKfXPOvUBaHR/0ha7sf9VlVOiM/YoZdkGO5yebqWLqcM6i3PSqJkkLhUKIil3U5UxUzrx1Wwpzjyggz0am7FE3TPpQ7uho9KvKK12ZKFJ7JULtkivanOW04ZxaQCZ4I14cSXzOnz62NzhaHORNd86n3a+1ltKdHynFra7oJLYesavGOm9fbyMKkXnwsMMouHISVKyJMgkG6dzuhaNVgMDJhkjIKlyEuhkkUwTF8ZSC0ain/V1qb5i7xLtYd08uZvxmaFX/vpNrapmzBnivSC42AFu6O6IJuXQEAk7t6zgPdDUXqI39tM8oVi/ecYco915B91tpEn0nBPBucQiACR3BCP02sMhWvBx7wFhPbdeC9119CpPUBkrBo85W3OYN1o6sAWNDIM3gxe8jvFMFgVqam+2I3L5MkJdMpLeoRqqCk4IXBNMzVvH3pqylCJjl7RxKL10AN+eFPCv105P0TlkX4fRo5SSFHZD0wV3OkVNUUNjRhRdLbawIoWbAkF6ynj+aZ3z9oz3ci42Gf0NGUZuxoUlZLKSCul2GcX1woiHB1lA0HM7yJMZ9JggdTV05ymHkKEFgZ7lrD6Ayfwv276+b4+GQHhqInwuCXwS1CO0fvn5bQJE4ssdtRqGBHUImxEQx+RUw6aW4NL6SIIslVot1qcswd9MTAZBXgp/ZfaUzB5giIApZAxCtVXDWOmrjVyPnfPd3JrloPsz9cqatiVep+3F5+/PQFzBeb1fscKLOiEH0XE1cMtzL+FBZEXEtkToojE61Ps1D9noSpslEQWquaMSp5S0b4njCn4+2/NA2+5ciCNCTR9zgGEIoLxnY19s+gIr2OSMVLE1QSKohdo5anlg55C+SeFmIX6p1GfIx21B/zdi3Dr/duFo9iUv2SW4oDE1CZUHHQ8tVex4OIRH50jrG/978pnntpLWBsNRcQA1kXcgzeabhCYSFt2od7Eq9kJUVdY+llrDn13XDFy7MvUwIG6EEMyiyKWV7o6hAf4BfgX8ne2/+5NOxFt54Q0tWI4oCKKyT4quXwDgWbexblQYKhbZMqjj+G/fkQw2nCPVk1gBSh5JHkKsNBAIEP270Icpvmu6n8mZ4O1iiUG58crWCkjxPu4ffQ4ekrjyEoK1+nP2LPurZSQE1wxkWnWnof0oCNb1puX57H5BOdbBqWO8ljAmvYhFFacl8/3cUx/mBcB+RbN5at7bNcmPx9Bs2eCzzHUPbG4fw+AL0QC4Pcr0kXKlydEIXu9aU0CRq7yukwZZsw9jmW/LB2DsMIjrcDLnXLhdYIWqlYMaWEArDq5cahY6c7ZXIkUwbqJB5dAo6FXfj8dS6VRzAzxujdHsF+Qfg/vCco4mRgAK/gTnDCTV3IrP7gnmK0C+nrikIriOIu2uhrlOIeCxUF0xtfxKb9ok6j4z3WidpJAQOgag9sTmpTl9OUoWTxI62mw+iWUhx7Dnd/xX4iwiCWxuWMfaKTtv2Cn2wFENbsmb7n50W5682UHMpeiUzVdjE3td0TxoX1/yUYmb8RXnbNhEvzljxUsv1h3iJMgengHzLwqhMofqXjgjqs9tsSSUKeUY2Ibwm7fzViwxhGsobnXiOqOlK0zoEeuD/mCwjIn8VJVhJ/GrUnCLFInwayW3ZXBjj4YLwMnrqkVk0EK1Va7wYOr7j2fZkxqFH7u9zTnXPeVUEKUZkycPirMBoaqnK9rfmCvPgN7KjXKJtuJuLhdAf0PZij7tcSk+SPAbR1Lx9RxMhaEd8BUlCediWDpXyDwfru6UtHVK2j0K+a2ZlxDdRSgepWYm/4Kf08PQU9K1Jwh7Qn5yG2KpoQnqR+e4VrcK5OpKA6YUbDof7OSb500JaBHapz9tb5bTrxFQ7DKxqbzqTXqwsiMO9jJAz050yc/wO8XzTAam3Q3DjWP3EgBOH+bCXsNAmh2n8eODep8mwJ6DMxDlpAb9Wztg7ggiviQtZ1ipHjG6IrSerU3O0QQdUxkjefISgCYX/XZrLetm5REMykkHigwxDnYmocYSMcRKYi1UYvkUb/xkQ2GueP2GuOS3UB6F9vzkw05bR2il1YNjgB9Kjhkmx7ZRRpK4TKfYLZgCSNwQpgnrMdPM06sumKyiSqyL1G+f5aPHGTDw0KDjYcPMLiAL9LZ6dAu3cm/GaUOjgmX5+PniBQzAHJueOBPz7yCtCbH/AmADd23vqHZ29D0CXqV+MU6DpYgdlyxozsHTfkYf4FsWV2wyWJy62ihQRA3DFUAYk2HFLg/NEbnx07AvjIH6MQq2p6hg+e3DzbCQdSDTY/fNphOONTNcYMMWQZI4MFUbaxH+u6m9jFIcNw5FzcRofSCKKuf/SGigcVyoFBo8n6fTXMpaho/KclPHm2lRqbJYhGyMZ0gaiGyQl5nAB52o+gHr1qU9KjWsHr/TMP6EqCdL7RBOc/fkfPwRJIGVYOH/NHcWnE9RNqxeHyFfzdssIH2OaJBsqWzX40/y7/XWdVVmgcw4Me5EtyVnt/j2N9n3JNZ3lBExT+tW9pCQJmjNmMV1Yb8l6G5zTzLaLl3fXCfnLIqopbP/bKhZA8LKd/r8InIlXAC4w3PHXUJSeOk2Ni5Be0RFlUlOTusnXIIXPKfYQPnj4aamBe7nMmJlIqb3lxes5ZfKizp1r2yOmgLQFJ7A7AAQmeZfQz0F2VatQw1FmVoE+VQqHwEqFRoqZaWLBIn5kKVOF39FQMWwbe0IwWjCdvWg1aTZwKkiidpdVXAR9ouXf6FY33WgrVE7RfYIIsXWbWWideLFRVNR99mddm1wPPk6g6ATjlteTwu0nkSTN9mUk6KQKJNd3Y65CNR93ehWyuy/oU8yRdSn9OaJNfTGNBxiqvxrjjC8rOyLs8I7/U80CbPW4582RxQHrMEfRHSV5SfARIY26GE/qbPFAXeFirlfY1Hjw8euN/vcNO/I66J0A1/++U6pw7SHpo3kiSjQJL4DD3X1v/RCKkgkgtTJwckZnmKy+BdNMlKKMwQzaWi0++npoSnWBdIisaTyqwXesIvXcVe1PJDDmGbMm3gzrMuEyvO1Cep2gF5sOPREk9mmeDleVPnMmQR5/hrIP3BcsG3od3ge5vKSPcLfOjPg4IRAJAGujMhWyItV2w2zCMBwptyh2ITT7qsK6fEl5IqYLvnQauRScz85loqIrb1HSgJ9NktExxaen/cOECJqBE4Jq1/Woem4PcIR7UOTaARbEmvfj8cHmOkHxQKLZVDwJwyYDw3ae61TaQE3/gDZifqpIg6Vitm3ZimUaKExv5Nzo655VZMOOqrddIf4qDRRyQ2DSjtk3DEd1XeijAshupQ5bHcI5TeV7HtLi5KmUAgeXHxFxON8D1yG/vHaKAjZjqr+TGMWS5oDmQZZj86+OuTB/tOJWSTrZIF/m3TVwBkJqz2pZ0Xq/RKB2G6ezEx6YdJV+w9NvFwQ/Ok2G1/fU896vEAppspxrgaiA8WFuXk0QhJfwdwtpr90l7mKXi14AWfE8jOL4KI2xcxQYiqSPlJn5UCjCeTPXZ+pYEfMVb4G9a1hD+DyQrF4koSkT7k/ZSarU6VWQGlN8tI6smfdKbhVPql6ZMFNEpQtfWOYCWlrWweUZjYvmXdXma+QoZI0x6kzAVvqZTY1DzI+kk9p5mTTY38OUNK455Z/uFYFb4BGGrUNeR0lnA2zUtFHQGiYTCMUsNKHMB9HNA7cgCq99vwCSz8gIdKvny3dkyJ3kIEym2AMcs2vmWNSMiq8tA/xmzfIj4PUsz7s78bU04U53J2LAXqbHOwoMJDXfRaOWqQ87VVx15afrQZpM7ijQmjpMAG2eis8aqaNU3DmQfznp8G/zMwoccUH9gNtm0kuqo7iRL0MYUS4+Q+a0TWzvH4A5Vewre2CaT4tJvJ7kUSJI7UPZvvRbmuARdpN0iYGRby1kIn1smmUjnQ0LFr6Fe82R5uCnEfKr4tx3NOzLxxV+Rd5BqSpR8i8SdEYwHGI6eLKZ5Qou7uAersNFYWXWBXIF/WDDIpTTXJkYjGSe1zM5/TjANh/NKO4gMjMkSjj5ggNZ+1UUCTwYdI8Saf+yvlL1wMKdDq0/906L7sEMhvwGpKuKkuvhU2bQLaH6SFk//imABZ/XTXQSdC1F3+sWa1opK1SQIVvz2nlKpGcT/taiFVRarhgSwhh8FxFM/pioDFizDFOUZDX2iDsWH4xJQwNh10Vn8PMpVGm7Awxc2wM790TLZFvYPJejxf+CVdFBPc1J8Y+VO/iXU/9Ug72O2d/5yGpU1zkX7YeCbZeWZGhZHT2zX5iF/wvsOFGnF0rvvVK4uzhbjCSDKqhU9kwwa5xast/DV+OZ/JdYv403tduUC6CYczmmmHKhW4bH5kYvpijNhDUgsfuXzUfvpAJ6kZdaPgMEUpzBA8AdgcOV0ZjEqd2WP0dxPWhy1cGKdzOENmdlxNVd0ynve3LtZP9AErsKVV9J3M+spcqiNO3O0FFGjUGTmsQMrLzof+16AZFULkazp4lFqrq4Xzb4EeprAyromOeo4OMKnkTrMq+s7RhOJHekw/B5qveE/K5WnNWX724ku6aZy9zr1g95IhMTEYPa21CBAxq8ROkOpYrmAMpu1LfvPFlEKrWmiE/SjbNxiGR2E/6DoJ7x/iFhsJYTgo/hCeOba3UAwn/vmMYf+oiFh0+TEnQSWRNTjZbLyeu63lS/UNFPpr+9frWURCA+xeRkfhKzsh31aCZfqIwnCDOFsDBCi0k6z+bjT75HC7iPaXknmhB0PdvvD0IrICvbcRhx/wb6HJI7N0OOLOkV22noeTAe6NBEa1THb18pBOOJO9JFeZFUQ472bxzXocfMNh8yNBktW7bxkVk0RKsqxzfJCzyF5jv/37s7f2EB2MRju1kODGOT+v/jdK/ggG3utAf13N4Mw6KGnNSzEM+YYHVtiSdjijGmcHjCtlQ2AmhP2HuKi70FXfr1CAdbIzqywd3qLxDbEVUHaMv6yrG+4AZPApFaNfEC8JCLZosnyjl8OQEEA1K8/DeeDAXa6VLf6iTRZatBMLDAo4+UPh3tWbFiTpIYNugB0JoVC6+XjyzJrSsFPF+z3agH15Jokg1bp9xjNQXMjGqItX9z6gG/gF2wg6h96aHAUy6i1p0OrNOQmPcLA8/iy89IQHmWxsHo5jlFp0lk9akFljvl4SGMszzmM2Wmh4xr9HLryORyAtCb6lHLaTedzhRhfSbtFiarN/HrsCIKX6dMLWLnu+7m1i1hQNzB6fUxkmDP8w97BPzX83I+yRXVnSvDTtMncg7C+YxMbK4jXABYl+hpu+q27mqztbTyweVHXL5PvUQxvLoaaNEEX00HoYwtSWLgX8X1nI1N3h2QWT66EFn1IN51lsDO86riA1G2eytZR9cLF60NSxSzn7Cp452EgiLakrTsAUx04bJhIgsl9iEWqqLoyMXRAF2FDq4NIe92etFOAN+FgutqnUKt3qe3RTboQnnG7dhHDMzIt6rNtO+0ffhLbUwnP9TsEYCf9LIaSrUxSgO9ND9tFyQ2vS/Vvq6k77tbf/a2W82HiBbUbOMtIAtjRMWmOp5SPPXHdZuktKUKTwJqMkOZK9s5FuoGhL6pzBMVcUPdEo5cW+pFyviY/pmMTToFIZuLXd+WrTlffkZHeMbnbl/RGV2ixXiYpqvNHZnn+o+pTP9mf94IdNk4mDUXPYYfZ4T0s/99EJXbVA5K59iI7dpswz5vF8npdXsKsseqwsaeRo2cIkop4cF0h9BPzlhTolexXVYtzAmSaQLvBzAPJtzreookQNiHU6HqQxumMKnA/+YWAvYqwqoAJuI0xsNqZPAbvcrINE8ozTicntfpxnl8d4E/QqkBlH+jGmEwHJX3i/Fh7TlC9hxM5YQyw7FKGwKRmhmX704/HAGeG0soaV0q0FjWCDaInRHjdMHpRq3VLwRbXQnfVoppj793of7/KwVkdF9WSMUwGUnGeXg2feWSAVIdEgV7+wzsFxmHgzu7lOrYOlsR71Uq8uWIs9I7yKfb5eZIgYFrpW8pDBtl+ncp9+jgmMBdNyhpQfFp5wueQw/78rB8a+z5S27/I6+83S0yCU0J9lhWXI7C/wvErT+B9oC8cbyx4JBs+1m9w+lq9jWwoWSgvSC3GOy3XOSdE6zIH066FNd7erjYy9oM5rMdnpUhBsC1ofHYjKUNBpuFRPIcIir4Qylpo7gEZzxqURQOo7AoN4d2ejbZjxzO+W5RvMMdhb45TS0Az6WTbglud11glkkAKwLeaS1TobtdMrkOzTmYPSXC5+yW18lbV5KxzR5HefRt34pzm5xRJI8HvcMxaZiSeXByIScrlqbQywbH8U3xfe2LPbrpNPd8M/JUOLiOhk+SQ9CEiH1TzrDwdGCz3Fw/LFSJxNZefvZA9mmHknWOr8A+8M+3I4M/It7s6QD0E9dm8akwIPPupEDOJ5gPLYGXwXVHh8MXSp8yqrdb5RvtzTZ6IxjsHj4n5898Y7x+AWXFpGFEp4x3+El1mlJVB5zcwdY+KPREPsyeVEwgq48/iNXFc2T9m5SHLs5KHD25q/NHnhjbdtXMl/ZQFT4ZP2t4sLqgdCXqzkf9EsIbaObMd5nNHlFNGTd2PsTk2skG2M/aT941X0IfjSDwSYAyu9ewskDjia3stJTFPvopP0X+DSFHmVMUUcF3CX8cfENE7tTf9kSWks29mJRLFfMt5f5YxDYjqOh3OZ7JFNREAtW7x8a2zM9SEwPUp1isrOU/FPOeK4zvZ0r4FQjmLNHtH34lpt1FMMeAskI1mBClx9s8LoMYUIQKKJmVvQwTnAQeBi9Zej3dbpAU6xT0y+DVFZablA5gQ0fz0602oNutZ6razHe9HPK/myRHd+ToU6ltJ8LU+d9G0sspz5ZRtBhwoc6WfAoSt3Lm+eFbsN+jeQc3yAiA5mivntJnnmMqGffGmalMNSC84DT28HBexPKPTY+AqhFHI5ymS2xbNH4JVilA9tOme8nmZZaTCVsK2cljfsrgE7bqh/cgPZKBZXyaBFEKjA1sfFtgVFydJlE3BGYx3jJEj8ombzRJS5nKOhuws+KV+yRK6MfPZLmguEUgYnkzMp7oB5F9W8lBZYzmcWHEArkDs4sXaoBhRK5Z7fDyu+/BtnIsjd+rpRPislM02ePBpFnKCxdfjFTHYVvcqnUksA/YYfC5MzcsVHstfJKQ81ACMblEiQRoLTB9Rq9MDAnWtsauYPCE+0oWXzz1VSx4E2jPVTaSKNbSra1muuLMdWrwXtJICVpPYK15AOe4o59mvWmurkbRZ1aoVlNPpI6U/3uwTo7aXgxq27UAeEP1kOi9Q/voHSZuQeqNMN9dx0giUjPeY0B3vHiweDPK57B7wITxMFBrMeNMIpbubHkNV0GrHBcgzQZeyjgJjU1j6cyxTOcakyfPx9tTHW4mPa57KsIpypXaABZgEza8jeNUA80v69NqYv9m3TMZsR38YVBas9rW7GRyiRqDiSgPeomazfpvaJDZMYv3C1IKt+ftFPUIRJQ3mlc2Knm+PmZMZRImiMnKCA4U2C7DfkOgytiNnBgzejK1jYVLnuiacqWr3PsLWPJJqVCJxuwm6L4PARHssBZiL4soTciUXvw+UIXV7PPZbX1P/+oeL8PnwhnBWqvpCXEJhHeQyE0Z9cHoCJKHo5+Unk0zT9Le4ZpjvjkGVIfgOklgrKL7kJT5Qid+YJW+VmkercxxEYbamPI+yvFu5CQUDqyvV3dY4KKKWmpAXvlXN5WYcgq+C/b9WvMRxIqxm6Azs/8DxpGOqYYfSEXybFselu9O52CA2CiMTZUBXr4tpEEddG6Ps1eSvfWcg+WDPYIriq/CwgKFQ8E3gWaJlLXD6Dawstv7LmhXEx4lknrveDqt0pRCgkSjcvOPG1mmacOFM4rxAtdiOPjkDUs6C2ElEFZRR623c+62mnwA7eefbXHPQ5yVd7HoQx+Kg0XKOJUrXGF+V5WdTlqtz2mD4M0R73N5KokXWXxxoBslw6y66+pIbpgcFRJvHlWrJk1cgRqJxaxFPOEWa4pHUgZRhn8iXCw4nMJBGMCeO2oW6EmXCWFnOEJiq8WYeAiapkZX5jBRfWGTimt99WuBqDV2OphaLLmfnZbZqEb45jEF2SmRuaGigvfL3pROYHFqRAOhqguZlFfJ9Dj1//oBr8RESc9dfNk21qRW8fyg13OpCk1ObPS3LBSL3I2Tag97FIVGFDbjkLhH7wBnhMzuj8D3hZ3oD8FNqfdWyPNcJZwz9weBqCMRDW05D1d/9BFvBWGrJSPR6ASHDbS2dAeVcylf2kJAY/2A1sbN2JT8ofO6nq78Elie6Wnj39ppS6M1auyjbTmcKjrB7Yt+ghsTolftyeOTwxqx9ntoD7qFgtYr0D0NjMMwCfY3ZHEAw6ttF8rcIpyMo9ckqpeCfrv/GVM+wyrMRr3yTI0AYVIvWrkOsZ4gCCjaWH3eFueR2MBX3eo5GK5ULzKPDveNqNQ9zTpRhAwTmPZbvKOZVJ9c0xynSW/RcJgM78lzYhFAXdAZx5Hvz9ZZ2LcT7hacyACBegsOztsZ1REZg+PL+aiwwtujaHvYu6eSSDtlXrPxnZ19c1SHZdAf3Fk/bI4SjFz9sdf6mqxB6Dd0MWAwH9Yzz60TqBR0rA1flG3Vjvdfs9LCUJiDHeOculQqKjjC6oVN1zNlp9pJfsI2VboKjUgYHRuW9S1sXJTqnQGfhD6kb3NllsygpqGdlZzMmXhzOYOuF7yWt7hudA1kdKzG7M8y86dzLeikxxXy73Nr6UvLpCaKy6Af2jetN7uI7IwGhG1RQGqB/kGNhqOpFleKayYpYZW5QO0LQvBSOJUaodpoqLDAXQWia6DqXTaXvgbt/j1VtVDa1xtjAkOBA0plA8Li8RbUAP3WfjYgdkIdkbJlcpw2RLQxHExd+YGd0MkKvEuEgZ14FF+AWee96+p86UnWH+2NzHyXOgLhnc0VkS54zvDIWGbwMDhleI9DfeTfrUDTkGADMSY5G+Nk9aCIn8scI5kzAKQ59ATMxaD6jr+G5MwYNJBQntvknSDHfaRzElj7OkIvMwBc9LjF05VJiX5ucWkZs6dr+ZLOJd56GnkEichVQCo3lYexY/1YsQ1ZDrwZi57+VmsAQOaiyCrgvXe0OqtS9I/tuAenaisdFXYpGsgs5BEGrhstE9B1CaH/nk2qCeKkHnIwMRYyEbRb6kYPmOuHR2rdNv71vkUNZOZQRWnaKg3aEPQTqBK1ef3yW+G4CT42Xuhg6v/8KmIHF3/Kgw2c3MEdy3hJA/9Vs7BDP2SAq6Y14pGHCV4TWM8lFYKSX6A68VnyKTsauaXYhDTHUflWebellJSNclxq+jpkg3hjyjALNDJWh6byeBKamDM+Z30+ZlBK773TWNG7oQhtYQOdJFK4OsVPyTXXAtz89czW2IOmxwp7ou7Prxq2jA7P50zHbSu4ZEgxHbdYRq7HGxHn/0tXFRdkmBdpUyfmKkXLjabVgxyHGoVUPbBn/vHeXA4/NV9vDACuN3wW7bqYYScrhJ2LiAjTzvalPFzLl10bH+Az7+swykq92NGOHHzCMhwu2RWJTOxT35RBqftxT9OBIWY5p3lxAurOSne1iiTB2Q4TD1hwfQO2Q1NZf3oK8+u5ZWN81I7rXuaMtovzdGNjLvNrH+gyUswVa9n+QZfsXrgEKrCHnnofo/IiBRpdA/NQrVVbGFHCfo013os7Aex5Ne5Q0LmV29Ks2QOIDStBGjvm1EuGvBIcsPHpMq40/U3AmH+P5iI1MMm2iZxKfl5uL3otDwB8UxBdUFkVdz0ZNTqUb019wNv4NKvB73qRDZzQCvsCxauM0EkB2XfEPS0++nvBE1l+HBlUFfer4fZ6rbjLs2eaQ41Rsbx4O6YXQwI99j2QKlrowE7boaQqVIoXcrUmqGQ2oidWY/4RCTOxWSpexyheuU1SvPX9nvagymL+nH8+801TefKIUhI0OG0mjOBw08u+Bi8LRv16tJtgEPbudSbjBM+YmX7bQDqS4IgzSyO7sHKdZvG2ljvff9D93TF/HPM14UDpg4D2/HD6vKSRmk2DJYdAquRfgOhM99pAaf1F4Q7z8TvK/OJ4nNoGomqI60igZHrPAzU9umixeL504ZSsjlrqMOnXfuoSDc4N37WYSz876wg0hYCzPkEXs6Z9hYGTpJBZWyV5RRjv/80iO5JBOGzWkxC8Yok92O7kbXsjoLqHEAiO9AeWzLZ0QP7n1QvcrGaP4MjTNIPnK8zJDJu5pn7rl/xaQe0uROJ+Prz0p5Gze1ELcboRDVoNvymZ0jCETaazZgxhGA1MbGElOynMH8NLuepD6fXv8zce9VYtS6kizYnG4/QpwLSpca7CHXRMndJ9oMVdKyZYz6fl0ZVB9zpNKQQqlBEbvx4ILD3ZfgUxtmsPTBQNPDbaSQoYqNRvRUIouZVUf3gepTf2w+FIExdLS8K7M00+ijmzanyKTUJiRc6K5ip9BXPban9RiCKd9l7WAhus4An2HO6aZhLoCPEKBNf+AtjVAsqhaIDsE/3JqdAZBnvXN4xe4+iPeUYcvUwjmvokToO5VVTq4WiVAXtB/DwnqoflbufdfoCuJA8GFmNNj94iq4N+V3FzyqPcAsHk33piub3rPZDHc9VtK3f0nqQbrY9sdPgHOGu6l/ilK9SE/E+5nrb6nD9bml4siFR6st8WVBNvVa9kOYG7MY1wEjhykLeaQO0cxxhPsGhWYXn/10A6rHDka5HrM1Rj2B+9ojLAqTCiSONKqmC0z2cnNrQr8YIJe95i2/88Y4emyUS4Sd/YOR4ce4Isi/GXiKMGUYAhm+SVxTBmTMterXJWCjERrojAXCJVEzoWERV7cNEsO5o+qhtuCQAOLXktGCBE+VEM6VG+jFtnk6031sUk+HVFyL8MwINHbs5J3n+S5CpaWLxJ5dggKNzfuplH6sp8UwCCgwoOlRtZGgfSDbphbLTprHCDAkP9i2d2dGOroBbT8dclekEksVN+scpUMGhuFGj44/qkRMOdJkETC1MG2Ozr5PU7FTV1L4lo8fSgbIM9Sz253lJqxsTUAiohSZ1/X0L9RPlyisAxYC8q5sJZ5RXgBVAcYtgETCED4HtQguTmtQrt10+eeFVHgbofD7CZ68VBDUH9Acedi3creUsPe32r3Kx0F/BurT8V5YqTJRL62O4hjh+iC6x7xXkY58SMqATvfwqTFB/JWoRaXUJw3vGni2qFQOWvnVo7E0PYUwm9NdIoHso5t9RgOOf/2RH4yk9erFKUU8LmyAmA2UxYmt4rH+x7dtJwrhEGzCwiWYNAM37NH9TznRTNCXbqtAPcZ5mF5GPyiTNgioyJo5EWs8HIC1xDqBbE9zKqyJB4+8tnc71P/nrWGRIpWXucBS6MuBFnoE0CaAB8i/X6s6oc9xt1NDt5TE/QM4UTjNBz5aj38Eg7mehJzOT6Vlnnm+7anIpRVCWKOTuEqCc3oxk3mA1mzo6uqf/hKGl4svOWovnTbYDs7VG+MLLDz4wCV0iNX0mADFRrZhFg2BiKEkCxkWkCxzt9xJ+JdnkdXVXExbTIT/1c6OvbU+iikJX//2t6D7VN9ztTrtYmMgMwwlOOPD5t6rrTMlSrXt4eRjYtqY72GrYdO/qHuEq76Dko798BFRMwfYvZZlUoyKPxzPKGocNmZn4JcFSRaw/izQ5bSoRrDdbAj6YhcMvQ4O5OopsFJQxhphv+aHJB9lCt1A9x/4DmZ0odo+2Syfcd+KwlJj6s1evAgF0gMUMd78YMSUxYdHxED1/0P+fIndatA/GGtOLGAJSSqnrhaKiuBfkS2DV630D9hgVU/ZvHa0E0QpykbkJBNbxaEUVEBCydvPUQ981g2KeRYOl4jnGf/ujYlO8gaKz2b17IPPTHxoGkyj++DIUYriZ/Fayh0/Sg9GYzwLmaztcXQyj/qTJO23tVJj76jboRCOWeK0c0GBZkR0cTKmvCPIea0nVfi42PP2kkNBsgyZ3bO7lFQUJAPEZNNbnRWrixAR9ZEMwqnFCJauuHF00ikrb8O0LtF6Nw4cbH8y9xtwBJ0CjpYXpkoAkEGZJOvygimds/7/dSAK5AK6zCQ8oo+cL3IZr6Tb7XOfHjvj07qbFhmeYuo8oB4zGHvwWD9ITlYnK14IGOvxiLYF1TwhuvkPpTGxv7XeuybJO6mbZQ3MphNmFzSVapJCArRPGeNpj7FHL92/ajUi/JN6NYh32ceq0LY+u31rtg2WtVIV3ClUx/6XPiOsz3fOnhTy9UgbSENI0zcgQ9fKZs79b5qATahyAQ6qATqnNCHz8919H51qG8msFI7iqXSooDR0qL8fLEzOtJnOReno3xM34491vOJqMv0+hpUaDA798QAf5fKlD+Y1dzBnIn3Vt7MdrE1rbW15SeZ7wrFKBjQsq3ngo1YUAKE3UxFcENOl7K3AAi2A58Q9atR52MAkq5azXhcHVJt1htTRjbKmOBxOPRq0SEzeF24cj+EMUILcTaegIcczShfv1+lgjDC4b7ohDCKmz30/3J8r9ekKq0ilzKPi82EyV1lVIG2HTWHj1hTMl9SM3S9ZVRebGWWOK6bJYmq+QjNnqWBI3e/pSlP2ebO0q+sBMWRFzDk24+uMkT9UC1eBnsj9JLBpwU8hwe3cZaT5vERGEqgNtNrsJaf/sayjxajxE39n3SDkromhYyTBFsJZ+PmwIbbt8Hy2z4Gjlkw3sjs9PXFbsJWjBp0WzaqX5lEnIxTEGwyPAolXD0AM5xLDfYix+o1p6UVEoVERz+RHwlRmVB/+ORBwRKDQuCm9Utd5ctJ1Pq1XfVMke4GlowbkCCT/UJp5MOiAT8gJY63QH9SCPeOy8MbI+jRKZatEbnfgEMxtPLzJs25eBEWCZPP/PYVYChU8AakN/XQfvcweQ6WG8dJRIYKE2k6ULFmLoXLi+IhxhqutdEnGouQXd2AC9h/eTXFqEfx45G/FvIZbmmriF6z1y4K9Nkh7wFKwLwq9jpkjwlcb8cOg/8oEuTnBRt5uT3S13LVHFkktTHaZna2hH89mUn0ItCCIu7Pg/X5JKCVPc4r7qWZSJvzteQ0qhEBsc+lvNQDu9uMPH6WdFehUhJ6QwJNYHBmx6O+6U0C/VfZ7BIPDaXY5obRGScyJDPme1Cylrefa0uCaF9ch/uA+uOU+bz5os1HC1zo6rnu7AZa/erYy0Ptcahv74XkYwDElJqNydpdCjrd7Hy3gVLrqDN2gw187JRHk/RKSts2rn+dI5RkXM/Qt3xkThg2CAOUfB3koSD8EOl/XFeSI6zkS8eMCkFyS5GlHN0jamjQ3Ny2Z4gPBk7dSDpPG++QKgGeIi+o8A9LWNS4UgQT/LWWg7aUFP8B40puLOG4QjmCaxd4VtVJ8Yp2OPOCsEc7NL/gzzLOk+ufajeZkDXHTmRaoRgK42XnZ6EJTNxq2+/VpyNsYtF8l5Uo3R2D67StQWiY3yAlAHJOMPR54TstUqQ1jsDTYxf90eLAJfe2lsqcOSDmL8S7wvZjebFMNW+E4/JEDr95Wl6PO80GkTnJhOP1aAkFMOPDOV9l9gcGg9ES0VFTIAiilAowLMpX0X+xaJhUdTqxhlcPj5zSoRu559ORqLwWOoJRXOH9K1z47lWWaCECVnsNJEYYSKaXOCsn18eHs+EI69CH+LEc9YyqFfm7zJN4lXzWy9pyB0J5fWxxLv7QGZRQXfXpcwC90C/FepnpnMUUZX+wdzNzNYSzQ8xxkxsmK6NjTRG/kKdfhk6ejQTho6AkSFHlATdJksW0NJw17EIyzXxkdHUl3RjKC9CSeySZKdwPlRRpaR1H6Gs9qndqLrZ0Yu54RmNmczA0FO2oji2rzDlyUkgd+apRhp4A4Iz5c3xXoVFlR6NwBk/dU90vDPYFZSk5uyb+RrKULL6nReytuig4iVp6Mqzu1kPY0n5cCaua/oT4DXKz3LbaetAymjTVRD+Ou8x46HrlZb7ECW+p5l6ARFz7gE1d7WRMdAEN7lkRm1hRRfr3mInSCIaHrIbg9XWEoa+y6HXavNoHuom+YBQkI+YiIbQ0yGrDfZwwMmcGwl6P1TucExNLHxAOTFJ3cHJnx3YLRDRp+0zgYkuGQ403II7uQNiu6W5b3gDq228ddsJ6n/XoHB/wNyLToDow8A9bjKIZiPWfm200h0K666p/5EIXchaxn6Enpt2OnJ3LPqhtmBS8jgF7eFLso0ffAw2ajzsp6yKAMH9t3nLWMNCvRgzvD1BcE4SqkiMNwtjFYkx6iZxMFQT2KeFgpcIJTCukvdGhfmcxhGx7AjV01wnZVn9685cy5rnCcwO6cyiRZr3oXfbgqyLqIKgvwacyifAaAU2Gvw22i3E1vrRrOtwsBJt/Z4EHQShzWlUxLjpEA5Fk9sCBg4ki9a3uEhZiB0Lov7WQWoZHci01/mfm+REnNWQBhEz2mXaamemCgz9xF9L82GUEmHw+F9kn0OMS+JnOPLw5lX4RHrSzP8NZBrf8WoWPyUdDhrTMWck67jhAMpFfS4CCn24ttfufES526NdgUxmfo0YI1LhwERT52ParucvwY3r8ntXTj5i8bwUDHFkcZ9DNt4BvxLuePIUoL/1DnwRs7Dx3EY+gnhOD1AxMkIzGAK+HH/SY9ZR64DPkCeckDRqNJnwCFCKNOWEwtha4WY/+StXk0Skizb9BVD0X/uO76WYgvmOy2coJoGGfJXkYpxOvhlRxY2NshpAyrH9WCFujvyBnvKixHg6LOwojOyhdUTn3xt1NtFgeRYmzDy1R77H+6VQ+NQ24CMhXqm/FxyIOqDc4/wBf6gm65SgXVhOv6nhTLx88tMuRd6mbMK8t6WkwLy54xvYFKDGWNvafLyGBkgSbepf+ek10Qm3DlOF0lxp4Dt5zrVQzyMoeGs0ESnfRcwKBIKc396qNAwWnG8bYtI5dnyDA5Nh6S1P4HkJAvX63loJ0DHeeGJhY8P6inzdzpe7zlNfb3lxjBy4MMOnGWgrkkIsGvRJ2aOfOwu+2Zl700J9AiuVm2Js9b6GDd/ysVOcfdC/3xFGVpnMKswaqB0cFW/nccBfZ+C4hMMYytpNufA69Wdq43qgVWo8k8ERpQA9EKHHgsGHTaItlYd63xQoXLAwLaJsdeiyWGLK15xwhnj3zJt1JaTyFmCwoT7ZPnxh9YF1eXMrSSi4PPe1h2O9Z3oNhKAiMSoWiqD0SWBxtN9Mewsi101+H8+rX5gTvXbxAx619OMeK7nTS2Qrumo0tfXwP5GntURfabjVIbnF5sq9d11lPD8SL5uf3J1bvR4NWASgwZFKsovO12I6SJXOVcBZd2x5pOAwRUmoN+O4ytI5uVi2PuljQZuaVhe9/N0mRGQQfd8iXVZB2+AO0zwF/lU1WylOIgnjXYHQyTLpwwv2Vo4N5w3y76IF/lK3ItAQMgDhYgUhiyMAEU+yAzhk8OohS3NxdjX0hz/E+0c3mS//3FocCSJZKk3e8dNMFpcz+TWUJ7qlO452YJUjOUC6bwOA1gUSHrb3wsKnxoMD1JyBd4VDXYLA8HUk0XYVsHlC4Ae1PNaWIqLQ4dyrpV6Y7plk3iNVZggdSLEhCSmyzMARzvgQvCZ8xfafzBPWaVVAEhUTYSzKzUmhgXw4dahLSV26cFqWQ/DTskhEgaQ0bbWyEyh6wyvbbJxAdD5PDD1noBVMSGJt0dqJqpbkrTv3VFWa5DgOgbDT04R8kcKEWIk5P9Vdohsv9U3GyLvcqJcl0BBklt1IwOowKMlb5d/VkkhupY6Q/tHllWG9IWoyge6xM4V/rYqwPdeVQL5BMaj55ntjOXtPGFp1MSslo5xolJJzWCeTrYGIxNT2WA5ARLy1JcR/wV6TdgsbslIbys/z6rTt7qRTfjZ6J3IKnEbmZqLjudzVXCLRMKLgJqcCopuAIianE8Iq7wgSKLRaSH05bifqZKUyduqpATfn7UucKDoergHQJEhvFgLPOZh7zMLkvnDLh2Nj9wOUjwz+mC9LNfm4KgcZ6KN0cw7YHRjin/RsbrJjsJXXv6OrRvyguXeObbPIbtoL2aGF+IJtQ4WULpXJ7A2RmwtLlQFfykmt+TXDUdEvs+l7qkkBJscYUQ+Z3HYOrLBY+IsVG86okjyvl/jC4XTBXWWw0i9udD4Gc4HEd5ghX04hv+ERQuZdNMocf2k2AHfugAaazq2zca0FSGjoe3nlYvDGCISjMgX1MMZUERIx6ucN8fIkvvgpKIkJe5MzLYn6bDnrnYBBatifxbDMYDAlJrLssDecIJ8NG6hCR90oayBMsiSP6EpH0nyhmzZzXX9G+jYKqyI7F/ZEpVKuxWIlp9vvN2NEjBWi6GkoOCtSsSCPnPHAuznvgQY5eQeT5joAiVN5OMtxUgSW/EzYsf+xfs1rz2gL8k+IziddJtHUS/T20E0rwYkdjkgQXZI4nxU0W4vyy1e+nz4sl0KlUHIvlWCKE/l9rh465E1o6r3HHfyGeGIo/niPXLPOZfKaftKh511nNlDX48it81pLbiGWrocTezKlMlYQQf8rDCchTe9QCZfTFXG2ucL4SpTKyIuBiCpwPe9o+s7mOA6hKJVA9qltV9h9YThSF9hqLP4lKyhGkpEMrQuFoLoyzMRQZ0a8Rr0lDZOShIVmUzWvkuWGCYzLO7LH1PdUH94DMa0ZjFJZLQPL5ctRjZc92FkMyLtRlIf+hWVuMXnbJif6Adz0eYJ3A/NQ89FwvINBYP+N8V1s7rnGlu+p/iA3bd2f3EVuGWt4pvo1XFfeNkvgBL9v51u/Iab/L7OfG68z+JOo5+TNMV9RPVz8yoqqOYKK1LGp+fyZku+w7Ox5Y6E414UMCKH1T6wmnL2y9kTgn82fh/dcE1umw70lH9jf1EM/XILdxhB/NC0UDZ0iaM9P2ghBxdwgVJ1lgM92GEuEWB9sLiSxO8ymVgmXSfub1W9Bk+GjFB/onDhP3nxImP/M0qk7OPbzB1MUdFzq9C+6lzZykMloe5t/m52O/bXAccorRkXoukq9fEDRMVEFbzPxvo49IfLWjPu/WvTMwN72plC/lHFK8o5AqAZXYL+wCaxAwcn9+jhcrByiF0cHoa9BvLq9ljGffUR2UjumC9k/ve8i1gUnQmPLwd3RV+XYFQ/K5eR0SWM+AZvNkCbLIP/iEeyz+Sag+UU926jpB8jTHKuZyF8FUi1O999iAafccKCNdwSiF2zGRmjc6uSsaJR6+wOt3dUawazzZChKQ5pC38WxcLaryQciFJyqGCH26G1o0Gp95awnqmItbITyKNJ61kr4B8sxuINQaAvLNzTGN0oXcxbJbLufifbgrRh/O1QRHiYaZkLFo/YursXI6voz+IdIB1ndNnBY9ELMt1rJ9p5S97yncsAqtftX8Wbg6jH4e80nHFhgrsHeroHAl6nXgVxzWIsSQnjlcmN1Bp2pEJdm+auNoxvM1SkU08vEADM7bO73slaUAItrc5PqXqK7pctl7FttPWAEiezgV3qlUzWb92ZnHcMcjKqtkqNnZ9LSHKshtEVqTLNJo1Hg/kkY7KfO1wLwa9Q0bhVHVC6hE64RfjXk7mk+CyXVKigH/GPkxN2/ImS7A90ze7eoBut8Y+v6dZTwJMu2dyZfO0DAL2Ri5ppbP/J5ybGKdRfN8RYB3NG8WXTrTOQPI+oByvk+hG/AOgWHeyAxqF/xbOXV/2tROVHXd6kfjesfkzvG8Rk/HrwgFQQqvHm+TVUeMOIRnarL4GdIv+Yow/n4RUtHYfFoEFcnyIrGa9rNwMnJTGR2AsbNiiHHEl07QFLs4vTsDOBAjLoQwm6heqJZTcTeZRMQawQJD1b/cUlQMhIHUl0YoH9kbl4BRJxL+yKqxM90qUm2iJlXMrN+jtXlUcLULTj5C0YZtStaGQAn0tHwphj1BI5GGtAaBrIadOIim97t2vP1ZnTm1OcNr5Xpv8aSWz1lMlTG2CUrLTUmHyScHSRj28ClEdvUONXX1U/HSZMxFHqA6ntuKhwnEIwTqrRbq5kQ7AwRhzTgvXxLLYJp3KhvgjPr2nqofG3CDDufm6yIv967vvE0pBS/c2M3JphlgEGfQm0QCkiTrHIZWXWuT5GS3cHea4P6k9rTFnhZgm7pKY6sPQklBFFEmveZHzDjxN/Ccu5xel7xM9BhB5KHUB9gLRlG1C4TuXZJCgr/wLPJtzIu+cUdURFgUfJHby+ba8W6yFnphRwjDyKo3RxEwzhtPEV5Wo3F6ihR+jp7C8B1MOrdrVFBOBpYEyPCAMDnX/6/SFow1FH8UV9qKZaolVsiVZ++NT9vPpPOrKiu5xSb+eYr5urJ6gw1HOv7GJmGpqlyQDT3ov5+Xw+F5uCuuP2u7IpVSv3EeJhyjc2d4QGGcrPKWnIesb4DhKAF2K9oQWYW26EHjoscWRaZWpPoBBtsogsn6QWk9HsSxDHzr0Ja7y1M/bUcQU4bXOxFUm1OhRoncgOEs3SyI7zqUVWJAa12RldqsD/vvDHbbDOtArmROYzOfZlNufSc7uFLSY51Rr8H4Vw5+zA6SLm+oqnGdKfntzJZCCkFRC66WpEedw1BpYxYC+0XPBvQoQ7tOiqDXisB8Zrw++p54WFIZ63uxQi31o0wOhnXjK7gtHGer6noidtyCyGSZaI/PUTcUL0TkuIOyPanDEE6ql3LNyHPpv5FMAAGyOhFMcjQPCED0k/30Z9lpoN3Jdgnkvj9pyNGVR5AKkXOzjYZhAiL/43heslaDDPKZWNrfxYPagoyRqDtFydR8ccJYCmvp2FXHwVdAxsn72MNuZKnT7KNQG8VDXdiJbp0FDJY+3LytNWjHl/IgKas0znhgyIdq9FHMy2wtzSFYxsBNS2RE/XJZ2a51JOnZrtNAV0PYffjNnisUPPdL+aCRwa4b7XSOAGrW4WpUCHolTbPn6qedBiN5VUJNUwDNCyHiTAGubsdYoeNtC38+N5ZHYeX2GBCcPZB4ypimnyOZeVCEuh7WcZUts5Z+phoA9bLRF6/bwlwb9XMYdT5wUuPF0qqlQ7GHcpPrAEIcxMBtif0sQOqtUXPL/aeD0ZqD4u7SxgfiM6p3+Ta4OADpn7y1RRdXnZ3RbIvnmPOhMU6x6vbrW82zceHRsCeD0rZ7rf5C/PhXVAE0P1+sZMSv4DuGC/zPj0MXiGNroj5whtCpsr3xomI29HbvDm8C9NW5AVzX+LFipgpfiPCCC5grKtfV+OVmIuZKJLlCPgAh/NKVuSTFCXCcZTAc3BO9Lo7PWLhXFfbAoFdqGQt/lv4D7EBtnhr3bydPJev97PFD61O1wLYZP3WQ8bJNeVahpVkurwQBiGl7hRyc3wWB+QdNBW8Kr2HZ2RPd+OmmEh1LCjj/hd3RlzT/wxZssMtWdmDEqdKRWj/S1tUC/taTxppo54wEkPGteAbLY2i1SK+9lV0yNdC7C5b8KGeAufHXO6vvFRWtco5oJj/ubKWxI6gOjfqjlT3iec7q51wvIkiwiHk3t00zzTDp7IL1V3xCiHPOTzKPeI8yKP8Xmel7i/C6IZMnhtXVfx+P1jwtNGGY0cei1pBwQEyH+unI1i4xilk2WhGkl9l4MHZtQRg4u8DvI40b5MbdK9ns1oVxQ8TIBKswF6MrmLkx2EPJEVMvMFrGxFRZBCXp6/DMbrPEugDbq6dk96Qx6vj7vk7Qe+CgA2ghjeaUKjqzxYH/g3Zwc6PYeb6aPBEbFPSFkKzyspC9EC8rn1sFIyf2vUnDUCz8TfD3OjSlJ3q1I3okF5D4yANWQPkRE/1Nrmu3GDV/RICRLHQVlxcxnwR346pFuLB4jL7UzEntCzxT6CqS19ZdFTW9P5l9jQ286qO1Dv9TLHgWfOaHNY/yx2BTZ29+1VVBZVIl9PnGqmNw5rwYR1GZrjEOT18i3eoSNRaaoxNJ9NpqKpBKOnO9pypt1ZgKjlxrIVMCl23VsHxxQe9wuCNveiQGJ6U445RqkdCW9xP1Y8Qn/IwQkDZhaNj/geraGertEWKnIbqitYYdP33RGo1QOoF4tNsLqmkp171xAztSbzFBLudOeVm4j5y/KtW1YNM328ctzHEkWkN7EfEdG6eSCEitarOmxjGKNHlISMOsIHH3EbYYgOoLvm2RzGdBWFNDbHejvofal99p/T9Hq3DtY10awdlse/7DwtMywuS33rV2l5WYDtYb0zSH2vCl4zq//MJHscCnYKJrRTun8/N2CI4ea2lT6TRuqbMHWVgQCXxIvOUZ5uQFKDBdttidle9NWgkCPLMKqws6LYHJX0WjkxnVTLFM1M4s4HUBuNg2E3JAG63Xfo4u3wdzo7khda9OCvKVOTscUQSdEe/Kq030mQ+fwEcOKcPrlgkeS9wE8srk79xr2Xd48OYOP/7Z8D/Ddx89MQ7E6Ng8W4na1F1yT5ZLBOZGVKfXqe9gvt408bJg7OUHL3HZ6poLrQR1PzfJaowKNZMUpAmcKUVtp4MrXfG5kPbuj9j6jcRx5KD6NeHzMOAZTOjgexnMh+HvcyTJ3yPegcFu0fhY2VCNnkP21522v1LVk4s7SXAtdn0wQI20jyPs/n0duuZzcxRCcVDd6nFFEpZ4DINN9+LRo+SAdEPAXja9sytBwO22F7RtB23gKvdg/fRJ9Z+4HEBJwV/Cj9oAb5wwnU2CSTPzXPbumH1braInTIeNf921wfZ6YqYXnqmfmdgyqbD8s06FQ+SW7vj4Ksa1QkWUL/0K7iKxxAaq+eLUys8dMIDc0AQyeS7bX58PAfyNHrU69SfObR4dybYTLv7nnC7Ton/JrdHrYo3qQ+e07B0S66seDKnkvcb+NXLnOJUdBP/juwzcFciwWX7lzEhobrAsctld7adGD2/jvN7sBq5y1/LPjhrRdp2jLXifzTIIhhH3+PhC51GqI9qqLmIDg+jBBOITE7O2wWE/KZs2XjWvRhLzkhrOgs9qUnFb24cLwYBCySulP/bilbEPOehhy0bSVD2beow9K8L1RtnNcYcS6+Z4XT/hFRdV2OCRQRoSDkyAFH/8yG4znB52g9HL77DG2fTzjqNL2ZNSP+XFWoIa1k8Tid7AGbZg1pY9ZbCnLlnIaEn7qswriY4JMMP6tumKgSDdR8C6UtH2NUDzo40kb2HvOslkokRxZ4UvvAz2YuhL94nNm96o0dC9pxeTALN2wgrdd1XymWXog4UwxBZcoxFjN8bE1DKVxPOKGJ5DCKFHHUsHO52lkiBfgqDvIk/sTkGMmpvCECtbrBXPce6cVKu+D5G4fTu5yysdQ0RUi/62saf28OVipeSvlpn6ejPAraGyzA6UO0HedtZ5Hx1sZDcu6JAgD+pqWJq2cRD9CbBTAoYhk9f6Pw9E3IitF6dKokrRO3sSqbqcgr6ADB3OcKiBQZXIsv0IMq5TmhE6tB1kD+vRkS3VF7CZU7JChhGHLGt0uoh3OPCAnpRkM2fhYRF94JeaoVUF9HqobI7vuPV+5QgPB5l1O1ze5RmawRWZVcKkwzmHWRFS5rLqeTakSjm8oWaGK4QNmHUJOTMztDWMVuFPPT5iY+SUYZgZC4ivn25l0oWrEs4rQJT6xdcUkMjCNJRtqmfKFAxfZO55BkuOJdE8q0SV3vZupZ9HOd58FbYc/XcwNUsgrNu1GaOvd3Ts55TpGkMsuUUaZmkZYReM2FeS20lpNwYMTCAy5ftgIS58ZJ3AopKszGc8fkz+845DYOUmXSFwSZN28EEX1gMdZvPA/dfq8a3j1t+D6aaYZRUfg86aM3ZJcODQ6/FjY2NipXJ1EzgP3qpm03EvXz+oUFM+OQ/qnVxLQSs0PLiHff5mfWssI9+kGeRXrkMr8v8Ny/wqHLYwk79NI3lEUFG5wVizEktj1FqP3bHA5vmHWbYmbak/zuIorwj5xpZouUYKJwbzKzXcSiqVw1So8xK1vYD04eEMyULsotgZvMhrF04xZt7W1yS/EffZAQRk+V3opMHkyj+OArse8FNaXbysUXa7Urm82n/iH2Qfparf5b3Lziydn0XJBysJxSIgrvpSxJGk6dog9BGpiOZLzXk2B0YGiQFZsHE/ViUyVdqA5/Q8/yfDspdbQ5eSbl2d3e9lZheaRKKZK8kmJVkWIR95mSaeiQ+6cV0k/C8m0C6PXYEcfiwm5G4I/53bO5zvRTaXMgbcNhoppNDAJoj9UvuwZpt1Zcv3IEcob+hEBfZehOmujODGQojPEFj5SQceBLuqzSCeCbIKc4eDIZ7ZAprcbBPcOXYLs2rLUJGpB0vqU3XKJynT7t2exrI76aX1PGa9BGfmVSRgHKMu/6J+j78MQXt12BUcu7xknJhPJmSrfQF4/ZQVAHXEulzLAZg4pSRD87PPN5leo74gzP+M4RaWwlyKdFROE8rl/lc64acWqvdrM2RCdGEKY672wyb28RBIcBAJoid8ceTnh69mYIeuLsxCZN64HtOabMfjI6P/kTkFgb1pjw+3xgipm76MUY+AvdxNXnznNiYcN0d+OGkmV4RQwl+2vVpxLc5vPbuvfTXdSlvIuUp1Tt8xZWbV1BiZBnLkW80wkhng/w0ug9C8VgemR72ixC+idVhpfJ3PGDTpsdXP9S0C8R+UnvsnEgQBN71KlzkSp2tuPI9CfI1w9JJ1oxM9Z7WG5OwVjAOKpIeMeqf/M72f45nH2TXIbs2XsV3csI7z+T8Z0AS6d+jcASfGUWqHB/hLlqYhfFvvwtx42nssVNhsHJb7yCv6DRgf2V9tRXUcKYhebhZM6VyRvsFH6tQnxcP4yWjRb4nvz3C64PoHmzeQYjDodEV57l27MxsOJCM14QU1YzdNZOJmNwM3pVp1xQDeQk3sfoUM/Alww1d0JyyKNi3X4x5wstQyU8Yk2NNgGG9gPvKkfIw/v1kvYgcXFqHut6W08IKQH+/mIDDA3qjf83vZugtu0fC201mdNtOS6qlEop3ZNtdSnViyQPVPQuRpJgHSKpq/kyGqfaywF1oStSMcMbSp4W2Sac70hVXs1DCntc+mE4RoFSG9xnURFrHWUiHn8H9LWrvhPgbvnWAZd7VGPOiczT1XUGNh9fLak8ntN6DivRUseYsJEHA12qitfQYSBhQHnwaQc7yqNtiaRkBaMlHzCbVQEnLOZetWOrIPCF/PnOARpXwoVmntcaNPah4J1Ha3U4empCBTA3AW58Z/TOTd4/iEjFd/Py9YVu67zuU7cVxOj97cuVZw0TiD0S0X34cjlIKfYv1GMGZdC7bY6/POHRBbkcB0hKKvlI6a/Y7PQARVAXkYFlBEbtUJGXmK9kBxKSVZkP6nTdi9XXH5pZR+W/KZbvHh0vCkToSxOao40ABvjo5mOwV8IXYCRCRmtipDds2n9n0AtfrYFi59osNB4FCzi3+j6dyLLi6lHbtcXUFthm3ugDhzK7OfVtqwQUr8YCrgpmfq4ZJrbUGMvbIIjkPEjv/NsUlNWiD+Cg/S8pmNg7/v/rP/VG6akKkKyEIiJZQ2kZa12Do1lddZ7BGmquMM8SdLvFjTT81QKTj8CFPisdtITR7p+UJ1bOG0YLaIdTtt8iBt/0w6Ngw4pgTNnUeUyb+e/Orbwa9J4nKWe//9l0kbXGA4hNEinT2do5Fd/y9njoWzWxE1PQnQt334sxoPn7nqeifzHdBuo0VtBLp2WqGaGykDl6hYY2X+sSh9OIqZ17FWbf/bizUPGUcb6UxquulbDTr4v0XoIsR0q5hRiO3to0OomDQBIbR4x1nnXnaS6Y4gy4ww4HrrL3+O+m8phZvTXbOqFIg5Xo4AE8rHowtphp11FQGfJ4OnpI4QIiCFkaimleZWy5U+UmzlSs1DqoigJ/OUldeFyXn2uGJ/+oVDgIcno4rSr88pZrnjRN/thmrrYWGGveYzgUJUh2QjG84Bs1yRsAwW3Cz3A2Sp3ki0LxoPrUIxXTZjuxjmRb8mTJKhK6iw3b/031Jx4bR2tKYsP8yaww+0W8qPRSwUQmtSYvODG6C6Vd7s+/cHCAOYXatdoHUpVpPe9gBb9PXhgP9mmarPiA/F4SsJ84PafhcVzm4+QmWTSqz6W6xxkGxNhOhkmJXCsVO9oKWnK53FMIn3YpbD9VwpyLIaPpO+IIOkeWaF75t8Fn8ZwWFGCBLNEyNjHMa7E3XAe1wPHa453CTakSHOLVQaeSQYFfwbmTJ1dWIApxuNOQuOqzt+VkIAvtMMUDtGe3ArfqdBTYnn549feOVP0W9zojIaTDSbhflG39VLC/ovtYCj5IWPWl9ExbTPfEG4xtaukN727nu153+02DsXSbdUVwrfbIL73OFXwvzsvBbXN9xFWGyUJUhdPxKFKxowPQXx7DOObL/JyA8pADQde4hAUlbWerPQXl20rq5ibLn0Wa8zXbJ6yDI0KWGYhHH3G7sT4G6oD5Tm1osRBI9KdUlD8VTtMj1bjviaV/yEQlbMkfHR3akl58ZuQJJcFp0icbMhSJrISw8PabUWMCzXei3n8Ln50hT1slMTF3p5xdViIAsxzxGkG5VSCHvW3Ban3IfJP/3ggshzzFFe4d4VqRDdyZqsxJWpDT4X+fTcn9oXpjd/hxqByKF9KzZpG+ZUL0fYPU+lghHI0/alaMRG+Q5Yk4I8Qn5Lu5+7LmhBFaHXOmoe8wtwp3aaRnrPYI/m0mqT3DbAgn0ulYuUNQpJOQLo6Pig0BD/2EbKSEn02UDXbJmP98fxcxuI+Z+aEWfnGZLmhTDPWwYrjBW4bwPlhc0g8i3CFqOGQJxIAZcJEojqjochI8BymvBu1EYMn4v5VZDc+8TktlzifaVA9dkznRSwUcZuGF29jMJnqQ8Yj0NZ7/Fr0XwoQmlmlBFbgn9/7XSSBTXmz75v9KhgNuJ1Lmc5RtwmQauaZKAG2AZwDI11Gx4Blh8BN7CuWFBYslBkoAW6MmZ1xnlhlJxIT+OS+s+7Tr1fUTQ1FShe1YPmTpcpYBdb3+6kj4iFPTAL1weTB6qp03Z/ADQ5zHieB9vpzD6Y0VWhD8Xu5Et6jHC/ty1jMNslxJljNs6jCH/Wipo63TRIfdYkuEFu7jXK6Zq8ppCbFF4Eep1bCDn0AL6cu1jtlIb7NeJQ1PSJPFjedufxMSRXFBSN+t1V3CboXFdP6kaXicGRUU3sNObRPI25H/+/QvI/1OWVf6hVK5Ou85JHiQg9R/UEVa0B7m4aqtC6wi229h+KhhOqYdFCt4cOrF6uKZCOWskp3DJC3GXyKKWVv5CUVzVhNmBlTIS9xEBOHtGd8cd5sSBsfWb8t1eoEs5fUufxEkuc0RN2ALL7XgtZErvX+/745UxZVXSsxejjOgQEF5uLSrhKPZwNFLccqapi5+jA6MtaBRSPXaSbx4FKK6kDMO6OZVMou8z7nwvr0kMSRHMyzcJbTcUBeMPQP1VXyApCPOiu/mmqwbzwRljYDLADD/ESKC0I+s0RCu7ygVrH+KhWHjyTT+GDxKDCnTayARCzVbYgIYBCjat9lx4VCVNzb0Uf3VzsvGvFQVUp2laurX6faU/WhaQ7fgExV/P1mjo3n352DqQHXQt9GHWyB/wRAHTjJmm00QPacY17LRgIxmuSWtVHORJ4MW0HfeFyDznwqdqA184RqiUoe+EhLsI0WLEB24iQbRZmqIo4egzs0Cam8JLzzmAMh6bnL9GqImjWJ4YDtcf8+oajZPv/Yz+zs29QVWodKDIhYnz4C6cZEw5PuNTJgo+V+M8uRF4VU+KqL8QM80d1HlhSrys7vWzNEIftv90gv3+blDI7sl90PKny8NuUZJYuYcaMrft7wRjHfzBaJEjSwvP7BiEuxpLI4bGoFdP6yL7k5rKxfYCSdtCsMjeyTMDCCofsH6EbOYUOuExg4RiScDNk7Q/ZP17VXzNgjzbhAS+dDzBUZCoHmPcmj54xchPr82PyLs5/Wsx4d2mlG01jtCH6o4LaBP5vR03GYNgJlF9c25zxzY45BK6F7u6zGG88BabsLrQhK4m9OSRt0yHz6eoWVRTdoqbGcQViH5u1l2PElMxfnF2C3AP6Qg9BpZSDllHZ+idac+anIFG+yHdc+ci1ZKFJQS6emmShpT7ztvQ5jqHt6V9VVjs2GY4R0kb76P77EBfax7jQBLFI9MYkRW1y9FB65ecjXnmWaror+5YO8pwV7NaebIUoerZIf3opd7QDreryDxSDYWbbESocQD44RQHicUu0nRfpggE0l2ie29ms/akljEDY6G4cyXIqehjg6OH4iNrX5tTUOvIx+/eyQA3k/UlWNDfXMSZebQ2NNk/YzUDEB5C52zimIoQU3s5DzXASmNXW2bWlk8LsTJU4ImseZWY446+N8oAphB/BYMyofu2NoucAWAS/bqNxV38RyknwJYNPelvLaReIh9/QXSeU0EJ+UjCilAfxu20G9Q+GpGYvhheKWaNiVeqX0lAiCgfgoWH/R2N5tNMujOFHHtHhG7ythEc62gNbu53OL8zG3YrNHMX522kqHHRuiLUl4KJSk4Cf/Wk407SzHClaUCHc4Mhgg565ercRcycYBAZ7rHRf/u0tSDZ0nejfjbSppwu6JDBcTuGQIgPB/YIS4SQ5EVO4Iqb8sCyN6XXJKR4/iEbPdRc3vbpMdL64T5xH+buQAHXz5tLKY9P0Un3LDjybROYNUYRjXEwKPF7Lklf9cN24NLDmNS7E6EQqzUi8/DY/P6oozlQRVePCs1ONBPdHhgy2/W5UK0Ik/4qTyKR4M4GqY/tocuhE64NuZbWIEna9evGgdhGFs23dSRg2OSMhCcNqYwTWV0chQDee3KR5nBQHgqemQfYhXKqxeFD2wveck5JYlrAfahRw0zcu57io58rEr9s72wiZMZ1c4iNeX94KLgRbK3odjhky1Y6IWkRm77jkg5RqGX0ZM5gCzFTACyt4FuVeL1jCHw09DVmAZOSbBx08mpQnwI3RNHdN8l+c/7oHHVMnonEhOojLLhVJGEv9bYX9DWc5VOxKmTPBEBpyGIdfsAJNX3SQ5lwWbu5F8iWcGL1O2omvXdhPgUuaqkQ+9WCCimd5ElSWvF+iHz6Gnf9538s1PhAbA50PTwbXBjjaWasNXGbr6cJiTdp8RbiIRjSVOVotxOg7z2bCEvR6NZsWfDpJhvY9mQj9zvx086kd08HaBTU4LNPH9apGg0/9xzolWfdp8BZwHfSz3jTMLFgMnOgsd5NAVbeiz/OVhMOFS8SwvLrlYieAbYrvGzQVDH6lY5rRuykGkhr6vh5XOFL3OkERHKIGzvmuylPXBricXDO9JeB+7mkvSw6PIs2OJoLf7fYQ9q/ynmPa0jXwjAiucsJrioHBicldUIVMS59x+lMWY9NlpaGKwwP1+vodkvs6mCNq7pK/DyGkCiBhh1UDP49O0fBV4Nla8NL52M8igVdUs4uFNi0geWJDQyCvdAt5LIhQmEYbQ8+lVOUla/U5K8T/8j9vy77gpRsHC0y5zmPl/kRUBIDmyeK5XvcX2L+okc7LqV+cVToUObA6+35Hfpw6GZworV18qVJHbT1SFLHz1fpyFqRkwPuSHxGF0ccWRLFMua8hfWtlOIx8Vhdskexd3w0UFB9IEAIy9mA9/auSJyJu6NjBcBmo/gb5zbJGfYJVUF3FgPtFcXbLVmL14RGx8Pks9nmikifMha+K+qA+HXKqVueOk9O9N2poopEW0NNLvSTslurG2fFp/P0bR803TW7En1s1BsZ1Yx44V2CiHG7phqub08YFRg4JuNlXdllKS11J2y4PqO64jM3m/LiDT5F3yx3NxdeOdphbFvdOiFdashkKjm1XQkXTFXCvT2WTANECYTrvfFBqDB5SJDcy9Kt+1094P4HWh6duRlBJuwUJcbXXGv0OaHrk0rH2lDgwkOeYz2mcj1rD2atRQLHabLG4/32afzmmR1zcF6JSPTDKnga6iEGreWH16S6Vg+lxIcTZKWMC6hEeHQIA47tymeTuwhvPXWvcEPkJaFUfRCfsP4+XEQPyiiZR1wsYzx1muo/MwBstgPsStroJ4DoBdm2Wo/rDiG3Z3eHCkoimBR4PrK2HJQa1SS/ZmZbTFvEqLc8wRa5eQMJ/XnUi9tS7lE8POU87mgi6PxYLimYRn6ZjCk1WflN+B4H7v6oWUGd1r4N65SzctKqTyCdOPVe+EMUFvgiw54VB+m0dHaL1Ip6fpuaHBZ5O/InqfGKaoCcB/+jR0yePJI+uDukpsQcIGfIOdpRM+C4zfvDjOwnhYq1+te5ueRrvZlwBTwmwy5p53AFKrrp0xf5khX0SLS3lpm1H2lrhSAT/wYP6ivupT8/eUvpOO2TlMHoDBC1kPZVsZVkeZxs6+NDE2qHxpBMRVCV3j1i0YnQl2qgn43Ad+7Wj5ricl1pcHQgQys5FxQJb9+F0fgZ/GnDSQ2LFkbLWaQl/WTOZsCftsq44MqKMa3eaE8SAXOevv464zRebW8+nj2CDWV0KgkkjfdvrdGAlKiDsAvW/lfxP1AjR+QOYnVA5ba9SYHLX7YzBbz8h441sO3N6jpOOZ8P7ENXb3LXxlJzqE9lrRtxPtDiHhwxPib2S3hopVaH2t8lLevH/ne6vmirL6hXLN9lkRNlnVHbU3jLoU8a/7yButcpweIRofQz0e2VdO3+Yo3RcZIe+aP5jf5F9vJGzk+v5OQKRKaFAzPlORHs5BPL4KeF2tTsvVoPzAlei7veTxJDwTX/WyiMWEXw4ynxO89moOnAfLS6ntFrkqtVDZN2xqp5xO4SeA3RtSyGbQXTc37nykk8kNtTbZDTMRIapH1VOAFAMv11S0FrwO8YH6k47VV/3fcUcvxY26OgHq6GZVZ4Jfh8D13AeATBNmTPdC7JhXirqvLodlBW3U/FRVd7uTbxJytYszktb4PiEHYT2McRH8Eikf7D4+rNbcz3d/HLFvG8oEeqJkor0B1hXUvJSdal+xRVwcH2qx9dhqqqd4hGKkMC6pVquuaa6n8mUNOI0ZA5Sh2wZc7q59CGYCCvgY9zXx5QHvJVoT03ZYZd17r0np7qglfHSSTy1N72C6hPuDKBkvEVBgek3OKz/uzUOt875ZVkxjkx2YduMXySSG74+maLOYGaw90BUUXOVS2U5OyJ3p3OTd7R5A8f9sFEkMsnEQF+AnEbg2+UfC4V5vNGvj1Khlw7q+4alJpK18OaOQ7y1Hr11WdEpAspOHbcHOBYc41k+jrZ3zTjS2By512jU3+PAcu6380z6ekbiTOJcXp7defq3K3JdQm3KlZtJeLuvRYhYzXMwYDYTjmW3Olqt3YF9fTmaZ7UcxOUtdrFF+V26E00tg/JNc5wCirUtSOlcxCxb9ODZv+b0yirS1dfgF61VUdNBO0xTU2eDoMtw6MF2Bua+ELLKLO4EtY1QjkVBJ0kiF87jjcStyvperVsxQeAmcyTDrYkx7TkGT8VD6uqBh3/H+oVt3wrMOKGHrV4aFRFbRxnQN+ogzHFjfnHvKTNfgpZvciidf6Uwmq87+n0fuYPlnewvJTVZt9MsY8/mzeEXEqKQTC1T3+/d+3RRUBO5R+mgbEkMNjHI8QcvaHM09yyLhG06FD0+OhZ2bgiJXx9M8eeML5WAIx+ra4Lg5+45IqnlxwBUHP5EGMGVv42/nX3Q5v8KTe2ioAIl/YJN9ediZgwmxtnDWlmbWbyS1vJz6weYBPgiiYbrglHmxfgzfev8wneeX3Pag2vO0qEyHN7NdszQCZ2CwCLOYPUHM1aWU4aZ9udy6/+ou/gxqTyY/4wuAt7ZV64Qjhd06n9qbZqH4kdksXPJrt+z9H7+sgH81HcGvlA5ts/GbrCYFeoQWlAy+0T94RN+TLeN/g1ZJZoIgF4OX1o4OpJ0wKCOkHGYwZVw1kRapRiS1hNTfzfYAXhU0zPrnh7qipBWVL89PnkGbDjO7LB0Z7RmfsGiatEhXVb5oggkOFBSII19G7lF3rjO8r9VVKXnlY1ggK2AT7BZJyXqv5220YQqaf5LkXiYHc3mLJDDXNJ2e6BtRSgPqY33sd1vB6PdNg64QvSzEifbk1Pu1VN/f/BjWjMG+H0FU8VfR5moCOhV/DhvV6z86CW3kJcOINAO7lQEMxivBZ56nxh+eJT/y3sgNb8pfla+Hn08d0mr2eI33auGBxOTH/SQTGcArnpHM5B3TtUwb2go2yzQ6nYq+mxCBVZsHf3YXfD9XheNiHZbOMgT2iena3xH+NAx6JR7LfzS1bnZkLHxnPy2ugXj5bU4/0DaTZ8swz08P3lJHb/3cuN4dRM1SR1+yd4MjHqIek7lISDpL7uPY3s5eO34OzZMgvZo/tAJfZYpZCAhY8EJiGO7ZKnR8XLW3uuALm5sxtv8OACCvrXem9SSHSy/c+rF+j30zymBkSdfXa2Q7OmBtcXAy002PRPm/FDwBJ7zlc/cBLLELgoLUVoGH8MIp4J4jYdhL8qju0XHn7dFvfD0Ah/2u2UZSjPSs6ITR+Z82ggyzighffE0PlXOFTib1kKoonNNEq5DKT1YPDPoTUFqQGl1ldpafOG9Hwfb3hP8X0YHCCyEt2s6f7UL9jK0j3Gb5Li/kSXXDwb6LR9vuI36sKsGOZURNg2PvfiinFJs/Yn70Zj5f22ZYAqm3Ua2blfiGF9COtMzggLqLgaojj4uvuqv7Ihw+zoCVikan7OkoKxiRCxXbUSDA0sVCn2EckIWW5AbQQ2vV2xJKxv+KjN3JZCb+PKwL6kS3oLSUlqq/+fDfhf2xg+hF5tPIfST6ShT+r8KHiLunzZoft9BaqMSRJ5U27fcJEihL8FrAFrxhbJCEryY2zkhjQeWpFJQ+QHlZdnJjEQmrnCRFatlBoaw6p7G+PwnZH91JxUgbY6tPusBJFE2l/UoQN99mGqUEFbqXiZPVVjkrhJewnjOQ6I0vNTpXVXLmm+dzbGr6KrDrp49G2pUN0z8CIGE0WpQJ8H6M4dq8aBo+oAcLt0AYu36J+HTBdzpsc+SbaGeEgqkii996VHmdoW6L2iBZ1BVqFYqQuntHlShO6tm/D6HlAsKF5kORZaF+rzC9Y5CE95rkvCP1vN/9y6H3s+qXuJpNPmbMMhEBHywreObOdtXV8augfFJWxyp3e9y5zpXMlwVHUoaomSKipGMey03GWgN7Y/oqNxe7sMSl133He0cKE8Rdr3zlC6HGQFP4TF8CkWzFnS1cDtVDEWxOCqCJYxf4lmXK2m+B3zJzyEJWdIgKSG677pWnsr3SrS7YMml6J2A0xeudLfF038eXfapZO/TKvpLd3S+qJoxXqRtT3VY7usXO1GEic6ii4NEnFo3Oc931K9KK8zWNSe3HC0s2U5zhQtZNaO0cSKyNof64SvYPgDINvIOi+ai4KvtidzkIMqcg1ijbtXHN5ToiUTYvMWU3NO4hNi3VyKQHba24IVZEDZAk8HPn2urMAsqjNt/m/2fgxrJ2mzJK6jxknXKvhDXU1A6FR1wj+G+Kt+2K50U3r1cIx+9BQX8Zf1s1JSrZvG4f2JhzOpq15FCnkt2sEqvtQsSAuFLWZpNCug91oUy9owsCQcaDs2dBwZddVMk4jsBC/Na5qx1caIBh2lwjRsizLMioGu0TDEWSCQrTuLSUzNFNnkXN7hhUB0rom0NFpfQXS5MgGF5DMjUWbnpqQt+4b2jBxYX+8Cz4KXFJ5sQaLvqJq5vGlo11ZvdyOW25bm/E8nXESqJmn6vMZVYE77qxzlMWu3Eeon1F3wCkuJxZtmZC4JNRSedCaEG1KIhmYkA0Xf045qZRQY84eJDiwhQV2awQfUISMx7mcvVoIXnInuo5tWBnsTbcU31dcU1GAGQv8EuP3VRGeZlyoZJ4NLWbb6l2vPKrgDV9sOu8PChYuEGuPeJJ9v5us2/QU2wJtUcxjUeUruTjK1anZgpAYp6E0xxm4geQwgifYS/YPRum+w/6M984YUPyJPY7OD/PtH/VD5ekb5XOZ9fUYZtCgbSUDbdq3X2J4Nx6GWX3xykW3PhEvS1+B26ONyZLgtQho+JEGCBEwfIpyhU0vN21oy1krISb3s25UMCCsDu161tzQv8xnsa1oFzOoSivn+wqAgEDhiFPwWDjeCfU8wyPQumgGiZz/2CLnxZWNR3QHHd/nkfAovAlOfZ3sRnz7UJejQ1JhDTM8WnhJ2D9RFLXhgLJuayRWd2SR1QZhy9m6b5XgK1FyeidFdHjjmtQyW+mQoWkmTlEn95yPESdJdWvInGVkR+4upgIFEfxb7z4jAvuVLazAe3zxTgAdHOOyPLwlDcfu8HrhWj9d1UiL0/iMeYr5+YsU5eE8NI6m5FrcAbc3YrxLRrKT0/hSpjBBPNaym6k3tPACQ5t3HNKe6KDy6YeuCU8vMT0FuDzij27uXlxQOZz0tp6hIRjeRHJpPKqtVVLd27Q5q2zZKfTrbPXLCm5iZ8YH+PhdsKAEvm1naJX3tyjhuBhaihBXgjMGdbI+IM8mGQxJG4bF1ZEGG+0uLaRjyCAHzaZhSrbluZjFq22d4d5U5tY0GbahHzGAtFYahlFE2cauXBsFP5qC7fk06BqXG2zmDe33U+4E4ggvdnkJbz5guRBALt6km18QlAbAmgqzLG6kfiDy9s5Nu9lyqGQ77kCTylkdcawMv7eJRrGBh2/XQp19T/SAefgpxeVOqsjcSA3OqRoRa+Bh+wYWzcqTjwls/Mm97qAU2zcwuPVxvt1A4kyyQKvDsm9FVBtY3mb114JYdinrXJwk65R74rsRmo250TQA3e4TqmLBKD88tVJHjxrqDc7bhk7kegKz7ei8uFEWpPvcPDCXkpjcxp9GhytvCEsu/JIP8PCqvpAV9qgagIdxVLBjW/3e5rjXQB+Z++kP4b9PKQOi6u76+inIC9GCB7Jd26QFDC4eMKig7WKciioJrI9TerR7ucol8ee6IWRlGqzXFrZNtJVCYz2aMCvy1xWDQfFsbEZetuR1692rGZ+QQ2E+eF1vcQVa1mG5wcrL7YDxtgPZBwYV/Q5vtAKOeNCDUl5WLNu18SGyDiHllFmTxZjtjwR2Aea6LO60wSz15ve9r/riTc0FQe0NO9FLQPznmq9EWYtGQUTCXm1zUHn/N+RhSo+rJ1dda5UhYY1d38yCzg8d0W/PoT9uKY1fnZq8FXOovk2Hup0r33bEMouRQgZbc++vNfm/O10NwZWL8aF8bNIcp7U4tZbBVj9IaxuQ85wo2Um7PqCX0YtPYX1XkTp4OrefQJXarwXoIj+5MwljhwlLmpzqOV6n+nK+OWANXXxGzQ5L0ujafiGabwvXjbLc+4U9v3btAYKqy7nz1NcxzjwZAWqOCsGNv6D7GHoNXkoyrsowOc2eNmkuShBKNeL8CXJ81rwHDnxjPocKeW3y3VXmG0NFUE6g6lq273f7dkBhBcO4I9Z7qYKSgsPhKqoHUZrOYU6YNHh/oQKTmXHgmgmZb0BtHpA+kgpuWY7Ire5ToQSFdHH9gIhi9/Rxz4YZigxHwGve5ednSkRuBwmOT0At/2QMp6OVI5/9eoWAQvQ0Q5yKX9ifuv9LDUtKnYkiSIM8667hMzssbtdUkAg2J6kCnvrFPl0jXFhNAcBP2FEflqds/txfYeD/cbIeQj94ZX/wJZmcnra23FZHKJLWXeBAkmTZgqEX+lqs54WNYAHPNLcp+qKHBhlXB9sBUM6TprThOWtpisF7INqpzx//OzslukW33ETgl5d0R6unN2u02pFqHCTEONfpt5oPUkPgV6F+DN8zgTytK2vq1bOUaq52ixBXubqjPpzEb3OCzswkQAbGuWIooUTfrDEaBWOiFSuRS4X3s++kjwcPDYVDBMgvawuJktHRhWnKsnvtLwm7n5J20xy3ElAHeLiUl0QRV0Qg5KwAzsk/cmz+3+/JvfGEFhup6LgryILcWXO09vwzRWb0SCD8A2bXbxhyGjOYu0glJ5t4y/vtNLjtl0Hjog9OBp8XAKsg8RijMyRAaVhCIcciTEVf/zx3DUyYHHRUItyR2D+tSQXKBVWffqRunr5gij4zps2T1kMxlbja9alMxDVYiCfamSaKPcitQEzZhnrB8HhHQ66MJgl3ofJKxCdoTyWzTjQh3o//iOYulhFXopE2QCMA7QsTNDihHCeJ1iyJI9fpcA8THa2nrfurMwnFYuBG9cOLUQ6F/x4v20c9Yyb9rfE086cIUBz7d6wuNeoBFSyGxpIiUancavIGTX9q49iuw3MLqiQOK3W/0eT505r7flbm0MQdo2AQWpJweKzLXPyvXWtCYJ9RV7L+b7+q/N39FCNqf98OXaIeETadYekgLiNb2fVLQ2qX04S3v0nbf73XhSYPHDqfFKNsx6KInkGoYK7PTpS2goEKCJ2whcNCQHNFGKWi/ZBBmdbv5J0EOwb083peTL4qVRUT49mwao+zx9woP1+PQ+F2Wl4YiuVS7xxMqiWq5zt/lNYAEX7YPK1su1A85OEi7bBEIEGXfwRbsnspjlpV5d/ekuc8Ici+5yw5mvVF3TW5LC2bXvBPnTz8oFUr5jYqoti8xbTfbV0zihWKbWfoDetX9zCCg8UyvaMv9aUhlI3nHBZhPjV3qI4svwmwZm8UKsDemguZrzOadJfoTEdHM4YyCxD0qdqx0yH3j9feEmLRuPUNVliJuBMLr2TaBR+81hpZE4VKkA+++8FA2xapQYeNX9oPRf03r1LIX3dA9rTNUMea+btFnyE8XTyezuxF3CY1gnMvmzKoNbMZBCH+P5hAMqNGDMj6bMBhHGwHB00fuea0ETHD1vX4scsuBuKd+T+ZQN5LQTGRyWjiV7MKAwS87eqfRFVJLuSMbxos1xnXHJ6nCeNu/NUdCvIOuWF0mEa1BFc/4mQPmT2UiZp1+zaPRa78ovVe7I5OgWYeP+zDllNqH3tNPuGK479y78A7kfo4/2rQgB1jh1AN2yvhjmzD7Q/K1PJDL1qeeWD0gWINJqkkbv2bkmj6hgsmZ+/RmgIOYICBfaLIiLozAuZ6GBKfTn2gGcM/bWqBHZnSP8GpnDE/Tmw+H/my8Iw+10sFvl0LaxyDmCeD4W2k9nz+diGCKJdo8Bd6sukEuUhmV3at8HGxE+atUzazn4szkQRHp0JqAlnPbQw3UkIeJ+ZzuUn3go9XxbSJpgwL+dndL+7Aa4HEA95bM/nz9MdSdvVyEbpMoVdE5FA10ebdXdNr4K0ZWQVYoE0gbBocorpdtU+MpKkM5oBzHlfLaCfjFh1UkVH13LMf1/QKiKzp5JYaDhFe47b8bdL5pc3I7KpdFVXKBp7BPoCmRFurOkVKdW67bGj0IL7Wpxrn6kuYx+wU+8s1Fd3n0mld+/Weqw20RCtSQ09teI7dfPRGp9MHhl77lRMBkEVf/hxC0DCFjLNi6Uw+CPxEQDT+Qc48Tp1RbPsLIONzVE9AchExJkmwuaJgJfIOX/qdvW70QpvbF4SJBXXMXb3beLmoRUNLhgE5dupfmt2Ky2QppgirvsYGMFtaE+XQfFMrs3PO5jNNJ4u++okGGOUVwKOYR2+eXmIaSecsC6AiGxtxouh1n/HvPtmhlMVfdvJexZvSISTc/07VhaevgNtYWuF3wDaBOahQZeMV/PfsgkH+6cYs+Hgsdzc0ib2AyVZUCh7fp93J0h/R3azkqADmtq9g9EatzCO0pVn+Rq3wxPfd/1u5HDnViuoIpSmN+yfpTQ/NWdF3s9tFqb4JCAsqJVNjiOSj8dbwdNZCIMVLPvK/rikyXRDSFqMpu+yES5oXKqM9ilfgJK8KPYj5CH7brwGbDHdn8o0JoYOh0tqeWCL3yr8Iit1lJK5tXqDnG+KIADGrqSZxPFyK76GWYZjUekT/G4G6CqmBlqWuOlUZWphZnGsHoH3+na4c++QGMenDUx7tRXLsypHTtrdHvedQMBrXdlugHJC3N+VlyJCXndZy0jpMb74LQCDFWB9YpRLw/KfLStZ1yvnXu1jV5dicvVRH4GEc3w91z2TDlMah5F9Vb5f4axZXEjbbByfEPRi2r4FOP1k4xgIY6W4Udrs//tfnyFP1rjfHHzlsE04kprpfeIage1iTR3JIeixaxBW71t1HurQ9BBMRrFVt2du0InyBSbWipIldB/P2LI+1feaHYcInTAIwTfAaIVpqx1fkaNURjA/9TbU4Q5RyrJYzLiDA/pNfzx73n2vWbNDHiZUQUeSxvUAik/xTwwGoVaaETM8O/odKxhmmMGuXCSdsvjw7vWPCi9ol8kRYLzDhIAf9Ib2pweglHnMuaoSVusfGZ+zbV9KeR/uiDdpX2QlFtTUF+YDZN/6XpVaQyi2fJT3aj1Br3r6QYuPhHEq8kXxSZkcx+QULQkMpuaizHS5c1arOaPkgqtwUECbgyM87U6c0ggZbuVespokkzFXfYUbbYTWJVVrcZ7EC4Pp0S3AtKS3Z7ODGjOInGyW428wH2Xi7KjdTIvfkt/0e3YdsuyOXW4wc/lKL+qqkHU3jPfHWyzGKK/CJ5bwx2mpohPTY7luIn3jW+410wPBcWoM+VNUuyTMAVGPAt8tSlCF2toJDCnY5i05jr+4gBPo3ZlaBXjLuWCY5WsEY+US2NGnvkNxkDpI7d4bySgUnlTh1YntkW0pf5LOVvMMla0l/HV2Eoa7fNA26tNCX++XP094Bjjc+o90545WRbxnt/1rKe7AtaUjrWSt37eeFCfoTB2N7zq2YgAu0bxxKjqkqVA5J/BHA8N5PXQOUXQk1LF1KDtT86ZppPmuyQBgg1O/Ky+KlzYwCQyEkdA6hoS5CQY82XpDU3yd6y3/W2oUOAnnhizL8W90yto7bseO2CGIK+JnUe+4+o5abfWWF/KVV0J8mo+Z7Pfp/7jaqN1PNLd9lFCy6qeMqFBP9bZPpV9LKfCIBDQWw3kdSYETHAE0AE7gmmdc6ZmmXZoAHDrgiDZXsZxxLX+4VVK8FnSLIY1p1PonGzOAPoJkemjyV0vB5RZ0t3lAR5ciq6mguDT/q1bYHUmdHHe7NoQiEz5SegwarzIrDa551yizHKT7bEyW2uxs44JtIUzJqm9j2XyKIMx/+8unruxjcPWFfIzd7bhkZQNUjLZALziOxhwqX6+gfn9fX9W4ekcNmPcfH7wNA9nRc31zafSnyUTZ6Vb8saAjx0W2L0fwskv0AUMaF29CBfF3iw8OGRhlrlxz/8uCnJ8dC3fRu3LGEtf/wTwG9khRpN9aW9uFzANgoShmB1t4cysFQsQ9o6BURdXY+wTUFkh9mvap4vNRihsBJs0c5CBDl/Nsonko0v+T4KZ6ABPnhec48jOVi/o0ktQUJ3BrhWbi57tZEegJMQ2pdUsyzoXZtSB3gqKDodTKCc3U0awiZaRQXcZWbLSUvkz8816T2yomJ2nXES5bMgPKUpK/25nGuw/Js/fSFJWD/4sQhkIi7+4mwv8R1XH2AnBhfDozqlbSCradFUaDLn9G6K2UVL38DwGYki5bIll04hfBfPkjqhZU7JLHBMgMWPU+Ad/5LNwbAlH7S6830zWAQ/ZhrW/MtuYm2JKCYtorelGDBhkfiOLFwwAE1Mjei+4bqZaJhLkkB3rKr9m7lu1rBzqbd4i1TaAOuFhJgjlg5znYbeJ7EuRmDBsEiKI6BKr6ZFbykz32SDU6359CGMQqLnXLPQhvKfPFLnBoM1YPmNI6VnYnYlSCfc0DFkHhPr6hUxApvsr3VbErQshgG5geBIDhT6uWMvP1CLSAldDDcLx+BSl6HuF9kH4/Nrteg/I4l4HJwCIh7QllXyAgAwkWA4yAWdRBE2x/zXRZ6frNr++InsDIdRMVyCjcUmy4hWxUN5IF+Oy+1rnzNNl4xq7XnqjyeIm7Z1owTzJZIb5308sNVDKMvKYHJOmlrAw5GAjxe2TaEdDruckb6vU01zYGW4bb43V7Em1TiFacfUYghyUHH7G6zsRqkxOy0Bz1dK4qn5WTo96PUG7fUsN81m7+sXzEvaOpzartNET+s6QxgvLsvoEB8x9LAMscq7Uh+wNh6dopsLx6UBUK2CaEqDe6JueOzxCrEZDUCQiMZWETH9v3NW7FKJoOypXBkRu+64Dwh3GrC7Kniyf8EXBEwxzHDJ+QCGbYHHKrVsbMeuefcDLSldRjGULNSxzQgG4Ytfx4Pxl3dWCgvYUUPKF5nvv9wK9KA1dC2kgGB7l5aRuu9tzfN8AxJsp7VdoDjEUTzEaryD9a6M2tbKL/dkBPXuEvhcKNdqTokxE6Z0Ns8KDA2fGAllJStpfnMs1FDSOqefCtCD9n5uwunjaiDTD7z+1hXt3shV5C+0XYT8Pc3dYP1/6hUZUjjMTYPcY7s+7yEFHJfqJISuokKKvEeSnL2ToXRqp9S2XREp/rrey6NqrYSr4rI9kTDVLveDB3YR829z5bnXt2Z40FpGV/4WriszB83pliVZ63qzRZs3hIe2PfsU3BXA+rJ4jUCbCr9JPYHL/oOq+Al2eZXLoQWdbziBg4/5942DRNgdPoS/g2c6WWiJKz3+0dRr85Su1RoM43irLm3hDNsKUKzXhRNYpK4DFyilvtQNNp35JTK07ya5jaJ55LQbEyF2biRwy+q6EFED5awNh/QDm5p5IpiY0s9iWqSwarWrhADRXpMG4PHoV5bhC49y344Fn0tUweJyM9H7ZqxDG/BmoPeuSwL3K0eXtx1bus7xoRgHgDjoVLcFBGjQS++ZVY68nJwsIVL6g1taXsmxtwlNOb8VLeSXuW7QClXUZMwgSbf58CMhisivqMNuWaWs/3KaBakjInBh8zO5SRVkgKdVKOxC6NZPuqpl8QwuXHQ1hjgpYgOZrlaMVslzYZaonVFbPmNBd2IXwcSdP35luoU8/rU3bqbvdeFq7Flmi55N4/nelIA82apUBSIeyOQqk6itu+jXY/Wy6iZ4d33r3YCUU0bFJVtvozCyM6sk/QkpTMJrWdg9PMOtROT2V39IGdaO0w2/zuuRSsPsMRCLXfPaQyPpo17gEEWzjAWIWTfQTLZs3Qae4D4od3PXyoD2o8TDJ/h6AzzTDhMPJ9nUIajfVjDxABB+u3EBhaHxVSOsuMPkpQDQC0LluEU4C4bs9SL4csf9Mp96t5OqdFg/cLHek3yFVWa8eqs2sY6YAGHpJ1MTcoTUjl/pMgNIGo2+I9InbE0VzEqKv4MtHfeJR+BfPhb7/Mxz1NN13gkCJrXHyZ7W/Me+lUbK/Urq4Kqvz8HDj1cGfchb8doow1JkfgtH9T5egwsGycwxiRDMuAV4RzCmwpLjoERBVa68V985PTB4/eRqOeFjYE9+0B/En92/AO2LTfbihS6w4j9dEixio7by/ZSiqK3MGevOOTAYKCyRdfYE2uYsEj9mbKJxctqoprRQviPmBPt15L0krduEKbzFYHtZjjX6BqkDSid4R88rpvbistw5gaVo7AuSE7uMeFd7lE4QJaPnEXGGnS97BeuGoAO7uRg54M66Ry6c1TpVLniQz/92frDUVRJjNX8QEOV+OvWplA/qvqySxLqYSrWjJOOFzOyyF2SJuYtERYBfWuhgG36YdLkSaXzj7/WbwDLUKFqVP0YWabNYV5/VF1E8Jg5Z0yijGJz0BGRXUrZ7ZatTRgXFbwVXp6kDx8o2Pc3OoK+uaDhWDzSlNY7n1emKdz22yMqHLb1IZeDWKnjwsRhXuQWy11U1RW2q0NB+qlMvrThp+be1nqlJWqeVjydzWjsMJnBU+kAOWPz4PlhzHJx20tmjF8DO4PokaZ16mQx36uZsfXKk+DXG1wJL9/69rV+bpgwZ5W8W8akYvLOW0m46QOS5z6sqxwZio9ko++hHUbDEUtzmYkAfuEFxKUZ+kMoOTl8sYstWHPW+/GvpTYv/wSwJt9lCXRHFGeCxp5k+Z6JIrX1eXEwcWCPbCEoaRT3kkoaeRDAop50JzP86dtSUQOatX2z4ugIF6Eupv6O3ukvftYMjfe+0qfieH28XP9bJ2Rgj+SfOjB4kDQXsohlZA+a5ckte7/8RAj894SbZ4nqXHGxBhhEAMdUOxriplq/3jQAwds7NsaC/mOzys2Qi5BzjJXKfJOryyXW9V0GbeaQaj2fY5tFPHH9aQPg1XtR0juJ1AcbhyBS2llh7YHcJX51pStcVRmJE5c53cfw6XR7JI2KS04xnbNV58NXDtF5CObN7e08/k3Zv7BGYFI8idp/L+SxNbTnmDXk8MiuJ3bm7SREUmcMhuDEfopynB3JnUJrlSErhJ4+1hmXvIXBXUPaxXszSQvL9R8f5/DX49miN32leB2u82OnHO4603EGORzY5oKYvGS4TbTNkFs99kGWyXvPZ8PvAUhDoKLB3bTJhNjuG55eqna7AJD7Nq3ZOiqOVmgsHIzmd6YPp0zYz3V55pAosqKzuKpRUGJbGk0pMbqxiZQx9At83Yy3OZFnK7+TU5onng3ydB7YfkYMtDWX4dneepOkpyqbrLeLohsPK0OkjdxrTY7B1+QrRQieks7+D08wFGaKC/CY65ihWrs7Q1j77fA3GmUBzue7pFebtnQko1VfDq/zP0StgZNrRS5n7fDYX7Zyur+QYO/XcuVv8HoKs5yymsdyDarmgNlUip++wTumnkW9546hg14b81kv1+WYPbB1T7QhTudgaNuqZLAvjyL0dyxE5POesIAkLW/x0WuKbwSr2ZWFMc7JsYNmkGn20d2kZHGLPOTj8kG27hL/f53woVAxDaNlwTZzgQE3cmW0DiInDhz++eKu8AN4zdro2NMy/Z7PPtx+DjsmX4rIIKcm+SS2HX4hS7u/ejPyUNuNh49wiE5WANp/973qDbVNhuPAPsUZ+VQJ2+HIFRBN9RqrZgWeGsDnhacVN3w7ljbEqO39Iyzfy+4TTIe3WeD2KJ+stFDxfyRBIDoNplnd7ipR4t/7O4rvxifuJM7NekuXeiTob85KZE5GLLqzqhnw3bqt5H1RByYpky1NqS0/+ModdcLJrOORD9aUCjiwJP1VU5bLmwgewlRy8ruxe9Rwpb7Es6FWahrfc9gbDH/d8Pdqxe0uX/h+Jy9ecoOHmcmppNUt1SDnp9JIuFSmF9Bf92A2XI1u/0VQ3WXABjG8nhFWCUuMCKJDx3Ccrs2pj//FSnMI5POne1jnLc8kqLh4xtN2RUYoWApyJXsVqFxK+S/kcFlvsjjIC3GOCEl2DslTWIgZ9iB7zsprtTyvFHKCch5WUTlzOMJDoFNT9j6cS7svXcPkNzXLkP1PzZJY7BGK7C9JSv2SD1j+rj0J5dXmqG68Rb79QslwVwjCERFyoftuWiXLCciQ/iy8mGJyBD6kebGscCNA5cRS1fceCUm3rUy3O0gZ4GmhArtlIO+LOLL+eMb19ktgUf4D1LcNTFYAzhcXFO9qJkq1rRo/9YlZIq3XQEM5xhpkxBXt0Irqs48etzVhyvDbDtZ2IiiTTaPHgRFKPHdFxQ2VrEaL6Hl8tUxoAWyifRezJc6B+PIlWxpU+ytSlSbEk9pyTH9+uA1MI8SNIHyFtggxLCT1d24GEsOieMnpQh9pSaRPYATSsT+Bp0kE4PUoeHyyT7PBIZZ4FLG0mpaXQYb9iiE7criMXy1mvDQ24RqYJlXWoz3SFU8XitGW40b1DjwnNwjEYvXGgySFb4TMHgW/sIdXhw0mhjdi06V8Rr4iZvpjas4G4Nq8GxaZA1q7sSXMVNs1Dct8BwV9xNo/gCgmWTRIGaq1wjhbE9T00hG2X7IR9BJ75BPWTFj30Kj1pF77qc2ElKd4/hZWLJWVyDATcx9hu57a5wQynbsg92vcWt3BA7aH05VF490ub54irBKxZKKnAItFX5K0Kx6xq6MIbJAXHlA0C00yWdkalsNcY1eqz8TU7Lh3Vsg8bzDwRgn6bGIpysP5YXB5FYrfftMLv+Rhyhh/4sS8O6bT3P5IHZstt60It/bjNjrq+5mK2Pj0Etq1YpjMgtT6WOTVAJNQibqct0KS7ELT41ug/BZMstzzaUyTbUF2BaUam+hsbcsL/lnvwoT4HtQObkrlxcH/LMwyCbyrG6ak7QQq3IyDQS2d6PwohUshVfihgaqORTkNjwXKJRqUNUV4b1pu6vcMyKeJc4mjNLxwvwFXP1xlMM3D730uSOeS+9zE2M1gYc7P9ONvm9UPaefOdXJ1b6oBk7CRXj74ok/LgPkIfpn9+FWqoC9Q3gBCnGUeO5rbXHY2+jXIqbwKGYghqzkZt2IUZTrQcIFPP8Q6D9N6p2pzXVa43YNJ6pEEmMlLzXXHycWddYnojQBSQjgZxVrWynKZ5LRSSUDQ/PUSv4UWwE+1puvjkl4PTU2MQJ0gPNMcEZs7cEKEnHGoyOXfozcNli8hSsYKtEheqe83gkEqy9G2L3BbD3GNI+ovy4ifE+4xSOFK2GUl4prAkXBfJIe/xXBnsb+GDuVMCFjVgiHE9L3mHIbZV67/ydsIOoHCJxu1tvHYQkaKNq+yOpOuK3ghK3uZ6P65Of6qbfwCiB8PDW2ttjgxsDigNB2IjxqAhOaclihkFvJnVx5D3ed3KWCwx9kIhjoCq8Ts01mH5WRpv+L07MqTxdC4lFEw/Ro6vpmz8jRENJ/+fXBrP8+OWfmeUtbIlo5JeQAnbs6IeZDox613yvg4joURRUACr59qgHKdBBh3Bu0b36tjsW1XrGZ3W58djJP0IHV3aI9k8e+aAkHH7AybU7TuvQ9quZOPk30bd6Aef8JTyoFHMBd0MwiHF87VJxSv1jrf4Xz92I/QaQmc54YioGJK0tVakwhoTEdCs9Tlk/WraMB115KAGe+ugpYbrib4EjAJmtaUUGFRG1SkwGpAgMgUL84VkuZfTomPklLG8UmSKu7yxh+LegweZb1eSnWabZtwnr6Ck+jWduf/zmlxRH9F5q7SGYnvdc2LMwn+MGQpAKs1fgXo+kwVJzR8s+v9Rpg7SuUBWLYtDsn4OA9lOD1xEptwiLgZV3b1n7oUDme2qtMrvQOfIomsHaAPjSiT8k1BQ9hY5FOdDXDrE62hF9Jt4Ax9MzqTu0MiVp9jLbhSMSELv+l8C774ZJY9wPrw7tsRyaZ8vPRzjLu8qj9j7HSRX4Khj6N2Aoazq4+D9FF0x5UnYWigEQRVUndVO1hsh0FmXflklLmm8IbT3rWDWtMSBVPqgZrw9ZBXw1vkN2fZVqOAmigpysRtda2hW8erTfj17HBRT/8jzEjzEn5e7NJVQ0IsSbK9X67Ep4w503aJ0SzA/WPpJQ8sn+NepI62NhumqRa3pfGFdpzZbvTbtcXli87B5s4xkE/dGDPbgfSk4W4wvLFwfHV/41w5OT8xumfWxOCWYU86vfNdY56tlzA20hB4H44MEX+LixnZLTV836BJSTxYA20I3sQW13Ry9nltxZbxNOjz2Jpri4aKyyW0Xl1ddbxYFc0pqnjeR6jg7y9qHe3wi8gCLZ75IvM0Ve56AWXUFvQnEuXFHygI/Df+SHmLPK7aynWvuIefws0MRpmH1vU3BDY678uwmHvfSirIM7WhOjziiVmGptAjiYDeiec5VIRTuDQUc80ChX9LdMbcFZPoUQHdORX0CJuaxbCvJ+mtRW6RRtDaWE/29Jo4WJE2RkpbMF9eehmNhYbugFftRxwtC+L+ERHT37UQgy3mMnS4X52tToufNouuEgFFIxd4TTziPqfCUaErg085FW82+5Xjv3Tqhm1AgY4C/Q3p8WH4RRv+FY8J6D+cXDT5PE7gtbfMdZXKPV9vwOGCD3sg8ZJ+nde9x5wNyafsRWedATyov7D2k4dj/RKwf6+8eFTv02+vpcK+dcklZfcDNY+RZfXvbhyATIJErIYWhKI7kzG1paqPp3cBm36vy9SOrT+imFCitNzUrLpYRdtB/6NGA0K5bHCml89aNpLlD236id00fRxt5zd5t2tSx28t9nwv/m2Kw7wqAhv7CNhh7trUzbqvlXe49x6y4GIwFJucw9CliUjF+AJ1Uiu4JhGwUQJHHg0XO2Jy1VyaCPtJ1ZztaLoMSalCwi8YGLUS/h74TqEhJldhoFTe/0JSr0my2iJrDcgE7TM/6CB6Ost9wDGp2vvHVmU3701Efobkd+oiV+R/PHVft+mkE+BwNgzIugokTKbX/qElnUUvahqVqK7sDtrXXSJNJZQ5rxXXmxCLfaw5RUwmm8aU6e7Y2JX8YTqHLyxvjthINqTVAQHmObj1iYXA1w3csLk7f6ozARk6xxBpANLok3QDc89N6bNOz3ebf4uLvRFj8vX10XnYazRgPkllkXztw/B2rFSecZx2mDvgsQtEjU+iwdiGX0hk7pTOhw7Aaf8wRl2x/UdsjqOkigBR3A4TbARib8rmBKo5gjPGTANDegSpYAXUFGGmJjUK27XBpCy3DyEaNNhXoadjNXT3kbgtJes9SCkSH1/u97uV3soT0SThReNlZIaA/9X4o7oqwciFsrEIlh+4Ck+ICW1k2HsBhdyfxfrbfgU3xJUFSp6rhWmmDsUvakugAZoOzAuMact+fNuk3gosmzlQZIqdTtFXu+zvI9ZM95/laWh9VoYZ8nvFje8ajTK0LzktykC/b68Xr9qg+kj5LETXo3HMJF+AoMVXNmlAva11YHC/4pV75qY6+c4bIN6EveNXrntvqWzKPceDQGxFlHCk9OWfbCRUvk/twVA/Bw39MJjPxDHlsb1hr3T3LQhL5z1yqtiJGxK1Wb4Wn1G7MvVHFp863M3ehiFW9QqUl9wa2kvTGRfFHmKEdK54CCLEULX+n6ANDSzEp5ItzkK4GIYnDtv7TO9gYlWYQD5Kahpt60lHauYburZmGqLM9VABCmU59Q2TzMB9NfhBWFiQgVTtD6NxDJLnSksvsqj089dVhHOsk8EyITOj4cdizsFEwb/GU3y8z6BLoMOXhbHdfP6W6sCEYqVXdWLKc347hy+VmAG/nmWjmIh4LEUNkTUa1bAcFRyAgkZiqa4Eoj+FBybD/usYTcfeKaRELa5DxjgNz2EsSrEg4OTXOHcnVdtRL+9UQj61DXVxBSvOCfQdgAo9/kGtrqoflnaeiPL9ENK4UcUPtMQ678BM+DrosJkFiG7yJN6gNc0WipYl74wa6HSn82QMS1ZCdQTElRTx7rxE+i9qoZQm+cufBccrySvbqmGUkldCq5IFaONG9e39n83T2BB9m/g3aMoNHSA3lupbxTyJDwGcYI3J2nFJrJ0Iu+6jWDLGYvUjx6KpDU3g64ELTqfrPv4I5AzwlgemZafIm2eF8w4t94rDwKZZ4oQrLwKGNE6uJ24qOZ/+shDkAHOPDQ6LHMvbIMUc8uK92lGDcq4/+yNSadKEwgOLCQ+49w0VwmRWiPmvntA4k7hwT6OG3dS+lCZBfVEHuTuNPel0+Kz7+72TCjQyKmltkTAJbljisw0TpwS3DVxcH85Tj2OIcti7uBBqkpD+z+pxZn4Gd7upfrg5ZHM2hnko0lWlBYfNbpR6gICh/VmjXhZW6E0bjmMCWDVsJhdKpU1c41JNWiK+pKz7BgdKcyaPHXpKWQLd9zLOAwah8/w9bHBkxlQyzBuNRSzoPUXgWvytFYk69o9mFIjvD+Vrt+bHdgQGYb/k9n5sc0asKbIXkvmD0iAUuhNciZNzcPI/+Cub5K7JtNiRoYpd2BTKTjZulzx358AnmpXcXT6SzybrDp/LXpIBDEUt7BqWzxJ6/icQ/jA5gjOZXPjzBl1YSNuf6zddwYLmsbODSm3ULgnQB8b+6sMhf8eRTx25vQmx1EexrLK6/WviMn050ZkZPpIajKeWp+nHwTI63SRtiRoN71wJemh7rYOsZQrWKt/iWQz4tTXVvaWuJtt+rHjII5ZdsFcqReWQekjRYNg5ijhTn2ksdgKFXm454vtKZ3M0cXFukcvWwedxsB/pJfsK3Jhu9o3PeO9AZskgiugFbmCSyW0zKNJPaIGuad955uIPMb0CRRRQOJZPLtBmMsQO+NMi1V2ziV1RhAVUzrF6YfsvVxrlxlHdgiCvlYcYdqGos9QYWhPSVWXUvHJ0VUrz0A1mcnHxKWIskHKIuAIqP0+r/5MB7PM8TZ+0+PEyX71Qyusr2NTECFP61UH2dvcCsLOhbreM9YGeKGBH/3hp3E25KtQBzaw9fZkbfJeEUpXy6Sl71P1cHdDNGQ94kTqvcW+YvRqodpWvsVg/6pdgxTwPxcACG+mmF3AbWmixgdo5zgeCEkYlSabGSphM/3Pr/Vrn+XwICchMqdG9gujUojmrKwRl0gVfW/SKORXNwuuJG1qcf0537Zc//2kXtYQRo8DkVQDFOSTJQUpZcaXdTGokuoxQxnHpNcLKllhzoLhRnoFbn02q8LNorDTAmw5kLaJ7hYajldgC83511xe2J2yE0eVzwAMtwrr+1RbKSW1laPe7nn+ye2j6yV+t6hf0mBj/Rf7nqnlKvyX7PQ7lsVzv7tMpdYhbcJjXAAEY9PyppbyT3RSBY1SYvUZ/cf3hBU/z7VNDQK5Wz3f9AiryMeEuUmTabAvz307yz3UOmElNyyozhPNuEFtcumfU2cpvYtx4N96rMqERZzr6ZspCzZ3OQCODPQVr1C8o+L8mrBwz2GN0Zev3m/WRq9GYdF17tcZQX9OycHbGPMbWkNnqIB6uRxCr9TOzLhDzkbuO1Wej2SCQE7UVlWFX891qbdyJWiozGlWk8DIbRQ/obq9P1CE4ZyE6ljLoQvGMGXGmjU7BJiWifqvEVT3v1INYOrY7bfkV17xXa0eYcCbtPZISGatp+gPE1D6l5jPkVE2MQ7n4vbzEVQwg4waJCnZ3niSp3zBQMpEbj8eiG8mY8SEKc5vYMNkrIbv6iC6HLT5FVTARtcjtekRzJZRrAncjpyHC0kRprWnupbANzEDADKu9baBFQ9W4HdxZMbwc2XzYiI5HPmgIzsyCoo7fY/YHZwuMDSPURiNZ2xXxVU4vf7naYV3vi8nq90xH78UsbsCBJ82JK3dPW50vFBnoVOGBCUTrBuHcCjhmath84QyAKcLN5g7XNveEDnkvjpTt1khc+jMG4vtXmEG4xCkSPqtLwh3+094iwimWh3DJnaHDaPaTVQgx4nIQ4s46HjdYJouOCaLXvqb/jnvShbtkgOzXBOM6+RT6JFFiVwHwYt8FjlslYxIBxMM83SElWSRAdKU85K8hGWMgaY/tSoEGVM90TOWkWSJvP0MAJnUw/Hwwe9DAsNGsvdXJbjkcy5tQQi/z54FPIrJiGoRk1mPg3xBwpGgl7fQCucnqt3q1CL6d7M72u1eRRvktj8Kih5nj2cTfr1HbXzRVsAHJRHC4mzD3OWizEqZsIy+SVDMTpV1D9N5IAUDcMauoaL/oaycGGUwcXKkXMlYxJRSoY2I+uN83TDAym5kw2ElyEAYVyg90/eyzc16ANjNf9hNAIMt8EAcvJSIhtHCdPGW8epzBtgYAynT4Mnb/usU5OdZD2NeLctnxJCI8KvG+zcrhOlilI72UWyc6UUHyVHJSFV2/Lklzo6zGfrjWFBTZJdJTL1RP6mtIsowBqCENMgKavRkWrOI2bmmJjbQ5WrSd+bUJtiZVcTk6mT28H7BW/ymhkU6PWfqMdTRXHdARK5AEuuTNUVdrtHJG5NAkczngBkRK72kJ5EU404pZgXVCwqqTChsCop2hpXYwXBUXSKHwExn52FMSrl3L22NGA4oGVMaTeqKkwdHR8Zg/QzmPFkGZTjSO3o3QZI1F3W9ofk0DxgvrUd1Q3PmA9sjgnXruqZRHBq0Q9eCjF5/vGqHD8gQhxH2lJ452wFt+Ph65I2Y9LJpco8aNtvWvg5zrNudjiPkGxcF/1fvRkcHvNJ4icVhRHnaUeZLjCfkbapxdEmXd5QvZSiQCsfNwmQ1aaFrtX8OqzFT8Q2FkGa9Gqcljcct76ndSQaKKiOGIQJr5F+nxfY2Kkdcc2fP8sQxksjs9CVrbjRwg4q2xQkBpwSUztX5mjInLL180cxOZlK9+YrQ8ha+LhnVEQBWjqxwgNp0ycO+iUx/ktVIKoHGnBSKzvGvEkAPh+NjHRi6iNNrIdLdUA0SbgIwAp2ZRSuE2TcKqmTHpG0oUE3Xez/hZeiPGARQjrl5MI9iY7M9bEa47qO935+YfrLTXNmLs+vqwwCJMN4IpjOlF/qUN40lC1f6JHTuaSxUx2b2mEKEtTwqLXGxFSK3uoz0gLBdI7WQgqdPLUN47gG1LZaL+h7hxZQF+2H8RxQ4btEL7a21s36Wj5/g4yKq0bPXQD/JyCaf11xsNo2pg4XD6xm6TyiKSJ19h2hA/5sfWhhf4LwqczOT6CYD7i9C1rhN/g1R3H/E5yG/d3crczcEzRkNgSZCteLxSCXYgxMJz0YIArYAStsqPWqj4Vq5wwqRaHBruv/C9KMX8Qdt5xrU4psS64g6695fAlbO9xS8GTqwq0V9G/gcqpkAsBC//DrdGYaIrC91VoziDTsqVgfFMIpaxjAtwguu41LpFeh/J2CEE2BVqfa7l8g8KjXIVJCq2FMpXx1aM5+hglShpvfh2dws0+WuOFjhDR1MBnt1DOs43XFIxuiHDcOEzxv3DyJYTrKCpXvfqMQRKG4LR4QlrY5TV/D2/ZSGQHi3CXCEz7C7to6G6WZER4lsQfBArhTQnnfhfHXkJ5BqJddofa3SioIde4MktY2prlAuB8903Ksx7yyzhGSQ01UgT6Cx8ZwfPRCs2dF+dqUY/nmTYiTx+65YxDZ4EN74S++AR74o+Nh7Ysvqp73oJILB/5DcrphDrWaQdyfkEPrgY3BWgPlf1Mjbfjz4QGo5sa27xcGUGEKmNZd3UK4W7mUBNvhMp0+3LPcLJvdhTPOs955EQJYv8Vjs66YdiYfnbsswSPwZqH8uJwGpjq0ct2ny/q6SPoLrYDKWbI1hinLXAzmXwdVZatLttifTDIWAOkrynz8Fjt7Vw/QQt04R8lvDmdNIn6T2D41bU5lpcd2CrogZLBVln86MVyL7xKaUCAFA/cQ6TdeUB4Wa/dUALArXwbXhz91AwPo/1X03vcUnFHpyH3LgJRjrBgFJqBfif6R5S3stFtB2BzsQOj4JZifIYrQBNJYGt+nXeL7gVrV0YKEQxiYS+RkMIhzHpb1t6CRu1N6ArICu76C45rk+KP/HPpbNd+cJq4ESzS5l7fNLKLJ1EEM93zfbnV6QKjrFv/0LPUUnEo4E3RDOPQfGrFSHhQkeQVo9ZMHKO2y6N9CnTHJYYqUe5X3PFY0ZuCQVbRYuuCXkchRSkk+9LQh8WIFvMVERA0ynxJ2yz69IezG8zVCAsj2obZBVESvDsa08J+r7oc9ikKpojYWf+4CaAUWA+um2yFelwAVWVouDL2ATAMJzQHJlyUp+2peH87MXQ5lBpGm0xUNdVnwlTEf2dpR2yL6rrHGejeb4rOHoeoRozq+FTI97lgpRGvdqPMuFUdEJFrlkD4TxLwv9k1YfYcX9hqGw3rvx8zDDoocNEkwd/ftSV+Pqde7fyEsw5EPkquo2d2LhNS36Ct5pP5CD5EwrWcg7ALFrMEdkw66RyfSOBjLllfbFjWSRDTV1qDpQYZUdGdvPhE71SVKfq0t2dZbMEpGkbRgSNSSPqo5YCZkxhtVEHtypqkoiNXRaQ4w4YFifB/de/hz/Uv8+gj1o5oniuJ1EMiwlCp7C93BMjkjO4m/yIKLa2DXn+5BlXYr86Sxg6qCu0dK3Ib6DT2Sj389PT64L7+s4AWHW6aupp4wjueYN3BZ9TAb0rmJUh05fX/VQPtuGl6i33/JSKDICR/3do0mt97DOXW0/3IQ05ESR4+jhFfacS+5Ubg/YwR7q0oNSQ70kHV7fEIUg+xdEpfV1is5dky9nHIJJqih7ilUsWpb270vGJV/NLjXC7JFMvd+h6H1guhSquOvEtYn4ArkFp61U0OQo3kmiWbHEJVpGc5exAieyHe2Cg0sgib3daESzSaoMxWtY2ci92T4UYL5LrJqd97fqMd8Qc7ZAm9ObUxlbei8hJFsMbHMCkTwH58mVRP2MSMksOjrHAcGQ7Yhn9ZBmTJBBJDrG+DrLbTPyIyk2vQwChaPjA0579qhYU5GwSDza6wXzNE0kHkZXSEt9M8BVWnKkHmk/jk7bj6Cb8N3z+odd1oU/MAezduIZHAR5H1yPIZC2qN8AaiGrEkqiyS+SNdKi/71WfvUU2fiDwAo0pAnNUPYvSnGzN7ed50ANEE9gybl+79pBSLYXqPy6ZzTa7912U50wDGH7d58AIqJogwPptBvCbAEqswP2WHubJpPZhGZ0i1uW68wFyScv0+rLgitj9pEspsBMhYewfwhVJikObLS02YZhhuiV37vMGup6LvmlEJirIm/ek1JFtUj0u49vTXYgAyRdsljHRH9aebmo4QAfG1LblCtYWiYo5jjpyQjUz1eXnaLLG1qLiHwV54wmBFrNxazsHU7l0yL4ZTI4FMp0qZ5EFtdFxiGfYGkc14O93XUWakBdoG/JQ50li329UVI5VmDNo1hCPzIrnXqZCeC14HB6wL4oO8dxg2tfm57p0NPDWgBuN3vRknZJHeFOxrPSH04UryqRlVuPxp168+nDjeeIROoxp194quaGT6ETdEbJ+7ueoi4ruiXY/L2tAM02QmgcNycw26/jT0V/TlcWab3NbH9SjglIBnLmxlnNGZRckrxhSh6PxGG2kr1mKf2hWBuHzz/mGgWhLlk5vShn9qu0nD7pcPuRIjzrdIUDKLeklrS77v3l5aMPF42pi38o7cqyP2U67xdlnCVBdowcCl71jOsnt3BkTfGGMWAEH/N+bkHdcXtjj39MG6iUcO2jV8p7vrX40V8Qc7wwTCOG/pX5otgQlA4blFtwywTXLQ2FaJbw5YePnS1qiB3Ab/VEbM3G5bHM06RYdu8MrhH++YFJ+8WIyGuPQLZv9QAdfBvrA4o1cY7DDZDx54MUsncEl93YZw7WCHnrF1kYKZA+O7qhnBcSkuXSsrDL1SS6XMomJQ1FcRR4jcKqk6wQPY0JpWG70AIji+W9nxdAcaU0Flw1h6hIqAKMEdchqTNUIAfM+4m73ckbGP3Nm0YS6i36N0zxWD/8vWGQcDqGn3J9UGkyEooQniOdNaWQO1rd9nUrtB7EsGbbG0K2IU9rWKRlC60mtBrrbiJONVrIHKx/0N4Dng+4KXxmrzz5369IcDNxZzFgW2aggN77pALg3/iPYJYu+vuQ1VUkK548YtcjeQKkJo1bbvrcwNm3u2o9UWrutKt5W1SE305dft6KTk1Ka1DKt0SXvew2JcL84fKTqgwaunZA9FSd8GJC52WAfrE1zGjLpuFTwnhltBM8mwyEuB4oaHwF+xvhAxxART0HXymJ2afEKpMXqym9fgYSCOA83R0cYScrecS2PukH+NaNEwpBetEoSBTGC3+AeQu3RSXmGrwD54LzBUrQDy3mJI6tYQ1MxpHdIqYuDuFmMI7UMwEVSGfTmfduM1u4KhN9UlYTcacCvSA+pXlaL/f7/xr99aJQQjt4e45u3DRkZ2Q8Nv1Im8jXu5UTTDJHyEJwq6L82Mc94N/H1sHwI1hCuXWMroEEsAZhtMTBCLaNpdyVqusXKrfUHr9I7U/1NXtRwivRBfSQ+gGH/nTTnPyusOVYxWJI4SLIAkrWv6OrJdNDAuWZ46sh6C3/ft3ZJG8wZn/DLsnOrdJLnWb2b+JltpTGy3j3I8uwdCaTr5L7jTH+yKOWOc4jo9k8H4sQfZC8d111TOisMBoT1ONJv85I9RUNHpvaS/8wql9jKxRndnoCfawp+up18I/H4SZvmc1M5YAap+eCpexPE6vpp0KEMrcUkGsf6Y4lq7Ok5DPm9d4YX2lNoe/n1tb6oIDLvVp+aa/W7hgjd056d0jLNQl+9OelYd5gJNPcnBCQOqOT9cUf9PV+FmGyY1CuogQeVEkQOVCV6boo7y288wXMoVNpK8M9pu3WT8bUdffduOgZ9lJtTpa4peVFSinsLBMBufTrMobUhFPf6Hc2I4fahqGmcIx7CoLG1swlS5lK4nkAaHfMcymw0xOC07LnIMaVNqzqTsObVc6z+wlCP/r4HxBw8NVbtpwURYJZM4ARIBNvnCBPVixOMoyNyiAHg7+sxjmo6wOiO7O01HPNFDdcReTUnIdklYw362BJ1Wr6zzI34V2hXP4OgOSDa9Q09Uo0+p1osctHNr5uh8Gq2eUwTgU6JKV+k9CIJ8AgvuO2iW7dqoUyo/jfTpJgzVDQyLKpm3xqZ+ugpURDafMQd65b3NKQYGFZe8gtqXIWgPb5+1BoxNuO76Yyf/OnuzQkeAvSUth+gHV3cYNqkk+fAw6rq4pOYAcqbJR6poJkSNSyj1bqndkYLeEuYfHt9Kj38nhUIHGUH/LmxbCG0yrUfqCaFm5oOxPsVOf1hKbnmbJXh6fmRfu7bjc0OvWHKw1ZMa5+P+RykpbUywgnSww91bln5wd5+oyc4LV4mWg9Ogho7p2wtMuNPNoCVKMCo15tNGsEGMy7kZd6Vo3wUQ3mgyfZ1WoBB6Y+4z+aIbBFFHq8ovnvoUDiMSNgZoG2UWux56l/NllMMU7ZHD7M34XHAiAJ9dFGi3X/zwcsdp//ZyB+aBv1B2Hj6k99a9h+EVdbuzgX0HphJKuQOIL6NBEC6SmTb/4ZWU81CHh7A6iWbNa2wXkuq54V+yGaia3ehPJMW0LARy4uJdVQ+8u4BA771ACqKc+PKev/e3m+XrbdYD9kt+BaS+8vCYbyRajFEvwKearZuuKKJDHT4YE4Y8XgdwtiNIF1Z0xwHstDBfN5YH6d9R0jAdkx65fLllm8T4qDkC2v70LGVVVDnOd9G5ezxOO3iCSD4pyva5Uj/39brCy/G8aENjRRQzYOAzfu1aC3B3yO/aRNnXh1rqbynUU656ILxzoq+qxvLV02dL8oFjhG3CSjGLPd0+vds9fBN4pjG2pqFfkzzkkIkasMJ6ECoogYLvpgIyZfQOumbdX2Mky0nCLqmKcF5+VpVrUFDMQwa3g4bUC+Znf0iB/P8/1a18PFk2qCJ39Lqh6BWd935NQG1I1UiyOyNHM7odZ7rcjIy70CfJo1iRmIZFjMqIkFqaE0LWeTCfrjlHb1b5gRiKV+/jNvg04xIo3Gx4oOW+gImkLbcQoH7CV081kemHt0XBUMS96jKJtNLRf8OI98/fKdzTYYPvifJ1oQW2ZhVrSb9nYKgmUSFcZNzOBt7tTjXS4t9okDGt3yy9jJFZ1BdS4IlubnOjax3XR2en9TGIMHwnH2fZTsbD831L/iwPQ9Uoy/kYp6wRKQ6A/UYmel2aKvwJV5fnZwJbcjGON6axW9K1l+9hpJ4uXxOTZsbI7oFzfcFCjsSC4FFgUc5BiAgYzXUlJxpc2YuVs0ar3Hm2w70Ws0nEFlNbBvp9jdFf5XgTISTDHXWb2AbfeduUPPgLe+zJIi50mKxrCXbxey2fyZQDUtwz0DW2u5sXUdAEM3v/TBelEsU/nVZwf8it81bgIutZko/hfKk4EWfoSlYAy9z5vroZnCtMwLueg7GB7blAymDySxr+tM6dXk3A3Pt04/pV5GxsqU4Y4co/7KH8r83PfCYlr6brIWk7uTBqKfdTax7taVOyisST06vP7RI9KxR3IQ9/ysXfMCJSKNg4GJ3EvE8nwEI9rAlB44P+BRyNibndxrG1e9qUvQA+vmV6rasOPR+VeiMBVvV0OqebwsLmmKH5YX1m8Ky7DwAW3ksYrZUIQGpUVc2qOjwSuDLkuo31iczRh1YJpi6ukrqhSCbcIQtEDKk5MPUCuDjP9aeKq3dlmdQJNnZcjhFQS2wdGmMe1K3rlOAqBamVd9pAaoJurOhxc+QYGlp7I5GvFxg13wjVwU4gyQFWf5CQzwD7oLg9xzxmbRxV867bztStvKTpVVJzGoZsSfvBZpLI1w0NC3miKCzOVqPFcdXMNLemPxzzZdxC+KLbvK3zowSBrU+5LXvJoetnCI3QUjW8+G79IQzGLUQ7tyO5dz//FokIYBFF75A5jPQJVhfTI3ujThEB0P78+clQenz7l32a2wYpIdw1ntssYrDnTlgX50rgU08HNwbvOEIghMlvRkIZpc/VwMTLFGm8ELeMJ8cxZQoy/ltsPA/h96KER+K+NmLBTG9JZbBjoJ5ElPQ9LSd1KxXHzH6OeUEfimeP87JE5aNdoqJG9B1ogILk/Ut0+UdkmQ4JgGjaKjKiFhaY9aa8tZPz4ZX/dHEliHdXBvfB1rBXZnaauH0BytZS/KNIVs7ws97sm7eQbb6Ij/zbC9auj4hWNilNGMtT8BIUvcR1Rj8Bca+zQmtI43XMYlEvR2PlIT+AZMwixgqO0vdN0Gz13r1Th6ggG4HYV7N6ysNGtV3waWeTfu/Eb1FqmgcL6NMnCmBKs9V+GGbe6TjUCsh/djeOW+tYtOsjdttR8rlHTUK4GQ7j0Pu3F5VEK6C4HrVN7TdOD6lpBa4QqgMRXDyxgPrXX2aArnIBWkBSvkVxZl5/y6HspdfpnENUaF6pGGX7YwrnK47GzRLyiKsKXTZw9sbsOrX5/KPjbP8VFCvWN/2iQePPrWUm+fAJASeRVo84CPy6KEnVAeyMaF/UkeL68DGWtvcAsBEtt4KGfxlgqeD69MFhdgvyRFVdoTwaxStPRCwAnZDobOVp91ZS+/VGqWliWbLRassCl9j+kZq9jWH6Mg+qQJkG33dcelFnUQJiyCbZOtMeraiL9yV7aIsQ+mn/1NFMIEVqI6YVAW4b6odUpUkgJ6n/rAkjntzhTN+RpX9mykTwCKAwO1B6OHYewgMwtzJwh9/jCuvB7Ll5ocJKZC5nYnx0QWzWOi+lrDoVYjh79KHVwgPRKIIC1ZRQWLnZAIuzJ4prGiAykV0zKS3SSkTo/Sfxl29PDAVx1IQMlCghIBdEqi96K22CcQ3TpkKHNKY8J9NASnRdrF6o3OEfSrCCcJJNTLLMPN57J0YgLiBgzrrCcOKAMHG6ja6byg1z+7CwzRgEgjl236wvJHqyMv8LbbXlYGivzj9+raAmannE6ET7j0YkE7f3kBQLyElh4WLmvmdX6192z0q3u7p/XFclB3f6MVFBkckjZzoZZG39TaJOB/ARd2BF5u6iVCQyrSV2f9JDUK0qEFnSN+M8NqmpFWpjuJrVp95Lq6dAGSx5QlvR9m3T/kM+aU7vuYkAe3H+wY8gTFpZTEiAJ1fenScxMy23MGEtbzRk+3HduY39+tb04jpEw6fhhhgyxM1I8JVkHQlJ62Aqpo0f18hY5DfS6Wzt53J5uVyU/CIYvkhgmfBWEGMo9WcPATRdNtyqNGq4olj97FvPbphaYoVNrlmDbBdEYWAJlZeK3PgASMJ8MjctgfmU8yVOyTyjiKlXZldkKCyi+hEjwXO1a9Lorpz0Y/juuauC78Dyp8Fd56hk00q+so2CegMaUPG5/siRr1mrSBKdf9yQz9bjQTfw9Stge1pXHA5aA/zxffWGMNCnsf0V+zTupC12BdZupe9GZnDzBGp0yjN0SvqR6ux3iamyMoutjNfCGPEOc+LMg/FDh2gpnrSDPWGucbTPDWM0GX+dfCP6C3AA3Of+uSegIbR3qUwUvnWnByRyqbZvThm7IiW7+xXKly6se07EM/STCFlF6y0RRPgU29B++IEmO6vjFqix65HWGuxO2PDruWIFxL+Z/k+zG15BhJEU2CHqyVrJEU/BBCvfr5tUgP4DfYQRf6C8ZNtijLDCC2txBIKK9vxzS5Dpi9CjR5IRvrxbWBH2IhWC4nMr2vKTUmcDubsP/0MR3xQtGK3e0GVTj/t67iFZBkTs0ULhn8cvYdNJMTabUgGtOScL6F3oUaffiax4DV/sRxcQam/WwT8xEm+C/1HT0/QtVWWuHmXWoT2SfOyyx46nDg0yoFB0P7RU72m2WAx7pOXXt+I/Y53KM99pPIADoFHSwQZZc9+JCkP/dK6qa3LkKR8VBQRX46cFY9eB8CWeJsBWZKPfLAbRUfPXlhSTfNYv7kWVNC7dlvErP2+2BX87xkUuKVnrQlzylnK9rA273cpzADY9TBbhvgf0SvKBlRijJ0RS1+diCn2uvdNl6GAYt6OFf4Zen+VMIdZblr3HyJX+jWwBSBT0nST9t4njRG8s99ynSejGrxjOsFTUc/Gtr+wsxs0JoIe5JxMkeQGtuNqiyje7EPPx4/hd6FugaFXVEMUyyLelMgwfoU0z4jgHpUjL3ZQ1JnaTWm8kn363mLaYBWCBVRaK7zMXSK15nI4sNmYB9PNWJwjoQuviVPbqLyxgSMV6i+h1LpOKGAZnAruZAWKll/dVlpT8Y7AvxfsaT2EZAlqbAWXT8oNjPOviHc78RjSc3bdLf2kzz/jtP0A+Y9t2bmmCTuyl6efl3ba1bC7QQzMdrn0fbkCCbqfdnXFPV4fO0ucOWq1Zz0El9NKR46EjARfTouMXcImdp5sws+hUQ1Kw6vBHdmFclp8Hy8t94+7zLUhmoHS0Zj7dW8OD4rm5kpnMbo7S9vALKBdzEQVGfoH05PuC25U0ibtK9EnCQ1f3fIYAhweE80zIT96tv7ipwERj7XOW9j1YLuFbahpXo/H3UySv1a3fJ/Gaxed9Cvge6e4t29Q32dF/Vxm1hfnVMsK3BCsxOc98nWQuyVWp3W9BZIGYyjUZROSSariUhqTvhrIakmZfkwrDU0mmJhdQGyKociCvWZLbzFM6WZbRldtaADbdBwR9L2VLbADyRQfa6K1GkxJLTn24t+y06GarkDBjK/W27EnkvWpztcoTDk9iOi7RCvyBcd9Tcd1B2ZGlfLaJcIqnJxAy88TqG5SQs+Ct/fX4S+dvITzS8jzoAFQkBO/heO1Jud4tUO4WYi7ajG1KTROgUYPDDMtycCBqQcqeD6ShWFhcY/N7y3sJ9vvUhEP/YaNYySuuElGFTG0BV3anABdz5qtUkYcTS/8sWSTHQ0Lrtu89BMRYDCX3qvjbdOFog5E9eb1Or5hekH9SwCZqDO0FOwkNgYtB1kNiJ++gaeW61EHNlZ+oYcZr5zuC6+bCu0obrRLsKVUTd8RL6pEioQeIPSO5MYMmY+TBBkm50Lh5zGjDZeiqae6cCpDOzaD0uvnyCJX0+4C5iW8MN/LJXJseYIgaqzVFmWDX4bbgIZtNLWBQV7gZKKEgOnGdr3QzIwhtBUWdnmv81ZpnhGz5XKiDNDSlJB2eO+z2pjuHuoRtrflisM7uK5Aah0ZvDrLQTQ6QLzPiU3/Yr8gGrTFPrUXRfxJQI8jIWHjagLzUeso82Tlw24f19kBCmdVhuZa4CkFN+EGbg1evAracJJO10GEg1MwX1IQdeT/DHxmPFQmqpVQ377VM5CFC/eeoNfs+ZW9vgk3LyHVU1lpbj7lJ1nKmSLMzpJEE56kjbrb4QYyPh2FnvwlegxaIdrZlQcbUC9+nJ1EdA+hHrBOL9AJs6mW7Ekik7vAsdVcjolTXOulQJtJhI1ry9sdU5xkoLu2hhzh93EgAyA/RVpRCS0Vdvys2n3RydSrNe88Agg2myniMHUmLl2s5G8x0XRXAx9+kI6dYI+UhKpOUGPyalKadOrOd1wK54d9eXGtlQGSWA6+0zu60UI8QQyKckVw80HKskqtyWUDS5B4+SDo82jEnD4HE+eGN3rPVCfPB4PnTRYYjHY3dWq5SIkjtmBzYMjvdkQZDQyvaAUthFkAPeJeG8WjOz5tq/RuqyNM3LBX97opy+SKxI6Dw2myAazyGegNqMng4Y+yAmVb9x7aHs2MRc/uWFhHXt2De4gRkOkKWGJXTg4lADSPaKqxE/+9pQtMdASOVLlMVaE8lxIST2S8wYp6Yd3Yo4ErW9MKID3RtsIe3R2DAy4miH9qkCvg6vuAkHi1+fhTqzERATliL47BV7idjCyvwmbmQejgih3I61nvUBCK+xW1P6mbR0f0tRH392MPZ17P5Wtl4eAEsYl025ufU2EkYSzz5lp17KDOygJ0MtQz7dFlYMpUArnMPDsTFrgOgqLHjDkXHmzdNeG6GqHlrLvi8g8mxDz/cHF3lbZ+CGMClId55R3IvwJzX/s4IqKtrhEyFvb2wnrV2NcYMVpISOqsagbBWlSaeu+EQ1V3jg1laA0+0ry4M8dYVPxHpch1OIfDXLqXPesLjOBBGAQHbAW9frwEphO/dgdO6nyZp9Zyq7FOGNzFgHQqAPR7MVNq7otUJK+UIvzzn/uHPoHf8WpRGoL8TamtMaxOpPuM0PMjZp4UTdBP23dm0ft/FAxQJ9jfC3YSCQKow7JlVF5FCe3bOOfJHUt+Nslaayve7TiGDG86IXjqH837Zu751CxUbYu7GYnbB6AzJYWv57E16b9qa0wd2XUavCIHxtqMks+hLAd8EbGyApZo54WrzZtga2tymcGh1VG3tANj9Oi5dJAue5TyMWMVfske/ctkSjdQoBe6uKzaP236Iil8EkLPuC83T2e1fJpz8PlyvqkxJ6MskYvrVATi6CEbSPT/ajfg2sQtM/hKVKoeLJihhYLG7/tMIhwuiqyx8RpABJZbdZEG+NkmmLVkYHYEwt03/UFGfBV3ebZr4bC1YgpUgHMH1OuOWMexdT7y4m5k+GM7IIH47wgHVjqwOxTxQu5Om9fkGZbVqBVOyrA8S5Dao7q65p5saODbB5eqh5O0Fk4QOPR78XZZGIBF/PVgRXCAAuC11FDhx6mGQfTBG4Sshd2AdoQHGujWfGqyn9dUd8unriTKQZfMd6BGfq8yOerLRSIFMGHO3EeuXbcYSCjBHvCvD1ZPxyzCGuJfxIZJZD9qrIm4mr7MUP/iW+zheSGSglGZG6VSA7nJKZADtU3XBD8dziJQlL8X4rvfHzOPENo34zOnTGGHnFe4Bl+2WfqTO5sUz81fnKMxJ9WQvtqBBdmwoSlEUBco09r70vjztIIvSHgF+0L6USi50J7vTuvro11pV8LgccgGSVzEB19kg7jicumSOyCHP3ihkLHUtEtZbSdPTpU3FPYqpeSmu61I/xHME9hVne/ZluPSUc0zHiCBAKYe+zTlt6o+Ys5/z8cgz0B68qkQycNh/HfmXQgd0QFNeIVoyyWMJ62gUsCz55l7Zc6TBakPEeAc3TbbWUx00+2o28gBIm1jWVl6lM/74qK49HTv4P+PNLx65Ic5zFvMYMo3ddnDdBUg/zUXELg7vEwFeNhkRY8aMQUgV1ctVfeTvPIxDja/n1n69un6yMA0C6UgGZoa7SvfT/VYURpLTp7LHvD/dpVqjYphTFfiPoLipsmVosqPwsMzl8mWFX91SWb0jTnYd90H1+snFEfJoJp8ZjXHWjL4i6pKBFp1Q/SsuGmwJANRA1YXh3htDIlORe7UM0QgJlGWcxwfH7/ZWhL81sPp/uLpZSzIVzSkDxaecZuD5fDvJ6fHe7xQ+BZbiQqcnMMXD8H+TbuG9M2Y7F9DYGgg5MMSWK5CopXB2v+ZpTucvaTDNn0jpNuRhYlAxQgeI4c6CF5NNI5cTHj0A2FS2XLrmfgm1q1uhqJbbbSSDyvdddtLtNbdphTlcVY6dqFzLy5k5xHrEO5Yi8UIN7FmAcU95xaAFeITS4TAMCbqH/InvWgThF+2+qAqyA2S6YULmFOyarfVa5BvMmrdbCFZDULtPjr4p7r+YsBYQimezQEFqmeLsDgpZRkl77AKgpkuaaJ1yZLn1lhnQuqpNyJF/YE2GEJp6EBwlRZJMy6ydRUpKI+2LVY//gLqD0dkg7Srfc0ampkO9iAkdXWo4hUciE1fpbzG2PjNLF9P6PdGn2TaxhXEDp3+gEnZim4jvYCTceXo7e5yiD30qhou9O5Jqhegmr+S67vyrgi91KyTu6CCOyZskwa1NEJmxqmHgcZsO6AbAonMXuqIWnMCiBkTe7rbX/AiqteBV4gMwC8R+gbMKGf4HuvM+YV59ejp0wP8vpGFrZkq/ztcviAXXr77898E1wXJ7OKtsiAL3+euC4FBM7UvVtzPn7AXpLToj+LRJTk28ftpU/5H8CuzFfoZ6PgPljJs1vsG/mkukg5S1TYrejr5dragt8LcTdD3Lm9TbhZcFncnp19/ABwMl3NmKNAqoFEuFZ2VId3GXT9X4EMwBJrhYsFNG40AvKOsPR7Rqq+I9qgcCkYafrT8U8mtEIdsXDbu/DlB48DtMAiWIFyG4ymSjoMLieHTgOQuSqd1ntlFNG+pW5YahujfhSM7ZAh8OQD84juzoqmHJEf43VsAtRBFB6P48tNcfaHpNVV4n/fo/faWHx2Jrmc9sOsh3x9yefFn/WpwPrhFIFiim952dwjKrnZOjdlkH9xGI37tZFDRhSzh70hHd2PoGOZq1jqYKwMBkwi5Kwn0Up4Bgyq3xmqhA4oGnlMsoLc8Tfk0az8qY9QqUQzn7BhyEkdlaOx+0/ZKFJjZid/pFldRFJZCssOwucsjvjbryNT1IxcP8eBlBvck3+co3C2qBCnH7hpp3ElTY6ucFajnH/j5dG8FyJic9iTYMa0HEFaLgUOkghIzSPHHCf/5Q16OY5x6/dEp6LGvdC+ac1rOGwGLrTMex/qfd6Mrp6OVVZm1zRfXoe6u2JWKljhpnOdzxkBwC+U75FXhAf4PWf3zPx6sAXGi5SdXpxquN6gGWhWv8e7T7lgmQmWLc/pkat8JELBMg2xu8k3f64RoJ6VW2HnyG8vMPcDqSIWQsR4j7V3WSUNR5JQTtdIGw1IyipzTx/+n9NTJVR3ywiTBHKreX0ePWJPn+cE1zqej38PG3VDqigfcgIB+qjGKjhSd52NCtv5Yr8sFZ3UZTffV+yhHx+9Du/TKYt6L1xaY7fcHAh9k9EV/2lzSvoijRurdimBhbY3BAzuTp3+6jcUqfaMN1qT8YyVj349/Ytkbl6EjVj/Sxcfi9MNq+ytDza3MpRxisRXhn/5xz2lGsuWUKO25HFaGlZQ2Mjw2IKGBcckjfFHLcmdSVonBtIlRYZhbOs7Z+MkvndSM65W4YURoM03wDkfaVGBYmI3pyowj5ITV4NaUcVpClvGIv5ncA88QhVzxn7LV4wscdy0ZuoOeXdzdrqo/J5InWWIn+RxFjRJKi3qBn+4IKnk+wB+RgKHjUDKmNeqWAAd784RVtTQgNuKDdyt9b0fwdMqfzJm+olsyvMdc1BwvkKaQtNgIIl7CcPjR0g7VgCT3lhVVFrYP9XBo9mf6Ydg3jhvjs1J8Z90MMzob7QPD9dUzT7r1U45YZyxzLoJbfbfilFdZrvjw95DtV/csHEA9z4gZlUQ1G2x466oyNJSkNYEA8WCQW+l4zE8GWdSFrG1oF32qXGQTF8vVw1LEJ4kc7NukcjYiWHF+oi2N63i/6nTcjPvcE/Ub2vBdXWxixOTcwWNyg3OxqEF7X8F6jLZhNkavnIdPp9SNKB1SFMcdSODi4+W0XooZNn4VMBOpIXcMcu3nR55zFQPguaqf0ZsdBV7Kdtj7Y1/+LZDopFJly36fPnBGNDdjpeT2INWflbX/hB9BfXUlKxCF+1AD9mNAZyHen4pbcpiLDeBkN3ux+2AWEiI5K4kK9/CW8IdgDZSIYSi6o+KZHvaiExe9KDuF7f47WeiXDDVQBTqa/uz7wG+07Pfukr9J/kaowE6Txo2iklFFwYxQwgi700+4RrwggAuhW3/W5Tt1fvJ7V7I4BhdMrc0jnCGucMiPPbCkKTLHcuSRf5INcONjDoLquQFgCHKKRab2+dOss/PGiRhkxKySTO8pvScUyFoA95tRdsXoNWJ8yhZgzOkKWbBwH0mJlYPeZzAIviTSQjWQ37ibIMwUR8o6o9B+XBLo83foZUHQFzu0ayOPmLQKquUerd5TdFrVQLcWVmoVDVmycUW0m6u6bGfdYqXA2F2emDiHI4GATnfNDJiYPsf5u8fKEh6llvfiEX2hO79QuhVmvg4eqygz4OmA26L8BgUiEk6DlmxFdVoUb04VJb8FmUvP5qaioOvLdy4n7OLQ3XPm5usdW2sauZNxuzQkRcUMKDH7BtCQrFKoMZ2GltKRVpm1V5H8MQmto0mkhay0QJ56+rpJ2v1N86noHhzTnPFMV1qKpgVoU1LKmpbQW/4pMUb3KwjNX6lGsAKTCNRYL2AjdaB9pUj16GjC72ta8J9agoZwcwWqJIh2Y7BN2DGyQ8cea9nxRV5oYdExeYoqmdbb2WKEh3Kwa6BsVN209MDZUqpbRvofTy2u8+h7cla7Tuxf0ALfNoWl6h1Z9IFO87nZYDXN6L2O5vO796KxxUMsxP5M0Hq3LZCqSHuhbkK/rAR7u3y/G3GEl3sJ9l7fqtTjfYzavJxBVznrLuwBf/swp1X0wlmRPm/Su6+wfXTgmW26dBH9oeAmFzUw3BzjGDxvlZIWEemyea6wyJkTojrqy1CzDtj8U4ZPuoCY/lF9wLCcx+m921U4LrFyMnu4m1uh1qQGyfVcTMs3pMfkHsT4v69RDzz9SP7IvttYsat+PAYcpbM6TotCO35WlYj1UFR4nHmrYj7e6y0gT9wH4k0VChRq7pCvbdd0nYV6grt5fq/IPQkbIZaje+QmjcHuVD7ZfplrJiX6yvcSbRu2DiPYP5ocgmtmKCJY/0r3WkPkx5gc4wJosQFilEyAXmaSbZX0fY1yUiVafbrI4b9NWxgi3saWDlFDaHxfv6P0/NmD34/Sv8tKayWZe0Lmv9jk1y9trUw3YAunNTXK/316rp9qhm3nnQDQ64fKwwnuyUFCp+NPvY/IrtB6eyDanHGyNo2muC0Xe7lEi882FR7RHp3NVqM6R+kirQ2zfp508X/eqJsic+GtTCafjVuS7r7Z7xRDh365H210gJOFuDcqiePjxmqmU69LI/m1TNKtDL9xIYsGhDBG1QAD6MrHV0oYCWuJXBePXJw6M+AcZQpsiKFI+veKqMOBYbDc3hUAdSpRYKju4ZTcL8AmX9AwYNdgpoup/CB9lxXr6E2ImJiyqlHuREwj0x5UrKkwmmdMly4Y5+mZBMBuUR5IvDB8Ytd4onx8izOLP/m3XEtQKI8daXEb+xWhJp7g1t1xXaxw9hWkf1sWVRpixCvsP/x1og+WQKTcpD2mkNIkwlGHOKWuwMCSz/fzMkasceGW7NXbEhzcKMringvBP7lh9sjgZz3KrWzfPRkaRj2bldpFsLx857hMo1pO61pZCZtkfPRkv0B7r9Y2JBt6uRA+gUoVlELgyeJpTf3nDf6Ge7E2JarrNj0YBm8NzK1myiX+7ghgcrvwhyFP00STxp2yurly91LNKwa/gv0FZAusf0RFNxk0La9c54PeXfbxqvDcncEiaF1OjPwVEPDE6qdhth8Dap6YDjyC+tpZzmKf3nPSi2Cpoh07yLOfwIZhnMqgVN6VaWreGa3/sjwHs+xWVWiFR4FLN3UCWSZ8uk14McBl/QdVlwfb14b1asUFaT5lOL4LG4rgxwmKwDDX+bxbO0daxQ6kbYZrtp7UE3W6PwLqGJNRpjVlJpg3wGWfM5ZlNsT8twtCLh41bVtWF5Poxz2l1IpUWTQGbjrlkxMGr4rbr7wiWaiQMUL042V5cpnDBSLomhBTbkR1UoELw2SSvEGI6Pu/rUth17KXujPv85xj/d9PK55zkT8WztkUJfF0pT+N7K66HcevwF5par0ZCo9GcZBZSf2n+2bIMo34yMvya9WgAJNG/dmB3C0USPwaWLZqzcAaGv081fIOKCYwpo7sc5MD/NhBI3diiEl8rXHZ32ji7rR8rcGfB6c/B/Ves/DtHCoqD8dnt67oCXilZ28QcgyPjEQdwQGDO9c/+Nus8+OTPyn+FPZftrczquL1s7XdLXlcEvf6EWhyXuVtZuMEymX7TT+5t1iDaOaSYLw+bavR4kjNTOIbn70jMrhzoFmL+ygR7ycMpdx18W9qlQo2L7D9M2V+/HXmiNBs95HPTMI6F3UE70zXG60+eEGhtSVa44i1sf5Q1jzmoJOUGQBZr82ssSZHBdlKnMk2uTtR7NvVSwb59uuhZtObeCvhuM5DymTFsARzlXZYxF4iXdQ7qDoeIeJPPiR9bRNwzC6mvrK55UdpgdyGpy2InAxWB1Pj+ZfnxemO7TziaXJ8nT4tuXHj6SFAQK+MSOxOb/wRFk88rpeDtNBNVqfKEbPrzvExjY+z8hhr2X7S2goVFWAOZ795mEmkR4Z996Fyho7giMc9UTC/1gmM2fuKXBHCowKUdYAOjhEg71wDcgYvKLPZK12BIvT/pU+esbQlVNXxfb6L2Fsv46Rt6N7t4PZf6QSl8SejIeBI1L7ITsY294PWDHyWEAd23fm7vFjkSOsYioydwBukWMnL256d0LP7NHWFZOGdnF7aPDY4RjBTb6eWCnEhRaMgFsWiuJbsYMreEoVzzlyMjAvhr4u8BsVDpVEz3PxXBeWyqrwmuOPjXKy91I2KsUNehLfZgK/0dHmdI5K/u6AmCLCLT/FmfmuDeIGRYvWOWn54mgqRdRRI0m4zzMlOso4stwyRlQ2DsuTc+7xJjdGydTWtiZN1N+pQnh9H3xsbX2lCtGm7WpAaEDSzY35Sqaz+Y2tXQMrSsimYiRl0OA0UoHPdfYc5E2YVnx8Q+5YaI/qmzABG0273lyoVN/8GNDYQWmoDLHfVPh+BfA56XPnP0fkP47LcIfMtSX8ZnihHlDemYv2SQqfiZC5ULvw4fyB/OBSEtLOVf/IkFRDN9gLEzlCZgs3i7MdG5yTcNOBz+RHsF/weZ8zvb2QrRzdEITEjaBr00KsKZoV4balxnoVXBS4Vz4Rzge6/TpBSKl22q6XIUsSO6eE0MyYqwBHCEfvEpC1s3GT9Zraa1ntfhL4hT408Bj05WV1YisFqp4si4aeawLGj9raT38UdD4PfCX+zwbg3we7V3yYVc78Di1OeQgeZP/wnL+fwgxchhSSqFGJGxF8H4WBzK9n2JH4pcp3DNQWlp/mO905cenV1W0ANBD32vr5UQBMxHKqeJgi/bs5ZShOOZTlJZVVtUO1kBSlBmSWHNanE+Il0BO84s6bVEgGxbbCX2F68isO2mOedxJwb2Zr2IqoFDIIo1hQzxo7veCJoQxlnzYVFbTre6izVN0FrBb4N7AYFn2l0u+OAfzgfaL2oS4uQZlazsnJwFJxdIVqTcm+GlSrBn1BSo4q97Jd9PonSRlTYlvae0FhriUkS5awbMYTLa3H7HgiXp6/mObvYKPXhsrMM08T2FIBLsH1hF/OuAZEW5qiJSSH4R4aUQkDIW0SX48O/GdIUtcb/57U2EXcs8os9xN5kZsXaWbCDcoeg6eoVhVrcHvgmyofcvP9ggqSkc5SeMHPW4v6QcU7EMz8sCs/0QEKdY+UNEdPbt/B4REe6aiREsVQw2kxB+yLgenkQitZA0Sl1Z5ZdbguP7izBC7fiJ2VdKa8d1KUHFXFUfvIRCZMQIybJnhHyq0rWObQB9IKdmb1K5/PeIiSBApFdPHbksi6SdCTvJHIkLWytCXwlQMG57KRoFdxfq24dCn3/YSrcV3pjZRJEDcYYwFJVf4mK8b08TQ3TuQSYwO0GDvMEjhQXhyASuNQ8K7wIB8ZfwN+FQD8hZAPoGY5Pez8IUFHhLJHOeZWFlNb2Bvz9/wY/qX6MyHXyMWxHwE/orcd/Ua5sbHIWj1w6USGd1QM41q9YIbTL+IREePi+egbZkWvNbPBgsvLLz7M971lI4KqIOiVJ5FoTxFpXp9/LKEri1uTyr6kkFFRQN+V1Whh1PZ/yfN/hbOAH3esZnT5TV+lnjwhGHjJokyoM489qDpqsg29dzSA41puMsYdD4HZiqLmgDXh+91hrdtlXz9XAJeJXczk67d/hMn+s23re1z3e44mitfNhHGR8BsidPLyCbk2+rfOJzRLEfMAQf+FmE10vA4S1o6TxWHwG1EtdavcFQYBcyOxqgLpwzlroAjJx13+4J71VdQwTemmp6VwjbbPVrCmklLOOKyLxKIAG6bgkzHpMudElgXRx6fAc6eUKmafd294xkCefRUyhDhxSXAPR8sfOrXn5B6A55Ub9qCeSKULm4qXLw4AxQBB12NTsxUfpqcu0cWaUi+NxyytLpifXrDdP7Rp8Cg7Tw6M98EJLkJaiG/iC56OsiyreHDmMz+phkkttHIQ84fygK9ZCfi6JMNHaYiOECLMGGKbkC5Av0MxC3+RTbkyZPVTBsOJxFA/G4Pd7wGwKjFU4lPVJvN0skkdi/ZeFwIyqWFpQduBWK7xoKWrkswXWpNiNeW5qU4LNrJuUPhA2n3k8TPJ4hfvdp6iNjfFcky74PW4milcHSJhLBfSOfN4cT63ss1MUUvR2LU6sIauAXvo2K/TpuBKsHfHtIXybpQVKUD61yNi4A/oVFHax336XOYOZqyd1kM1cRV8Jmc10fo1cepM8040Cx0yT3CNztq2ocpheveyDPdPBYEUVaQbU1CUj6dGNSrMQ8l1Gl72qSBKFl26IzI0gprx5Edzg5hF9n1QtuCWyTpM+97ywncT7REo7OBZaNpl8ULiJBfZrF+jr6HBHlZH/e979UCn/WPOTKNYgj3Npus132rOtYORdfAuK/1j2/pTO55zApLghYXDp7r79bWUUIgk+nJkcBOvSLg7QQ5z25Z27HE+JcUH2CCV05bpohz1yIUtkW+GATO+zPPKTmxuAq3Z8oBjLbynUnkMpSubPgMBzrL3HjNomNDUqdFPRLHsQTxrWxlAGbadEj2eS0kT2q2Cb4ADstQsVYn2aK+glBmcy94oXRj4Ba/fz4E2OECTIYEA734e2se/++yC+viE0+7p4A14L2Of7lrx72vqHkUFra3MypLwHCFAixTyMgO/DK2gsZkszMOt1ehYk8IhXafSJv+M3n8PSVEnpBAt/JBsSXkKp4DkjOHhX9ePtVH/R08l2HIzrbtC01qtAGL+VE5xrIB+FPqoqRejnc/2gDhrOuiHIlfWbvWEo0bwLyQDsBUekFO4FCdo+a6L/Z6vPsqfj/YLPwF50/6GO3eTy2wjsMv9lx0pcYN77g4hVcz6G72u3Gzm5l0B/6Lr367w/Yw+gnMxMgYoDRmz9VniN02uBXTpRwnDcTKmHKAtkat+Gh3vA2htziWGyS3u1gBkNdueSHL2bpXPPy+YVVvRLH1wh21aeE/Mh4TuS6qq8aSWcU79r7yyqKzQtKkrLjTk3hgWyTyfycJZUPdCEkq99EkIZij1eEpwkwGu69VFoCkKbOqc3zmbGs6waBF4r4Yynx4r7I4prrmUrhgmxU/3L98LkxMFXLyVhEN8J9JJgodzboL65AgPPfLdNIFpEh/+8bw01XhBpsz3NnK4/Tsubt+FowAJuaozJMkemW6A3CAjC6tF48HV2fFQNQckhXBj4BxMWxCd5w0tSto+pq7RgjNc5/27k5wZIb6DgKMdTGrjx285QkpWBitP5E5AvxTp7jKOhwM03ZRLdO1qgBTb0Lj69GV5ZjIu5KH7jung72o5UssYdWe3KFXF6xQ9oFL5h4rLoygeKKi8rrOV35q5vYG659uYdXuD5mb+HXvHWCSgVl3FSm9QYHTlTQeNA9lC8dJIKLZYkvLuz0ZHunyKDV8xEqhCTYL/lUEsr1Lglp1OtVZdH1wXlC/E4mO+pUhq6/WF2u6XoXzZMR+MaBUGkr5tXPY6r0fRsYmzfNoTwiazAzk7+dgVMsQ8S5yIse19yV+v1JgCym1+C0pmJmK8kIwpXZGJxHtQIDCE9bq4B6kLGvdNMn1182Yr2UnsRhyDAGgrQZe3D6mnrbXs5x+78AJO07rBV/bpSVM5nWLIJtQlbeFRJf3pumpw3EUlWmJQ9PqYY5dWciqPaM4ro6tTWAeyg2C2YZQB5xVyplRofVmg+A97HY+nWa3hFBqHMWH9KEu9sw3MGA5tuQ8+Q9lG88eeBIPrMaPkVmFNPqd0+3XoA0G1CtorCxQI0cDtWfO9Ir9ncWaKv0mJrPUsQWq+EhirMkdtDVR4N7T0T0AHQYaoe4xWLOB9AowBdjyeYsnUzfDkL1sbHRrx5RbLAcwvvXWgxUUWM4VK2v89ogmjCRwtv/8K4k0OC7yMKSnATCJv7r58V/ScRzXSEyiIYlHQ4rRLyEUAPp1ofNBLqezl/Ae5MH0zKaW7L76r6ejFI2C9DEnmeePgOEyNZXoGCW79ZQQ7oDGiCbHyfDqSI2Sjz/odKZcDBmOAj8/Gqul5gxbv+sPQb+gvIJ0bhNwngw4QKzmTDnOxxJ8dclmtH5FTU/ezmLZsNObNnME64boJiRLFgBRzlxUNlL4RB/L3q+pnOHY29RdQdSWjGoO8BXiMjvaCCEsJA6QRmn8FochUKaKTzkWlMq9QNnWPVnO1ZRzfJUlUUhFTobR1TVS4RTfBL3ZIsoFz8hIAdgpzoNT7BKwxqRluikJoBxBN4ZkUOi2DnuGQnwK0Ul2Qi9eBJprQrqRDUtqQKAjmAGxBFEKh+U4sjdPlUKzDNXGIxXCQBUtgcmvEKMVLXcM6C2kCMQiwrHzTKIP880t+PJVSCBzi98ONCyXbkqENZq63OyXcc3E6yus0v/H6WbHuOIvl7dKYrgPg4lQsOO1y28M5+1DbHnVpbTPwGzC6asp0h9RKeMgTP7zSGbex4ZqDFyeNFUa9JmVxIxwz3AktV3qfZOVhlbwA8fpFC56Xwvud8TAcCWJZArSEy3INQDZxRwjSuPDF4cfGXqh8txhySgibab7osZLy3H53FWx2NH/3ln3joBhie5utJzTuKS/b/lP1q4DecPGXXN5P683D1LgFL2IW8Mhkz4SlV3CTf8nkGfOh/+WqFBOYRJ6d2lWENfpizFxpO5OajuvtpeEap3TkGkklV3DaFQbqXbJsjJl+F9mlmw5Fi+IpI9MFb+5mk1l0aj7SVoVpb8VUTPh1oTEiap3V1fVonOetZQgTE3i2btwWqMn2IXSdpuUXFy0XdMhuw53lxlswBVnP3elmW+UMOWglH+9OtjZXSHIKFp6a4Zx//eHfTmchoHIIJvkd2uHMoYjYcWctW/m6p85cr9AxnGV7C4O3WYsj8FDflxI6OZrKp9eCVHvXdCT6p3vr4aqiRu7y8+zAVPOF4Ab+htn6mah/BYD+94dj6uREcursg5D7xKT0b0bx0wTtXE6N2ItSBbVOyRTnE3hkU4rwCa6EFPapaShSNixu1sFSfqsFbWjlkV98NDJEKZocLehCHTuL5f+7JTrd6HE6f31bskh7dnNSU6M6JIklmh6cy/RCuhYIhr5lvJ8rHKv3jg45S2CgqByicfcxN0pI21n0FXbGfZDuSf9yGCItCRU5Cukg5MyGex8BJBn53Fvm2nGEh70eg22k1Zc/sy5x+dKvP8xroPuIdZ7X0wF8pNdvxW1gVZlrEYblk3NR+93XtwsFSThhQeMWKKmHlS/9np8yj3YEYUdAm9dV4SMKbIiG71gZyIK3W7YD0Q4EGixVPSnk/zwAw5caGpJ5FrIhrtQUu9DztM9wklYTPkxygKZtJKPnxiFYJCgtHFbi0OWtc3lyS9nC7qpCXpqenTiaE67TPFkonR1EJxBIW00JKe6FVbghdOXR89blrKRomAVQmQgDVEl+rQ4Q6HQ9ouw2k92TH2LdGF0IE99b+L/BqA0RnlrK5zbgQW8zzRDt5bcik+3TIyv5FBDWdDiVXI1odrHgnG1MUPqWMF+dg6pyLQpDUdueZV/PsyMyUH/jHTINEDR5WYe4oVreYnbmBssYstt87Qt3NPDAaeMjCSnPEBo6YrE+hv4HnMWUzN48P2Qez5lg8I8n0W/GdMOIFfO5hqXGoClRewibFLmfaLotaXYXwqxK9/FmJtHD6r0sEvTDBP0lRoFbORcOfZ+Khde7HTfRpSfi5qbmlzaQ9CyyoGzRjGv182rz2Z5WrJtK4lx9RHnfeIm6f4KJC+qZEt8iOIfX385XKVJosmm8YJZuAHu+SioyHJZ4OnO14ANkStPufqV7yuK2YpQxFqkVK7QcPdProMbWU4++OINJlJmMP5D58mdG3KuC9Ua7cgBbZv80qCxVSgPjRZjWXkfii/WNNDC+Bw+fD5yxmaJfsNARnwxW3J4DpZiiCMAfiWLRq4ExG0j9rqAJliOM0ew61BRrG/qkkriM/A7nrPTpI8+139TR+yMVayy/WwtKgkQ9Ns1hB3WMdKeNVOnxaNv+iFMQhGAXEYHji1lypER55fjKuJg28si6j/JWEZ7YQQuPHVyVylbb4PKatWqj3nBlJ6eZLSJZVLkXcNxmCfOuQi2Gwjq3tVyMp77LyTC06Csm77dptoOH5JUnBEDyaRUTmOxCgstT9rDtT8KyxHf/tN4IrPCk17dZstFk+T2x5BJiwW7r2F/l2Gh4vzGv/TBTYx7XUuv8ASWw//zx0CdZg1YHCheN7d+mI3cBACPyDjkRzzcRQYlalcyxyhaQF3M9IgVR799pKPHhuoY2ypl64LyPWT8DLzoan3bMdYCgDEyjx4onaQVeW8Y8IiUDoVz3UG/XY4FUeQII1VNzA/Mnn3IoRrrfiGJsfx1ieYh1l5W9V5Pgkd2Sxf98PqguKejfzxGrXCPjs/chNSoGE3/Les0gLBDsMNqo3PRDVQVUOY+QtLJNTrGZ4G0BKd3yoD3Eu4UeiOnT3OnD7y0aaNgQ/zJTTmCdTKGcN7mNwYxhf4W8DE7TTdUim+iowH0IfQhgr/n5XJZ0yB35/bq2esYRpuwDMpCkHicqDLXkXz7TpulTnCrDbI+NshkKYtJR4qK19+wfbKK63QGcqQAHlLJyFncXbBL0ihwr0f8aWX3YDnmiWhyn1xOZtKUVeDY/zMjuAn9A3QJIAYML0TqlLnbXYJ2YQjXqHbPPPrLGljgIItI7DADbWCx2TjbK+7VZ+T5QAT0EV1GiqtkMgUAWTIP6D2IXWgLIdv1entzwpT6jHu5Lk69JFc6n1u9toBTqafThWQoFSGCyZ/e0vhJI9m65E/xMiqnd4EPeaO2tkLVim7IHrH4MEFmlEyi0lYg3GTA6Mwc0hNUSyQ1jkcz7W1jCrWCrvQihvZkfqSV3AbO4gvoRZVUIks6WNsHAt9GFSKSCPw5WdXkbeAWIbwHCAxtIgDS4ma2e/kUs3he1azejItv+XbmgFmYEA1hgpcZjT5G+UW1NdujMOzetEVtjINoJUCQGdGW24PY3qE6EXKmkw+htKMW3y9L0y7agCGdMbRNb0dsxt1XvqAcyDGzV9YwRlM9xiv+3AIfweyOXbTHaLmpIAIAPNMuWsNXwp6El2ZdS6wpK2nnYrX/QmHreDYkRKMW3tBwTGcOcEGXe12s6rQ4TTxYj/3p5XVaOykAieUeqLyXlEhJGinPD65zPPv8pdhjXs/J/XGGFh7uRq1vxGDRWPKoApNKtjqvaNTwUWtTU/d+/vqctMFNXs4Q957GH6VGpgAKQKDs8nQ7EtDac+c1F5QBCrO4DSNYNZhA73gyNYk9cvOeDWO2jqQsgTpWUoUBB0JNxG4TeXCjs/MQQdsHGDs89i0yfAZbkzku1H4iRJjK/soH70ZhJQMcRiPFJMvwM1Bn++3G4KnPKfdKQJxV3O55ftx05K/v0jlAQahhfxosWa2+SKRG9UlUSoFP2GwMUVKPd/pGxj1KanHjXUnWj5K+YfDQoezTtAEXbL9H/Q6W7wHJwEfeZTNlixowTo3C8JrKpRbkpsQ1Sko6YsjGJrYN+VFYN2PeXDM2z/IVL9fBh0NktVfd0dEcfXLtwVgiCuU4Vi/Pg9lyLKJ3GvTWXuVAKGPJNLzqBkvu/A2AQtN2kThGvo31Dxp00ZpxY546EBwiGW7hqv83o+tU+02wtvC24DnpjTs5Nl0/0ZRyL5L+Hl/VwnGTvbM4eyXGfumeuAZ9FVTZRf6noKTpvCPrL0hSo9lhbi/c8hDk4vxGOjXs/axO/KYUEu4GQz2u5Wc2vdTFHBZqm/4ssoMbWrUq8SsJ7OuX+NLCSxDlPISPUpwhVVeg7Vlz+/xZnB8pj6C6p3FtCidMAiW4oNcisBUOlPoyO9R0F6DVSUtPFB6BVxErIgXv9dkWnUbrn0Gf4htFEl+s8Wt/+sZs6cMaOzQKEqD65PTLKwXdmoMGSnhp3Mr9fEGTacowZfYX0He638TYZC39KFLG1iZlkeZgukFvh8GwDFRlJBNQXQFy6EmzJeqgxMmObewKPnwGz9yNrdC1fpQ9MoCg+gJZwAVrDmMM3aOg+LNZfxlorac7X8lEvvfeB1YXKjlPS/DE140TVzgBk86KzmvSDy56MjkzK/SvadLE/LX1XkqZD0v3wUMFG4DmcB1OAgw1lOYex1iTD/zZDZYvDDo8yivTkjQ+kkyg/QsIsloYQwYJwZvqm2ywYTSw0H7MxdIaagDnPPa8wZFS0U2UU7iSwGdPRPvd8i/MDKYbsTlGtyrX2dkCnwZXY94iYRK4TQXXmnz/lKnB0KBnZmXxRr2m0JxQrCvMREOjWNRIPKYJsYJIkOX9o+2E5dmKZ3yAVYpq29Z/QAsm+Lm3ahlkJYPNk7CDw0juROyOJYZuXP9CQYhkd2i9BYMY3U544XAzu4t3+G2H32uGDn8fnHrg3i/6R9m89aiwe/FH1HJw2SyHCqueQSI3XtXU5ZY+CknogseXHTiswkBxWBkiWdlG2dmpoIxx/EiMkGJW1+2oQNnW4LAcbZ49aqyoBBOa3kr0YMYEybs4SX5ujluySleIDWXiw7Jn6JVVXg80K8ugXF8r69lZG/Ahw7gTv9i9a4YTqBXwmfy29UtY0iNmxg3b04VHyJPjp6vnjRtwbmF5aSwkgBsVb8rM9E3w+v8FEc5E4jekf+lt82sUJTmc/tMVUDSFui9CT0Cw/5ipZtoiRFMmIDGTMiq8y6MkpfHMbHct0LHz6dgABRQ5GxPDixz6o8CMV7PAe4FjiYMCw7e/d1TLLjnB97cZaUPBZkKoFdoTrKyL1BL4oPwrC6nm3UitOuVQE7OiHb0sZyXwAKl3u6DpSLhNGlJkdn3yk+sRlJwlLeSe2V34CZukYKOIMRlPOqmkpG89goNKUHBBMT6JAiDWV1QeQ/+RcERIhPV1GVGWyXzZi7YwfKo5DuK4Qooi0F2t3Bb90jpvuccxL1UFK6vYpVFZglZWn9CT4P6utHWENf9CmA8Dwn5XYYsT/kltBqN5BLrXOOCf4vXRRnABJ9s9CYFoOEPBmSx8ZOvtUxm0TYc+wF8Kpnw8fl3UZodEliZQdgRHiiyu4YQQgYefdjvfI+CG26oEuLq84frxv9dncyrS0zv7jW8opuhXMCX6uqZyVdiDMoVsV68E7GU+D69IHHPikTcAMKinRozWVm9QYDF49VFTMuq54Icihi8uL3OpLadK/n+PtZEbEAdSnbIvjPiYUqQM0r1+jDu6vPR/EvlWP/zb9SYHJhNyu3bktR9MFY98i4aacXay5h9ZXzYDx+BFOhCf7HAW62utMT2Tdb7k3Gar7xoQa0wVRYPEWB0vX5C5Ibu+R34C5JSGbhxcjcrZ2eS6Ir51CJps2MACC0tnPGWGADfcIogWuv/9OSvV4ehDe+kAvjMZ3+brpUGHbzMg0zu4fxx3rXbJLbNWFw0PHVThYq3DXluqnuh/sTSgk9w+DeAZETMZGDAEaM1SLIszaBlXoITHS3/FvtYNzidiCGxh9NXnaGTN5x+G3Rj2IhNdCt57eEvIVib4/WJo7uD7pcZBaYG7tCtKJGjU8jcShZthOy+Qfmx5Qfn71jae1SzSsh6SBnuSUIRuAeLu3QwvYwVIcEjYwrORhZ9XUxC9rQwYZmpM9MA6n9Ih00VsjlSCyKCDjEeTlTlAXWYetiDBl8TgzzWZcB0k5d0QHWJ98UKBO/DOStb3SrDFbE2gMTc9IL/f3dssKrXTBm0YvWUGTquskycbw7rwrrk7zQdbH1K8g14WxSp0QyuTK0QLyH5pL4ALiLOJFzqUBQBTTrBD+5i1sfLm6XziyOfahbhSuWGx7y3uddIlASs67qYPJKZvBrjcuoWaGjZtKVFq4lUS4/8xT/v9MZ6/9WXSa3eUDcoE03JHRCxczJ8iKfDf2s6poS2+99UbgQ3Eg1CLdWiLl970j0/5hTH6DBWEH4DG9uXQ2f5rPuVoTGUqkxyKTr4fE0WkDT/Q/91nuBGiMk/m+pK4FWmGSp/kahTFOCxzIzl9CzLsQGsrUA0hpLNOhwlpy5yiVoNlTbzNv9lCjdtaB65KOizeMwT+m149nNW7nzNEcC78uP6K1qrDeBUoHjN0Gkr5uwk/R4XgHNcL9WjXq7BlYVUlwwdLC31iixV5r9Xr6XXdzOkpPLGmzW1/v52XVcQuFE/WXHvtmRwI6QHxwHMiJmxv+rt2HjE2+BWCc65Ts7hlK28WJDHtO1Vwk43bomAAB8buS4E5on7CaDkOSznq7gybHXqGbnrECJwQgtlOAjFX87XtEpVVvvPiNlseauGWK9UC4ydtYWzdaIIVJk7Hh0Spy9JhU6nDbd1/eaQG4ZSTa8WLIxDChAJGSozieCfVQdtoXpbSAfYsdquCXnsCrxKuyx1ZHBk+T7eHXoTS0Kt8lbI3jEt1isyLmOvCoT+vQoOpp/FaROa/iUAWE1WuyMUFD78r2jMlO6guyjYKxqnTprCh8CEJiJqacxa73/SPOyrcLCcwNWRa64TlNJadOYRZQfndYiBidAq+N6lQDS/nliTEaFwnuVHh/Q4tg8yIunbJ0/4t4eq10md+DloaG6GK2I/xRO2S7K5Eey2V+Yajz8BV8O/9mzK8XiuIXjn8l6m9zkksEkWYY5m+mB+Vk6EoNbpX22p0lA8y0VFmkYqdM8nhfcLWeBADBjuv1KlR3ex6xhFVRYkpILMG3jKaWc3B6W1Y35qr+urIRePZWnZ/XRJjROmb80NUUy4G8dw6LItr0KqiE9UW2WE6zXVt25v0U3G4htNncWwYjjiGyxk8iLT5LrBdlQ4gBM2Fxjh9vzRG9CbAXsLUluVPteIafjcmBnoiXL4OG6Y3XdlK9mlZmc1Ot0/Y3loqCGW6x2/sm11frRnAcQMBD3o9xoMX8HftHGDw0rPogquXr4p1RM3E0Kpms0hYLunogZGbgDFguSjrxMEehqMBkcu8g0BlYSK8eYyMtLzJU3zQHM5hJ2ayGIYfSk1/He5TZkGV5Hhma7yCCem5QXVb2B6ruERN9B5uQDVV2kI5HNzJwuJ2AH91bRtFwpvjXwM6c6tmia1RSsAX3p+Tr4cLAAFILmvoqKFTPxozLdhggCu6fkD7ZP9MvyIM/UtVOEDJ4qb1WHCDSA+Wg4x1GgijxWeC1q21G4urc4wBKwMDG7T+tNnK3vCsjO5RD/MoTb2/P+DI/MSrpZcLMoboot0RxVxR7QYA0UC2BNMFnxeNQoKyv76X14F/fnr5+upI7AESt1wUZCcPxAVMAm6x28FCbZCWth7MQg4F/zos6dD16H7ovMIxRu8lRVuwMsZ8nmuokbh7BzEpIYDdegfHzs6Q4n0g04IJfPXLLBr6YXFX6fCEvmdxx4v7I72Ifoz38ZRTVjMw1UR3X9HYd94UVOmoom7ht1Nuvlpd4jrs1u10I9DCHZm24V1ePbItC9+lOiJ8E1aw4UZB+KTQKXnQ6rJNOmx2yqSkqJsQTg9mzy3v1WqQw5Btx9k/dfm5TsCrqRws4N8n2xeWFr4g0PB2kYB9G2sDWBT9sCiw2eME2TslAtF0FAK4V+NIEXEcn/1CiwnbUK+z0v2fbAjzuXf4geSQ+cSeQQLDs8PKgBkYE/3HCr12GBO2DNR/JoSY0lMTEPpIbjhNZntOeUup3JK5QD1E5Pe8jTHMNe2tRaEON1tjtpkeojxAAyVxYsPeDxwhdnHAlmkH/zNq8z2ri9TMjP5DO41xdnNcc8AF9kLzW0l19y49uyiEReI8TrXxTtCEoBvDbQvTKXtmrBL0QzF7EoI/mJyZm9JSN6T83aydaM5x7wN81z/tKC7n5GA6nSyNivZuBje+Q1ptbJ1tGjKy+GTGkF+7EFOiC172hFmYhmFhxniMzlByS76Xr7tl0nY3IMjGmQYNHSnXl35M1z7NQbm3XLrAzuIdPnMcgoqz3uHLhsueBwFDtsWO+GTb13FKPDyWRdAAY/+dYdI/LEzSDd8Z1S5BtWznPanrmdJOl2Uqv/4W0M+EXfliYi3dKneIzyn+EKk6tJSuO7Ayj+2aCmJgTrco93dQUhblmbGxmMln+FOO1rxoR4sq/wEUJbjLFean+NNLH7AwKsFFcKG0KCyURblNveAaGBjuFREXqOI97MZWbaVlv3DYPYFLDPN5Pi9M5rSJdQ6don98SEpCuGVSpZff9QBgqvtymuorUaSzzRljniO7pDe4y5jcz6dXetHTwXAbIwOFbE0lpwdp0xVMt9Y2EM41wdgzMl7gG+bCHgMWfKtktvzQhQRvRvbKHOmaLlEmk7AUDN5w9NTDiUyyCMvGosMeEF/CAZz9Z86AS+cgeZDxwg1mDtgc2QCHQvWFRAeKrtuymB+GUeOzAcMDCl4JakdxwEMnJ9/NEZCpcFMb5ALVNW9tGHXxAAEOd5lnN4dgrr/kq4AI9LCAQIh2M/oBMn1b8228cF/UU5IeefjQQE9dDzMXrn5lLaWNuwYR9rr+T40FiNCbULFVWnsgmcZHkrwsM3UZb1m9XnpZ4u/7hoKZeRZW/7KOBOxUMXzDIAotpzYXaEHuEMjmO08JpfJAzXSDGq+Kw7CIa7DAQfWTw6Q7OcofOWbikk2kUk0cGIaYk61SC2pN9Tq3gY0u7wcXp4jXI8CNL5YM/Au0QiKTtt2u3UDgBYLyCEohstiouTi2TIZJgQqwuFEbAyZq30J8EKBm0zNzMsbswwvnc5NjZsNnfY85Ig2GayS3o4hKT/1VceDAtYEOwJaydKKx2nrw9LFnFUsB6fMtoF/YI+IhdItOHGs1sJ/uNLcSQOm1GlwzXukP4Nv8y1ucfQcW88PzvlXsRODSexAIvKpcaVa+G3DQyEXlBswiiBFKlH6TqQ197jsZkXv/zjnGa9LGs4vPAnYgrxZ6kgMUwX1A5MrWcBtiLPj6KdSsl9IkCL43l4iteJVjFjDdPkXvAaQ+OJo1i0ultVRqLyRL8mMffW1T+gujpiFc7mU0QPgyltPdsqeS1wT5U+pxdkwCNiPZ+lP07I94Vu3I79s002vALxEh/mC8t9HD+4uS3QM8Sm4Xfh8GC24Au/wOUpw1rdhZAjvMQ811XV2TgDXwRUy0Kxf+zfbyaBMWZeO1S6Kuxwi5fcRbMET1BoMQ8KekgJ+XAVM7DCDsJougXwPR+Kzel5zzU+kJi5Ui3I11v4umqgDHMCMqoUNG3o4/MsymkAs0aJNoqncqjKHGUW+nkZg3E86PUue4iAjHnzKt8rcqsFFnT5V6AvzKAS7xidPHaQRp9MfrOaOy8+srch0Me53LADZ7ZAkc9eQ0hPynMtZPu881yQCAz6or19fHEvYgH/C+860r20p3CKxObwn7Ewc8YvVkSba5AAHe9W8RGTy5QHeUPnFqgX4S7Y85Zfb6AszOh0FYNrvjcd8WRVDhY6tkDj6wDmQrmE0tQKPEe28d6MAjh5I/AgzoA46dfC3Sn+SQkUnNb7BD8smO5n6aC5prcj3XfWN3XqaNeeqMmtNjO8xZ9suXyxIWGYuJvjcv8lFxAlcEKSQoF6AyTo9odlCDzc+7n9DKG2/tBz21WzYWneuuyQMApBQcg4s9QpkL7oZwC8e8mWrnV5ADJ0hZ0wVCFmD090MZa0Y1bAYRIlZvhI6TLu1s/QN3Fd79hM10R55iYjwzGI93EByyokbOWgHRWdZCu4/D4DGuy+5CBrxUPxJzKf13firnzwslU5oTBReGo+x7w0q7Lq4KLy+9YbTQrgYfnVZldwyMUmaPAXAdfMj9SzK53AzhNJesgQgwvyfvhPz/OqQxpnEVFsMZanHJuJ/lhbRkTe6w+kjd3mjc2rXPmJXbB2HrSHth1Fad1GG0PVW6qRlrKaomEVKEc+7oBHfYsMGZgq1zxkG1u5x2NGSwQpIYlsN7BXJbg4MjR69qlYV8hU4sxGevrBQksECwkBJF4t5+e2/Ld6P0EL9/h3TJx4ieKW7GftSylcYNdZbjSmWmeuwurc3NqeWxK2FI7lSrOxIH6bKBnlcpMBYwRB0NFsFVuNUy6oZ+mqToMOduOEeH+DFpF9zcaxGIHYHQBky/zQ5AADNgZSY1Y4xRHBNd3BNaQYTz6lUsEMaTUhopyKbmNCzbbtZ9e5YOD48N7QI+1gftNHRJwo38dMsiLSrL+peHFq/YUh1swnN9RPaUxX1TlKPx+M/JV6kJegKClfZaKv8gtZ+aiA/DLJ13UXn3BjIuMxCGcsEzz61LfyOnSI2m7maynTmzkbn7GjSGokeQZodI5MeTNvBXon84Ff2vtSeKYdv9ncp9yCrCaexdG6RpVmT9v2/DcNQCZ+oWAoJugcmncu5pLijtKaieIqvJCnFPg3mkaWSXElfn9Wh6IGNIzGI4IP6cMlHSofurYdazCkSH7TRrjXSZ5pZCS76ZrblL0kDn52Xu1b12maDuyshKOC59TvwIiwvK4GbaylMHF9GI0moRjHpzSurV68nBMZnf5Gi+yMwIR2d6jEMmGKV3qLzG7VLtA1+cb0PPRaKdgeEz2gtDjBEkrM2+I/jy0G4jmM/oi87vQU1LryQOFZGsL9r43u5mwYXn9fXzXKJdu0VlJRAex0Ia96kmrbzK9lOHngm8ghyhE9DvF3prFtf0cJ1BdZp+NocnDZFOMcYl6TzSXRym5giOz9ZUgAQNvw8gITCPi1stAGQSQ77q3IuB5k8u/GcOv6hCaaU4ku+EShI4h6xKxqCLP/1U1AkUHeaL58VVpovNcrNG/mXCCCcGQ8Eed/Mpk7ZXVDgoeKYd8LrQrAcmDwm3lcVA4SUDvnBC2tCGbaNkW52xT14L8GYg+e+66nnj9eGOTjK1UPd+86byUcQ/1X4IcAhjKLKSa9e+qRJbTQsUPuG24p3v1ZC0/gyL7lR9lO9Q1hVMyOAoGpLdAfEfORcKtBZBoIVRKVL0n6hZS2TnDFpaDLWqviDXUag9rSni8MjiYqWecwPvM0eCt1fvM+Oh0T1dpbNtB9ee6mYDuzlHVtWNQDmW0RnuNhEGuO7fgH4LxIola+fwjeqLUak2AZyaYchrz2A9aFK8CEDz+PMkEQqzaurqzk6h8QReLrBbu8K6w6HZL4myYF1uv2tYjwt8hzD4QuhPdg8hzDQtyJxGwKV1nhiIN63W6Y0drhIi8/b2fzvb1DlIFtAZUYN3JObZ2CEB0bur0vaMZwwt0Z93EQClHM+ZvRniAepfNvQhp5t88+JcBaQUdSoOg3p9b0g4sSbo1JtZV2rveGz2/Y+W6152ATY2C/6tlzaGttxDq2vvRie0mexWVPrtnhkJ90YuoQryKhmdQWtivDCnR46PCz/YAn0GORlkev/MoKeS0J9G334I/mbMD+ojlIU8CWFzxoNsX+iD3OCYPwTjgH169w9bZrOBgc9gZ6hV1buKzP56L27I6bVTmyQqKpl0RgkEDcpYq5Nxa+cpd4EwVtPOk024B6U/2JVV6s/OUnTN5xL2HvRFJxYRCruzVkCbxDliVTtt/asjDTFakvrhof3yjiIGcg2pkUPCAPss1BDVQ0+dYybdNoeDOC67isT62nuxkAXob0JD8fW1kjouHMizanukktXMYdsiOy3r7Iju+dO6LBCZfJZl42p3kzXrOy36RE7zPz8Ka6dCVIWrVNZ4zTCABCsrbd++Vcxa++gMl4I1Hz3drhDIRmxLaK8lB13x1Pw4DWYk6+55UpdzHhEyce+P6cuDbkfxza/vuZuEYgJkaIBWUzyGAGMMXIj+S0vDCf0j2q5qhS0Ep5ewcRzndecZIE9q6kvjKxhJpuu+ZshsARbRllMHlxkEpVB2wlmT3IhuO2lM3xUQE2/w4DB9g8JOEmXzupVwPAi5Uo3Twrj+jq23hhwvdxlHbNEi9b0BSgTLVoEdsR2My+uf6AtK5l+mEP2KPPmewoWI61ACt5vsTiX47t+OCiX6wuFXIdeRAGMOB6iSJM7xQ1uBsbW6etETbblXpI3SjK/JjrnGX90Zb5b+efxC3A1XFGnKdV1zhe1k9to0OuUOvX1Z0sYyzJhXPPRgi11T27Qtu3ptwEzOBKxq48P6n4K+chKVlZ9A/JTuR61V3kwM0thTchvWtso82d8EbmrRrbYrMSQwYujfO1JlT42l58fMb9N/V54VX/my3DhWnPx7YYQmeIuvPKIhOAw6fHlIB2PDjGesxcUcXFQ6VuaGT6Exy7y839XXfj8kNL4WQWlHCNoElCzpjwdq+oE49vWKdIS7eaa8P+DNe/Do64k6D2hvjBrdekLDM5Mm51GHCawhAkAPdc1Htu9ldseuuEDtH00UIsxA//tDFUwd/I+RrLlHuC6TRq3PgOtS6PCziaYReG9i0x4+rJv04N4TdClRRmerKWUK8SnBmqHmerR/mgTfwzalr6iN2orn86+5+1tdOCj+sE0tYkc6bPzMvfxWmfEo1L39O+B8Fc5/JWPEQYATkSVdskO5YvMZ6A80i8xodO64WJ1e4wwJ4iZaujQBa4XCUh9Xdd7I7axgpwbrd6MZus/BYghUudujP1DD/qyR/2IEttQ7IZWE9oG+D0qELcChFZyESdkKN1rcdcHUdNA7nDwCXT7vh1Dbn8F08JNG29PhC06SBMOEYOw/MB86gzLBx9HnkRh7B0XgZjFMBfJ+hIzBY5VZVaCpPDujzPI7LCz+n0CxScc6UIZ/LcMYMnbnyKLhyvcEcEnUn0rii6ltnxHCvCvEPy/BOv90cmjgAE4xKObqmiaHyT4blVPLV+JfuxaAjCy9hjm1oTSDAutAeOOVvjcTlv0iXy9amdllH7173OErYs+yfrlIR29Qh9b5xucOGv6SGZ8MJBakkzo2YTA6+gyK2ZX1KdV8jpO5eMsUanfelc94+08m+UajM2hGVxMb/bGUEs2+V2iN1Gn51IETOYMJ8q3/SuPGA/RKHksMYyh+bJiaf7YZ2Ketrl6ieMBk/oR+cZVb60g5sG6SiVXqGQ4EEQ4nxjJS9EbFkPFjH/0bLwR5Kq4DpM/+z5cUwluF30LV3fHXNbJ8WXjJ8eFTfutKEGG1dzwB7Zz2SunF1VWbeAEIZbmui99q3r/+PRCQw3SksAy0EGxfhR6tkYMIXSTj3DO0yO3vPs3Uf/fyQFMFsvm5z+U80Q/6Jw7D243Tvq47hSIGXoYBubN3hAxm2mi7e9i1wib3hcKl4T+f5YjteaS6yvnCoPH7PKEg74qC3EuZF9CrfIdZhS87BXBU/VFl56pm0NA/G0X9iSrHXrB02VBxQymN8omxytJFfNFDLVWFno7OyEdymydlh7hJweAHbaqg+mAmrUZNY8R/6n2XCdzP2C9SLa7WNSCujFtuHpouBh62sU84VZRCTiYJAl/qaU6fivlCRusXhrgY4zXEC73QJCriMlNMSgMxFRiRTu68yponrGqGWWBNA+E9rtXL7EKNNzMlWwawm5Obxd0BvZya75zeZpoT2hPNKbp0qs2iIJ2qiv+HSqvqlNpHd+BS0oocnNtmZZjTgWqH4ODgBBz4CJwKy6hpHgLzMMuvRuF4hzLwH8VKyXyCPJhnV7izi5VfGA6IwiWFEyN/7gc9diE7myfbW2CBVdb++rWhcG4fdtVgvNFMxaRyGLJTyELiGrEEFIFRIs82ZaWaruUlAkJcLb6g/vtHevXSJ9QO7b3u5519Dq2VD6Vjq29jxfsqNthRgqmpOWOaFDchCrppQtWCPw1eq3jrgnSNe+JtozMegHn0cVBqkATCphlCdYm672EJmvTYaCgcFFMd1wxf2s8o2iL7C1/sKmngv+gDvF7PEpWgR9fivPLq1N9M6H8xJp1KH+Z6ksyWF3PZPZ4VWjwlf3AxeXGxPJX+f/V7MkCJ0hA+DN9XXGCiHpBzJt6e7MRSuj5sfuUpxSitqX56qTEovMWBgnSQj2VdmfNpiGo85x25odsQktFFq9FLdOgpzYtvcXSqDBe1kaapmQi9ZVjssRyMt7OtvTu9xBr4ew35e7pswoVRCEL8wZcUkkakD9d8revHvZ+nApw3RzA/50rMP3UKyIR8Wk5Z/H7cYq7s78dPYV0gzl1P71wgXnF+9QkqItKLa8ACJD0BnzrA1EmlkE5R4zCgw6FFvjmE9f/3SuZjNdGkkAequTT9MKlxlD+dgg3bkKqCiGWfjkFDNP8AURyzzRTlK8Qv0aG9V+vyqKTGilC5QWQrU1m5XioH7tYFQIgjHSKGvjKHa1FKm+4HuARFCt42wlyQp4VTgbdlNbHP7m0VAFBtC9QVwuAFnrNOBRXVW9Aszo9DSzXoqWFxDNZL85PzOhTrWsuMkaAsf1GB8fLbYFK3bWcPz3vZlbpelIrWRgNg9amWtx4nKBFo6/l4PZ1zNa0YrM7aoJxNoKNci0TenFmGxzsKnlgHUm0vs3FULrF3BD+B8VZ+Ryrvosb8Ol2LDEjtkUBq6xqjQtlIerqi1AM/wHH+Thh1Rigepig2gvUoQnetKt32owPx2oQucmD3982jIORECB3Yf8V+BwbZjX5RJuHisEJEqLhysZIWbqxF1Jt3h0qfE1PMVL2UQDzPu0UPxLCXQ0OblSDaw+kyna+dbcEqY3D0+N45plDHm60+sRHV93uNv8IJsHI5SBPE17BfA41SGLGigjBCUN4xpziis5pTrXjXZ9EoMI6GkOE9nyMLLVB6C6cVeE+ZA1jHh9hDM7L4sAedaX5R98XCVZXdPrcshImkjdSQ2qYMnQTNa5bfDyG8Bku/DL02OoDxCe0NjSiEew4qOUh51sH3mnMBxc3xNnQWuJXjUAcnthAk6vkq2WS7ygZab6V09/eGtVSSxN5lsYvSeTA2n8V9U8Wd9lxRh3Iy9ASxt5y9wcw/gtOmd5Cd4pTrp3ntk7qRhk7v2rEyAESWWX4M5kdVK5DTy6sw9/WYvZGQrFuY8pBzwbnjshuJ7+lWvKBOub94I90qicQ88D27zXW+3dT4QITrgQVU4Xu9RvrjMCuRzfgSk24bgMi2tyZosfNLSA/hKyipPH57js0aM0pgLoeWt+/4EkHrVpVZorm5QKrxnjalJ1EjlrHLjoZvAs45K3YaBVVR2grMP2YxZS2OrTJfBMUUXuB2ezKFVvUOqbzG3UwZoLHFPxdX5fWiKNIc7CmBaBMQyoANgwpd06iIvlUjMUviHVcmIvn6PYIhN73wWqs7BvjyXfMCV/1UeWuXzQ05aJ67MfCsy3Icxr0pMv3uKj50FpbPKGjF/L5Om6P6TawHUgJMSkApgr3V/3f6BoFuiH6yLFlOXN1s2/2lkCwatZlO9jXEpXIng+NvRWS+Cs5DR8kWUhw0UzdO+wl0XxuPshr4MdDquqLoCAdO2uXvzTUdNXzYvm8TT52UT5Juhk2IiLX7tW2C9E/caFXq6PwnFVdvmmexKSCaA8scHsPKuFPmQOKNVM+Eod6wxwlMGQxdV++FUdOx0Vwzv8JJMU51AjChqYPi0OXmTqsEW6Jo8gezTKQ5R6S40upO6z+gdSlaWJ4g6O0k3NLpSeh0O3q1ZwGeD6Mbts2jlyW2vMf9WT8VDR4LGHOl3zeYKOTrZuoVu9sSNGWYyiZh6Wwir0vt+DiqeA/NYbHv61ORp/m7buZbIKP2dMYS68nWoC2fpvSwVHfNMojz062Jvis06d56hGH5xzTFPBdiUc6MOhVwpQGhnTXlO2zRRB/xjau4GlJ0h93RMKLuBPHPsqtXrLjTeJFj4ehw390g1Op7nE1LRIS9HVWK0iMQn//Yo1kkGHHxoXaXwyze9rAV3reL/K4qPnNeCU5+m+2ggITAmMZaCPZy7tfLnkdWDvy0plYVKEfVotxNqQP80pOAEd36CRvvXGw9cRWJINj7SeivBw8H6+NbaI7BzO/rDIETgJsk5DsWKJ8RoqoKCUDLD6CrWXrF8KzTBxYey1sm4oLIaeJngBlrgGQ3+Ma2BQrY8X0xypYYaIR83feEv4s+3BEcz32BidM07MWZqITKTAObhl7syCxa52EurNI2iMWW30VuDLqCXjVCHeiEX9r7uBKxqc+j5Rlgt4A3+y9EiRMLZ5cL3xssdORrKkWq4KnQhPaxb8Wbt7/HpOhM0nAgIvoe3L8nq4B2u5OYiIdmyeZr4ngQatxm5CCauwX/jpDuFhN3Ljw/rGH1EwjnyyaW2vaEQ26fJKCJU24B47MdkdxxxEt/8xsWX5NMy3/u/C6h+rVc6yWYUdsV0sBqO5PFPM5h9GpRoEboUzDF7xmkrYwlUHA66ve4jgaPgry46x7dbAfMLK786QyrOx1G8CKIM9Bx25+T6gG8mSRbbGoIFDOGfkJ8WbzdUd6eF0dL9qWsLPbYdsa5erWYXim6hCLGa0tnuuN9iX2chLJt9051PCZ1Kw2rirkFJtaZKEyXLQ0Cqg5jsJbLJKSFQvfNlgS58rCift+tGbHQ4O9hthHk6KrPCkRfLVSiPidlyWl7/8Gyp41+UqRymrz5Ove0akOV8vRL6sOptiT6fptAojJmJcJYPt2C/cfQHiPl/9A4ZUzlQ3tygi05WmUThVliMv5P50wk79bYlX3FuCa6DhvhKZxAhZrMQWM710EnLrxPe1NldyTUclqK4C44n6rNw8QnxIyf5FK+2QKPy4GgWQqTjpdX+T09kN7VjHKUKtI3zEUY6Ok6FQX+I/sOBeoHjrkapQnc6h262Cs+kRAJ0d25ZdaN2jDzqZkGa4eWVG+IhHSxtBQMGtqpS1eoJUZzJFTd+xjAZ79UEq4yXd3Y4u3gGsO9OF5vUN9gFP61kB/fsO3xc3+bvi9ydEkAa28sLS3Tl3MC61Ir3Z85ndv+F6qv2x5OuZp7mBLmpSQzZ+yxQVtDL90RkUpxlYfptN0argmNdE+ABq8jdIw+JqMl3CkNilaJXqEgKl0CQq9R90ZAt6XsI5zqZNJYOZOqndt7t9dzo0mTP24fBDONi6DPblQgPCX2t/opP5Y0RocaFa/IpzBDqtOLSRfJnIJfVGxqZcp8UNhWXzaagDa8vofPgRWwYeUQo0iddDSXvSbGr86EB8AJtOsS6PAdknstAYwQI0813uQTbEDZfkVW09dsbhwHdmB5I7r2TkZ5ORauAvWSbsZYY4ta3205jcxOXA9K6m56TNDtDIn2kA9x12/g7jX4A+cJvZfRx5+4TIUqjMNim71G3ibA+BOxWDGfO0FCE95sZuXkJ2HwJVHkAU6PH0z4hwy1c4TIHTtUNuE/UcmBwxvpsTq5MTL39bWhqYB9+c1bqhA3evPsWFI017mLRzRPAwA6jYXQm87p7G58xOrGCr7xqIZrZgfjxsOeWcmbMa8S5pK6GKcPF8B9k1ZJOwUIh8aYfTi4UIihuSx3LJfG48TsrG7dBWArtQPZyCpmsPvj/wQq1GP0Gj8UEJzznVvWkuu6L7/0mCYd6X9nWN2/5/2APRkrm9PIUxWcyiwu8yEPduZQTLH/sdQlUpD+GGogU5Y5/c9FBZTRRe+mqSB80WXsOMMF183WMhl8U0jNB+79OQPOb8GTe4Xaqzm+lOV82XuvPcLsBQASvXCQJD6dBdg8TNPOVgSRHFCyESPQykM6X3lW5q2Q1k4+F1p4V9Dn49aMzujVNyGt5j4NCv5bO7iyYqRJbJaxDDZt8hJB70mw0LqjTKxy+0EgmoouA5N0LpjOaynWNaAKw2TIkYoQjW3uttI4YElnNIst110VUEPNMWIXBcAxeXQ5xT1s4aY4cgGZ19U4hIvq3ur90KQMRBwpsugrxeSZEDZoOdiSvvHko8cOJmQk71clhbS4KxsbsIAz29A6vnsmnZmkbJG6nR4RtlTnQ3XF+1sKjCPp0gjxLh+Ani+eacEmp9+Vj3tZ8AE/JzIIl77kQRTxAjq0cpu6UpDr61SB19odz0AEztc/bqZCNNvi8X73pyESHAGl7iKQSfIeI3D1oaqnWm8UDFm1E8rVmskgI5Opw5scmDE47u157T4eFLP2Do5mUOQbPo/Msi/BiMpKTScoTZSTRHtsD/mWJFbZFf1OcgizzAZGE+yoTOXkYt+rhWT6KHragkLHmaemR1DPg8Nf5A1SrGBjiu/SFhoE3ARegaNNbttqtFJD/IpuIZ57hiykWYPBpEXCbRrYGP/cPbEi+7/CEwE1MHrUgbVkuAbKDyK+wqd0C5Wj5SMu9QEVxbPzlhd0RAwsioqM4IjWkb84SeXLPe50YpK7yPHmrR3HYnSm2H746GiNxN/oeDmQ1tmYwoHgfNUhVJiW5FAXzHVjyXzjuC+CjALFhEv8LtWUkAOdFI3GXXmAvPZbbzX1RozIhNIQ5BiAVutrKIbGQLieq11VYDWaCxKbuNtF4sw5b5pCRidvfdqijRm8tVUE5hn1CV0djrFFgaiasNWFUPacNiZmb1t/wUzQjGTjxyGCdq2SkNMM0/fvT5tfRj/1CITWzF1/9Y05YyEVt1qKcXaNHwCpTcTlcopp8Qh86VdQR6bPq815R+lGa+GdswkLHsj0gvaoPPtqeKyIswJaB4BDLhIfuPUOYvuvLJ3r/Pkg2mOQMEZGjoxS91zj6Yi5AHy5jvD+Bd9aB0IZ8M7dpWn/XLpLPm5bXocxBns5T6joAJ0umLSWb0gT3YO57igmbulgLKPUM44/x71wvhb335eyVWPKQkWkHgw/A8Ce4fAaUalHC/pM8qhYgln3T2akm0jowomxGd3t78N7r7sPieO/wbX0p2u+dP13OymNv8BoYgO25ifbkF4WUNe7G7udaCajAi1kOvMb6DaA34V+2XPWRHMeuNnyUQztNf8tFQd8eAcxC0MYC9f2naJoEcqOU1BakWDVJYxgc/sxJ2no7H7HS9dxPYaQvCh5b7gXFmOz+KMphYTWq+y4ET3KgbDltxqFiWRt08C7Lh0/eeRpycXfBwtXnxuvlg7aAxU3WNmC2mlUXvN83jUPEcJA0JfatgN36+ZuRHi+edX3hOi3FF8UhGsIG+k5Z9SL74MAwjwD0Z5n74KW/xEFgHZlBgU7V+EfEWKwhf0gtzGCWN/Idq+vIYv5BYJMNEu/xBZSzXXRfiOPQbw96KOTPRmnLJlD9tJMCPh/YO56TD4OZ0v+HUx06qRLjmjh3U1Wc1BJKf2v5005nNd8aPPS3QqrZ+iEN6XHF4UUOIup9f3/mEvkORl8T7HpPTH85q0fyh3XQXitxg3Ogv9ZwIki8VnMkUPLZKKkl0t1GVvNmHBdVpD+zTXBDe/drbfEsmqiAvgvD9VFdpAKi/V93HsRPqZqIYBWejHv6DqY6UofpPTEgVgKK1hHdV3ae6vu2agCZv7mp8dzJlk6DunkM52wRvdL6KSmAx0gLeoP6uuYvSnkOtrz11s0dWMxjaqkn6Hmr9Mko/5vZ0r84I5Qcd6wpl3DhSfMF3dD3T9HXwUv7Wsya5MQAO3HaHhiHRJF2U5JWhStGMrzCLAeW6QZv/sAR1Dj/AZuRAZIuFq15V98emwPFYaTg0CuoK5zN9gufV5SSTIXix7cautRYVnnEwcWpdCfgFlrYQaxv97FEZxqWc8D9SrJSoCor5mhk5eG7x/4GiHnvvr+pJrzZkGtnVpS8JzewI3ET0RSZmcItdKOXzvZewSsT8EP1f4U+J2hgI63/cnXIZfZjTgwDUUGdVljMd8GPAYk7ITmPrz7gYLOGIIHKbO7qqA1hJ2FCZ3P5u0Hp1YaiPxwjVPYEoi1h4R5/Qh96QeCDDUVJyfIXAZaVM+9kyRrSz1K1UvqWNI1zk80lQU6vXPbWh07marFTHdqfgihgKR9DvTrbgrTBw3TvKyPJ87RxPElESygaCd2E09HkFWdi4vWSQLJtoz7z+HoxcAYmuPq3qjoSO+0SdR2h/okZg+PdJ0vWDMiG8x0ySscYC987uHwhQ3LkS14Zd3LtJpZ4NvNXhfeb6loeGAj7gvwyjJIXNkE+VJ+yGqlReWpEBQO9HT17dVDfB84WDUkZdU1inu29KkDJClFSAXA+fKo942Gga6TTT6qxjMs4wDuWkXlvuSV+eWlHkdCHCOX3jX9A2nBHLkJuokJLaDYmsRuJ7gklQhfzL+mimlXdDe3S50nlLx7I55Xo1zXSohgeLqIqaOPyfLRRgdOlyzzemqc8sp8exOsBAmOXQlGmYsdkmVcKUjriPfLGLAD6SrVTnF/M6W27SYRftAudahzgzH6mgpkhmr1Km0GDIemrJc8Lh+0F5+XlakGBLieiaPTCfiQCraYuZkcqKCjYLqNNAMydCAsXz5vAvdjxgsTlEjO94WHHaL0l1XJT8eJ1V9CfWJnBQkNZ1FNH3MRfQ6JdrlqMgI6pjm1lvTEehyiYnc70HI2DMprGPIK0FnbOzVE7zrbVj5XHQxBTlRRdy02byAHUxLbLNaHtg08Upr66gkS1L3rG74x4ySmvYpxnE5XFMe/LtsdrpB0m46p0MQf9DLCyelzyLgjCi+gxN/Pncy3ZQmzzYxpaCn5slb9mY+FNN0xrbOduqOnLrZEK07u5nQkvIL0wDXk7UdYbE5BwjngqlR23ATSL7QarVDyQTgPGKO5qlg/8vC8wEsJDparkAgSQ+lXqvNZdFXyHJFAnzWDE6o4UmAQgykgMRN3/aLFS+DsCpmNGjb91bJF23Ncl1TeGaEZ7je0y8NETwDwEvDqnmmh6sGBkj7Q8FZVZ8I34wV4LYEBeMYjGRqOM972OhXl0cuJsIQUewChodfxmBCkkSGMqt2k8Kfu4wk/hbfksWBhBIBxmimj+D0TqdG4nCYD37XNDM9HICuo8DwWKxQEuW5WXCMcHqasGKxDk/Ba09G129u5iXvNUrLnxJb9SzgflcVroUvi7p+s+xpzNEpYIc61CbJqNYQvIw1YWP8VAoU2Oy3L6u042i5fYMdv6tGBN3Dg0HhOFkgAfJGzov5kEot5z/5wGK86PU7EPta76yCsAnFKiRqB226Qug4lygonI2bwr2Kwf/bXqiUNlvXaj5j8VsJi16zte02s0o8prLN5jzrymybSlc9/EzTLUV9q4vl6RnvzpBtpXn6krtWocYY44ft0ilXSPwfMDNKJI2NzaMkYtQfjY2N9n3GSwXUFYjV6Rp7PfK1VIp0w0UuU8IkEzuTA0yNN7m14ff/0FPt9h9rrYNLMBV88WxqF7FvLiv0s6iCT8jjJy1n3fuGGEgbGQcTdiGfbZyTFwRYp878g1DpjTpwEPL5FRDYKNZHYz4aJTmNGwZkeGG3isOwDFiCWw7IpbESgOiPqJPvfIQqrQu8MkRYggqyUIGw7vchyYYryguWShhZVjT8WNnwVr3Ao5+ddN9KjjxUpE4qaP9uutwkiEwExwayqcgHvMdCQkSDgioIb1JLf/p8O89vpR+zSqKmBrZov/bMuR2UIE0zV0cdzHk7WLkxJnYEyj+5y14u4rLblJxwNCBOTzcuHW6cf9UomR9WhfeTSfOHhywVCJdqza8iauANbBeiTegoxZpYlqaCaQMXdjTJp5tNxDFTmGZy/yyYKDLyCjbrYgLiEKq0+w8EwmNF3PvH1aahFvJv8CGjuUgGnnKO9yj829AGmM5BhxDAnDAMPdQx4kb7y/dv7V+vClVss97IBR304+0UmEBG9ig5eOi+haIqLBTZDnMZ0avUBMyiUMvlWQMHzULURMVFTRzYLHZa3WZ2nOgAhUSz2rpnyysm6F4jV3sy/6xPQ/J/ROsxRbQeWBAeKJCymSp77OhznGQpq8DCKNuqJUS/Kpk6d5zh3ejELwfu6tOxrEoO6rZEa9+F7yhevJ5gIN5zciEsDhT+WAr1mS//d5v2EsuSdCFhkNCIe5+nMEU6RLhLZUaTLtD+Dpr1DI2Syq3XvdKddqXN7yGbHN8loi66iAHOsyTbVPUhraifSZLior+7zO85n+yG4TG7XI0qMqt0JpHRIr9S4v3a6GMgXlSFUTww9dC/tWUo/H9vTH0RGtwm/mOWzPOigiLfGcAValI/LHPGNloljzcGUUUZTwgaml2yqgT61znrCrtXgwVQJF1kh/smsY/8Lv99VAf2S4omy6K6qpSB7MoPQ8jgrkqtIA2ZLdJzgESRyYtAIKvu0OJSvkOx1q3rAxPUbBeQrYifexqC6zFbRYzG9R5kQVctRBUYJfDA0oCoTE3Zbt/SENxHpz9rXODfrY71AvDcGL1erqm/wWskExngdTiFhV/KahgYk4NgnuIbZhLy8Rf4klmThSLwbDLPxnLv5MKFv8rLbD2v5yh+rl0tXsxqdViF3rji7Y5/hkTuyiLpYABgDRhXuX9uyt9UrMYdaV3t6Ay+8xlQrsPT8qLsvHYYBKDqTnK001l83M+Nco8pQjrKYAnc1syQCyFTwn135o/BYtNwOltPTtaxSxFQnlFiFQ9BblpH9BTnr49iG44LBrnUcXCm4yXkXusdyUGqWT8E5j8s5SmfIOMaOf9C1z/Im6BwKIODTgifXx1EqsLOcl1UY8cAQ+/bwHlzNeAx3w/1DOpSn0D8J0RN54p1szfSmbXJlKu6FrukVXDAiPDo881ISE4HJANilNYY5TBbaxShOJD2GPrBHGX9DVqd6Zga1xIdlVZUVRUSZLS6uHs8xJ1dDA2cc0k0MnMRe56651n/Lbg87g0CmMGFO107KXzDnx0tMGVBR509ogWei8tIvM1lsEqCdmB64ADxPwbaxChldh1byx7VCiHIQjdpccGOKJ7UO0U3A5AMD1gsCukBUnIsR7ONHUx8zzlXYezaPwHxCIAWrSJhBhAo35eW0f1hJotDzEqsQrJEW3Rxl0Q60alfTvCVNweYDoloTQPO8icE54DHTTe91lLBxSjkouARXc8IJtxH+HzYkMAuWbxFw1jz6WcncN+mhKORoYGoNt2KJ/gDOpLEDnLCh2KHLk53TB1BmNAY2atNc58wAKnPWZtnDygEr12As4W53g2tdmwXRlkiwn7V3fUzQ1O1t+lmle0ql8cwQMMWV2IYJQ74BhTqoJyqTkvdIe4wMcOMRHFk9IzouLWeREo6WSwkdTG6SeEaNlbBYvOXVpK/T3ipTsVtRgAExNDPPOWnBdp+r8qYQsPQSM0h2dbm4gBi0pZOuNvXoRWB1oYQy6QfQUX8OzqMpwMJY95j2ft9p4f5ICQlbPx6NTFf1zPfvv1TZILtFztCeeMF4x+4iD+J08K/cl/NGbN8s9CKHLry9gRIeew91+3SXYyquxiNE0ezf8DL4YMD9c0dd1z5eMMFkNja/QlgU/79M/gPTfo8K2S3X9LquHEjVHlSoUxmPXKWlUsTT8Ad9D5Y2zWvCxGcze3wVJ+CTeOCyzfztfen6jXtyibqyKNXZiBu42b7CVzC5jkp5j05SJ19PDJ5hI9cBMnKGz+h3kW2Z7ZL9pBrv0PvFN1Zve3AhAYo1IWR/3TjXYQkf2ok9m7/qClhlK/gOsS9Vefb//KdehgfZL6AnSpucLPNgqTk5EC3NlQESUgkLijPsi2ZBgz6MTUg6aYU+kZeLnCntAM8vE++3p0ekghEilupgIVKO+y8DLoA5OpawMFnsyhQ7EF+27iIVyUjuVzkVAHPgKZ3V75s2tgghen5BHOwuLbZAiMcOFDCUsMsHG0x2qfaVfbRUEC5bVKrEey8WZoS7ta8sXivFhzFO36xMu3bGsMC8AGAFVed53tVdq0D6+JtqTdf4QiC8ircbIo3VTSKvkVSu3p8qiFKmHJXTTbvfjaFRYk4OXCN9dUtw8V/qMub/PSEh2F2aVINPIy1EeScDZ/WUclX0iOj02Km6TjQzcQW2KiwR6xY9rNzbFDEMCSWnhuTkcdxpP+LfjixquhpJQ+tQo7rB3oXWS4l1WVOrq5wk7iiCcI77JLsMSsZnGrOVlxDKul6+VMDZyiU11QtGZjX4x+vpyNbYtAKWiyQD7mfHM4ckmAe6YStkzti7cGQc3O9GMlIQrjKq5Np2k6DLR75lxK/8E6gl2KsEnK6az+9i339C2l02co5qvc8pMUN581I03CajQMOudYEFMhq7z74IFvr8ADZu2Jgmyge/VXv3X0h5bgOXnOnb0rfij9kcqQICbuaBLxaIz7F5S5VXr4nOEpLHEL1392E8TKSNUXxow0x+dYlMqnf5bOVGCOx4gYZGHRXmGinyzSQWqq6SAD8KqDOD6N/N2/RLXPW6MeRUM1NoD7xgrwNSNM1aBcFFn+9Dn8gfsXaltX9szEcrgYdFHOYoBc8zjHDchuNFru4KV6KUzw8kNMHVVjZn4Id6gqZB/WtSD6BDSn3lKSdwCMQm+aK3L+fziQWuQELaDr+c14cqsYAZsOftz6WbXBd55CBmBTshhnoqOHypWuE/y2B72Yjd1GeKlhufQf1qhrl8D8LxDhT82YCmkhZLp88vZAW1E5dOBQQC1YBM5zqa2qHtf1vLV+TogKSS0mROHYC+pXK52pWfCq6w0IE2kMKQxpXVUekknfRo6jDsOaExvlyVA1UHx+7TLAOC/8CjxjPRKXG/iqVwZPXI06sum/ZnVqOJV6St7RJLN5zE3UjRhmXG7H5Qj222nEuax1S3z4OmsWDm0N2M39+8Ka4w6BsedNEaStQ0SOkwQOIAvzQwIy0KoPltP1kp7p/79wcgt1E2GhoTPz1rkor4hU/Y0p78xpsSWVtIbCRDXdGVHlATtXyNBpb8Pz+1LPwcTjUlOslqHAHCy/T3NDfi31xnMQXfT14qbN3ZPlrBkPnBXgEJafR+l8UXIYR+acsbNfGS7Bv8HnKjcFON5rI+Ip8gr2PFp+bOY26I/flPMySfUINJPltABxaAZ516pWQVvzW4fdubrLuGH8lzqLMXF3onftDZUt+2f+hEGdRclVGGbJD3wCKwxwfCdVe17ch6cf56qtrSaPi2JMr1dhf7s04fuNR8EOARAVN2aJ1uKmDs4cTQawLFnIK/724fMVwuoNt0Jq4eIGgPyOVcjKCJUUcLsoo5HMcH/WI4NhidDf5h6V8YNlBevnGLBFundw4aJni+PCSSggfm5InK7VYlUAEttNr51B1lKIlIGfnJItNFUkoyHQeqYv6pVD2ne84E0qC5EPwleqwAhlY5kW02JrELi/xAGufqs/Xbip5srbTd6+v4PLvHwG+xC05kRQPr0jQBK3B+E62uTITtOuHtCwzqsbapcys7unfHzcnluA5x6u3F56m/ioEm2ZVwEDCSG3jflnJloIXjJ1dh4EP4xlmDSUz8/fg3HqW5o3g4uAh9j215nr4TZT/9ZirJsOe90fTY4LbySDCMgUpcCsUyyIcqJ5PwuIFhtJEjB1kODSLMisuLojoJ7m+LwO5J6VffTv84kZJff7bGvCGbwA7Lvw94eTYVnmFUy+cTlE1o0fbiZHhDTIqR+Z/oVx+6zqIVxQynjr6x257/yD7Rx7ogwq334fY8YpMjedBGyBPFqgLgZaafArc/C+Fybf/Ax+nVMnhBcuYiAJ/fyK0jc8dEdmnrZAXJbmTU9iq/OXpeYWtcfdsu2vJFlm1YVEar/gei4/zqbQxbiKLrKvKfzH1I+RwM3HUWxZXMaCY7LhE1ueK2i4uzdtnCBeVAnc2YOtrs+xp8zltRuPQbrY/dbeRdRlzVKNA2cfO7im2t2CrtqE3r9B4eCNyvTXr+kfro+VX53ImmIxpW2udRkdX/olZ5d/pYFOLHBNa0V0lSH5na1VLIUtFUExu4Y0DID1F1/hvvMO5IpttXfZqOBHYgwXDWP2Y99Kzh+fGpz0f36jSrGQj4wQWvdjW2PFfMPfF2BSzCagt6lUF6T0g3Fl/7Uz7yrURinNnNp7NFJZjEHOjXJ+f9lrTjY06PKJTaLKts8de60YjpKUT1Y+7DTCBrKIZIGpITeb4VqGwCyQQQpJXbHFoZY+EUJXkDKi+jzndIBJt84vhIIJSHJKsvv6UeZiDgMeyYGRsIFrSf78aKCDMNXr8wE/VSFRzlfGyZ+XtQ+l08cDL+jz5NjmPHx8BLEtQy1bbsuIbvT4fN34T640bezbyWM96AFX//8TzkKD0wvum/waSfPQDIRVo8/b4k4WvTCsVN3HMiz/KksZ7xi1nhRdpXbEoSh+cML4ttB8/sSHUPQpZAnxvYK6jUB/Pz4bNQk8p/HuC3V2kUvT9s9EBRIpuAtGAqhLKNqM88XdpN4KOt7cYPsiu5Lg1qaBfKfC+Z80AJSZzDQFc4sF+S5cuwVZcCRUkMpazEFCMjwlyAcvqWLEf9wSB2CWqbR4Moa8nxKXNiUzYXei8FvvWG/OIuU6lHz/uEC8BLgVk4PKYskOKq+6LD0c7w718EiCCpsxmLOnVWXAt+58Q9MLJ5RZlwxYCvonEDmxYMrp1ukHF2roVpsSSHNa2raP2o2RekE9qY+YKp9ohiLaq1J1+FA2KgQXbGFy96ypCJ7M+7HvaF1iEdMQdCigeM1C7e+Chh4ZfObru3NR0TJImCwXBaA8XG8KnKBTxfPqfsIHuIhmi49cz+3QjegA6xpansmCNZuocjLcC70JkSDKQGXHwk+hv35Hmx+0qqagfkKJny2pJ61u8GJ2+16RyXHUOP5xf6lc+ZPTaMLCQ2Q3BNXrbHu0h5cM/NGu+BH2Gc4DnV3HBrHB/+EJxOrcu3dSTui9wUQgKMyiBGe4RiSWbAcCLJxqPQxgYNr/PntzNOCqAeVO9QVdr/oew3HKgTT0l/vJJuE0EKhecvgESJRrW45779BCzK+ZxPcDyADToqkwEdhQsUkKC7PmFRDc7Xlct/vYsQzgtVRiAP9HyyehNK1s6dxMsOxmHmLk5n34D4xrqUJQOJ2qe37HzVgyjro6itoYl2Ile00k7qYfLbcOsdLelx+GjOudkUUNf91Tr1vpLIzJ6AtaRbzW8DIsqbeOFiNVSEVlrQ3CoLI=" title="Mekko Graphics Chart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814293" y="3161776"/>
            <a:ext cx="2406375" cy="1984232"/>
          </a:xfrm>
          <a:prstGeom prst="rect">
            <a:avLst/>
          </a:prstGeom>
          <a:blipFill>
            <a:blip r:embed="rId11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26" name="Sticker76974"/>
          <p:cNvGrpSpPr/>
          <p:nvPr>
            <p:custDataLst>
              <p:tags r:id="rId12"/>
            </p:custDataLst>
          </p:nvPr>
        </p:nvGrpSpPr>
        <p:grpSpPr>
          <a:xfrm>
            <a:off x="1845147" y="3219675"/>
            <a:ext cx="479889" cy="247652"/>
            <a:chOff x="8620728" y="1304663"/>
            <a:chExt cx="538609" cy="247652"/>
          </a:xfrm>
        </p:grpSpPr>
        <p:sp>
          <p:nvSpPr>
            <p:cNvPr id="127" name="StickerText76974"/>
            <p:cNvSpPr txBox="1"/>
            <p:nvPr/>
          </p:nvSpPr>
          <p:spPr>
            <a:xfrm>
              <a:off x="8652545" y="1343850"/>
              <a:ext cx="474977" cy="169277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 cap="all">
                  <a:solidFill>
                    <a:srgbClr val="000000"/>
                  </a:solidFill>
                  <a:latin typeface="微软雅黑" pitchFamily="34" charset="-122"/>
                  <a:ea typeface="微软雅黑" pitchFamily="34" charset="-122"/>
                </a:rPr>
                <a:t>公布价</a:t>
              </a:r>
            </a:p>
          </p:txBody>
        </p:sp>
        <p:cxnSp>
          <p:nvCxnSpPr>
            <p:cNvPr id="128" name="StickerLineTop76974"/>
            <p:cNvCxnSpPr/>
            <p:nvPr/>
          </p:nvCxnSpPr>
          <p:spPr>
            <a:xfrm>
              <a:off x="8620728" y="1304663"/>
              <a:ext cx="53860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ickerLineBottom76974"/>
            <p:cNvCxnSpPr/>
            <p:nvPr/>
          </p:nvCxnSpPr>
          <p:spPr>
            <a:xfrm>
              <a:off x="8620728" y="1552315"/>
              <a:ext cx="53860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0" name="TextBox 129"/>
          <p:cNvSpPr txBox="1"/>
          <p:nvPr/>
        </p:nvSpPr>
        <p:spPr>
          <a:xfrm>
            <a:off x="3621383" y="3766791"/>
            <a:ext cx="58521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200">
                <a:latin typeface="微软雅黑" pitchFamily="34" charset="-122"/>
                <a:ea typeface="微软雅黑" pitchFamily="34" charset="-122"/>
              </a:rPr>
              <a:t>卡航</a:t>
            </a:r>
          </a:p>
        </p:txBody>
      </p:sp>
      <p:sp>
        <p:nvSpPr>
          <p:cNvPr id="131" name="TextBox 130"/>
          <p:cNvSpPr txBox="1"/>
          <p:nvPr/>
        </p:nvSpPr>
        <p:spPr>
          <a:xfrm>
            <a:off x="2609553" y="4376771"/>
            <a:ext cx="58521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>
                <a:latin typeface="微软雅黑" pitchFamily="34" charset="-122"/>
                <a:ea typeface="微软雅黑" pitchFamily="34" charset="-122"/>
              </a:rPr>
              <a:t>360</a:t>
            </a:r>
            <a:endParaRPr lang="zh-CN" altLang="en-US" sz="12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2" name="Rectangle 60"/>
          <p:cNvSpPr/>
          <p:nvPr/>
        </p:nvSpPr>
        <p:spPr>
          <a:xfrm>
            <a:off x="1693494" y="3129167"/>
            <a:ext cx="2599925" cy="1789987"/>
          </a:xfrm>
          <a:prstGeom prst="rect">
            <a:avLst/>
          </a:prstGeom>
          <a:noFill/>
          <a:ln w="6350"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3" name="Rectangle 44" descr="Enter Chart Description Here:&#10;&#10; End of Chart Description&#10;DO NOT ALTER TEXT BELOW THIS POINT! IF YOU DO YOUR CHART WILL NOT BE EDITABLE!&#10;mkkoexcel__~~~~~~~~~~False~~False~~Falsemkko__4HooU0THZk28POP9trq+pbTvvzd/gcV8t56cq85kb3NDTsUhojRA0EsgEHHMH7oYP1SYpn09ysXVivguJdhTvfyVMsBLTGvcX7WPTor/CmXKFGCqc1+ur/ZLkecd4XTq0YSyo0IZQ1HzNdMN3Q9T7xGyCivks99x0wG/JFz5iKPvkROckC+u2AAcEV8wShoTbkibY9vkHT1EHoGCaWcrimc4M/IfcEVoPloL6gPibH7t+WWq8rkApWDIqCSuKqrAT6dP0P9ZRnTzImMpfDQymRxL8wMa0hJtYCVHVCttTJcmzG7aA5UOkbBZBMhO6WQkoaBEqzg7BWWSppup0J8IH345s7W2Js92gjjehAYBtDuWuEuN6uHEDaifSdQwadAEvgYtCIx9PDuU6QqYyBJcr9mlSdBq1UXwp+druyVvsgFDjJO344iH9DZ5pMyEu5UH/Fz2bUkP/kwfc2sh7qOtaI1RVqenYIKItoT33+MCvTDsVUdS9aSHoak4h9PdHdgJnzNaM/znmPX40+Pcpqyj9urgWHfRe5MP/bSiISlnbfgIeG9MdzyC4cZl+e9UfOhYCwj5b6dWMQAXOMbxuE1ti9r5mLZYAFVQ9X7UWajDXZz+2ymXOchvIUSd5USprDvumSD0KOuqglRIS4O/fblspB/jCuDX92I7UcIh05iCRVav4ky1nqAxyBtk5eIFL0H4mABid1DBRm/O3WijpQB+1OOBQi6aPLrMvtdBG95PlRDNS14kXw819X/6BCv5bLksILV8LYRKYnyV84ljauiiC4sGq1oPRoJphPjZzh+m9kaOAzujAhP4ZMIsfEe7/pnwWPzlIeQPummAT+XTIXiHkWHhCRorr9z2yqQuXCY+GcFqJu8FYEWwRdaPEDff9/DoWjJ5b9PNdfmErgmcJvUeiYALrBfIf+PysjT81H7G4OUBxF8lHzvayVqB57rvto7uP5o6NdnCAzVS8YprG5Wrem458MJoGUauFtf/TYiElPOWGFReueeRkhkjWSjD/0DCqo4hwU4+whG8Y6bApE63LyFOr5eLsKBhE7df4WFBfRywRup/xmBbMtdJUom1/WqXb5tLN+csc/D2ZLnkP3YZRoAZJmQECLK1DHnI1VfZgFnel5wOILlEvuh07VZXYse197whMdw1v6PLBlIujKwk/XT/7K7wxzWMA0u5CuVSrxdiawqTC///sySvdjZg82+s3DYEwPiKdO8YZVwAdiwwSDbbQt2OPDwpBvh14JvSnkFWA5VU4ZjHwRUSMFWvtSYP1s7h9sqGT4jKfvHTHTrkMWAsibUVars2woV66y1yr403iP3Abe/H5XTihEL+j406FqxuXNf/CqapI/4TiZXxFNRIHRvHaeKJxUtY6EBpDnj+wSz2r0CQut6/4ppFkQ3Jpitt8lqxH2zXWtXxS0MH3ASiYVyPIYGgOPtEXkjlDtS4xD6KwRbWasRYtMKw5WPKUcyf5XAGjcm5tA+JaamI+Z0xqZZ/6T5SGrrsAtMWwzurAeB0d+lmLbozMrZJxEG0IwIC17WMvZFA8fUXeGml9WOrXEjBo6xGZb6OCrKHGePXg0jVaiRsG4xzxLDUC+cYRPtzqW79iiygHZKUT1UAtcNFy4WbWRTo8cNjm72G3TDAA+AGFyw/VTK64J+HLN/wTODKnxzSzQRpLn5cUllL2Zr/xXtkSfLniROqZkAn7EtErApeThNx/WBbpAcfDXvWWseWtNqAOrRJhWbq4bHp2HjZLv/+QyVdzndOnNd2BbCXLDjcg3yzChoxLTfkLgfvOnZCPkqhlWgZK1E7iRXJeCZTRwyJlngsmoZOKYSiJtdQsLQDyHw8zkKAErtGAgwfa1585qmSlyWOdkWqp92yXwFl4JwpUZm0XN0oF13k/RBTwUYfyz0It5OdO1KM3CJPNe121FxWrZ3PS1tud+kog/Fm0TigId6/4HafMtHdZKuEoiHBs6H9y3T1E1eLwwZCdf/hVoms758tecFCdQgx0djQm59aS9CSG4BVisiOJTTVgHLAUKJ0xDLMidKDTtV8ZG0PJnqCi4qGlCj4puPx60IMx/dVTnNuXJNL9vA4oZTPcLYuUhIgkGxJ8fohtRkJmiXm53TZEJt9Of2S3vtFt1c/g1n9uIOTrTN2UhTSxUvpMB3Wd4VKqY2703LszW7fzmVM38XijzkBlCAFTACYq3Wnzrobag1OwGAxSUnJI/H6cxiIWBVRJn0h/WjnfUKlIQzHPkGGRAYbkP8nMnc9DGkbtrg58poXvu4j+ODE16N7ur1GHQaU2cHVoF/80tY/jTWp/YGpN3Qbg6T6wneEdj/hlgTP9OG6tbtkJE5YhWx6bvjyopFEr6UpF1S1YJP5Ew7gY9i91/wQIvf/22gIGkEOGeZhhH1XdnozqTtSbmTSIh1ODjCBgC26ibOupmGo6u+reb4Sp9SLOLMyXJojuZEDTFZKM3bYgS9iPp5uCGke35zgMCFlO4mI3UhL8YuUkPw+NpX4o55TefSijKoEdq3UWNSPqcL4edX+iOy43eiwI4227hbZFLxLZdT34x8CSDlWBAFQu8+VXsP6BjF1fzy0WImkdvBHKxrEUidMd5vuRppjEyD/coD5r/mgidq2iR/KrbQIbFiNpqkjaHND7bQkf5m+2TLgNbXvVJXEGM8OU8s03Ctexa2nVinvSybLtZco+7L5BYV4BpzgL+yrBXEgh968CrxOm5BeGTtGQUkNdXqOTMN38E3yI/BpHN6a6mI3RSdTV/EQg2ICfWozjx+xYw+X9PTey6x5xUIZAcS04hJGbcc9jqLvzPXD1NNQG6vlYduNK8aIksJ3GH4lnzE6t7HPXodZrXGdfrP/iCsodfrCCk1QDByMw9t9dJidxgdzFb69EXhfmxxyduFUICr0MaqQRG5mMfAEqpLGkWWLJDFd4o58sW6HmJuUPr0NYYrBGgBd/ULZcT65F7PqYLYZr5ttd2y4GyuPscLJI9QIPIyi7xD8gLBxKMkosqPrJ4O2AIKgfF20LYr6yZhq03l4huoqtslEhrxZMGz4u/MPYOYSZ60bGW86mhc0nJ9FlBkNcb5IsWDQaomIVFBHNnoJhNz56NjjWbwpn+entF+AXMRYl/9bFgmF8LBTSjvlnlYki6GEzBWAlLsAMxFrZCmNQdT4fqNucggMfUR7QV7eFhg5TJeFtRkU9kGMM38jR3RT1NQQ0XEbtlGi5bdJDwvVTBRTXX76MiW1BIJVgduNbgmktx4s5uQ5kbh82ZBhViwfpDYSrIiif6ME6ZlBvMoUrs0hxy1dFRNR17ACl3wzmCcqkPICWCs1oqv50z51b2q/em0734igKC+I4QLTF4MQIpSQyNg7+3R/dCLy4PEDCJ/K7Is6Js6UNVoSKMBatAVZDOjqTpSLCd16HtaSjggs4bsvyQDKhl6gATMq7jMTyFT1N0kKg9UIZLi8J0Fak+1jmaShozA5mE9kxYZdXSJ5/2B4nbX+4qhembvpkYnY+uniDnYW1Ba/BB32SDtwyKmPYZKNn57KbsXV/24JObhWlvUj9AXzKFeY+W6KDvzpakhvHfzeBCVFxDqBzo7jJtexBJfIyIdViJlV9u9We7TLLL9kYIfubjk114Y5OHDvRCQND2jQeUT3mz6ONQsXqGFVhACRulPUtR/zXOcjNUv0kPECScJJRHzJv1oCr6rsziLiSglkomYejAfg8YTFiYVTwwD96qY2kqc53QN4kcA6MAE4IW+7rFWZIgSZcJjbO4wZ7k4kdielG4I8MqIa9sKoUbeXIMGBIJNnRXex/svdJ6tF+ZgnGlqVt444kx5mNahUkYUYEpF1wkIEk/gYQ0gISos6K1vqhE75nt8ASyKZa3MkBhQCkxlX7AvRKSp8TF2Bx2/MaY7y00V9sckeIfdo/RFsrIfHiXaOhfiyQmljDO7Feog47KeFX1bflpSyX0JMM0GeZuDZHGpfo+rLvJgtXJSKQqj47JTbu+gTesD9I2U7WIHGUuWYonYDwqqDBdJ+VBqZ0G6TdeZhg0XwEayXWKF/mnI06S4+7+10I45pcn4I4R0I6f9vIjmzMfizgcrnljvPJNrOWYAd5h61AYLEMf3EZm8Yl/NHyC8veRolV0NL9/xkVvwrrHNfsBSTOShc5Wq7SX1nEoiekWWvs/NNSn2aAQCj8ny4+0x8HCuI72EXbHFAHhJzbyYPQqOQ6TXVFVUCnW31i3eUDDN1r9MxY70dMqCc83wE36uqAdYjxI78s1SxyUloR02ANYDtDblEImp5JlFX1KdDPETerkn5Q1dl2D/DhUlR5JUErMisGReCeORHXyZdG9ylCSHmYcP1eL7qfYxYwXY+W+fnIarNjDbfph34jthRU5Onnw/2NOyXnnSte6BNkqBn3h3CNa20QtibyoFp6dhZXyqymcSxYlsG/1YfezDj4cpXd/P6vBSUg74bXsIJH95fi7d1EbHKWJjdmMjdML8V1BZfN6XY6EoirypjXKSvjHvNvHqOsf08lNWOZtl2sxDCzAzIALFwoHk1bltSff8TIFG/OZRggsTf4HxHN7RNPye45Ea+7pU9u56RJtGsvo/lTKgfD9/wFYBeFNdQ27Q6TGTNy+FEgKFqmOwYCKYNyoSf7G9TBbF7ZekDxOKcABsb2pOPPkmst1ufNAWAhNz/H1atehN7OmcYYohsOPQLA3yQtNxg79QqoCVmEXHFQHaF4EEJjMM4Ua4GZ5wLy7p/DId9UBB0Yl89vshGLaoxptCpDtZV0RX/dmFaPO9DqDDxkNiPPH2Up8Ke93wCBX0Ny0vLyJpKQhzZkMXvd0+gMiRVMUJvbxD7R4Gs7NUqbscdgsPvFDC2qba1lJqxg1HwoVdp7PCdoRNXcMLEPrS3w5z7QJxHusTbeETihVolhGGb6MiCqQZRqgFN6bsTYRu5yeGU9zxHvV3lQv8/eew6fuoEGLC9DXdlk6rh72um1pEyr/PwST3fwps1x4IwGd9F3QUNEitY7a1/Q2tlzaEEA/rR/WMdCNII/8u86hWp5yn3AbyE63cxtx7rViees+wMsutLeTBjrNvF0Pu6KWXpzwWXx6bDtQvxTQ0gtpjxkB29Q5xbXL0JGnQOqmh0j+7k/6kRMoEdcoPoJ67/iA+TxpinyVzsKr4kbmws0lITOLom55YWWf+rC/PJLjGDqPzVcY8ylDp4eHQcbwVRt+CoteAhsuHvswfRkIw3dGKxqPaCUnGVMWVVRNoigN4r1VNK8jM+0rOTD8e6dPEDSWzT4/Zw0pX3UbE29iiwCURpBvn0V5yvof7Uz12UJi4Q5lmxGjFbbRTsR4s7UKHVdhBhYHFYFh030296vxP4ALE2ancBsdx2A/0pJrXwZZC5Ep8eQJ6OWpyZWZQ1l7GxrgthyrbbslO4QH3DECULfj+RxOTKy+GzdBJmZxMYK2tNvWD0HTIHd9LNmnNeNCShdASGF1kgKuHMoaaTlmBQD9h2nfkGfdpZKO5z5iDkPrk+3ljcRiBYyFF5I3spjEXpRYX6ybWiMaICajJYJMhDsq7jt9EVM47ABQktvvXQagbfVUWYmLpo1zp0zcuD5pkDWITTjV26O3xg+sMHOhkiiWx5MEXOhT1F/gNS6pnYibhpTC20MK3sCgBm/uGwcLnyglIL7WnowCQDcfcrmQqzwRuogXHMGckPh/hzYd/OaIIfdpRtHB29Lmvtjxqy3F4FGfLhGS1USZ5ihf/yi1Z1XZyGqgoJaGfHM8Js+sbJ/EzqpawZ6py6qj/RIArvQ8klbvDU4MOap2XmFs4EIcHci2I+WjvuEfsy/4NyKXiiHmOOOH5ks3009iFG/thBE3selh7mYBsHXE8pdUJzcP2bdsgpTyOQO3Sj2pMSKpgfPCuZAP91OUWwmv+Gi+e+DljCQNZnCv//OeqLPCkrf3bVfEhpKfSd7gDFqqZqvfiXbOGAowOgZZmOnLbJWakVAQSZ3GDLwhTCTSZ8ZkO0Wg7/DPeQNgj01BE7tUnR1kAwk9hUw4yMKMv6pV0UJYLLp+6sYEW89lbabrb0ArfVtM2jt/m3jr5N0UFdup1mxwnDVz2PaMjSLKlB8n1CaKCNrRrRSkbSY6geLC95R0LUxZtr/3t177qj0xkqJmxyvDtUdLGu8qQafN2qAqO0z9hHTpcMGC2x3ePlD5lP/dCbVRjy49kpePtJxP1QBJEdX0pLfGzI57UGnxmn+WPbEqqXxoKJ5nVzy9S/k9HRN3AO5CT+8JJoQIWCGgg4SFxasI7Ftuuh0dWD0wp07lWpVMc5/VrVGDaNlNuZthzEXLR9nZaome6lvKyRiiPyTN4xQnKAwV7Ep/0XFWg5fGnGa2S6tBEQywGkDO9WYDyGGrBdnAM+Wx4U2FWowFarZSV5TboWFZzEMZ+rhNUfmjDBadBq/ZI8PuiwQrhRWpLb8C98efPhfeSbTVtsMj3YhsLrhmkuzaoCaDGphys4ktFKiMrX3AhHYhD1t1Dw8LKt5q8TbpD6RyL8zHgtx/PznU9W4wzePoEVRUx6/ytVWp7hob29PjqA2HLPKBUid3LZ2OJJ2Ilbd4ChSr8+FEeCzcJQg5kkHGtbPyZnVmakgB6ZIuYMImm1aVZ2Lew5L/PCE8M+mUhUKblWZZzHhWX4YPv64SiAARzdia4doZHlhJqn0dB9gbQNybPq1AUHGXnNQRiLKRe4mthPESVXb3u3I6sXbS5t5unhTPZYec4Mb11ozBOedtj+vz2jL6J6krn6ZGeND7vKMTvAQlambwrVDAUPuUAgLkXUH7HKMSTrKNvokqemXZImbwY0w2ShNbxfESNLmyHjH4jBrkmuE/g4+Ihkz58K3RpqwQSB14ijAOiMnhzNxIS7GvSsSDmWrVqWGVFqdcHaTmc6qucobIFwt6eWudGbVVm1928hqNBSXvahFq9gTt6EomWaY7wCiqBIhzn8H43H+JU41nq7SRVtmghbf1Hqj7reC0t/U9h6TbYwPlbwG0V/sONAKMUfIeMa9nlK6xiP/sw+n46gRKfC139TyRGOMyTPuTPyMGg2Gqi6+xk/Zl4L8+iSmYvhwpglxZn6A0BLSxFZuL6X/fyrG+sbLtwCstsC95z9l8ATtGt8hpibp3I35/7Na0b83Omml0iOhsXVsSxGT4BuGx6e+MHtoLadPXfLX58GqMC5lGx+pzUOB7za1JfU8BrSmcdnec0iywFnKiY6cTeO2qZ1mQUr29yqOtn9hT5wODl5k6nelmLHhbNmsIzz010BEGQg9Bei3OAXWwvm/FIUrmBD56/d2IPlqSZM/bV2ottyVXzjG4C/mLcw1ulvbesXy9fTyrudphUuv4J/pAm/LgoI77THajsZe7mjH7H/4cbmzUK7bILU1yzThjXsaRy2TuNwkhFpbUv8VG5nznHSPuoo5Xt3auTTxVnfiC78GXT9OBvDdtwAoJNCj+13H2aANUwkYAzTM8EcwMCZK8HnjZhyksA0vdzbzSNvi4pEwALmy1Zjb5Ozwu5ZhlKdf4l6T40fLJYl+J86ENqAOZQMsFetBhBsr52P2XRnKogbAmr3pHSZVoK2xxcSQsvLhL3M0uVZON9SLR0imKVafkxHq9SbjO05Gq4FbCiuP7ovLVt0FsIs1HzpijN5kN38WXiIU2eriCDr2MG+iDOg1LUjn6ad54hEUqcvwapqIWMEy/D+Wo/Dye4jloVaAhff3LZoSnQzxW21p3RK2MP2aVFDrlQ595xqtMzqBrD/Ytz34MTxJ9wBcsbgf0SA7ilsC6YOPdpYvleIzk+Ckfj7L8R6lHxhBCFnWjHr9urj0ywtT/jyEt4wGX6BasMU0WumONzCaH/AiBJxWV082lmhVp8OShSB5LhGqQED441tJYlxFoZefjNvS8UtZPYjIbKKRl4g9pBgAxtbw6LTsWA+m4sx6jwAXtBrnWESQegXqNG1gp8ahxFHKMS/sfzkP7eXi3aFsguANXgsyZ8xO6bwGzb+Nd/xFARH1pf8n2kwtEhe63LAZc4SkFpJs0M3IFvPRZZvifVb6ixLohCKkdrSUekhODSCTo/PhbmxGQa5RHzOyvEz/PY/yGe8ffdSMbZstUouimolGEltGeEHesMMO8yli98LUShj/9a8Zkzq/KtGv1ppPyzd7vzQBJY06MgaoFFxwbg/jfjKT/t8DAh+c9ey4l7hbGE+NBS48n8UTlMdmCnyzhzOyIfBLVkD3KakQ3P9LeNJv7fyuSP/mf9pb2KdgOl5Xw5TUPkI9XoeK81hDppZCe++zYbzHjPcwPP54wiOx5f4eNkFoKTplokjnjB/1Fw+Sv+Yjos4qrfqOZG3Jbql1Gd5zq4OfEDMX9x5X2cbBSWffM755gxyzu/n3i38ZtmYmmWSYHHz0j0EH1AMVeR4yIYQ8P4ljqnXiK9MajKRy7xZLCXJnXxtx5nSTGRtLkRQ0z+iGZsZn4UrCVG6FWvsvPFNaQw0WRlBRu4wYo/DMxUoWNhk9W6yj4k8tR2uDm+KXRAlEFpxA8T9aPddhTWkGxvGS9BHTqCmtbnAWTJOJY9eZNqGYjy1TC/S5n4VPhwmDf4d/LHpPys3I7wnghcaJJ38Wv050wIVTO+H3Ckn9fc/8Y8xzZzudnldp4uw7Pn97afGmZo9MVB0cUZ1XU6/8juouOTCdgylB4UHHV7eY0RmFDw1BLi5H2O/BH6loWOTd0rGpXPZXdkNbJSqetNmluMyTaCUXligND8ykHb9S8AqAfDkhkKBcC7FuIO7Vm4pFmfalJ92LFCj/6+p8WafbbKvxkV58Z1E86+Ty68saZSiwx67GBK9sqwp35bphhv3fTqpuXkSb38qLhWCY50bB+7+oy4yGgL4oaT1dJL2xEopdZh8uT7bYdYORUg2JHbO3Dfe3Dbjf3qQjpAd91Loki5dY7kw7BXLXv/X0SXQr5keuxuszb2Vbp60CN1vZICV09fyAtYoE7gaHEsqdTWMpDqsm3C6vOMWVE1dSdoEAOhPo80M544nTKF1pBMSpOTIsNqg/qPuK7O1y5+fwExRQK6PLpLSiXXZLaZbWS7nWo6CkrzDYuWMpVMhs8M6+szv0o8FNBvaEaeP8wr8j56N6VuWvVWftoPPjnL2gA4U12FFIGy+pRz9SsNSoW1vTYc4QtrpO7A7pGRRJzjN2epIXnvdUbFRaXY+45LnQHfasbOlJ1oxlEbGAA8HwRbJ0C47Dvkz0q4nVcbaLPmoDXbYT/wb/yN5hjL2uTeyZr8lrLrDeTzhVLIxgM1J5NvN8v1ZuJPi/QnMQ/Oj/lM+LD+WilN8N+aL4HOSs1ve4hCmExUXPJJerMxcY5ztWz8svNKY78YL0fQLLGiHfXu0Ga5RG3jFqeLUp/ejnEfykKvo4HFIzPVV9nUBDXHYY9YD+sFN6t30Fk0zaObejYHdvO764rlLtrfu7u0iVhcI89fWrKmbF+cPgRDR2S2f6byt2d1VgPiBdxXpfV2U67nDSOBP/wLuMcGQ9YrqjA9Ma15cPZBHJ8qNmTjjvCXghLkwIK1Ha2TcL0qPifEOCvnPL5FT5I9URle3bwrsLTBN2Ts8AYFPhOE6PKFo6RLBBztkV4KusL+k3vUBrl3cw69u6avNRVKHh0lbsBTokNhhsrSLIM8K7juKbjxoy8lGW3r+n4dAwyU0Mu9Z+Sp26o67dCkGmVOjO0bRoyB1gsnve/860YuK5fD4PuYMuupkgYFGwDNHnAMLVc6zdETU63r8vTgA2YjZBALMYfqVlszUZmMeAwbVj6VlwnOsJW7fs9c/4+50d48xUgavoD9FSJA7jsciITRQoJ9VaSp/f9CZNhGx3uPTEkVl6B9oToktCLU5jay5gdgUyipebtWOFIwKwHcj9nUntillVBERN5ZyveAjAM5gd5N1k3lEQA29ymfidXAgeadzvH7bPWAhqG5lNMZrTi27KEibZZBaDlIq5iv7P/8nF+DyaX5dp6WjgDs8ii7/mcjk6rA+hGFQXyStYF7RZjVgMK8tPv+D/9ezroIRtE8EN0JA2BtYq1UYibgfcFGk5MgFIXumYHJXaA8suRUDVJMG1thry6xwdCbJtKNo6wjTOor9jEQH+06fhYAUzjCermK2JLRyf/KXytAYZAJEIiaGEKdlnCe7RgXj8wdiyTv07O71hUMpWFHxfJ1haH5XMKay2lyg+eT19mJLG7KnMOIm7LWi0qisnOJ20TnfScjIj+IeZHuK47wf5ansP+FMA9Z4oIPin9pc/vPKIHsEoTb1j3VwDHZg4/RxpdB6kS1PZfjmBJ9fVmLIC7kUlB14a/zlY1o14Fh1rzUGZKGrO9uZ7Pvbz8XVdXWeqHIi+eNwCPEuI8G5jD4tmvUEuNiUqj3XY0KQCFccvOjTmXHqT6pltKK/6GtB11aJeD6D/5AyBDrN+HLHBT0wK8PjAJ13Rf44CmMW3MYDOW04CGUVoBFDaLvgXHatdL/BSplV3DCwT20ZFcWHHd/LT1rmoFuiK0q7tXeRcFvDOLnacBj0atjFr+AMYGnRhNPwF+a9zlO0t8Ii5KClA/V4bgxttOADnLwxXUgMBvNZ6voaCqOVuU64ex1JHvXC+GygHRBlVswop/8xLQjD849fqS37YQxlvIFY0nLs9BiEyUUCNZpFw8fAEKhJFuk1TiCTzwDgYU00jH3shbg44YLgTKU69fPNenZwqHJMQs+DsES66naB34PpFJkJDgu8I2NGgNL22KBHKvyNxIR0YpqRixuV8DtmZYgqiWM1VS2K5QV+XQulpGYBYUaeTv7AOH67QDMy4lR3RQXgbRcv1CnWjUcZaZGWn/qm19qQt/xd1cJhV50/1FC5+GpIENmFf73A/JZh6HMGwmmzRVkyu6DMU+SB+ne8xyKYhyFhOPSJPzcFxJ5Bmuf8Ryus+EvDdxPxCk42cVqzpimb3CGGYssD7f6sHcDUUBIidvBrkQqjEEGuYOjiHLUKG5WqnzFJnfNIQKrr7Qniynj5PzaMwg8v4YvqvwdYq+RrNMX2cpt3Vj0mqXfBttRJEPkr2RK9zEM2kbtaFJuBIUvmpWjnhdGW98uQfZbDuBSoSgMdo9yQAdhW3VenFxG+2KQ4dF3ELEaFEDUJ37sbGXLClepHNHE1/Bn/aFFx3V/OU3/4on9L3Jxq7hHv8/bFKtlWJ+LH4Qto1NJjJX27BOqHV9C5+Tc+UJA2K1KPSalNCoI4ZvP5HhXeYzrWhMnSvRX/5hnfMdoxG8XY/yYzyrZHmBSk7TMZ3GSdrCSy8gft5OO1lfq80dCXvfn+bCWmuPqdGpU8OJQ/PoYu/7MQNHl4WPfGCYHtfHVr081fiIC/DAvyoUrrL0qQuk/9c2U6lmYyax7Cy6zEZY8zNCWhFiAO8HkYmlPzP1an2spAvzc/giten9hJDHCD8NkyFbDWX3xkIvL4vYAdSLagjZNs2V2jgVGkf4yuLQZc+Z1yevhcI8kVkEs/Sfch/ViOOsr7qVdkbIsxfcA6/L9O9KZF3PZGF67eCbfQKnX80xX47o78YgMFrxfAMXRKqC+qR6iW5hqNZjgoQBXYG/gsqDAaSSzY9pvhkjmQeBppbSoLqgX9FL31/61C6kePyW0CsxvumiJO/HhkAG83SttqS/hz1PSwI3Jqt9p5MzRtIupitBtpf4gj2JfJoM0TdiqHj5bN6xUoyC2koWtsdPrkpT1CWWfqIm5k43AJuz4OKVoVd6V0Vb6x3driNHGvVyWv5AIhPkfZxVGhrWCFc3JduiBQU433Lw8QkM6WBRv+0ShO2Y7k5mQDrq7qo4ifxEWAmDkUODy+6JldRxiidmxvQ2aLQmU6v6GciOrE82uYO6U4DV+VpS5/iAdS/0uZpCLkBny9Oti62yO5tAP8iMuhsWotUrKHlRnMwFyO6SS67riCUCFE3hAgPYdBBNUtDTSPHhbCoKnFvRTinXAgMbjeHOclh/hPL617LdLoL9QfvGjbpBWclTq+ksOfNU+xzPKp5LkfRVdKWoQ/vlyUXNoIcrBB4koOLyBoaMO1zP3pg436RwdYD5xABqoqWQkymTOUwV7GB1YP5dfkeY4PyoA5ADJu/mhPWdc++Cs0Y/4DZADXEvqh/XP1d+xUsAnq7Zad84+jYKIA5rCB0xlzttjvJrQWrgk7am9kizpfAhYfnfXShQBh65PyaKDdJl2TWTRmTlbyd10BxJ03PxGy3Bc6lM5wdqErbwwToETTnrfKuRUlYh1ZCkRyD4A+6TD6Vvul/0kv0zmgHrjVmi1IiyLOkJis7CPc/o98dyiPShWQRDumTsSyWWsj4aayrkH7wkRbq135o8Pf/oYQMHyCPEoSWXZ8jtXIAAFlDGPZkuzaQ9go6MhiYHDIeiukNQgnmjuMvaajY99SnqO6mX17HFQOQ6CCgFsA58onUM8+3UudcyTf1l9h1Gb6qhdJZ9Qj+/USVQv4I2mM/pkQN5YNHXrBnJca0TfW15L3/E+M7tknwy89zi8QV+uC4m/yV4EBjohKNVY2OLSygRIzCbpFS1jd+55VUCUJ53b2ReDCVJkK00c3AjjZ0XOzb+Fcck/kAI4NV7PVlDfJDsYQUNeQKELtEdYywV4R/gOWG6nLdrfjQ1V7mnn+d1R3/hzJpiaAywYFI+cJv1+yLIfXu3GzuIN9cNzQp5B8HAuUoRm4cpQILLVH7Lmsfc7HgHBgeLcjOL6RA3Ezfw21apYg3QQA2TD1iCosI80wz+OeIcWNlW1WRidfM/Rzs9LUnWlk5+0Nbbh+3EpwxeHaGzw6Uv2W0K1RNyKK4xK9nFzNFagdRZseWa8mivWWCu5xvkJVI6llSXOg8bYIWMMQ9u4khUW6Cnd0zjFf5F3yRM8O2oYKFmy9jkSGJeddY/QkkmvvScPC+gTDL7G7mT9emcmY6WBqdRV5DcO697XRTqrEcAviIrlUVdGyYARWid/1JPyjc2mW1Jlp0f2oH8T2uT0OhBuMsHhryxrLHN+j7ZCZKKcQrn9N9aDnOvlcKlOR6f2lHc5A9TtOGrpn4N9vNV2JQSinw6iNgQQk9Y2iz1qvsFj87GxEa3Yxx9sFmpcaedImCda8nx3BMoOfLgn7YPcioBarYXq3BwB7Z6u5IyTSEHk1XyT7CKIlaZhUk2gtNLneV41Ki2Y4EjJzSX2ne1DlG3vFSf5549zf5dfhO46OcoN2+ey7HexS2e8JCL9wtkdzAVwbcMhPjXt8TDw4n2oS0vMZKYEzx6ve+GhrZXcl8HqX4nGYqT+BDVMRQaevP2M+Vs7fHfg7gn9P0L1sVBc4rjbMVNNt0wjH2NgtT8y2cLrl92tB1AJnpIJpJgTPQwSLS3C9+E+d0HaDBtaDXDpQU4Bs+HsqHSLZJfyfO1KR/ljMgDWjD6zMO5z3fUW1+0uL7s8OpqU3tsWnS8yMUvE4+QMsVNyL9CUNmNOKiqHzpTmNrmZ/2oUAFtZELdS+XsvRcJx0OeRjhSgHR4l+alQ5bosVo+/Zm2mUA2AWYIrJom1Y8zxTScuYE80Fqbmm6LZBy97i4xqnsx3hKVXFapVbAaBn3SbxVhF+GsgjaWIt+yVc6WC0fvnV1Y265egLgrUsk5B9V//PfRwSQXEoNbVTzvOxLGV4DmFkIqSsYlyVbs/Fqoo+vcI9rNCkufdmSBRpryzCqJkopWwIMx61vgRyoFXg6R05c3xDJU27Ehegwm4YUVj3VwVZO3m0RZSu/d5ayXTMy5nrV/L8JxQS/HGXncYDrDWKpDmhKGwq4+EburZR9BSEIJQv+LMXAu/y0RZmKViqUPqdkpaxUxBT0sdlOJuWHa5FikN3HjKXoS8dy4q75TNIjvQvPfR+GcLOzPBVUBNchZyd7djxLo3gFA27ZwaJZQwKxNCunUSo9+lR3YUDs/yX5sWf9LkUaRXZe8t6vrrT4RNe6GawUPM9P4DbtqXkjdgPC6uu2zIrlBRA8EmoRimx+SSpEGVUbuMQ/RvbEw7Omg4hESwaxow4GPWPV2Ne0EaLA/9qd9zPD/1/+qWOIh2yozp1HLXwW4mjvgiIUnqpbVZTGuMzsZqywrFCGsdSXYi6SHOwjP/uBuM5GT3fS+DtPK9XmM4zuwU+7K7w3WN5RriUyufbPwjMs7zFn96/XZoSCBecMEUstC03wRMAA+SVRty9dMsinKyCrgZtRy/Agkv3jubcoRTT09KteH2i6SbBrAthS68nZc9B3/w2DkCQ0fexQSTZNtyiaY8QLfuI8dF3JOGSPeHf/Hk8f57G2QBAZIu0REM9Kd/ZxC8oNlwNkafaHYY5B9s8ZXwBXha2Hwe9Emt5bf7WO/kS1POkUTca3vsFSvaA4xp0sZ7dSdfKUK4Hpu1dpo+monsL4TGoXJWFRPt8zu9yVMOJafoqTgNOjhnHp3hVB1/N8gUO9Ck/7HEOVEvE9DVrCsjCsLm/GvJKvwCZUtUN9X7MzYI5Qnmem2lMeoBLDvuppLKfcd1+gFMFR6IGl9PFbTOwBjcIyfT3OFkTZci0OrF6QJJoOCFI3OCoXlNzclcrVe5Qw8yEL5WOXNQlRlM5P26QnquXviye+ugGKXZIeKF8m/RvWKYdSQUl49BdgO8HlWCUaY/ecOzWMDvuyAvStSZ8WjWQAP3HNSx29cjqLxqQo5XvMkt4Nu3QTj3tkHTlasZPgGZc5xrEEwEnoylpmElFh1TG3dQL1fLmLyi5cZf1L1s/uzYq3mzVVDh8oMe3gzDhU4QuJxj2dHJVlDtYDJXLwtxBjF1xzax0cbcs66un0QfnUEhU4tS8sPwzpiv4p5TLhzUnsnKtB7M5IAeaOKc1G/f/TjnjLGqHbDawBpK7QznuZpxcUWE7wJQlqbyLPmxqVOO935F9RDyB2cTvpYJ2L8XCpd+D2benWGZaizXqoslmem6xOQoUHqtwK2cbVPWhWqRNQ8VI5yLAYsgyytqt4ViWcEbKjc6/IpbP+xgIpa5iGTNLIkQfFIqi+lj2CMvScI9v0sn1OZSr9Go3JasjcDnBPjjOEhTAqFPrltS2Pu/bYqes4sB7Ud9NqwsWXUmQyOiXCQLHPYSiPV9ULkdx50Nmt6JRW6L1iQ+hqWGRcECkxC5Ywq0YliUYMS2G/sJKcFcgxyPxsRW1ZxqNkRLLtiSARxZZ5AXSIrzYJEaGlMGrzISOTLCXYh92aqy4uEJfKTnEIn59K/0Hb0uKg9FcJRN4H0AHjKj9B1/PM7Y9Ij0JxHBPzL+pQ0hTWEq0EmdMOXw6PkV142WxDWPmT/z1Bv0P7qLOIfljvxZ/QHRzSBtlxqUCHL9lEhSCpCQKX5/zs2rihzUqilxW6tTvjdBZa1/JMrzQ/aa8WKfzGml7+TkjhcmLPL3NfhAD5xnG6xXuHSxpEmGZTk8EhIUI79T4nTWY4x4LAninP3X+qzodyeCEBufiaEvsbjTZHVtAmVmjZr2qHvF2R0nzESvB/SXayvXLfW7XJENjN9rkA6E/U4GNnCjUgqkAwKp+MEcvNlpGnxBpa3fSUjh8+Zvqitps2t9S5Eb9UIaZlNl+f0yDYMroBHniddsQtj8vWmv/DCtV9b7xQd8wCuBR8qfPESWRmP4EyOILCLX8KpaNO/IKdAu1op830a/OQPaTgdDXUOmlkZqKGquOtJHkcT6LKDF6/oFCMuiZJLo8KLv7j3jN81EDflBmLgEK+JhCSavwr/wAn2zAA48PBTNnucZQRCKYkZEnA+RSjfko8/tIXF8jaozL17HegRk5CqNJSAGdZoacN//OR2Fltpcb4dyjUzlUbNYIfkvQZRTMNMou/rj3yCQSVOcieGSYGWSEHIrArift+TylZu4yodhcTqhkSmqcMyGLNKw3GSoZ1U5vAHWF5WzCEijS5qHaU2CGx1FASauWHqMMEceFXbQ/qfbOqMIx2MBfAG7TOchVB+j2ucP2GrS53PumskMfhOWuMAJdxuLQaU5aojsMV4EqMP1Pmaa82KeDknDJoaHYIB2yJliIkc+qpcIl1YOJKTWsFLN1fWLjm/o899/7WRTA6yVtShazEt5rIM8+b22eX/KAbotVsyx/DY3ZeZu2iS2EaPsJ56Wdy50v7L2NlCQz5dAeW/ETXtmw5jP7as+W89quJ94Pwdcz3h9HJaaabuAHHyzRf4i1Uuh5Rc6UfDTN5MuqpEvTIoe7+di+H9snRitGw6dSNEOU4houFKbIP+eAG8uIhCi8RpEutPgC4qF5pj1BCLqdy44axCKqLY/5+DOPWj3yhpsIATKpqwYNaw62JvkgR/ai6HP1CRj0r7iU036LLyflEa8l0auCNou32nbAYueSIslj/L+puwXD3U3WscMnEplxWKV29gJSOp247mMRuW0R3NbSINJK4DM2BABnMqAgLrIp+6m3xdnZD6KSWU5YMBtL8+BvPH000gQkElGScw1LHWjEjnBM6j4ZaKzsfPdMO7Aed8pJ/KrVldXO5cd2nbn+bfpMvVVB7Oladbzw8rTNvIfCg0fZhvmFQU3Z9QAuxxE8dTMVr3ZCGAyqJnTikyS+yupKc2LPvihHeXMHcX8cyEKqDNw0MMhsBXwOgctqJjmWIg5uiFmWwIU6gJjavJHf2pAEFjYBs9bGQNtrU7WQcrn3NlyaNa/2mQ2P/loTWwOvps1o09w4IfeNTmRujCEs7WKeaYUgm4H69B7kiyOqcDgoEEDogXEeHDehi0jHwbmhFCGXuUFLfd7zePZOMrpiqvP80MIWHNGiB03x5Q5qz+mMB2ykY8nPN2qn8APR5fMy48kiztbo2weFd8fykp77Q6AHTFQ7LH0oevSwBNFlYfrDDHVeDcGa3XCuATW2liL0XHp2nOWH2I7kuynnJYN0MLlNKOep5ZmYdYajFv4le3+kTaUraeLpLJoZawU9IG+31zeV2EMLns+dUjJQwZz4M1XQulmqDRCHM3EirZEcXegjBXVmKq/Qwou9A4uV3gmFb9cMdGeODGxb6zamUle3fR7jSv/VdgxcOgy4XozYMJrPNdiI4tp6r13pEaDcU98JECdogN+lXgdUOQvh3E1+csfXSRdXRz2KBdd4fQB7AWjqgYqKTig/yW8wZG8sQzCEBYo6Q0r1p/9mZlVC/zqrgE7+0xD2RuCAokpZ+wSNk/v5N0Gcvcq/gJLrUShqxeJk1Uh13Rbtglo82k9IlpQoB1FAgGz2/KTznaT8y0i8loLstkp5fCS3r7zkYaQBnR0Omh4J/W2dPIWqD7K0S+l46+BqT5VTFis6xLf8y8tGfxR2ci28PujT/vdhc9FXlmucVjVn77p+77xUcOZad0lMQIm+En/E0vBbqXrT5zw2brNVjmyxL5axOroKvFopblUU+7hgQB2NpO/ay0Zz43DJ8GYVBxnDupBTmVFCN5BwTiMzKHblCuNpcoJQcOM+uoR5niFDwg0ZxN77lgSItwuj5cXZiRoetaZKrR2zRZKTsas/pMqfcTyfsemWsxG1mIeAKkVi9c5cOAFZdSc/kT1fFUYNBjcp5931SFWXqABSNrStOwUM/l4JiXMTE1b9b55JFAE5NGjBdhD09AZJvFvQMOtwlQSnIckjpNo6+AW+NkrRVg4RdvQq8C+ktHN3DLqXLFTnY7j4/EQlzVHuND/mI5JSb2itsfZDNkMvk70+GMEmmqOyPazQX+SgI4cfDlCO4YdXNJ+XXak/t7605/LqIrQ9zbfhSdF7e1IbTHWEwRcioShzzY8r3gjTbn6nlqzaQyC75D+prt9DGRHq6swZvoy/UOi6jLIqCeWzZyOi7ut7yzPoEySMme/b5fTetkOeiZuZVOzoPSfPglpnVHEhsnQkqpxHPam5L2dQ0Ya2mXN6v2vhXu/sU3rYt34bjOwD6jk+D52/U/kGn+CzqAY3BtRr8GCpQt/BeOsMt9I23bJgSGhXYajnJIKvoKGmIx0HRRiwmDfnIej+yIFUbSrhWhCVzFWWH4k6osV+wG3oenOVnLyjKh6ACY7T1McXultuSTX59ciwxE4CjY+1OqpT+NbAC7vEVjbbx25C7sFf4dwNh5E9RJRHLpJZVNo0KUM6ID0+Hg6mhEGkT1S4cFnIa/XPs0jcrOWmuJhDSPQaPf/KTeTf4bvcY3TIt+f5XYivGeWDvn+iNjZvsOCNX25B0H6NUrOMu6I+cHTkvr3T4k1cZwIdleb/hK8cb3V6LGh0M8zE7JSvgtprLvxlrsH6fqbxx2bHqXh2VCS0zskfXESMgUBQBXznBLgnuqXfEv3QBySs1gdrYwmpRFcQVtvsMUQkFtU7ksxgTgvbuB5heTaxtxo55IfxA8KDIT93phEDVD5Lh3LRmfJh49hlPX0xOxBkI352smVlsDIk1CayKFtEDecSZ/ooFAn8q5czrf9JJd7bl5iaFzUAG27X2in9/c5A+aqB9Uc+QdsVwIfIPu5QGTk9gYjlOtrQD7zVVd9V7LKigjIwXXSmDMjiErspGAoSoN9WP1hiO4JW1yHisDN9N4grLfUwlMj+hmLFqvg6p81KJhn8QjIzsw0bw3zjfKkxHiVXfEWsmyxdTyHsmoS6o1iFuj7MoBWZRr5B8NSlpj+qNh0NutRawupc5r7+D5q508j7wFUTMljv/vcP74S6veDhqrRJd46Nl61g6EdOZthGtqphg34M0gk9NcLy21u2MYeWdVOUtVu4DwZSgk+LF4kk/gR0uaHn0cLd8ku1m14poJYfu16IgWt0OH1TjRUsGA6CP8gqzdzeIHCW8LlV8p3IhIcpMhbeArTGmTrpp3eI+YVZGwzEv1jitiXMovwQEBNbsqVkadRxUzq2Xr6iXAsHg3leOVaPIedH6ocDRiiE1aQOjwmHpTRr/PMKsokQV2Qmh04lUGcU9GdbmvqmiPtHZstXGiuSMijDg2IE/geG1HNIERsHXqw3WSK+iidE8mMIWTxklzponN94nfAz3gpl7itXD9DjlSLTWf9XU/M8DX132UCEcrD17rAe3ysgJss0FYn4X79vRQPB6P42z4BbIxZ46cLzXXzA42PypniOFdEDXAffAnoo8aVhlsVna5v1/JZY3KAkqI3N3+mhlwEMpSxCwbCtZOz3BIxUIsjIdmQQbzJKJAyl1loa6WsFTP/JO1aWRwIfcaXH71vhGXcLCyq7F8Mfvm9FSkL2a06Fo9tyzTQS8qOCxdZyqJ6n9VI9l+GAdU49JdK8OruUp0WVfw5w0nOj0M3rK/qfI4Us7iZboAoqZ9Phe8PkdLPhO2PrMofhasOeB3I3lL/7vU01R67Od9pYPgO4e3Lr3BgpWBoH+7PyqcqmnT9uIkMIlsACDaRTlAW+3At+gzd7RIT+TGimkeZXamyT7Fa/tmgTtGKTUfUFHSCV8ZE1mvSua8NFDanavx/AoJvw0eSNDnFLq7ICH7EEbIibV4EK/qj3IK/PynV4a9yzIpC90jNjotzHxKWXs5lZ9Uepd2sIv/NGROSLiaeiaq3AW0BT1sNcoIV0UCFSsVtFnPDNR/IhIT2+WTd/7rKe5fueHyCRGTXgxFb1QX6qngzrv1uUQ/ntbCMv8ifS3Vl6bDqa/QAcI0Pp0EYOKhR47O09xe9/SsPLYpcE8t2junHWdIgnYS7kofURgBaptQta6YrHGMpwCyPqLCaGEWJHS6gNT/1/1vptgj8ypZQ4j2zZF6J66GdI0/AsoenhrWVFtobywj0GgO2WDpS9NWbjOXpj8IbrCmhPH2C0BUMcDiDeOjGILoWlq9h6FhGCAkpz4kTQVb5+7WdOusGJ0qdx3isN16bDDPFPYWdb9brUk0uhdZq9tjtVbzv6c2RuqpbK6kCvsTUH+77y+As4+9vzJHwVkiJaTKRYvLaT3h1b5TN9YJR1mhLfSKO6dhAkcdTeC/1M69V1ITUxSzO4p13C4JS1erZjA11th/9eBRGZYMaGWQzAntV/N/a7FDWaUUQvUAbuYaDGI64xgwt2lsWnltexa4PymLRP2fn7fTBxtvj63NY6V596b67U13rH1+6v+0YHBRBbpxt5ksHa8ywEnLh9bPpj4+YA/pQSdcLR6F8eSOMCfQRgmrP1l9xtVbuh6iB39TTMpVWEOLehkUtl0VvQLQ9yNrhMnqjakeb/1nlTOdCcU0+2IFJ1clk4IpyqUNGj13kf4hg8Ydo5r4qgfUJtein4aMR9iN/zkaNY5q7Nh50VGC5xHWiyKmrt9fmvVa1iDSY7kkoshBGkqKPY0xvBXob40CeA+oE4uHc2V1LrBoNe4VmzRBrd3Haae++lOJWDdePc3RpU0tWIeXsJlkjifFiyDHC+mKz2Pv1ICnWikMVDoqqF4CK87AvTWryLU/gs0S1qpXB8dbqkiLiSmOU/6tCb0s9zzXCFgJ7AwTkV135ZHIGqYQXZT5JSosKVGRpLPYFsQn/KgkKycpjfQDBkGBpBly+cJ3nP2/d6J7zOJ8aRK+qjio+J61VxKVnOeR5bp4TWTA1WRFNpPb4i7sdcHRHMkZuEjtDtg8m5L/VpDdxG3Nf48n5nwMzzB5l/81p8oXeb+RZtEa+35mgfFrdYoh63HBo1RRtuIJek8/tW4DVbNJa3nW3x6nrA2UBZOglMrUmTEv8aPWL3C/9yFIPPDMOfK04aQGa0eSovilqzQlRelCovLv6sYXYMupAYL3L+KpFuHiGzIgoCWFre9PM3Z6qOg+lo6fXOAoJtY91opA2NLUGF4lLedg+cZizUqUYC8ZYpzT/dMhkReHZEfMc1rqu/Uq+JHFpVImLhHBlN5WXdljpQSnf1xzFJ4NT1Senvgpc/rIFjnXX07c3DTUHGIjAKKGX24AFUrLiuCj2+QyKigFLSDf9LwBDtYPNCBwznlTJ1YUxSD2aF9tRvL88YS1TIAopWtEbOf5ctJ6QFlEY+2f7nLCgBUDWHlyJJXsj/WJ5F6BwL6+FKa7qB6Wz1OXx9yNVOK0J2tHZE+qBpVL47OLCm/3do/hDhaMpsLiIIXOUbVG4Y9xAyqgcAh2cFPUk/j/rHMjBSzlbTS6Lr7+A3K7PJHcXgeD4vujEUGJ0S19JfNYxEeB85PIH4Sg5Uc8D++8iFa5WshMPZzkzCOj75n18kj00sx0uawre02WuWn3ZNw1HM6cArEKtjOvrC9qxJg43xN7SA69X70jTT1M02wiRIz6X8NtbiYR4kmK1+e+ZgueTUrEiimzbHWltGhOrSulZI8KAX5TBmRKL26VComq2vJdEN4IykaoHTUCN3v+oxTH62UeivR2b70xyHlf6Fdwy92Upmy7LyNRnlNpWe54WfS3n4o3M0h7WAy1xk4gIpJ7vHViNzomo8JduI9pSprBFGGpzhYWd6QBLLenjidzBiS6d3lS9i6z2m3jRHpmPCy8VNUpBYsIz5Xr30HrbdlhJ5roez7kVWrplvo/GVz/YUSAdpsZ/qQs+7irgjdBlKv3u3aTqn8+lYE2YeFDzelOrFsMB3cMLVXmnx9rULgBkm3QQ+PfcRvUbNCCt+nhGL/qD7Wm4IywIgXN6LncvWhIoTUczhE/BZO1lMLEbwlhf3QcXJ7U0ZL5EwyfixpLeLf0RZU57kPMq2CTOrzBtRsoChjfcHIjenDvy3Ak0354UFgkHCMuTM0Xu9SaEnkUx6t88jyBCafz6Ti1ye++qU+o76BWf6aWce1OMTOZOiawdap4HhS9x6N24jjbqxGSLAH4NpBN3/5VWk1dJS7LaaSoAEbmnKHDTwa+kms8zz6LzH6/iLiLCd65GgUIyUNPGsZQTsyNJctVxuJL0V6ctctR48bq8LQYgehKXY0Viw39rIzPoFMVo5BSNNSM6z+TK1eablfm11shBjZk8MG9mY9ZYzEaGPMXLssFC3T9lrznPpX7Y+DweIroHWhbZhOP08UgAjSVeXL6xsPn33tX54Dssz+g8sNoFLH6w7ugI+4gs/P+nfMmACIhq+ZwLuCKcuCpK8M7V8T92I6VI4cOdpdZn8iNFc/ftJmgwyt1ri/qQRbMWFt9cpSSV9sQhDr4HlzfCkQFVOlKib1qmTsOwH4gfc7aaYqDec5ildD8/wrujFw9OZeu9ut7Ug+rPSRa4SO8rmX8qcYDkgcwWZ7IAGZ8ymZol07MoqZBJ98h21kYqh51z8dDt/3hZH17wxOCYOzyNifV8j7D3Sj6LbcLna6smA3TNL/4Y5binSTw7TTLAz6ari9FwutcI+rRXTN8MExJTuGE3eWZfnlIuNW/M9dGpmgOesEFDfrzpRzoVnhzeF3AIVQ24aK1/rSSszcGwi5vQhu6S+gX48ycJDHRQAAFrHZNx1v1l3LQBC+nz87zrSxPmbNYecMCCDSkTpwszHubmQ6mhoO0EvS5bGJDaeWO7DeMpCuDyKs3KIGDyahAH3g6/HEq/7jN5zvx8X7UegbBGpKwp3HVKQ76KLW03uDPJyP/tX4+qt++LUMA6HKKBnHAE2tmzK73e6PvS5hexif9Cr9ziBALYtyRHGDEMyf5BEuwHguAONImJiSSpMSd7MCUo8sWgxpytxiXbmC1gkLzo6kHTDlC21++h/0zHdOF/oZVyPlSFi+nRBttyU15v2g1jDejXtDSqCY+dGeXUZ0aLZ+Tw+gwwqPRqsvM37Ol0h9y6VDvkdCkTQ5YWzWEAR6aaKSdVjr5NFV2Yp01VDBqywhUzFQbUHH7bP9+0J0DNPzMZd4onVKz8v7av4ufseH+Hp8D9ue3Nkm13+cwpyx6plQa3M+1MsFW0iFzOReea3X4jkYwpobQRKkdbQ8FbtvFqDdXnzB5LJy6VYQr0K0Qsg1Hti4leQ99ShmbFZZGy/jIOvn5G109Vgx8YK9ZqFRxb2i2P9sLP9bJ2NZpshdgZc5+dY8qeTHdUiH7rMdNipYrAyOuNmkamHtb3WMDuESE+8FPAR6BJA4lgYMEAWXH0a6K4nPZeE9ESVbPzsaWrU6LHuLpc6kDCoC+kh2FIQJvA54BGrVy2gW0JE7W+z5C5IDNQwPuSA9+ughpH1qjR6qO9oCcvcBG82ZOIAQun2NSCd2AwwdIJrQavGnxSu6mbzvZ+QaEff16XPeZv/rpaTs9ROGoe++CktcNwpkuMEfnYLLECqApLNf7llZnXbmxwhCZKZWt7d/funbcsdzeaiI8pYR1j0bKVrkMZQSe3nKuo3vq7EksFrwpyb2SuhJtoDHvN+za5KqyY8jbPzR5WVxt6/QrSIxfnA+Uuktni7NQ3CE15hst5U4NuIy9+E8DrM2QecKFXJLLQflh71LuJ0NMudu9K40nzh0ZDE4XrJTWdvCd6IXdE8WUquhJOaykFnuSgg08zJpKD41I2iXYPPiNFqs1dp5X3Jbsstdv+xHytb0hcszaUVr/WC7jK7C0eQ5Qgeohh3vWgvRquWFoswYB8M6H5F9q6S7Fe8XRYS626nvdGPoCkBrgCczwD+Jl/pOfCt7APxuRZexA5p4IeZlHwWIHhFR+QnjRrmK81s4sStU2On2nLPTgsm1+hGUA6qclL0Lnm9WRlwwg6f/1BpNSwZi0JlbMWaGt0IyVGLuhTeUaZT4wmTF0stn2ond7dERBJLFccTpPoVpi0ADG3CPe4CFgBLRx05DQAJen/IBWIPas+x4PWshCl1o35YJj5Vl0VquH0EA/EsPJn2Vl0ii1dc4ns5L0tiQ6uGIiJR6Ye4G/AaKr1r8OLMOSLWaRRauZtGsJtK9OZw3qegpZjLYUyJPDOsGnBwn2FLEEQ/4DMiTsERXvhj++RrJ8Qk9py+b2583Ptd+cjrgjDDjzhW0u4O5PIbo3XSawDlRAV1DvPM/jb1wTwLuMP+Z/QmdHkbm02e+np8mP8uct4Ro0LWZzfrnaU4Cj5rzzl+jAuvE1jqDISOWrDFf1cSrEW/ydTv8mxnQNBIvc3AMf2a4L0FnMb+JneslS2czACPPXzZ7vUYZ7yeTC6oSyuFFyV7fecLH7Z7WSNRvIxl/cQEm2Z7TVRv+ZqHLKW3exLL9YsnWYJjaiz5UgRZl8V7BvqiQxqqI0cAGTjwWkOyJvTxlF42l9RmZBZM4XOZ928BKIPev/ZGpNmXdwqd7UMSo6apFzvsuLSxGjEl4hMmiKbjlUBcabd21mYbPGmnBq8AdTIA73dSsdfA8Ks6aSnUYRlgrMA78vQT1j5RKQYsiF1pZ2lGcm3gdlMu0RltU1e5McTk5HFHMOPjHxr6NXQi/H0lW6v4pKmgkL8eQ//3JGuFdQBuUB+acF5gOdY5WBBaXRUfxOQddZlWup7vExJz82cK/YB0ZLHpI31Z21M9EKvwsVOlcwADm7PqLfIONMT854PSlKu2QETWEDK+pe1IPHnzzumTmqs8GQWrdxRHDZrEJYJtetdIcavxAFoALigfCwHnL/xBYpnDnWZSz9ExUAOPcu2aNOjQPvisBulmWyCIwQ9SLXWj88EGHd5rCIb8WmYRP7+KZeRVV6+YpAPoe0jD9bxSO3ASUay2ojit0K95IzW3TMJt+Q9VbKOtR2baSR/ON7C6JPkczZlCE21viRrrgSSSiceXLLT66qXTohO/Y6tIY+AZnmQJbIGL/9CzFmcsxspqImon5cBg4RhjLEbLZGNTIZOTVYmuijEbt48yESTLZusUpCmrb+DT7s91oczKbjEev53PNjZTmNfOshSc7AWnmzhA2c5jyK5PR54hJdJdr99yNUq0XLnX1gJ4LVFLYnvKpf2Y4hgxItBTimehGEpjnRCW2FZdyK6Lql2ZbG00hO9s+oC26WvffXDQ0wirQL2NRwtaR5s4U8HW3csuQ9KfcK3wdVVKK480eP2hHFNbLwj57voxS4Ujovgz9z/EnEpnx8RJg1FsuFDcYDbb29tNrPoOw1wZIj1Nk5VhVMDfXJF7aTzSkOoxqGYo+0JPiRSakxsOWQVq1t+Fz1MqgSk=" title="Mekko Graphics Chart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4922628" y="3180935"/>
            <a:ext cx="2298486" cy="1837929"/>
          </a:xfrm>
          <a:prstGeom prst="rect">
            <a:avLst/>
          </a:prstGeom>
          <a:blipFill>
            <a:blip r:embed="rId14"/>
            <a:stretch>
              <a:fillRect/>
            </a:stretch>
          </a:blipFill>
          <a:ln w="19050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tx1"/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34" name="Sticker76974"/>
          <p:cNvGrpSpPr/>
          <p:nvPr>
            <p:custDataLst>
              <p:tags r:id="rId15"/>
            </p:custDataLst>
          </p:nvPr>
        </p:nvGrpSpPr>
        <p:grpSpPr>
          <a:xfrm>
            <a:off x="5505927" y="3221397"/>
            <a:ext cx="564257" cy="247652"/>
            <a:chOff x="8595853" y="1304663"/>
            <a:chExt cx="588354" cy="247652"/>
          </a:xfrm>
        </p:grpSpPr>
        <p:sp>
          <p:nvSpPr>
            <p:cNvPr id="135" name="StickerText76974"/>
            <p:cNvSpPr txBox="1"/>
            <p:nvPr/>
          </p:nvSpPr>
          <p:spPr>
            <a:xfrm>
              <a:off x="8595853" y="1343850"/>
              <a:ext cx="588354" cy="169277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 cap="all">
                  <a:solidFill>
                    <a:srgbClr val="000000"/>
                  </a:solidFill>
                  <a:latin typeface="微软雅黑" pitchFamily="34" charset="-122"/>
                  <a:ea typeface="微软雅黑" pitchFamily="34" charset="-122"/>
                </a:rPr>
                <a:t>联合分析</a:t>
              </a:r>
            </a:p>
          </p:txBody>
        </p:sp>
        <p:cxnSp>
          <p:nvCxnSpPr>
            <p:cNvPr id="136" name="StickerLineTop76974"/>
            <p:cNvCxnSpPr/>
            <p:nvPr/>
          </p:nvCxnSpPr>
          <p:spPr>
            <a:xfrm>
              <a:off x="8620728" y="1304663"/>
              <a:ext cx="53860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ickerLineBottom76974"/>
            <p:cNvCxnSpPr/>
            <p:nvPr/>
          </p:nvCxnSpPr>
          <p:spPr>
            <a:xfrm>
              <a:off x="8620728" y="1552315"/>
              <a:ext cx="53860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8" name="Sticker76974"/>
          <p:cNvGrpSpPr/>
          <p:nvPr>
            <p:custDataLst>
              <p:tags r:id="rId16"/>
            </p:custDataLst>
          </p:nvPr>
        </p:nvGrpSpPr>
        <p:grpSpPr>
          <a:xfrm>
            <a:off x="5005555" y="3220865"/>
            <a:ext cx="480151" cy="247652"/>
            <a:chOff x="8620728" y="1304663"/>
            <a:chExt cx="538609" cy="247652"/>
          </a:xfrm>
        </p:grpSpPr>
        <p:sp>
          <p:nvSpPr>
            <p:cNvPr id="139" name="StickerText76974"/>
            <p:cNvSpPr txBox="1"/>
            <p:nvPr/>
          </p:nvSpPr>
          <p:spPr>
            <a:xfrm>
              <a:off x="8652672" y="1343850"/>
              <a:ext cx="474716" cy="169277"/>
            </a:xfrm>
            <a:prstGeom prst="rect">
              <a:avLst/>
            </a:prstGeom>
            <a:noFill/>
          </p:spPr>
          <p:txBody>
            <a:bodyPr vert="horz" wrap="non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 cap="all">
                  <a:solidFill>
                    <a:srgbClr val="000000"/>
                  </a:solidFill>
                  <a:latin typeface="微软雅黑" pitchFamily="34" charset="-122"/>
                  <a:ea typeface="微软雅黑" pitchFamily="34" charset="-122"/>
                </a:rPr>
                <a:t>成交价</a:t>
              </a:r>
            </a:p>
          </p:txBody>
        </p:sp>
        <p:cxnSp>
          <p:nvCxnSpPr>
            <p:cNvPr id="140" name="StickerLineTop76974"/>
            <p:cNvCxnSpPr/>
            <p:nvPr/>
          </p:nvCxnSpPr>
          <p:spPr>
            <a:xfrm>
              <a:off x="8620728" y="1304663"/>
              <a:ext cx="53860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ickerLineBottom76974"/>
            <p:cNvCxnSpPr/>
            <p:nvPr/>
          </p:nvCxnSpPr>
          <p:spPr>
            <a:xfrm>
              <a:off x="8620728" y="1552315"/>
              <a:ext cx="538609" cy="0"/>
            </a:xfrm>
            <a:prstGeom prst="line">
              <a:avLst/>
            </a:prstGeom>
            <a:ln w="38100" cmpd="dbl">
              <a:solidFill>
                <a:srgbClr val="000000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2" name="TextBox 141"/>
          <p:cNvSpPr txBox="1"/>
          <p:nvPr/>
        </p:nvSpPr>
        <p:spPr>
          <a:xfrm>
            <a:off x="6409741" y="3219675"/>
            <a:ext cx="801416" cy="3804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 b="1" i="1">
                <a:solidFill>
                  <a:srgbClr val="373C64"/>
                </a:solidFill>
                <a:latin typeface="微软雅黑" pitchFamily="34" charset="-122"/>
                <a:ea typeface="微软雅黑" pitchFamily="34" charset="-122"/>
              </a:rPr>
              <a:t>整体相当于</a:t>
            </a:r>
            <a:r>
              <a:rPr lang="en-US" altLang="zh-CN" sz="1000" b="1" i="1">
                <a:solidFill>
                  <a:srgbClr val="373C64"/>
                </a:solidFill>
                <a:latin typeface="微软雅黑" pitchFamily="34" charset="-122"/>
                <a:ea typeface="微软雅黑" pitchFamily="34" charset="-122"/>
              </a:rPr>
              <a:t>xx</a:t>
            </a:r>
            <a:r>
              <a:rPr lang="zh-CN" altLang="en-US" sz="1000" b="1" i="1">
                <a:solidFill>
                  <a:srgbClr val="373C64"/>
                </a:solidFill>
                <a:latin typeface="微软雅黑" pitchFamily="34" charset="-122"/>
                <a:ea typeface="微软雅黑" pitchFamily="34" charset="-122"/>
              </a:rPr>
              <a:t>折水平</a:t>
            </a:r>
          </a:p>
        </p:txBody>
      </p:sp>
      <p:sp>
        <p:nvSpPr>
          <p:cNvPr id="143" name="Rectangle 61"/>
          <p:cNvSpPr/>
          <p:nvPr/>
        </p:nvSpPr>
        <p:spPr>
          <a:xfrm>
            <a:off x="4789838" y="3132400"/>
            <a:ext cx="2599925" cy="1789987"/>
          </a:xfrm>
          <a:prstGeom prst="rect">
            <a:avLst/>
          </a:prstGeom>
          <a:noFill/>
          <a:ln w="6350">
            <a:solidFill>
              <a:schemeClr val="bg2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4" name="Rectangle 66"/>
          <p:cNvSpPr/>
          <p:nvPr/>
        </p:nvSpPr>
        <p:spPr>
          <a:xfrm>
            <a:off x="9084213" y="3246941"/>
            <a:ext cx="531745" cy="255373"/>
          </a:xfrm>
          <a:prstGeom prst="rect">
            <a:avLst/>
          </a:prstGeom>
          <a:solidFill>
            <a:srgbClr val="DDDDDD">
              <a:alpha val="5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xx</a:t>
            </a:r>
            <a:endParaRPr lang="zh-CN" altLang="en-US" sz="11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5" name="Rectangle 67"/>
          <p:cNvSpPr/>
          <p:nvPr/>
        </p:nvSpPr>
        <p:spPr>
          <a:xfrm>
            <a:off x="9663112" y="3246941"/>
            <a:ext cx="531745" cy="255373"/>
          </a:xfrm>
          <a:prstGeom prst="rect">
            <a:avLst/>
          </a:prstGeom>
          <a:solidFill>
            <a:srgbClr val="DDDDDD">
              <a:alpha val="5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xx</a:t>
            </a:r>
            <a:endParaRPr lang="zh-CN" altLang="en-US" sz="11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6" name="Rectangle 68"/>
          <p:cNvSpPr/>
          <p:nvPr/>
        </p:nvSpPr>
        <p:spPr>
          <a:xfrm>
            <a:off x="10177221" y="3319709"/>
            <a:ext cx="323100" cy="255373"/>
          </a:xfrm>
          <a:prstGeom prst="rect">
            <a:avLst/>
          </a:prstGeom>
          <a:solidFill>
            <a:srgbClr val="006393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…</a:t>
            </a:r>
            <a:endParaRPr lang="zh-CN" altLang="en-US" sz="1200" b="1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7" name="Rectangle 73"/>
          <p:cNvSpPr/>
          <p:nvPr/>
        </p:nvSpPr>
        <p:spPr>
          <a:xfrm>
            <a:off x="8272683" y="4714854"/>
            <a:ext cx="415225" cy="181906"/>
          </a:xfrm>
          <a:prstGeom prst="rect">
            <a:avLst/>
          </a:prstGeom>
          <a:solidFill>
            <a:srgbClr val="FCD64D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…</a:t>
            </a:r>
            <a:endParaRPr lang="zh-CN" altLang="en-US" sz="12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8" name="TextBox 147"/>
          <p:cNvSpPr txBox="1"/>
          <p:nvPr/>
        </p:nvSpPr>
        <p:spPr>
          <a:xfrm>
            <a:off x="1977952" y="3548494"/>
            <a:ext cx="1811411" cy="3804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 b="1" i="1">
                <a:latin typeface="微软雅黑" pitchFamily="34" charset="-122"/>
                <a:ea typeface="微软雅黑" pitchFamily="34" charset="-122"/>
              </a:rPr>
              <a:t>&lt;50kg</a:t>
            </a:r>
            <a:r>
              <a:rPr lang="zh-CN" altLang="en-US" sz="1000" b="1" i="1">
                <a:latin typeface="微软雅黑" pitchFamily="34" charset="-122"/>
                <a:ea typeface="微软雅黑" pitchFamily="34" charset="-122"/>
              </a:rPr>
              <a:t>价格需要在</a:t>
            </a:r>
            <a:r>
              <a:rPr lang="en-US" altLang="zh-CN" sz="1000" b="1" i="1">
                <a:latin typeface="微软雅黑" pitchFamily="34" charset="-122"/>
                <a:ea typeface="微软雅黑" pitchFamily="34" charset="-122"/>
              </a:rPr>
              <a:t>30kg</a:t>
            </a:r>
            <a:r>
              <a:rPr lang="zh-CN" altLang="en-US" sz="1000" b="1" i="1">
                <a:latin typeface="微软雅黑" pitchFamily="34" charset="-122"/>
                <a:ea typeface="微软雅黑" pitchFamily="34" charset="-122"/>
              </a:rPr>
              <a:t>基础上提高以和卡航衔接</a:t>
            </a:r>
          </a:p>
        </p:txBody>
      </p:sp>
      <p:sp>
        <p:nvSpPr>
          <p:cNvPr id="149" name="Rectangle 81"/>
          <p:cNvSpPr/>
          <p:nvPr/>
        </p:nvSpPr>
        <p:spPr>
          <a:xfrm>
            <a:off x="8206341" y="3201919"/>
            <a:ext cx="983622" cy="1691889"/>
          </a:xfrm>
          <a:prstGeom prst="rect">
            <a:avLst/>
          </a:prstGeom>
          <a:solidFill>
            <a:srgbClr val="CC6666">
              <a:alpha val="0"/>
            </a:srgbClr>
          </a:solidFill>
          <a:ln w="9525">
            <a:solidFill>
              <a:schemeClr val="accent3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1" name="Rectangle 69"/>
          <p:cNvSpPr/>
          <p:nvPr/>
        </p:nvSpPr>
        <p:spPr>
          <a:xfrm>
            <a:off x="8272684" y="3565831"/>
            <a:ext cx="415225" cy="255373"/>
          </a:xfrm>
          <a:prstGeom prst="rect">
            <a:avLst/>
          </a:prstGeom>
          <a:solidFill>
            <a:srgbClr val="FCD64D">
              <a:alpha val="43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区</a:t>
            </a:r>
          </a:p>
        </p:txBody>
      </p:sp>
      <p:sp>
        <p:nvSpPr>
          <p:cNvPr id="152" name="Rectangle 70"/>
          <p:cNvSpPr/>
          <p:nvPr/>
        </p:nvSpPr>
        <p:spPr>
          <a:xfrm>
            <a:off x="8272684" y="3871233"/>
            <a:ext cx="415225" cy="255373"/>
          </a:xfrm>
          <a:prstGeom prst="rect">
            <a:avLst/>
          </a:prstGeom>
          <a:solidFill>
            <a:srgbClr val="FCD64D">
              <a:alpha val="43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区</a:t>
            </a:r>
          </a:p>
        </p:txBody>
      </p:sp>
      <p:sp>
        <p:nvSpPr>
          <p:cNvPr id="153" name="Rectangle 71"/>
          <p:cNvSpPr/>
          <p:nvPr/>
        </p:nvSpPr>
        <p:spPr>
          <a:xfrm>
            <a:off x="8272684" y="4148451"/>
            <a:ext cx="415225" cy="255373"/>
          </a:xfrm>
          <a:prstGeom prst="rect">
            <a:avLst/>
          </a:prstGeom>
          <a:solidFill>
            <a:srgbClr val="FCD64D">
              <a:alpha val="43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区</a:t>
            </a:r>
          </a:p>
        </p:txBody>
      </p:sp>
      <p:sp>
        <p:nvSpPr>
          <p:cNvPr id="154" name="Rectangle 72"/>
          <p:cNvSpPr/>
          <p:nvPr/>
        </p:nvSpPr>
        <p:spPr>
          <a:xfrm>
            <a:off x="8272684" y="4435030"/>
            <a:ext cx="415225" cy="255373"/>
          </a:xfrm>
          <a:prstGeom prst="rect">
            <a:avLst/>
          </a:prstGeom>
          <a:solidFill>
            <a:srgbClr val="FCD64D">
              <a:alpha val="43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区</a:t>
            </a:r>
          </a:p>
        </p:txBody>
      </p:sp>
      <p:sp>
        <p:nvSpPr>
          <p:cNvPr id="155" name="TextBox 154"/>
          <p:cNvSpPr txBox="1"/>
          <p:nvPr/>
        </p:nvSpPr>
        <p:spPr>
          <a:xfrm>
            <a:off x="8643629" y="3808329"/>
            <a:ext cx="690350" cy="62670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200" b="1">
                <a:latin typeface="微软雅黑" pitchFamily="34" charset="-122"/>
                <a:ea typeface="微软雅黑" pitchFamily="34" charset="-122"/>
              </a:rPr>
              <a:t>首重</a:t>
            </a:r>
            <a:r>
              <a:rPr lang="en-US" altLang="zh-CN" sz="1200" b="1">
                <a:latin typeface="微软雅黑" pitchFamily="34" charset="-122"/>
                <a:ea typeface="微软雅黑" pitchFamily="34" charset="-122"/>
              </a:rPr>
              <a:t>+</a:t>
            </a:r>
          </a:p>
          <a:p>
            <a:r>
              <a:rPr lang="zh-CN" altLang="en-US" sz="1200" b="1">
                <a:latin typeface="微软雅黑" pitchFamily="34" charset="-122"/>
                <a:ea typeface="微软雅黑" pitchFamily="34" charset="-122"/>
              </a:rPr>
              <a:t>续重</a:t>
            </a:r>
            <a:r>
              <a:rPr lang="en-US" altLang="zh-CN" sz="1200" b="1">
                <a:latin typeface="微软雅黑" pitchFamily="34" charset="-122"/>
                <a:ea typeface="微软雅黑" pitchFamily="34" charset="-122"/>
              </a:rPr>
              <a:t>1+</a:t>
            </a:r>
          </a:p>
          <a:p>
            <a:r>
              <a:rPr lang="zh-CN" altLang="en-US" sz="1200" b="1">
                <a:latin typeface="微软雅黑" pitchFamily="34" charset="-122"/>
                <a:ea typeface="微软雅黑" pitchFamily="34" charset="-122"/>
              </a:rPr>
              <a:t>续重</a:t>
            </a:r>
            <a:r>
              <a:rPr lang="en-US" altLang="zh-CN" sz="1200" b="1">
                <a:latin typeface="微软雅黑" pitchFamily="34" charset="-122"/>
                <a:ea typeface="微软雅黑" pitchFamily="34" charset="-122"/>
              </a:rPr>
              <a:t>2</a:t>
            </a:r>
            <a:endParaRPr lang="zh-CN" altLang="en-US" sz="1200" b="1" err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6" name="Rectangle 65"/>
          <p:cNvSpPr/>
          <p:nvPr/>
        </p:nvSpPr>
        <p:spPr>
          <a:xfrm>
            <a:off x="8515818" y="3256251"/>
            <a:ext cx="531745" cy="255373"/>
          </a:xfrm>
          <a:prstGeom prst="rect">
            <a:avLst/>
          </a:prstGeom>
          <a:solidFill>
            <a:srgbClr val="FCD64D">
              <a:alpha val="43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广东</a:t>
            </a:r>
          </a:p>
        </p:txBody>
      </p:sp>
      <p:cxnSp>
        <p:nvCxnSpPr>
          <p:cNvPr id="157" name="Straight Connector 83"/>
          <p:cNvCxnSpPr/>
          <p:nvPr/>
        </p:nvCxnSpPr>
        <p:spPr>
          <a:xfrm flipH="1">
            <a:off x="2349203" y="4354014"/>
            <a:ext cx="0" cy="360840"/>
          </a:xfrm>
          <a:prstGeom prst="line">
            <a:avLst/>
          </a:prstGeom>
          <a:ln w="9525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TextBox 157"/>
          <p:cNvSpPr txBox="1"/>
          <p:nvPr/>
        </p:nvSpPr>
        <p:spPr>
          <a:xfrm>
            <a:off x="2103585" y="4725938"/>
            <a:ext cx="585216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50" b="1">
                <a:latin typeface="微软雅黑" pitchFamily="34" charset="-122"/>
                <a:ea typeface="微软雅黑" pitchFamily="34" charset="-122"/>
              </a:rPr>
              <a:t>50kg</a:t>
            </a:r>
            <a:endParaRPr lang="zh-CN" altLang="en-US" sz="1050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55542614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17238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https://d.book118.com/278033003052006027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BAINBULLETSACTIVATED" val="False"/>
</p:tagLst>
</file>

<file path=ppt/tags/tag6.xml><?xml version="1.0" encoding="utf-8"?>
<p:tagLst xmlns:p="http://schemas.openxmlformats.org/presentationml/2006/main">
  <p:tag name="BAINBULLETSACTIVATED" val="False"/>
</p:tagLst>
</file>

<file path=ppt/tags/tag7.xml><?xml version="1.0" encoding="utf-8"?>
<p:tagLst xmlns:p="http://schemas.openxmlformats.org/presentationml/2006/main">
  <p:tag name="BAINBULLETSACTIVATED" val="True"/>
  <p:tag name="BAINBULLETSLEVELSFINGERPRINT" val="-160095804"/>
</p:tagLst>
</file>

<file path=ppt/tags/tag8.xml><?xml version="1.0" encoding="utf-8"?>
<p:tagLst xmlns:p="http://schemas.openxmlformats.org/presentationml/2006/main">
  <p:tag name="BAINBULLETSACTIVATED" val="True"/>
  <p:tag name="BAINBULLETSLEVELSFINGERPRINT" val="-42269283"/>
</p:tagLst>
</file>

<file path=ppt/tags/tag9.xml><?xml version="1.0" encoding="utf-8"?>
<p:tagLst xmlns:p="http://schemas.openxmlformats.org/presentationml/2006/main">
  <p:tag name="BAINBULLETSACTIVATED" val="True"/>
  <p:tag name="BAINBULLETSLEVELSFINGERPRINT" val="1678629331"/>
</p:tagLst>
</file>

<file path=ppt/tags/tag10.xml><?xml version="1.0" encoding="utf-8"?>
<p:tagLst xmlns:p="http://schemas.openxmlformats.org/presentationml/2006/main">
  <p:tag name="BAINBULLETSACTIVATED" val="True"/>
  <p:tag name="BAINBULLETSLEVELSFINGERPRINT" val="-1579136989"/>
</p:tagLst>
</file>

<file path=ppt/tags/tag11.xml><?xml version="1.0" encoding="utf-8"?>
<p:tagLst xmlns:p="http://schemas.openxmlformats.org/presentationml/2006/main">
  <p:tag name="BAINBULLETSACTIVATED" val="True"/>
  <p:tag name="BAINBULLETSLEVELSFINGERPRINT" val="-429079602"/>
</p:tagLst>
</file>

<file path=ppt/tags/tag12.xml><?xml version="1.0" encoding="utf-8"?>
<p:tagLst xmlns:p="http://schemas.openxmlformats.org/presentationml/2006/main">
  <p:tag name="BAINBULLETSACTIVATED" val="True"/>
  <p:tag name="BAINBULLETSLEVELSFINGERPRINT" val="-5664510"/>
</p:tagLst>
</file>

<file path=ppt/tags/tag13.xml><?xml version="1.0" encoding="utf-8"?>
<p:tagLst xmlns:p="http://schemas.openxmlformats.org/presentationml/2006/main">
  <p:tag name="THINKCELLSHAPEDONOTDELETE" val="thinkcellActiveDocDoNotDelete"/>
</p:tagLst>
</file>

<file path=ppt/tags/tag14.xml><?xml version="1.0" encoding="utf-8"?>
<p:tagLst xmlns:p="http://schemas.openxmlformats.org/presentationml/2006/main">
  <p:tag name="BAINBULLETSACTIVATED" val="False"/>
</p:tagLst>
</file>

<file path=ppt/tags/tag15.xml><?xml version="1.0" encoding="utf-8"?>
<p:tagLst xmlns:p="http://schemas.openxmlformats.org/presentationml/2006/main">
  <p:tag name="BAINBULLETSACTIVATED" val="False"/>
</p:tagLst>
</file>

<file path=ppt/tags/tag16.xml><?xml version="1.0" encoding="utf-8"?>
<p:tagLst xmlns:p="http://schemas.openxmlformats.org/presentationml/2006/main">
  <p:tag name="BAINBULLETSACTIVATED" val="False"/>
</p:tagLst>
</file>

<file path=ppt/tags/tag17.xml><?xml version="1.0" encoding="utf-8"?>
<p:tagLst xmlns:p="http://schemas.openxmlformats.org/presentationml/2006/main">
  <p:tag name="BAINHEADERBOX" val="True"/>
</p:tagLst>
</file>

<file path=ppt/tags/tag18.xml><?xml version="1.0" encoding="utf-8"?>
<p:tagLst xmlns:p="http://schemas.openxmlformats.org/presentationml/2006/main">
  <p:tag name="BAINHEADERBOX" val="True"/>
</p:tagLst>
</file>

<file path=ppt/tags/tag19.xml><?xml version="1.0" encoding="utf-8"?>
<p:tagLst xmlns:p="http://schemas.openxmlformats.org/presentationml/2006/main">
  <p:tag name="BAINBULLETSACTIVATED" val="False"/>
</p:tagLst>
</file>

<file path=ppt/tags/tag20.xml><?xml version="1.0" encoding="utf-8"?>
<p:tagLst xmlns:p="http://schemas.openxmlformats.org/presentationml/2006/main">
  <p:tag name="THINKCELLSHAPEDONOTDELETE" val="thinkcellActiveDocDoNotDelete"/>
</p:tagLst>
</file>

<file path=ppt/tags/tag21.xml><?xml version="1.0" encoding="utf-8"?>
<p:tagLst xmlns:p="http://schemas.openxmlformats.org/presentationml/2006/main">
  <p:tag name="MEKKO" val="MekkoChart"/>
  <p:tag name="MEKKOCHARTIMAGE" val="FILL"/>
  <p:tag name="MEKKOEXCEL6" val="False"/>
  <p:tag name="MEKKOEXCEL7" val="False"/>
  <p:tag name="MEKKOEXCEL8" val="False"/>
  <p:tag name="MEKKOSAVED" val="1"/>
  <p:tag name="MEKKOXML1" val="4HooU0THZk28POP9trq+pbTvvzd/gcV8t56cq85kb3NDTsUhojRA0EsgEHHMH7oYP1SYpn09ysXVivguJdhTvfyVMsBLTGvcX7WPTor/CmXKFGCqc1+ur/ZLkecd4XTq74Bwr8Y3uJEThUWvnm7wOaEchXGqgXBVfY/56cxSq+zcz06+7MSxooLbXi1T7at6uy4PsYG9mnGOFzgMbG3WCpzmgaupvohYLzUufHfd4okarjCAjRemx7X0QAraQ/vhd6EIv+pK3y1eWmAnFkSAqQ3wycBCl+Kw/6FFAta5evvxjWL5exhKYq4RpYJfs06EvEfIbfPq5XgoRX2T2YTC5mpBLZuvO3DZEbdxodXCqf9qyJm5/bomKy0oR5l0qc4hEe3M1AOBBEb4sLRWLccnT9BRHVRaO49cI8cjd33s9z3Gx8JbubdWA9Fuc085C6KJ4d5Vq/WURdVVQOpdMpzZKz+KXw7CRvVBM1TaWTRz03TDe97dmMSW7LVF2fsrKOS3llV7lpkIp6mOIXtin/mPRDq0VZJsiENiCtjMPnZ58BHycbI6Fiexvmbzu0VE/eNUL7bUR7BPPG8WuvXqqHqVO/BJdTMUAPHGx+igyJoyNTEbOrMpICRRheYujrusAb35L3V4Idz14oohoVc4NMP2O4EFzCcbAV5QEFKFCKeea7NKw0UWndb9VHrc2atejzc9xZWlMjILfvJCUr4rcSUZy4FXavys8yB7fEF6T3/LXTvM0N8KbQ7PcQvagPOgnknoMooyvewk3F727/8u3UtYT8ysAU3AhmIAW3wzwUG4VvMy7ffId7YGOX/EUj2lYWSITJDodqA2jf0gsw145vvSatRQA3z/PvlfWGhFyec8xoP+0Ov5UStaszUDvx36qD9PYpu+ugaBN1NjrEUDoKiNOJbQBN/EiplQVV0eYUkaqJtxOyiRBg/VWlBErgONVSCps0rJED0hi7EHwjJs5fpbjAcZrunTIhP8LWAZez/Dw/NpxkKFCuZuueV5lpZxmKjg9WV5vFcluzemVWRXDemq2+Qj2F7JPgdqEvqbcni8Qb4W9W0J3RFSNJAKFG0VSsONdq68+0v1UNaxU37mWyGQA8xpJ4ZqCIBVzsepPIGivkR8x14wQNtZX24eXQnUG6rbTyxFHJ4pkTFKoeTwIhInmPGmXR575AHrMXj/zegmdWzYpew1dRKXLuE5VS/AhINExBkrqAY9uxERCdX990gXX3COR/XtUDOaP6JmghfFz4kqzzK7X1OeC8qtEHmcxO7YTKqpYgxsMWMh5fDrA2ZWqDMjJd8DL+FBiFVpAeAFeAlqcLQCMEbOwE293d0wOBYli3XnDdZampjGgewFkDqIxU5pt//mn8OxrnZU96fJQG1JwaY5dITqpJi7dCBWHDo3UComYLiRHXMo2zvkgGOFUANk6hPoB22LB6K7tCFLpeeFj6oznbf4O2byuEfc0M37DwUSgf3M/tIPxLZED5P7nxlSZoVD1DPDhn3LHK/dZkLgkl9lVw1qgemvJqnb+mUzurQZoYpptbSPpiP6lnkDnxSuXVcWYtmDdWF26z3/uPL+D+HvxNQCc38uN600CPpF6t1ez0ouI5c0rkr4TdW2pRu9CuzTMaV2XspGuKX/DTJU+m3BOyscdeXwUC6n27uCOSZ/HvQNsb+c6jBb2jDbDncttRdskReQF1BCQl4kIR5TiDrsNIs5nDMVr1bQTybqkgC7+/K6OKbana8UY/ucP9CtchbQB8dCzAolasAt3jSc3rbprI3FQ35j+91nPazTkpdDZVFVUaGbVlohd3ZC26MhNfhOD0qt3NL1TVHODdx6UYENn4ENK8HOVU5TlAKJFOSo7RLBQV7jpm/g4vJWZZgy6xEYgJyXSaEJKj5mc+zyVLZgJj5qOpxanGE/idPKWEhw27KNNCOcQZanA32qOxbJ6ftiE9+1PuNjZTfnqSgDHO1lMNx5H9DnezZHbbc4/DWDdJqpAycqSFL9/6gm0HjXDMKle59aK+GAoaIyWA7VyUatcwFSLaje7g2Z7Sz2lpv/ov6NVnuzAVuoE/OmFR/8191EGizOsvw+W14wKbcXfHT11/tpGgFjlEJtzjp3PhTgGO7d+OyPNszlfNM7Cz0+MYNIgN+DKMdqZgoQ2bWwEnMrT7Sl0nQFLJGzN4KC9kYo6NQ1fpHJow0k3iHlXihRqluObyRyQyDmXasN5nPTIftLh0y2oksGnCrVSPRwdjFX8+UBERFJP2kzE/SfCqjeEgbj21UhfjxUvEWdppx7hSkftOwqPa7mIfDGgyftvK5sH1YNMlBuEeXBcyoUGzx1noF8+6zQnlSX5VYhzhkT2S3abjyuWSReStGtfvBJyHMrLwlun46yKdnuZfR4q+LiNwlypZD4a6ow+Q5dJLtlTAw+LrJT4CEbCFw6M3DXmshouoZys6IBxaxyuX/33csKz5EPWDkXloB2qugGZjT1SkwRPsbBxP3xWrxA6qRqxXVOXJTnlVSGxpQuvO4bMcx+BcdlHI0H8A1x+exDEjAdAcdeFG2Idjv7qcyZGCIZkb0FpUOIcasSXXMlgebEI2I2fBHoDx2x0WlYOMcEESXNTPmeVDro0Jdo2z/drbHVo3vU8s8W3NO6bcemgGdOBuIyYvAtevw67p1WKlMEPJwIfpxXFajy5lZ3LKU6l2p1+8T3NVXasY5e+B4aan3vzB0lbEQjAQK6vEqMKVTkZUUlCjhn5SzW1AfiWKi9rCLldN/nbK+0K91hGzuaZJmP1zructd9kWQrT0JyQryYA4pKG6CORvlBbKrLENOLz2gsOySWD+I6yNy51BvxtEGxatGbTwllHw7gUFugWiwgpVM8d18Lrz0cLb+V3PbtfGhmHokG1/AA/hfXNIz8gpJZlY8FTg1OOy6dT85H+EK4v+287t0nSxxQlM+/e12ZhJXS1xx7Q0OtlowW0QwWIRIcsFKAcLN3Szap+OkJlQ/du7b2moc7txt5JQxZrJQa8tlu0FUQDX8ZcMB/Q3vg8ALurL35lX5b5tf76lb/U2a7V3Y9QtEtYrtZ3l16UfbJRhkbuGBQZ8gG2Dq7kqKUcMkJqY5/Ov2e6cr1u5E6NLaFwYS2ZEl0p7/uUCUfCKl7bfuEWJ6yTDJSofM9Ypoi29dAWoB/+OBX9M3QXK4w5dAtXiG6iJNMVHz8ZCMF1oyXtYKHfuXDnOjuI7MwvJ7kkjbv4GNLoPTmCR6ALTq86pDJ00e45gUrUaQcCzuTidv4p/dFqasohUAqCtHEpROpfngbZ8wS0kgkkTzssXhmOWiIKXIjKa0aTW2UfzXmurJwrUT3IuNNV7ob18cUfVpPUhnM6SdZ916oT570SsTOWNBCXnq/Q1Qtz877QJGZVytXTIYeDpYOMPsakKjoBspfB0J8YyhnAhj6l+fCMl1R8vrc71sBM1l54vd+AarkyKRolw8BUmkg0PCCLC12k5G+YCI0BxQokKYvXukEI0eRrt7I9y8qulMvFDaxt6wnRwYXUgg2R7Jj7ilrn5VfeAIff94SetznCyP0yjFJYpbGKxxwBggT26iaRpJSnwSYRLnVQiplrQC570CgREgugIOrehf5BFvvLTkfhwDHRxSFJJMgPIzHuQ9DMGn7+Q+2FB2f6DDq9BbgSq7+gKWZNHWi1AgqPyiMiA8qpqFQwZX6mJNMhyVbyIFQLh1W/e6nRTgyvMWBuTLwdXopgFJPmdOWWCrzLtrsJKycNHSXjA9+1yJJ2dxAavustAEV8rvGXqc68ygnINGLuPXP18epd7wp2URXwFhPK3oAZyq5VX2UgTmQTIZh3COMhC+oFrcwZM598CTPAQcHDyT3cvoinaL2UD65FFM/g0URkEOG2ZylNw/zXhaFy0c55Gb1Hfmy1iIg8jQQcCEckuItt1F3k+cCyP7MiskH9BdEGAshPwLlBiA5/ztVNk/7CnkwO545WOxNjOMLIF3PgbkaUcGHlhPgT1NNG8kjy6HiZu5LO7ONvaVC8qW06liXD7XCBO3lvao+FoKtSKNWVR2iJuH/ElE9oiWxuhJvaWYsQgnxazSftMsjEPcu7JuUjgcOCof7Z/FNGtc3O8Cuv5YyUFiC8T5v4MAvYFxsa1HZuxLedGD9l5OEfDlNiIpIcv8UsefdE+VVo7FQUY5gAJ2TSlRQQ5YDnb1bIOvDHnPFkSi0aS5ZGMvIxChtY6/b4uj7ZaoGIRRRs9JKoypHpxSeEhdSGlwCO1aahUMiLkM8ObgknDD4QeKcD/AScKZ4y5Vkn/BFj3D3Ar/7gktnoSyCiCLtbXGodBQDn0J1rIE0v+aASV4m/75Cd8WXAHEnPTaJz5RiF3fVZb5F7zJMtvxBaRXDsQ5S2c87nC2JrI/mpr+2l4DvrbqbYdoF8mPpBMZW6QYC1h7DuoXG5MKdTAp7HMuveWJGmQ/X3Y9nbo1gqnDKqX3M9gh8xTeTTt17F3CinrdveAqVVp02elujL5EUTImjydHEFA21cJ4ocabGuVAzSjSIwpILQiA/MyslCLHC3SfqM6A8AYZZci35/qc48hGMglppEyXNkwe76+lcgLZKLsx+nvY454iPc7/VnOPpwWftRNsY2oFQIsEgDe2tYhIrT3W8nAFMVaL0VTsJ1LZcRQv3iDI/0MoHRzJ8gaj0vcBDFRGT5iEcyHLeUmSsgBgJ0S8ChDOjSGRGBTVN2rSP+PeO7LkX66hKUMBqaPDQcyH4lQfEjwwkNVuuePg06MljjqDjU2JjhlnbZ72kgGe3HSKaxaKiShsZO45gK48Ch0/4zIBwGQZpV3gfuWJ+78sUo4b8VB8HV/kSkD0qP/T09q6u5FbAX4w7zsYz96/i2EYN6ic/muWB6pvZ3J9qe926Md8Fuk9TsZ9N5o97ZCeIpuTJSn4V5SM2MewZdcGvj/gNOInH/MUYQymBynrvi8hR+gZ9LXoJwxNGLACx3IuPasG8DCTweqdvYt//bHuPOy9ahr2WaKKRP2f3nM+uJHKDiET1cU76B+n5pvlXTLrgSvz0pGyK1Z/0/n93o3O9LkC94kNhieYQQr/rrsZlyNzSKJBOwKpVNcTz9eNM+Rm22mByNm9H6AM8ZJkpR3veJAGfA8ymi/bPYvDjgGIpjtZP5gdIR06j1DFnJOhTQ/4R53frW/Rbkr8M3V+7IDAvgdHRhonGMH8L2iJrxeGwhpyPOcH9GuyJyiFm9C3I6kOkF5LMch55JIltkfXcSbftOauuuBZnKyh98+auwFr6NnhZPPlc2LLfnlROUMYcvNVNVhOAHFkBOWb02sB2yjAEh9quYBhmeyCogvjihJ5iDfKVJyeK8UEdeJIM5gwMC3d/OT0WESzLsqEkEBUMKe7wXfibKpTHSRxEC58/a3vsNUGPfVsKhvwcPePjeIfk2nXxyigzZccDmy8a/VPLMJpWR726glIloGF+Nuf2Pvx/MV3RnKUFUC9i9/CC2LzE+DFORiLYP5PViIU3cuffKtsNL/J6jrSl3GHytFcpg7V37MiOiXLZRhsYh0oE0nJwAOBbV4wwIyda5YHsnH7E5l7/3/iYpDds672/J+Bm3BwWG8QTcXawip4LSt0PiTiZtcc0M+/cdDVXBBneGTR2hF/GhUHSkwnorgWBpsLIQssTXvKouh9G+R/Q+qGWj6R4oYqLPJkazNmitWQLUVoQPdTKTOsrhShLqqvXW/+LBPS0s8lIQUDtXrpZS7qq+9sJzjbxnMTka2kvoiYny41gKmyeFj+R7HMk0hSGuzqHrKcynyIdlREauyNWb3NQxIoINIkAUH8nfqDxtMnxIcxKD65Kw5ffyBZ7Gl2a63y0zikUcW/StH+qvSsGqyt6PSH6kDxHn2UrPzxzzzUnKYN+FcZvegRzmMNNQTQjXo6ME3tbC+ZMDBiQc1+Bm6s8IvSN+LLK/JCDG1IDjr1hH7DoPGMiWTJcOJ4yRWsBWsYCDaP3gAnsELzeD7j0ddheu/AR1//UqUa8RL2XRyFK3Dp2aMkMoYpFToAPQ0tIjT9MOSXwa97bM3iswxU4riskMVzjPytlhrD2po36n96aRvhYnL+SFJ+GXlxy6ILQpduQ3ZAR32DKkS8aU2xwsrfEz2ERyPQ1I75itGOt4YrSDxr2rZ2dhi0hA+ZxV3LZaRmdRhWdmF2dk+ywhi3fuHp7hRz2mZV6qeJiIIZ2kFoP7Jnb7zv5nneKsfRh80ELrwHKfsJXnbSl9hrtK4P5LMJ+Ji8wQ9FDq7yUit+wxTiohf9y26Op4fAiLfMmZ4+HhV5Sy4cS6AByf+TgcYOgl7UF+ayUfDu3jFWDxEtM/ZcM8ARJ5Ya9KUDyrS2xOaiSWODOqeesPT4CboNV1T4A28uKe4n/qoHRmdRUlp69aPVJg1vgJUJ3F+5MH2CMsuFu4XgpH5WHvCy0WENoPaOeDqavIkGv4BmmBaqMOvp0ZOqgDkmsf/ja+My9g9rs23Cp2/8ITX/RP6ThpgEFMOt4ZcybMBCLHrTj9z364K87Ucy+aF+mgWa4DapD2OOaygXBTgezXdq4G4+XBe+tbBEXHCPmzAlEbkxfSHE5YGiT8D4o8391H6NI6vXjyb++UcS20cRBeyhDvQOJLuvGHqwwRj3TXy+D3D41XwdzYYBr5L1DWzDDik91PTck948uNI0uBke01I7NXJNsi5BMdBtdyxGyVQWRntVSzj7yPfgH0t39mu4O1KQzysVkELxjkNUPZj4HzIxzPnf7ID3inZBdUe97ZHMsCuZTn8SfPpE8GBM+s7EgG+cgpozupHWGL3t2VHkAt8gU12mO4+rDq6YstzoNTdAjlM2PWnITWfsLbCmdfgXmG0lycj6xsGeHvp4dCkr6yFFxGFskLCq/q29l29n3JOMqpY8JZUMnnZ95+U922EYrwdfOmdzcT8tLw7wbheSu2NcXRRvsFzX2HZdbPKIA+4CdFR27Mq8iK2q2ODc6d1S16m0YO8zZ0AltoCqObj2bzhPTs4bDdslPaR2YveQ3u8fba4g809v9NQtLd0mPlnpms66gzY9ikqnjCCXv67kTEfKdTJvQniCUOeEab0Ys2qsjdnhszVHCmhQOwychYj+Vkg8NdP+EjeMKQ1H9tdkf0yO+zRXmic1tAMQeSeX55OXjtoH1oATkjEGgWiE+TmiJLDYZ1uEPEnJ7HYUwnLn6wv/VzpAy/jhm6+B88L8eAio942Fz8GBz2Mfs7ZeXZHc+9ELahrQmO/YzbAXmz5UqcbedxNQvQL2skUW+g029zsTxcg0O/exoCt4HbEnx/iKxcYqBy2x46Gvlcvf3WPMEC9ggRXGDA1HAR/qM7+J3dPO++qLFcRgGPthXZLWMf9fiXBBtT0H7bdJ9BjrcaJbwBvfQ7LH1Orr/Fn8sjmVmCKHSo4eyHCFftoGoNySdzEO+2lEdVSnv/MVEEM1pMJirgLxsnOiuhT1pCTX8rTnJaJD100PqcdlG4Iz7rPBnPS7i4y6s8StrobPMxlUz+qjnOLTJOHFuy1PC05QgOC2gUXsLzd0yTT0edrudzUIpsxXGwBzyGtsUobyTiG1Ui2F+NzpwAxcuPOSbbMwXVAz03oLwouNirJ/rR+n7zqrZcIRzigaOpfaBICJr4RvosSI3HAcipAifxIiY4CJTtzKHEAm35nU5rYXQRGz9kDg/yGvJ/JqTdQJ1DEqKyoE8aVs+n7GHGB/V5qdO9671Y5YYIKBcju7VvLZa4fu+hKXzTmca4xvLM4aD8KAb9ABMeLPvc1BOHZLlw+lJ+37YzfeFd0ttY9iX2o69WRwHGdgCQEsoHy2NFer20Z6KTmXeJRauaiEVwnwrenxbjiTOyyj9rVp0NcVHeNwToYKPidez42jtZG9apDOLnCCO1uSOzt9sjAsjhLQracBRUTsPP3LIJdppZhcCGaoRFyPXSS6yZcw/eyZEu62iSVcfue6tJ6gVdSkM3evPaz5M4wPHlIWWRqodDmPP1EUa4+kTHM9F6t+tjyP0eivBhq6esyT7luHZortki42hgwzhBKClJhLCz09ASMsu4KeLkQMUlAK4E/2O5xtSAOzyq986dnuKJ6rNeJUt0rFgry6Kb3ZERXTNs+zmS38ge/9MtGvJFd9LDgRqZgYL7CeXSY1do1EASOW19+ymcSd/QT+t/MJ0/8WLLWlN3d/yqybH0GxEWL06RF+4NWGDNF3N9e2nwDC8riEopETg75o5mU2l8ptX/P+VkarvGRmDcKE9J+Ar3mQ/pbmwnEg3qBYoHdRJPIkPS/B36LlB23nneVGvn1Fw1ZbHr8Qhi9ukUEc8u3E/6R3zH+yCKYPoaIx2o3YyIJtdep0Br9cRSp4nnn8PlJ+ej/vkH682N7ErULsbVSLgyDjt9Ld70vHEvc53WXTOOxTB38ZWJ39UPCLxOAPqG8l0Rd+rJWHOKEGn+vNHEkORjzpyr8/EuIHPrFnHD2pR6qtFOXk2J5Mrp3yykx7Te5oeZ8P3x8IpRW6GupQ1pLxl4wKLmF0eT11GVJuG31+ZAZ1Io4gza/pRSTiruxrs2F030alrj/MC155zfkGg7dcrytNnFiAtOqDP1EpofGySgzbjvD5hVLAVyxzc8gzh8RdJldnJh6To3TrbsfoMrK7dc7uIsu3t3hX9WbLNAU3VEP6Udj+oKYGnJAov6NueT+Bkjc1Xe8FuGCPu9K/qDZAGx4ZD9d1JCTnP7LVqoMlqoKzASlvegm8MJjGdMgRLtfwKfx/n+I1y+6efD58LsaLD+8rfdjqKFb0yUsdMKNRRaeou/mRW9qN6ScmqDEHth7PkIQI66AG/rzPiCg7sSNyjg2YUmeSztpispCjP8QeAz/yUbYyeDMkxGjjdz4cH4NTv7tXWGHKnNZoZPrAlKiytauMcRxwK8rz8jRScMfG0xcCeIbDLKMvYpjmGk280bLUsmcgbVJ5bjZCEsGyVs0laapxQ0d9bvTtT9BPI4n0k+/D4l9MEH73FrkXre7MVmf0RwfUB3TDIMUNRCKfxZhFG/80276Z5Vrr0uigC3FeSoa3t4zxp8bZiBB8J6qbXOThuKvsd04NxU61l+rYUbi7zAXrcYqSUWzVd4rp053PD/roUR2BbGz6YF3GLnwpQwg3FdzGlAZbZtQjm5DlKMDjbHHiyQM7yOOhlNuZBpEUBBLyN07JCOIWGpDC1gLWr5pcSCY8AnJbSuLYkkiVJNBAx/mZcOjVC7DrnW01JbrLraUcWQyJawuJpGVkyauwjGRxxnrx2IwRq6SREjY80upB/UI1FytmuxJptvMXrhvMbMIr30+CnEj2GEpSeuDwEV22RSzJike49l4Hz9J+OdJCbdWP6Wg5lNqSkS08ZQUAkZUi2wLaWpbsxiNOWUFB/QBStO0Iy51/RPfEYJMgPD3HNPgTYlYtaO/tca92QrqLNJPRKNcZNOxfpELsbfHEbTPxMU7dCKkpEMLNkNN2CVquYzmTSHujfOkJKLaHb8PNtv8MuF33JMf59LCHytaGydAm/eTSgs5vq5ncT24TnRCplSVdCC0cU3Hs3+eH0bcTVCMZWHJvglctcV+XSsXbBIBefzQVHvNEifT6JutZGx5TAc+QF0E6wRRMJGPHkPdOu/CuQC57U6pk00oIQoJgryZXlSR8g3jy9PKCGA0KtPHgc1KuCOxBOuIzRHBSjcq7avJ3BKN+fLgaCmWNvlNEjd0iD68R1E+6Z6M9hLmO8mXHiEhX7ixbIn9CZ456l820MW5RnKBfEE0wt8N7rDwx0WMJF+fnL5JjA/x0EB8tE6/z0pna9u95oKEilZlObFPm0w2gLhW2WiYtSi4dzYZp6hPN2UKc/wBWv8vlDEuRkzfzzCnSF8xHOg1pVk2i82A0dsC2ELUlnMfoDdaUkFFz1IQkXIbrOQzE7Avoi6mbm2SfZdyjPPIPmMce81WYxz1z9mODHsXKP/A33/UqOyvzR87fYABfgUpgGX7D4kN6ySOrYQ3wTxREvNVtFFJJMGoKomvcogV676uSM6MB8Nb3U3U6I78U+5PX617svZfvVV60ez/EsoHa9VE+JVm5zz/iULUZW3Lo8hQ2ZtYmm7aieRrfbLuQFFzSANJjQf6u3aoGRh7ACKwJG5wlnsjmNxDkxpt71VyVaOb1T7C7z8/pBbAfRH27Sud3Hlv/kYG6NnpLeuhf2cIU8KGbub22LyYz+BDTJTF1bvcmTaHB6vgPIVFO8hTOmHf+GEyTEDRlAwIX9lC+6mhryoZKKL1QxlGURfS8EHa/IiYACSvDezrSfx0MzIl2KGG96iVfT70vEGjLMo5WO2CorB5SLB8Er4nc11tTev6OXf+0S9fg/QtMv+p2TgXQar7wnlGyrbDsT3slwNMqWufM7/mIFddClb/9VIKkc8RuCxCUEcRr8ZSP6qaf9aLCoQIrGP4e0RTPVy5CkSBvV/rKqCy2M8DLy+h3hJURvJImS21YouwnzjpBzUBXrCoVYV7JpH8ON8mLsPP6B+TNOFcKEBQBFSNoGfOL+Zxc3wCLIuqjEcXY+lHr70XrIBjjKUJx/X/Syijpb1LaKozr+amGx1LPpL77PmPWWovhCB7n9NwfqLFXaEh5gmenjGDh4WgAuer1OrcEa4UmjkqyPCc8O8vOQz0nhQpQivoqNRIpZTuKOkcc/s6bGRYXzRV0bQfwQj3Xq0LPPmxFWMqKczCD42Uy5Ae41ZWM1RLCbPLneeB+9fOZQDaUgVqbiZduPxkH189M926cJcU37JP0jc9Vgt+MEpmMMIYnO9Im1Mu4Jj+cPZYcTBI12aJX7L0KDTvPYBFbVfPYXg1RpZnb/ooD601uu0gVOfUvNjyxNAE0Hi/SunCNTlx7v/gAmzpMd92puaYU6SfouFhKpKOitKJLB0sxt16kcmFm76P1aztEHaGLDwmNIEadwhl7XKBmGznviqIYADFIcji8WO2m7eRmfpbPyAR45jhJ9XMR+qgzaj2oDpc/+uXbCHlIYeD4QXceKuCkQGmNsY+KC3rPzfHeOyM3MjTlXmpTURi0QcPcWkzzPVjENgVMS48G1e+USM2TCjZL66mDspVYCuPVCLVZAC8ZIfyzJoL5w8BfPsEmGTz55uvhGi0Zbn/E+Ojq4ykKH9C6nM9I1gWWuODbB0UeY7RFEiHGEgEVGP/y+2Jw9ce5ZhfLPlzI/SV1KOyR3qffB4RUWr9fWBqTemchZjLtwDdfaFf9p8OS3s+nF2q+JGUx/4b+1wI7lp79QlJxyfwMX3YZEl35r8Eyp5imGS6JcGVAWQLh1q0f13kWcY3bAXyWsa4Hf02zyVl2Uz7IXn541/6riGxXSkQG8Jwzb5UOf7w3sixv/3PDYMP1WOu3t9PcKB5nnnMNdBpHXpnqkftSXSZiGgrkeAw4V046GzFFOOqxF7/rAMAP2Z7RoP/eOLLpzaFkP45FSIxJGjjVrfh2fGktU9wzEpVjbRtRh/OTveg+zXOYz7b3WqqVlXzHE5M+aIshxHIOTQ1XtSQ/mLJLEr0K1wVlNX/atTjnoWuWCOMjqjGcIat2dzqiXT/6Q0kL1RP1ZxRhS+N+vB/GV9MBQ8nIx6B3vwd7PJxMsGjdvLBw8zcXtpRe1yVLMK7AgjgIF8iyiiyQ/O8ycfrH8WwQBNRJyG2oP1m0CNjN5CZQ2y1LBZd86mdlwgDlG4RRT3Lj1HR5XidDn9J8F1B7RuUkLAVaPgMRn4zL6WEyjE4TkQ7yYAPW6a/ZCYIGX+6iUGHdW7plBC+mvj++O2jx2lQYr9iqcouhXKcqhHSQGkoyHLXDXpahzfBDCw/yFH//eRzLyezsj4okTpuFpwpZZmbg9V1A5B0Wi8+JbUEEtdhsPXIKOCVLkAbC14NPI8JnQ4y47vDiynuJ2D52GM8btUYNAFbKfX1lcclyXZLoynks9bg4o9W6NdLa7h3gx7BMGEoFN8rdHyCHEx8HCKvQs2GaxW/Yys2F8gQnU9P/Bec4DRjQvZRhY30ipHkp05zx+CKJzULj7oMXQ39uENt050ghhy3b32CeBvCwUg6g6oaS+PHdZ6TUVVoA7DuTsz8UscCCqb0mGvZFzUe3CFBbjC4wLi4erIQYKhAfPqkDJyiOt0kaWkNrrXXkPLDO2WZn9nJcHx4oO4Dtj+anlmSy6q6xXlcv6grEIrpyBdeMKIfwOG/10768A7hv83i+6UhURCrRZ3cE3Dqz7pyD+LbVfmyzSW1EErMbTOdk1URL/OswWhCzFX/6hIM+wukqR0aJQfMxPBaaVGiAf0rRzIpM2gdCFPvm3Kwrk58HSOPYp1uSy1mvaCWoXpZXmGE4HNpLszZ3NeDUutBURz3brI//1Z2jRX7r9U+ASZUJX3ceZzqPatTiLEg5IEK+z14pre7t1yJ7pkrRzXE5f8TvHJrmYOdQPGm+HAP8wao0Sf8x6hTa4zT2gkSi6BfBzpzAByg3jbakXU2dlnsWPND5320+UYI9fzRyC4gGjvxQe6SFsHzFKliM+jQwdTQ4jz8FL63TRDZIZwSyF8dNSgoXXFgaKNAh4/J4HMb2bIeQJlLkse2XGiVwo6GFfKty36oyLDZDwSHEnC1KBfX7DHzRJpu+weVoidDygJSWgwRElJ9iU0l0h9M2m/KHaXff5CbyQ3yUgzN/yWXtEKICoJWRi527LpFMHvYFBGDoFPbLV2+EBJuFa99WV7v5+W35Z3xfgmrOdagwNgvgQoml1u2zEwN7xQxhI7guCdHWjiKdTRDeQEJzigvJh9kGvNSU/C+S9q3KZqnXfwDO7Jun9Bg5wJYnVVm/23bbC9KkZtsPaOTErvjo3M/0wAL3d+5wQ/xbHUZ0NAwpcNnkREQC+4+G5XGT97qrRi+Gmd5slQmt2q1Lsw5kFggYIJvooR/XJb4llDxs1DN0JkOcBK/Ex5R1+uyKng9EcMB96Lvcv/QXmLQQhTi1KMZ6ej4MjX8n17q9T7bKAYXCL0zkvWb/U1+mD9Bd4177TUvYm7Zcv2l4lH9hL1Q1D96QqpR4KOd4fXk5491ClVI4rqVnvyFO8msO84Aa4qpADSYMDpaDG9HGEqUQewk7H7sCFPOCN0giByg7+37PYDPqyOIYbx98ueFTns6e3VVkTADt1VFTh75S2pVgQ5XcRFDt9c06EukG3muLQFu+B49W4qBhp1NK0NdonPRbK7OHb+m82WoheytbSsTtO5ZTfS1Ygvia2XBukOOh12kzZZ8e6xKq8dD8B8A/LChzeKfndIlAh7jRqljTZweHwS+eDgX1s54n00ypoVnuaO5L+jtQAQ5E9ROTudo4dZpG7dN5P+xtc6WgPBM6SM7mNbzViMb90/SqbwaJeFp72Yc0BZ4m3+qFXSCJosX5TGS6m4GBHkHI8q9L7vUr0u2P007af6f35aVy7j41Dgi0n14Y2WSdWLlma4VG1RlXp1vwO0fXbm6O+zClpJNbu0JSPTD5p4sHJR5R5SKEuNDntBuRHtrI3NCyitTAcLhvsWLflIt0ZrXYm4vrlHs1TvFsv+UXd8wFeJVXC5hNU7UqZZTLC7VFGVITbxuvxSqQ1cn6Tv+94Bh486PeYqIvXEflYFcQrywH4LIPiDKV+n/s+zChFPvKkR0XGotwlIylKuNRtJvcXbbF1UsXNxYeWIr1niMtUvGIYkTLjp1lqSuS9fD64pUqncdompqXF2tQ8h9Pt4tAwSNMcZdWhG1s2AaO+Afzc8hlmxr+yU4wAzx21JExd52eomE2H8uA8IplNfu4DSN2EH0O0BDXaoSw0FVz5HXlKc+iH1mDF3G53tHjJWbl7yzh8j9eTKIQ4QxmVJuSZcnRzNMFzia0xHgKq4etnTtJEaPatjn8293JK/GEuGGn5WTb5COXCK9qMcx6psAmtt7W5Y8B0tdUtNdjLI+BG6dDQEgD3+D5NIPUip8yvfMlH/lTcbZ6YeRvHGG4fibLkSZBb+yqLaBBaAb22jbih8y6i+Kh+wgasQ86mhELlQE/SqcZ3bTBRH8PF4DPn1kAxbuau4y9SYuJR+h+nz7jdbEIeGlAEWREHmElK+Vy1gcVwlaN658Viinez/4chsCRi081SZJxcFIPRNypdRUF2ZKUlsZMDCwVV5seshoXWH8/CuSUiZ6fQa/3MIsvyZuPxU9AFEfgSCfL0AbK+LGMktQX3cNQxr92tmuqYdfTVbIzCgw5JiUUU7YKtTTIYz0zh4c6T3m/Qi9AXYyJdpFld823gkWSY1LgOrAX52sBD3ygQiHS9r6XqxgVyewFIFPFLg3yLW/iRKkWLJyiOgRS0sAbAxTZ5hzCPACuyuM9s6HRs4cE1RJUOErVPjqtWFJ3FKu4nsD9DGjY/sEUDA7IBL+UQNGnOItTq+cV33KCS/Q1w5Niwqvwb0nbFS2ubba9INM6vCZQ8Ma+PBpjxdeAihcaagXbQlwDsLkYLkylnRoPG4sWdc7NcdNdAMhIG890Cy1HVbuPUsSYYRdFuM3bMQXEdp0J3Qh85YtI2dij1KMoc+D3Kwenz9Z5XWbkX/ffFIZ4mwiiL4iR1oxSVS186xE8cOEpNE43rWWPAChBw410GLIvjJ439lqckjEDLGNbYpPS1z/b9kBolhOM/WwGHH2ItozhddG/e5i9dQ9cK74l9ZFS22WKPXQKbjlpAVT9MHIq33gapcMGASskcVrAP6lvQryLJ9SIaEXB6HmTEU47R04AcqnZK+IRUX+m1jgggZxMcUDLa9kSRZtKM9uV31IAFXotWFtLT56lzrUWHEX0tPMZ7V5xeJzoRbh5a6BYnlyLPkJeXkrV+9Dk1OpEPazKa89lfGiHfFRtuE9ZzaAbk1UIRfDOzJE+fbkl5shw93WHs0DpQea6V6spk3IYJqPXCPpn26PvzWBZmVdpX3xjsEpVnWj6F0qhS5+Mg8E5su67ey/jknoNEwvdVQK84d59zQqzZQXfCiEMuAINNLrxcRFBOEJoNAYQlqtRKw9QbiMl8LKWrKtXRwy7TYC/k397CUN55Jlydaz/dZX8J2mRb0gx+1/z1fN0cXpdrG9yNZ/9d1qfX3lOUa1X8Xh4ALLzUbjPpulYZWlWNkFvkRhgFxor9FGcOP0/Cte1yGvSe5CEn8c8h+7vySvlfvHWbBIl2V0DTqAy8XAPWch7563dQptV2UQFgDhpKZnBRR2/jQc7B51TeR2fLfmTP/PJeGwBjFW8MPgurwxhQ8JJFk1W+MZ8Ru+ijJWOS52NqKOEdQidmKnmZp5Zyi+Su8MUdkDPkKI+/U5CbKDtt16AXuj7LbQoj4OZkYr3iAgV6aHYtazjD84ZilZKtJm4NMoM/ZhaLxAqnDNb9+5zkJBradpUuLDXq7DIjpnWexwVPvOgDYI6T6aARKerNAcP+w7HgElNqw9NPWOpXzYaNuFZsx0L2/oHG+rQq/55x7ky5Di7PEQIKw4DoGuyq1HE5kmtuQcwSuRzGjedgrjzkvjROryI2zceY9KyBBK/AuqZTo6GsXrcGFMouRdLFwiHwNn6uz3Twp1HRRV4kVcs9A0Op0UGna4ZuH8tZiVS7vV9L2alLvoZeVlFwNSuEl0Sevqmtww/CRqWQCdqg645sZTlbWy8LNC0Ht8aZRwa0ABNKTaOdBzbGhciDT1e1USXn2mpE9DfpEowwxwdv/om8vnXpViTu4fvDpNvsIUuBfhnXypzBKL3vV4tJj3YpcRCpmSyThndjawIO6+DNRRM9m3MZNXFInxatf/45TmwhMyFYkAndZYJs9toHWZfRztOiFBRA3G/bQr8vgXoqWR73CAFHoyStfi0hX82XBVRYAZL23+LU87TyUBNLJ1uMqRtP0QIqtFEKXwrSbCrHWz5YdxJIWd/psbuc99PVjqdurusJyAQisOr0QuVN3aSmch65u2j2KnM24SkJvxTY5vRAYGj6RDFRvgbGbCGecSHf8rLmDQs7X70jigWdGaB0I4ZXSaD0oTpYqdX3rUh6YdQsrPuY7gESnn8j6rlI5rB31CqNoTc6qm8wmhNM3FM1GJAy78/tUDwhsEfBYc7vaLUnsKNUhjeUIMWzhzb/CrTFgHn4O236MsGE45R38liX2esUwsWoPRdoGt9uwbYJ0IYwBINVuktG8S16AgH8qe3jnOCD8vcoKlK2Mgu3q9E0Y3PQGPYymUxXWbgnqocwdI76A5JYLOotktLy1/7AyU8ZltSmnePJo4aTcRI4AJtIiKQbEkcRk88la6Zbuu3FVIY9TsijlMl1CfUorxX1KTouNgnmH+4NVdR0whWStDdUp1z2k2/oREbolRPUYpq+z7X3+xiRfVNLAqdUV0QnlMd1+xtX7YLSgUrFkCrPlC+OipNdGb+Imk7JRos5avV0fK7L+6476VkVFQhh3aoCLnEhxMlZluATrhbpTIUNNvTTD12CumGbn0RGR6+HLjEg2XxlCHuJynXsXLrcoKVoYWliQ3Grj7uWXpVcOLLcwVLiWjeCMoSVdA9w5C96YghnAHAdSWji5aQ0ShV0hN+Ul5mkmrr06/T8Sec3jtp5yflRiy7EHqcXDGTOprwxapKxyiSrKxplFMsvripffABgJ0BOMUSU1mRcGG5fTpcStrg2Sa3+DqmzGTsaWEIHddCgDhu13LNXs+1v+IytIz0qoe17H5HsSwZDdlts9oPwvhPb7kkSDgeUCtAYocnhWXFA5AbjNMF3NcrjiMoZ4rUOhUTCxIASkOMplqu/dhYDtWeupx6nLAyyN6fkd9I5ffMf4VWqltl1EWeK6Y+gOAEeAHLycqdy9MDW18rSE4Z/xK0K/6LiiTu29eMHEPql0KuFdFaiu4YAy0fM/ze+TNdRW+qB2bsMJVAEMctsCaiycdEdkMMQQVtPfwRlEFo3/qXT6tleMtirEvhg6LYIhdRpgSEtcSnV4bnUA15N6npobXYAsg2GpQ8mn5nj3N+vhzMDsDWcxm+C0uLBSET/mxFD8oyL7KucegFAFJjOiOHz11X/TTcJob9Ofd0qhxtnIGHGWoOeF3FXfE47Y94ShWly2iZd5ZtMKhlo2rjeZGo1EOakBBK7X2GwtRiwFoJ0Vl5eibKK8OPQtaOhznbOy5HsTVKR1qz05dxC31U8ts59bF7zNryn0NGU7Ev3uqTJ/O6k+XVMPcSn2sylzhzLMJTX32jc90gJAfCv0oarn22M6bxJB6A1naCGxoMwZzMnSP9qzynS+ROFRnOLJsE+Vq4EkrH/aTGrVhYG4p4pCK5Cu7RHMZPhR4d2/k0YUmSqFCIBOGXDgp9Ba6J82Dtnf63C1WHZerUYnEFCtozd41KIUTHqOPrs7203aSIfLxVDJuRBL/ubFFV8EW3Csinj65M7Mh2JOZV7G4uEOHjWdZoTI/xVIs6TOBZx2ichq7y7RPAypFO/m4ZdtNaYjwXbv4qLTSbOGVJNr/oY7kArdOgpWPNHOO6zCaO3vYCFWR7PxVTeUoqfb2/y6ljg2UzhjLSebMcW+PbncyWyh1XbEfOwkIhsPAdWsasCeFblqtKD3eOuUPpheYmwi82zYlQeM8D3dYFBXMGjF7+77eRvUkfVkCZN5aYfbj5TmtfUCogN3tz8dsyeCuxBrZZFcewKR5y7X2auDz2N6T9cI9SWkRu1MxLvs+E42XrtBDzayAviwxvoqtLIXcgnQJHmumMImpI6FKPXqO+/4iXDD3o9J64Ck2QGuCsewsTYKUZjIp57VPl7Rxuo//07hMdRuYt4CfLQJl9AXILKJ7pTxTOf2PIR0Y0mDp1K+PvH6eDGXNU7LoTNn8cdJ/RmySf8/RRwA6wOWETSTJj4WsPnn3jbeI+BMoiFPiws28S1Oc2r31jqF0Ho8GBLF1qB7YAtLRjcwSAQb5/anq/px3MmdmuWI80EVhaGlWL/wXPTOsTqZ6lSPq/lrpDI4nQ1OeExOOpcQL/As+RfM/Lvfx+uwS2lagufGDm51QQ45Isfe9WfQULve20PYudK/sQHqHY7hcHHSW7t6ZiaasJgvx5eLGyUCJpCf7vW0c/Rp1lO4omezyWayic7cSf+Lql3xLHrr2FMMI+NDaIH2jIZvx+ni1NtYfl90yN3uqYzrArm+V6vZvsXYiFt/SQwqCef54mGMcfRhWvsyIj0IIzAjNwf2/AoQo21NEWD8dOcm19CiNGckqWBL60wqdEAdRKZrWiQe+1cZfGMUkTMbJ4kW+BLRlx10lfAT0eE52z+54QWMF2p2jkDJIwa8HquNYvyTGnr1k1jnFTXys73So9kivZ05q/N9IakxWEoKnxMj/DuhzTtCSXeY6l+WuYCUmiRBXSPImw93Nyh3lhhSsIZ52oWz22xZtwD4nmdKpg91r4quM7I1yhmJQkl1lkNIBUnSXNR1IKXsfW3CZwH3ybmIUGnQWgx33onO4dOhQ5Y4J5DpbOnP4rM8x6iP57LRDqGcEbUp5GXWcxJCtY9pb3YrtRSLX/KGl42G9B+lWBmjokgMlCQ2iiRp/cs4Ana0NxmZi9/Qt4+1wsrFQ/phIDWhzeFH3iFov2XzlL/SExsAcb2du6EumFiQFvAYjjiZgdGc1+s0NnwUytbmEf+KCes8RokOfT9TZQdWNRPx97rUley+qLT1qZCtsXsSG+8ZJhqEXM42mfS6ztSe1l0LOoPZATPXHKMGKcL1T0ZhYQOc0K8pHuLPxtUtjjwHp0AowUzklkKk/qWp3jdHAQlIWD84xVW+g6c+QPR8ivCqxhCzZaO3KaGY9L+CuNMSnm0ypExCmlTX1HyAhZNWBXzFsWeI9zYpAejLImw4H72YYnOjkV2RcTYxnQ015HouV/rulZVoEpwMBN3Bj1PFCt8qL+ETyXYOoCsA7pjSPrka4HnmPzeKN+0QZUbNxT6xpbsARI3xin2q+lIq6HcQvPmx8LyVOGSNqxwr0zwFJpF23sY+hhve+lCr9/lXIQbSRS+uHJH9s2AuKC5xtBqpsrZ4PDUl3g8lx9acSgtcs1nWnH4SqaIGzi9dPmu06kyZ3Wl3MhvQiEifKDJaGfAs1YpOl4GjChonjaeFzmjFeJk9nvM1r7Fc59Q08DOOkiq1xYAjJJWuKMuww9Wv00kmPyVoBuvSjOBVowdsl0yD7C71x46g858GYTIeRuv2/LM5B0czLA/unjY5HIsNHZELev9Nob4g/H7tSW1WBFSc+3tqWb9Oiz1O4RtCb7euWW40MTAANJtgnAbMgHCFkIBmHD2Dwqp/bgeZRKLRMlTt18E+gNpyhH8xaSs8QUd5mg24iwrvGxQXRsADk6gZzuT3dXJYBzoMuEweurn/mCOfaURtrgfX7DUIJsSJNgmBHKFUTYKzBx3UxBcS5jCsYY5apNG+YBoz1Tfh72JxrtVFkr4r2TU17D5Xhobs7Nfzanpwii7goa21nvSyGd0kwsoBdEp0AQ+vKCpq6yyqntyd3djOMVqYvLwqj1K1oMtJ6P+1aJwoQJStZJ+qs6c8SzmnTysDhujYtBd2FncUhDISIFJoHfYEZOTbxhOxG1z4WmDCI1Vem31F/6qOWGIMXQN+dSORyxogv1l2rIHit6Rhj0Bhcin3C2L7sbhVtlMJUrmxL82t7ul7pmXI2b/5z+532F80i7m3A1h02zGV3bFsjcR79loysWurz5RBqP4gF0fjPxSEl5bzgeLjAgXD/xEEcaZzQhaHPbyUTAl9dQaus57ahY83/0WJ3YPUdkBoA5rdZjWPI3i0ylgn0Hy9ofthgUgFRs8JMgUJCqTn1KVek3iK/Khf7HpKUcHAB5k4CxEVjCgcFNuEywXXoNPA1w396eaXY0KyTj5Zpgnt/OPVZwbhd67o4HuurHHEXAV0EVVZ/dzeIPZoLSNiVE8uTTXAih9fjuasXmiMmHFgjfw/pkvvemxiz5w5CZ0x6+SDEaC5P4mFIMuYRZWJgld0S4TPwublV5xeydlxerb1ak+V/uBDehb+i3ul7zSA6Q3jwvgdnelXk5Ne53434Bcqda4jU/cy4pupkeosJoauJl9ssqcftWK1gXNYRU49RtVjH2XwG6goRUshgFzeG79qzdgi25b45SlriL3vfsd72wUBqzDDAsrOWTrCs5hiffQIQlfyuqBNdvfQ5vs6+ts8n8r7OYrEKEiOBW4iqJSP5Jn53rcaSjjvTcir7nihJwhWaOhNnLWMVrE1N3eIeBywaMJZyRBnVpZuNjua8xL49o5kD/LJBucC7MtZM62/8jhbigbRdbJk9RK/CoQ11R7qnZvNAw+62k9owNUeVmB17A0wll/xJEeiRAC6XqeMHqMethdBbzHngNIy62JJJ+fLFRzz+4jA+W0ujeqKoIrGqDKqZxCchcmdZkrQzqsQjV14qtaSs5zi5uoxSAJpZDJPhbAru0TRnhzQsNXFtPpAr4kBHxGkJNn8IfAdYJlojyUVkFxYJnwDFKUVSn1zUE52aVptxdy1BmrDJiOD48zUVkvFA/eRPDNSEiGfNIev4v3RPdTHNu1/dscYX1OSCQLiMIgiOI7L91NYwbDfz0SoSlrqDnanE/mC7oFGFIQ7jqGVmYArPATfg9fC2IMy8MtdLT+YIi90D7g4sxCUbJrnqlNdsn4KbCLVm2KklM+wPkM6jLymUA7L5Oz4GIj2hkkisnfpPy9PW1yQ2jWFiPS7j3jW/kZ/UA96LK88wk9GEWU0OYlAAFGdwv4Jwk5a8ZrJ24bv5SLthFpbtr2TCIZWch4iozc6qOJPLKjxir/0mXRGA2SKvxIYSxpfoWLC8t4bSIse++Vw/3doRRFWtkAVSqRV1Q32hdYkmLwRIzdRVh8sdlaOnqJqHBHnkQO6qlBrwvRTOaL8MOeFFIgKOtoyRfhh6r0ty4lKpFz+g9MS1428+snTYMEEwf2SmGzfTJE1U7Jx40vHnEMmyr3ayYqiFRcTEQwWzsF7Q1+AXsUySBS5Ed3rG0Erv10efxZwUxDTjPPd6KjNf3Qw8Zi0iAfAkd+JXoU9IhqR0Ln/Q/e6CoH820z4DBRUdmRlvCf2ut6DGhchJQLvWNJWVPR+7iuaDeeI3B6qSeSV9LAHXNEWfio0hQZA/dHAUONq4S2froWmt0UyUnrwdudSt8lfc+fkMiDRhkudi4bg21f84uOCJAhCL9XJf7Qk29CV15mspPfX9NFZZVQxj9TwTWvvLAp4JJ2w9acU02WXzeYmaE1oOViEWcJHziW0yVJXLGjFyCH0ig6wBF7R+TWUsSqD0r0B2pg14Wl8vhUojyjbQlCtddUnrf03327iXlJR2FyshOZZ3NDVM5GvKr2rkC286699VLdWhRNnFlVPBnD3IbZ67ehlsIqmdMuT3sy9RtGBV5FAV/cZXaI6cP5KDR73XfMtpJPU/FeNi9YWYpsjl0j/NzEh05SDiTNpQXtbQQKkK1+69UDMUC9cxYXrryq4ulW2HjyVzCuPFWqD5phyYhTkmTNd6r1rUsNaZM0D5Bgd/FPfVTZEeoeaHIng6ZEffZlD4AYHXGyXCNNuvlWqwst8pwL2dHdQdJdEurCh+y3+poZ7SLkGXIwO83JKmruP4WQ3r6jBfwwywzuc/Go51h0A/QxNm6RcV8ZUL/oYFPyjMOh7+BQJvJYsoS5bG0H4+Ise10EyCciFNmPxBEgVbC/nA5yUPRVtyCacAXRA2pm/neV6Gpz2QIjApTS0UoD0xUetyAgih/5j82SnXC6Xv2FPlgKvKjnTP/WCgvG1PanxQ3p89afHC3IDzuWs1oqKobBm7ZTY2WS/F0EjNsWAIBqG8TBjrqIlk9NdZdRVONHF4xAx9glxXEpRO8+xTT4TNsnXo0QlfdGzI8J/jPbZ84EtskoifCgXd4uFHUOEGbynSyQKQGlJksfg/KWprfWpwpknK7ArHwaWmApUOf46LPxuiYfnUIoY630F11ZEyupNVcf2rjJB/lqQop4cq+ac5hlmJZX6+3HHU7MC46EfhMiMfSxjUbWFR4Q64pmqXHfeHpyObQC0GdWAr9ypF+jOXQl1ItqH4WxpdY5oSuk1aBLsp3wN9uzAott6d+S8vR/pGLBUMEi1qPyXGavWDCI1Ga9NQme87d8LBuLKKE6Fznkx9ZuM3iP0iXud8g+jHeBaRZDkL+Z04uSgpB5PiDvUQ7PqOuGdR2+vX1FM4MlIBkMP5QkQGTT0boEJwtyUWFweHiqSIqEzy+okQ4H/OQgZ1Q4NPZkMWmkXrf91e4/+XEm33XsLc8HWq/GCDY3jN1NzQxfVe0uD66dDuJIFdsT1Pp2nLlUUqIpD0QV9F+HM5n3As0WKT0GOwvfYx51S2AKzWeLjjLCi39gX3qTAsjQm0e8bX9vMPNMU87w0CH9L3dHu3QbLs3G9+k1A+BIGmESRE6HY2FlS4//RZjFkbsa4tRlAVQGJXpqRSvOOKkqXskcqFw5yUgdwnWEe8asvXl8we1VSxd91vbD4O1nvEVwTwFIHmDAQEEOyfrbQ7mMarJnIZ4/Hkz177yB/3BmaeEdc5dpxrWESRePa5YTFmyGOoBRVXydPxUowFkLNVhQb5+/PIKoW6xpNZC4OPnlC0M3YXFcSsygDoQHYy5l00+t6w22tvtpWCDqsctzVANFNQg3sup8EEB6g1BMxWOhvk8+9LjYAhPgWO0dZxY5JveYYeZ/d/WahGaP6iYwAd+PoryH8qFon/xU8EdVZ51jFfWtuVTlA6G6HhDynN/3kYpfk9mSYaZeFW4sggvc0b4GpTJa9Igi6C+4enRcXyKoFNKEziZkyeqDsPWstgF5pil1eo6Qz2xs33P38wtQM84HOfrFB7N+8J0chU0bNFrnS0mHW9E3nNfHo47cSNGA5Bb3WziociFVpiEEuj5HpBXrcz6iTaD4vZ/Xy9xxeY3fOOphfLvg0XvDlsiHy7ko/w0CFEMMw2fC2laDTqknRl1rf2JpqSBjlq+YVBOaeR+kkJk7diZpMmWmQZlNM0ehCSxySYJAug7v518MLs874zsly1PJElxyFUtrIzO2cXZhCOJ2MtBHocjECPNfCXH3uWDMEqallhE9h33URsKaKmR5V5IR90csaNKNeMSYNOJuEXmN02hPNytM1tHuJnPCr4P0KvvUL/KiSsKohP+Iu99w+dQK6lsRPxj2p3ye8CCisEwmV3L3zoWpvxT9QnprhZxuR48FIn1PfcQYHEzhJxSFKVqiKboSE43w1ps+bHmlu/F/tsiB9w5sNcvEs11g+FXZRb/uTYUiIkgu0Y6AMw2kdJSD9UChLrm+MPY/CK6BpJPB/qj79GLm2B5H4BpDOWLKjyet18SV2z5ZcCbe7viM8PwBM+8c8LZydaCTfYIku3jKDMErGwJHy07J+KxpDclQ0xrUg0ibtxVrdLM+t1yXHVJ60TjDJOZurJOxKMMIGPb/Gf49+ACcxPcB67Hgoy4CUlN4dPb6gsyQfZTvVFkwGvYBBXAooAafuSvE2yItT7t867UuOJ+8HMXt7BtGxuv+O9Uf0yAOK/bFHOsFtOBC/w93jYRHvyizgM058KNMrJ3vQ0wWgX+aXQSsSOlJgy6PI8NLFva6dbeGDsgQbvRPrFAtkTQDLmmVDXbji9V9Rp20s2XW9aLPcNtUH8EWvGAlTIos1JmBNLaw3nFke9vXYiuPEIaP+TxVdZJoPFLE/iG+guECbxSBj8dFAyJOxytYTTlBeRR/oTMb/Bep6atPgOUHZY/Z9r8bS9m0i/HxMQ38BQJqCINIKc94UQQhd6Dbo/IBPVe8SdPBN+BY/k+ziJJ97GjcuYiKq5XDsTiecsaeYacWNZUczuGTcDd8jAOij4EuL9tx0fMDPa6q42Uw7/mN1LIwq2Zo/DigkkhYaDzD5FJGHDxT9BVkD+KkrvEo6l+t7Fnu0p+yzGURhMpkIm3sk/Jl0LWihsoiKfL7RVuBtGu0d06BeOVVG5HqVo8ZhuqJrFf5zeIoG82WD2QJz/U+dOifjxB1MQEQK8xJMR1Y3R9z5cCztEQl/GmDC/od4NRnrHtIQzWqyRTDFCdctUudYfoV3sa6jBy5pHcIettjH8KD63MDqXverE3JrQEK+Sj8fHXTD9YR6Ln48LHD1E1msZZX4mPNkM7MvOaeT2HImD27ZpZuv2xSeGVTQ1yrRSEaAPFq3L0FLrhbK2ROkuf+8IIPcHK4o92WMlgPV0IbzR1PKNXUgzxAQoOGm8UrYMy6gJCa7zJ0SRQShzlX1O3AGHQZ0Ckp96cVx6hBZnOcfZRcG2EiyfIIIYPfNi6nvYKSou/d3dVtgMqgqVn+7vcJQ3WVUTdIoY2GvxGm8noGZEo8Zlj2+v5k1xwzo2rIgROajH2/2ncvV6PugTGDmT62rucRg9K0J1oJjya59bj060fs8S6CTUYqsgrwfePFyE6WMtOZBqJgKvjaEUvyYQ4puqXN92Nw3FdYu4Br8jNPoViH+fBU6ubN3uliNoi6VKmAWP946rSo39JnVUnbU4Y2VYwAz+8DvU4nOB9xWi23Vm9pSoUsUsACHoNpRP62lfuyAH3W6rpc7dESuzMhhtRvRD7cbfGSkZv76bXOBNmqEU17/+1yEaOqpO6t0ZKWargzkKXzz8csieU6aZgsZIGZ15vbdxgB3foSqOWCNycClNHqJsHfxeCi4wYjL1bWpmyRFioiZvD5eAujgsKjtl9sDI2BDB2nJimWjbXoGgtaQHr1P6fH2Mr5A6mfdgczDdfl3LOLC8O3eNHhi6kAK6lZBcYNOLuCqk98N9Vo4G73bjagSGyBu5cJX02b0xds3HDkRxJSyPOf35Z5xtCrqkamIGDs5qMgCdhLo6uBH6HMPLI30hMOf3wuM5OfyqB2lKKnEeIKArRfPBjkCO0D+yNEuZKABweBKnuN3xXoNuaosiqMdBp+RPvkBzQF9PxXnTB4RUXNwnoW1FAAAWRGuzT8QqW3TbbVGAeuMgwsmpPfJNWyVCivzIZJkY1WFwrckg2DTMn1EIEU1kTgABvpam9drpnQYn3tt1H8m2sU7S403aHBjmZu9peE7bo3F23kA/AywxSJlf3wxm4YkAmlK2SaIo4cnzZCwJdZnwM18CCKoVT51GXOTm75wAz913eYsx8V4z70JWvO9naLhOoeh8NxC5XanypmB0Y+emRqrlDqlqOrisCrmKxxFvaO887wwNjZ5cP8PkaoknPPPUb6l7jKtIUVlbwsb8IWVseFmy4XA5F7T4UMdE4sJiBfNp7LZq2EO8QAXf+9oXWshKIkkiLed4gHVPqYOtAX4flL9SFUVaRTpMXhV9g3ifj80dVcNOxckfWkNCILHIkvtKmor3X/qJcYgr4T7Q6GZCuSNg8iDXwEVbWCrFv89jNWE6ovFAqYMlKwKtVXNRhKXzsvkxhZVV4+q1sKvNykBNxlSJC7Jgax6e8DSkxV0rR9Z02sYJQ9ELh52Dzd76VEmn7X5V0EfvHccGLKrN2G4qnJ8mhZlqe6NFLnhNAYR+jEByya3D9+1MO6+CePmIf4QPmJVWD9t4T57Pk5qQXpf5hDvvbQRBP2sSsC7fF12SOpizgKGAWEFfIa4spc6sv5ReWvdJphCeKAjS1dF1dXGOWCANPvMbmzBtHafExEADleVo1iTciLXO9gLk8Mdo/Uv8sDWwkyHJvOukptmCEAoZfXzSFqpSHLxj3dgj1QIW8KC7XBsubT2a2n/D+DoZgYXfrArEqhHEqrikul3FD6A8WuPGVdK82m5To5LxzHJC9BdKGObF7n+Y+AkfwcJmeVrKE6CIUuAuHqXFBMg5QMLEXzfUDMimZBHHaSzYArnXSfTZKV2NQGdyo3apBQgBTU//md2J2S+LXKhwNf8gcYB/Rp4Awej4F69a37VjhciMSimYaup/v7JtlWzvDpdtxvN98sf9j4oAD/g/RzC667yi+OlBNmhvfz9ibqhJ1qe5QN6x1Q3P8KUENuvWz6nn/I55f79LFJZz1+yy2/khwDwNN+QTn/E55S8NjZOAKQgUfpL7pH0U5ll6zq/e1kBxjwwQVnmvlAvnn0T9ek8AMRgWaK6pKgYxK+f0tV3fEufQ5FWQw/4RI+r63LtJnKDwvSNm+A3B8Fj9/ICd6crwdQDVcDH8lmZ0R/nconcl4ok+/FoqlUH6OdEwf8hCe2DReS7fxhrSJLlj4YFpkahgAirBiwifVgDh8bO10dt4oXnWUGw5+wXxzA5JlXlgwsRPI76K99EtgT8M6FBjxvyjK5SRkiB+RD2uxL3Et2LnvCf7xODYH3jktt4cNUiDQ44yluCoabRDO8LZD37OfDFemCAcfZU+RS/y42bZ8Z+FUxincWdNHmnR2wfUZc0ytGoGTxx6arDLBajzSqU9+WtF1NtY7/Ou1asfRrGGndBwrRtDy/WJcOP2va9puIz3rCXabiGB+j2Lir+vC4U+dIi0tfkaGcTe9TmIxojwtO8g5y7vZjXAyMY8OMg56nYYuY0Umvm79kR7DYF401HKeesm1UMZmU9aw9a2lycKrLMVn8x6unTsx52dE6mMKtM1+sm3fK1T5q2aSPpMcrHzIjxFHQhFGQDOMOnlPMReGEp1tPMsbBIUt0KbXNJxH1MyZ8mKxfvNPEzCvguV/7r8fTS4x3Pa8gVJ6P1hFkWLENGndUZrEQJE5ykztf8IF9UVGeHE0sKrd/LX/lmZMG0sQltrHxWejF2fUJ60vx8sZERdmVfWik92WbaeEOZt1+uHUIhcKHRAIAibCCogSvwWDU335p+EJOKgYo550eR9CJTuQPCqxapyPEGMPePcBDjkt5CYqjrS25o5iuTnsABlTErt/1duP2dENGtLC54HCmf2l8qT8N1cC6gkwoQLNjbNPiefUzxz7yGy4b/SPgz9iBV+qRGYumAHit03l1faLdiWAOpNxOuBDfeMurXNAOEiL/0iDRLE5xM5JXuhREcQnX8f1D2812/WaJmQg9KeQ42ifZCd2r81GnBCisbxu1fDYLCN6OoaW7SLliqaiUtuqvMfTu1Yzgd3zBhXXFkfnZ4FFEaU65hC4F82xGTORv0vV1TyOSXd7adMbFuSqzXKJ5lFdDBmNnl+Ji32x8iZQQPDh+d2omJf7wVkkP2WDWB1qQVv6z9nDMd+fkX9+0NB/6s4dVTJtJbvsDNR0jYf/0Ut/TenKrF2vxvgGWoFRlVWlFnQkRba+2dbfaEY3/YwhsIbj6UuYo7F6D9FYE2G4s4LwGBk0nrVXb8vGgRP+jX6s+CqW8WnBSZgaVBtaYL93cUJqkLMLeWA2dwofV10ntruEbaW85RBI/Ebql/6yQf+k+3wIoJz0snH/CczXdKvlBp9hawOUb55y6yyDsnyy0vyfZ+9p3YGkbGvLiqwX/mD2CBjL2/PZI24HBsiEyZtk1RDyroUf3L+H5cbyrucOCKWCyc/J9A9C/ll/ZIFkw5XvUcYOuKEAs1W9cdE5xmxcuPvIXENWuXs3ziEiPlxseiHQYO2UHEBQVtWvwcClegKshhsJbmrxD+tLF8GRUIAj3VaXeQfQ1muT7eecVl4/Ch7ziZqGBZnPPKei1h0Jt8L8nycsVelxDWMqCmYabysq85DErzqy/hevGycKad70tQ7P9K/VELEop911t1YrcREDPGKNcRL3/aW2NY8g4XzVIKCkprZh8/h946TSsN51iObTfjoImmkz4AElD9Nxj96bsHPOdZeSoD67dRTmL/N/DR9s77RtasMFA3ugvDFyEIAI2njkSWqRbv7wCWyLJoOweN7TF0L2Mu5bEjCY7wlwt3zVKOOWKWbksjTwaYuzTy5DDmJx0WIaCUR/l/Idfj8m3RzReDydNZVwIkqhnQSeIvXCsXU/mFwIfglx9Cx4x9LbgHDgiWpRYZui+EfGA6POud3x1CqDJoEP+wCzJq6I5aXwVfFxUYTFWv8Ior3huNcUXPX7UGHPOUfaVSs6zDEj+N3d9fd0GiCKlv1VvNPJIwVANlBueXtO47s7q/C/5Xl6icwJxMOsv0vlCcpGyp6DSL5EDBd9BQEPZc68U2T3ZgL0jyzpAEnrzlR7CQK6Az49D/5ERvbbB4Z0XfsbxdYgRK/OEHOJcmqCs6G0HaXByMTS+nQyhjiktMLt6J6oUHBlz3jsqPJBHnL00WUWNbbQnu63R4AHR3Oc5CaA6b1R6ucFh/lZNPxK38e1qchZ/y1nphy5XuaIDgZFe8YK+ZeYTXHrcXK4A8c/XAnjNo00rfvlJ+4HXfoJVvhh3+xnVZN0X9mYJRc4x7NB2lIdfGqfbtlUWwP5W8rTD0viDH//3oVoUIn86syT4ylMqZyIZ8LQxs51A4mpm3seVQUiIz7bhpNLKVsiWV/VjhPoQylF35JOF9xxea7wxRRLKunughNN1sGBwKPy7PaFb1fAzGOqD9OveRNivE4/GJ2AcEp5cXZsmSBIkPZqkkjxyijwYrYoHsTOyT0LstIIRzAe/f43al43r7GiJlpG5/nNakc8fbBEydHjAa9eipnM5iQCB4G3jteE6zdaS6an9xYEkoWejNoay4cWc8U3mitdAAXbccf/Mu5x/Vitl/fjRuNTyar38mJl4+F3vOR73Q+oxX3z3CquoKr7IL0cKsxCEODQ3h/nffw5DcPi0++i2iAuRUNwL9VpBe9cPjTEKT4Rk7k5HbVfZgTPIlGmmx6abohCDc/3ur5RcNHYDMVyfi8ksJiqEGkWWIzLjsVkL13HdNJWjUvW0PqvLcGEpXiHWykbjmayw/OO/1ngNHcjOIo3ZYw0nemhDBXL1GaC+8oBQ2ma4j6otxE/hVyNc5hQdy1qYLgQya8PeexirdMu+bhkjEq/1kKxW9pBsoqK1vnjRKoOfWNVFhFcaWrms3k3cpCYTSgf0arnyzzrERhHXSS0+ZBuwCsNfjkPq+kbLbZ8tPT45u6lDEqk89IGUYvrn7qpLPPvE+nfxE1P+wR2pJV6nB4D/CCKODIAYpWa0RNWo/t7XXTxpU2zUn45qZFwPDafzUGKu4mLwx9GSwr6uOPqa1YA5Bz+332+iW3QpRrVeKdP6+ngOw9PThV47eVymbzc1k25BWKCfrmf5ZJQ4movIMaw8uK14DLZJplNiF30rtX6FJ4eVQHM="/>
  <p:tag name="MEKKOXMLTAGS" val="1"/>
</p:tagLst>
</file>

<file path=ppt/tags/tag22.xml><?xml version="1.0" encoding="utf-8"?>
<p:tagLst xmlns:p="http://schemas.openxmlformats.org/presentationml/2006/main">
  <p:tag name="MEKKO" val="MekkoChart"/>
  <p:tag name="MEKKOCHARTIMAGE" val="FILL"/>
  <p:tag name="MEKKOEXCEL6" val="False"/>
  <p:tag name="MEKKOEXCEL7" val="False"/>
  <p:tag name="MEKKOEXCEL8" val="False"/>
  <p:tag name="MEKKOSAVED" val="1"/>
  <p:tag name="MEKKOXML1" val="4HooU0THZk28POP9trq+pbTvvzd/gcV8t56cq85kb3NDTsUhojRA0EsgEHHMH7oYP1SYpn09ysXVivguJdhTvfyVMsBLTGvcX7WPTor/CmXKFGCqc1+ur/ZLkecd4XTq74Bwr8Y3uJEThUWvnm7wOaEchXGqgXBVfY/56cxSq+zcz06+7MSxooLbXi1T7at6uy4PsYG9mnGOFzgMbG3WCpzmgaupvohYLzUufHfd4okarjCAjRemx7X0QAraQ/vhd6EIv+pK3y1eWmAnFkSAqQ3wycBCl+Kw/6FFAta5evvxjWL5exhKYq4RpYJfs06EvEfIbfPq5XgoRX2T2YTC5mpBLZuvO3DZEbdxodXCqf9qyJm5/bomKy0oR5l0qc4hEe3M1AOBBEb4sLRWLccnT9BRHVRaO49cI8cjd33s9z1YGnREbqc54+j0rjvIVJE7FXfQ3iRlPzhmCpL344uHOqUizpddxzYizsNIqdKNTTrmBlKbAlUw84B5WXtVkmh028xtYvZt3H0wVzmQkZ074mfxhxO1WefuMav8yZqrOdgvS+DdIvq5omBka8mNggkfsiNDUW4/1JAsFC7M+FjQzdCC2N55YFYL28pB6Um/xY1IqB0EOfsvjEf5cv2PyN0gDtX+orS86brAnzsjhV/4PfsHTMEPNE+1ndg6QN7sYHRO2Csq296E0VJ0VHjf8YK4YDzxVGmLUiO9+eFqEzrIrcIlLLob4MrJkuw/LcBxGaecGOfe2EWmbZw3D/vgDkwRgTahGmeAYAyK8VQtnSW2pYzCWXT6IyCpJnbmMZUR7GBODJjsG94pJSqjmh6Pwkd0GLr3sRX8WA0lUl/7K8Kmn6gt4leC+2mqiwGe7+l+ljoV1qLFFFdb+JE21dveLux92zhRl/sQgTMY70VF7D6j0ynMbpXEuPTSRDsvaOXf51hIx29QKmLNd2ZNfaa7EOrAYa4B8jRYYJvnA1XqiP7QemNfaiNOFzeHJ1cHUt9/+hX3L2mIK85SDCgQrbeZKI9to4YOtYFMi0MQZbGGTWyD1tgZHy4FQWs2fA2Sob4HgCXt6SSQtX2rqS6uSd6flof3EDp1aLdquuGRZuyKvkaoi29T3N2Suhx/D2qpDOnXG7yDHFznpDbRlzE27bBBiM392MDXJPaTe7pIMnu7YSiFBhvfZkzDHW0z7OOvwhYdRGufuLqQu4qVu4UYUjyRTkesrf9bdApSVNs7FXYBDEY85WDgpPf0Lkf2r01UatKUVgfWjsCGyV3mKwUFMFLYj//5Iy1up9LOIAvuW5OcDvKqMwPrreCSeZTJAs+4fIoDLLhjiLuC6jjFHqG24HTg3A54YaSKnTz4c8Nhcj/0tT9maGx3BUHdyQlpBgPCyYplF+XDFbG7iuWkPo+cRDqqui6xnDszu5OShfSLlALzYPDFE05TN1chFJ0yBam7RBj8D0Dm14qTmn9oq7HrHtnzPMDiu3DrddCvnchHwxVwtKFWUUQK07Rzhn8xPEn0nuW9YiP5SqIKHeZkFYjHkqW/apLARyrUM1ghYmEyaxiV7UYzZ8CAJt7+4tkCxzWzHOFF8epdP//dC6UhZuIaUz7aUHIaVyLRrqMNC7hWgCJQUtEXy63QWzbEYtIN4r2dbI5jHNX2fNI1oNXvjZvMu8ZnIuiQB1GnAKPU2qOlnO3OJo4QPUhnnOls3w2/I65dAAeJxqGgEs5387kDQ/CHAQu8P2MvgQO46i/9jYlmjMN90VwkiCj3tdVU7W/uw3XumIm2QrdIZI4rJgx0uQSX9a6pOkFw/eoMGERzy+GioFQi+7AywQ1MZOt53VxZuo3Tv+BUJCwy3kedIRYNGiFVNipFntyjR8NQkbyAthxB4Rns4YhU2mwNB+dZnLRWkRpqCsy1y8n6w5v4lOiDYdgcelhet8QVr3N592ZB56OL/NjS9KG5q8QZ7BnFDBJpHpwo01H6aH0lpp87spsXMhTROOAhH62dBunf5D/W9Tzx0cSVRZsRxy93pXzy+VtHYynPkXQPyUgfrwggMIES2jliLSbUSvF9SAy+aSrEhMImpY2lZQfzpWGHa+zSS5q0tsdtLYWUl32QDs627Xa8qW1VRAWCFip6Jo+D/jarwJBU2eMqSnbZ5NeUtuMQ5p2JcH4ySvpAXAzKm63Y6SI1G+U7jTSLxk4xZ/+rwjzrXTn1GyopcUNCZr3tGvutGrua0jv7SbKLdn/mXYh4XNMmV/ddOVdRJTjGFywLROmKS7OOj2NOHDnW1OciKY/jcbKndgZfndfi5vBAPAJhOUVulrWmZvCUhc7i5OdgWRyWQXNpzXMuwvZa7CfznIk3Vn1I33Gsf6R9RTunve9LnOuNjrYIxNn3xT+e9H4e9qdN4XsvFL6Grx5/Wol5IAao7++mgwnJZOrVijSIykksgD26wdR5i9apvmyKcHHxuXnlWxQfLjBFwIwieUQi0CupRTDl2Wfn6jyiDAWQWJpMyWJQe8BSUAyRTbv9wHeAm4bbq/P8t1jO8xC+ejfD2iqNF8HQneV4bFANLVbH3T+Ha+K78TkSRg5DZHOa0fABoljPfNYxdlDqWr0MeFWcdqX6cn9sbROT1UYlTJf1zPhVh0JFDDP8Bdo6Sz93gssXlmJZ5KU1oPDsuqGDt/TJ5yqiaJmjc/7jgJgYXZX50WfxAVaoAJZXHH33U2Exc+Fov1GofRQkHw95NivEMk/h/sPEzWxCscYNt3oOl4APHMbXM9vzEJwEwxCBd5oyjDdjXvxymx68nYLc5X3GpUBriEElMe1TMVYFCujHyyxuMdqmpqDoPydi72uwYOXH0B9UG2xmQr2NNWI4z/rcQUZg3EAQogpxbWDMglS6ShbD2RVp148KsjE77ZZ33nGYQu7dx/dIYEF0t2azgwBxYsFbOiiPv0i7A8UQ9z27+Pl/gjK6Z6WmsppoTLFybu6CY+BDG29WZu53/S7oEyIRDVp2QFSY2FLWuDeB1ewl1bn4DvRU6Ge9CLKw57Yhdzpp2T3Nuuerslax2s1ELlu36OWFNGZNP3EV6cPmp7vVMKWHRswLrldVFlX2X2FWiR7lQBtCUBN07+TJ53coMi/tfb6paKBcQchOjZueGdD3AyzVZV+T/Ch5FGul2CMxE5B2KZOuOp6t5ek6CRYh/1EtW5Sdrp7XztNJRAL42ZaoqSWnn4Tnc89Kh5m9K2Rr5YGJKIkePsWzgtKDrAQ6NhHeINIaPmu5GEXVYkITJ4czY8jBeDm31r+8d0mxGqCeUGxwDD8BlzY4fkn+jzuC7Qcgmo6MouRfEY3ZV3L/nSpw48L0ltsQcv6LwklltJphEUVjlnsjGDUPG3aw7OFlaDEavKlOtK5Tth8GLDl6C5Uz71XL4H6aGAWhTvpXDlWZTyyPWb7+2lkp6kCLb+ULSilWLz9VzdQFC69MLEbOvjRlAxo4itFoBPHo/ZaY5+btZgxNaIVWSUtZmbjgKjW2pJokOL4dgwlB/lQjTOLzl1HvZjbXnsZELiac5garl2iPCbzfCNJgX8VqK0BAb0/u+PfIq/Dwm1Wi8ibNVPYCwF3w5XDYiQSDg2692dzrI92zUUkMmnKK+YUDDMCK37+CHW/M2j9hgD0G9zseWIWvLx+NNA5mEpBfSoGvkKPZxV5g6e0l69+7wt0cYHQ89YjuFxCGZipxHO6fa/EYMeCol9IVAUSrHGSFdn6lgCnPP0mAr5iKjZHnPWFFujJTuSnIHFSSO7Aqk2ZTvC4v0PqkSIS7i5gweHC8Kifzk6PJDglY3FlSNGC4BlucCZ0Jy5siXVP0kH1bfCV+dbJ9lfR3Ht1Ss2eLDi689H5dQf9hwZk5lWKpYc4jvonjbkjB0ltyuouoKRLv8yiT7UhVkoLi4ZAs4gmOLUNszex6Ddc4JVEn9wCIjtocLt/Ktr62Lh07QcECfOT/Td67j2aktryo2v2FYVlraNfpBCjv/INM3X0hp9DG56FTGr76qnkF3bEbK1wm5niGvSCB8J/bQMgeiVMRCeoSHiNPeVtlsm1izW6WLyve9gbbMc6E8+Artq+wZLEZ9tcj+53kcug9uiNYhXG+8iadpnAYcEDqfwbfWZog9xPKqKCm8qmkN4jPJ+iaGAC4fkISeLAfQHQKqibXZQSB3Sw5KdMCPDe5lYeaBFoJIWYDGPS7LvHgz1fLqeZt8Tff1xzdGFEUNqYYb+yS7FkMR1PtpNninxWs1pTNhAC0cFB4LME7bT7jSf/6qG1k9uY4etCR1jpdqtZFfiehcVAeIu8esRCftUMOy2d1lGHeopAkQC4KxaOBZIT2N2DyBs6dzdtG65hSZgT9wQaK+l7cuW3xTXjJ95hCD75Q8r/K3lVw2C9VN98JmjvZ7xCC5timigbQEiFFx1QfW/t57fOdQU9Bhdgk0jXo1KfH40+E/SmrnCyJ2ucEJBrAKrw/JC8Bqxl7imkhznjXkSg7WWCYy4xeHYTU+JjD1wtRWdubnf++S38P8ZmgHLiHSyR1SdLTUS9m8vKeaPzD8ZMyRd2RRAygA18mdFCJXIBauDT61M6005jtMwKARHZ5oiA4E6WNHRkUbNHxbE7jPiPnLJkNre/R9ohnwlfRPCNKQaUtgg3l9A3qZsOEuTBoC835Rsim9xyoVkQYl+liBAnQZnhPbvW9wAF81JzzIYf7whdbWKD0bfiBfLUJ09YBN4vpOrO/jh7dOd0Uv10VtTiWppd1leHnAXcm19t+ujZn8A4rfKC1Uw+6+hg7jQilHdCri6L5fZuZu1/bZOXNVwfkFxrLXMgpwHoNLrxwEuYcQDMBmREYQVxvNmn8YMM4VZYe1uZXxIxyrLsvFzWyQhN7J0LgOivJLAn7qcArpMUhofQFVisMWJolHA0sEIq5brxfg8ELQixyz3fwKlfRkHejTIj6GzYK8igbKn+qB1DyZnBaFbjW5Ng7GEV+K7WVBXvPpOBFGFlpq1aUvO/pB8qi20iCfPwaa8IBP8XFZAJvqdKxm4OYP0iL/Wnxak+cfr86OFqqOy0eS/hYZ8N6AUDWZy8+VIVROnMTpMKK6R8YGHkt1Y7f5E3ZuT2p1TWfZ1l5AxIDd8At0e3XiwGBbTSjTruj/OZwiIEdQ8kGaOo43dzGi4p1aB8yiXxfiTg2yeaij2nzeLxpYidU5jWLiKBwUwYSAJfCysyqosHRs1Epj98rk4xq3ViBLnEIGsbMrbSqun32dFT7HiudjFevn8MvVlU2bPt94zwaahsF9Q1rhRvSxU4qMZ5tAhkXrOffiikEey7UQoKqw4E7Pq/gp22CeK0dmldawVpQ1TPQz3qpXEBMdncUWwYYuNSVpyMVkJ9DBYxMUMZOpCqM0VYlzKzapSHjrZK/oHmcxGIH7EtAa4o3by62ZY3WFy6UecFfCyct2LBemseUyX55qrZwvqqCCMgMvbxDg1/CwmhMAlqXBNuk2p0stt0rpuQE1RVGevaMKnhok15aaiASk2LpczLZ3Dbo6zg/gDrVH27ZFtE7vRT3b9+L1wZdnHZ5E6wxia6EF9FbV9MfaB5napUhprjUJ+f8NMEHutCqMtoScaIrm3CKId6A4LsOkWNmGcEDeLYI3ZtoR++3zUNa9fenLpMLNPRO329bexArQdVTRJCTZnNdM95TAJY70ak2DrekZHu7ZeeWSs1EArPQBEaVWNfdbkYvkGVDOIwk+EEV5rVYbm6BOFyAqpXoD9PwKVtL2j5aft30qu3VCOb7nJgk3m5MJSSFWJEEWAF8Bugaem0b8xJbex8ljlID2Gxt08Fn4vgsnJa1bsIDMQTF9Em7izLp/phPxPELn3L5xd/NCiqzuGl2OYlhZVQlkgtLkbyRyvOyqJH9nHi6gBOtQua5zbW0w7Y22/GoK85PWRfP/fLASCL8MaIrddB+nju9aeOPJJ7knpZvpaEbgFDZBjmGAEBwV+n4/ZKWkjzlnz/kOcjDZyTYOMbjWpbr0rHz9bGplx2Vf+ASFQ+nP/t8NDdVTfpVwiQQ0OtZl1pqZhr+pCrFdxNnxZbVboEEHOSukSqkjZLsxdhfs2BK6GaVU0vjoq700VoRg9ua5NLuCRm7gjf88GVO3STRXcqq8smac8EqKv/fV/JRfUGvbd//H+E4d2CWcRSjwtYcBotoXzkkz3f1RV06oZpkvZZWB+wMDJw/ZBi5xZZfCbXZdo1LamwzxYG2k39okU5o1NOrJJ3m5pRiAQ4o1SxME56tivshBNMPzXIuky5x4BzkQUollt9wMaLnyEMjmxoO3f5M1HehuPvKaItlMmZldPUk8NVlJnZoQnG+VuViSGA/dpSGtT5/w++FK1/RHOIxxwZ3uOndigOmDCcjj4ORiSEXnrQLeuO92OidbAP3/ua56NhwjHqLIojZEJgzFbVsQO3M9YPFulcNzUfMhTLTifZ73FgWR2r4+fXrV8cBv+v1Es967wowGfVqy011luMr8l36MDDnZ7NsC2JEInqD67BLffGO/kIzMrrhx09WryYDdDDck3bfe6oBftgP5jLGEIsBUyj53nt8lG9Ol7fRfjp1vTOHO0cIv0kEHDIlQ4UQ7VKcYcMuFmNThiS9kGYdR+KHsbOkj1KlHJwSrbRHedA44g+YntcyFbR2m/zyMiVRaie6SpCWwGkIwKl7qPfmXgSV0nrsZV0Pxg2+Axsk/9atx/S6BgxZabVklwhbpLWh8o8NaM5yxg9V3ZcpC9NwHuSHbL/MW5gnG3t3NBGyNkQ1NwBLqwcWRDOC7fjNQupzmQIvUqA4Ze5v3FU2wXz0qU1pAb87hWhnqO+4B7TiBbhOUYZj4mG/qkySgphLm03JJ6O05F9yCNASuBambrx1Dbq8KjNvASWnSNJVSGId9s3SJBYU0mH+vTnb/q9ihKCk2MJsSNSCGrl6PWHeEGNBpMy6CE9vJKv8SvrqpTyv16xEpQ6v83TY3fe2zEo7paEhsiD/hbl3l44z4a6K1zKnIFub+A4jHjmxxXVZtTNc0CY9kKBhoij0pT003pkCQYpsa2QBB4grHoqcp1I0BwiVEvCdxt0r8SWOG7Ln2l0jwdJpPmLAxqiulcfXpe1Px7FD5V6x1n2gpaMuz2lrWb5Cbj1dtjJrM/wSKmKqb22Z4DysK8FK+FtyxrxgFgMBDwIsGqo6DppvCgfhTQuqgfLHVrfSn4qXBNLVoXHN1R3QHviZbyYgM7iKLlMOsgn7xA8VscFUWlv7sbeFX6Me++gg8wDUahceRS3kfQ9Dn6QPzSdIWNEvk5rXFUU0cogQ1s3Til5013IqGco6VYGWkiS4Pir6cVYjTN7q/H6oogjH8bAWpZIqfhRefiVcXFfv7B9U5HJcWqe6QJrCkYPmmRvDHqdd9MYUAg2wGuuoaupHP6rlfDTisurac3U+BG/KxiZw0f3AAhBi6K1tUhrSD7AM2W+7hyw3iA3c6v0vsOfeJt186S80f24jgGM/47pYwMnb156dNpBYJ/8moI/Gr5BtxNebbPEHcZaEupz0yTOZeOz6gq5NorrNzoVc0XU0njQfIJiriMUEBTPJJgjLvcinpsA6rLCLnPQKkYfHg8lch8dGHmTi0+rTKDbbIg/l3kg610lBakWmwNvH3J6CxDl9ztRxADMXsOQJgTdTLaefAYCLKJ1YaEoLNEFSWU4erEUg8rIbu9/h6E1fj0DKZYkClVsKzmdfi8PRCy+AbvaB++bu4VkScgm3SuBMhwIz+r3CpKHCIu52MCcplQ/m+Cwn9UOmeQp+9ZTuyIUKsjE0E3pnLt+1Y2oS36hK68b3aO+NFb6RzIjd6LhXofWtzmF4QsdvpGq2idwaZC1FwVxhpRU9N3ugTvAkQ8+9D+90/BNBeUMN/GDwe5PplcOHmGk6Hm5o7b3TLnELhQFH3/UFxppjsI1kdTC3OJ2bWNLWQhUNb/NGAfmFpPTgK2cSvGAHX8mMPCxhKA/3xacK1eLTXvwgfJBho1Qqt/1zz4COydd+h4oNEpqILPRDda3+ECBt72BDIRMjwyn24VxLH+H6QObiV67uCXE17bzoyj38KqGMmhv/t8Xd8pKw4A4eKQnsbd4MsmVgWVEH6lUVBLj2pLoRdSfhNDD3AaXnH+mKsOesBhuWhtt4/lpVgltB3akI4exQTMuMLece9u3uDHmexQFiATMOysiRJkpLupWREP9UkocKzxst+55o6fN1cCqaFAxyqBR3jQCNg8ZlR52qx0A31bnBdLgxnksAdj6ANs7fK4eLew8DPpUq7vfqv2zHNWshxK6lQhPmMhmfzy83z2uRR5/80w8TdFafKiuCtY6+CXrbLud6idWEkocRdSp4CMVA02ptuzuVQbqkKDLfNdp8wc7r9LPcMlUmf4YAo6omgxfFsSn09t1HnRHkgJ46ksmNFz6nkSmFOm3eeNNwpI48Gs4JbUcjazDqDlzA2dy8ZHNyej0gByDhkMAWNEMBCOJU2609J/ITFKur73urIZGlTEdddwn5MqmcKCrjZneMOmQoWSAoTxBScmeUajdGs9bthGdVJpZLNr4ZdOgowDDQVa3tQTa8rSPZ7cOO6GJ9VaUmokspRhLuJKPpm1QP6zbBF1dWxbPzT8yOpCgMYvYb7XbYkfD2t3SL5K+o6+AqqQE+vx98xGpHTz7ikj7X1rJWC7oIaRB9/5h+qef6zOfEmMCVIP0QQpSyuCyw0q/x3kRsGVqxRBOCZ090Z+3Az7NRL2qytSQpPoM6aBmnDYt6JDrxKVc6+M1ZGjzlqe8rTDF2R8SHGLPBl+2QGVCnMLVXoU4jgg5bnsbSMck5pMHsRogiG2oKd7vt8Mw5bL9zAd7tfRxOlkvV/8FzxQl42hRn2bepK0bjz7DfuHjTrjB7DPMnJTUzSVcQItlWzTLYpCEkdu25b5cB3MEOIv3q/ELs6JY+d3mKkAR3qaeYWoTdTJKLAJVvuH92220JU1cz4q0mLKMUxMgPK8YYrmVB4mIg77Nmbd3JF2uzr8AYSRTw7lFjy+H1lrDG9KCrfdYrOQcMHXXE3g7tsssKd180RKV5teiuaNJRBTQhkIKtSkdPp/zBwHYfltHxUt+7Mc80rEhgaj+8pa3o6V0dRbK+aDVosAjErAihQeWJFm2eluSyM24Ap/uKX5rd8apYQdksG+bWfTusj/xcObl7B4ADR76p4OhbJdgjwGMFEh934nA9GvTv502aOsvQcle8FyVvd88qmkXGJDMQW7+qouq41M7W+ejWIPpbyTrrmivROe3VrT5CuzLnffoctOWK0rJqpyX+/oKKNs5pUNOKloRhu6r360u6TQrxmtN4i4NRTTaqNqOkIdoTBv9NQq/ELno+Xg6jTnH3JVEB//eangdi4Td+dNZRR85oWiaDIRGt7kIl6oLak92LBK/DzdLAFoxtlFeGh0ZLx+v1blrX8p4Al6lanSIS1pd4J+3XpdHHeC99HPgTX41+AP1KQOk6jPp+rYO6kT6JcT64vmeuI7GAPk+T9NY99NWPRG5o1LyBjEESGVmonheWJ0Yv/XZphJyZs5lvtsXR4DQNu34X8UojA/IblelIqWftVL/t7iGc6mib7WYmrFu8OZgPsLUR5N/5wq2FxlVrIYRLmtpGVtEyM9wgoif/TdpgmufmVvLMPmRXcdg/USdkC01HTCdYGQDbcDkkbkngUqLpFtF6ieB+rR6RxyPRLgqx9rQ1El84Q+9P4Mv2dLZrZJ6sFZKy20UptqCrw8ueEXM5Ua+oSlSXSRUHmT9/Dwhy3M9LIGuLuJmOsnU4eLnyUEQgqvHuAUyxeJCyFxEYOvUL/hkS5k5SSgo6tjEN2IyQOf4lzgT9WiJNPK0BdP2y7QeoFFUsciNjDAygVQjzVXjX3UekcSKBVkicMLOMrY0LbFgoiwsQNcV7pwyP55Vq98D8QlEWlpl4ezqOmRrwmvY7uBJBdrQwSnT/3mb/skTvhoa4mV5ejDOIc6ZOU7uwBvkvyAL3b8af+X81TrRe7HDNr0oJcMKq8qz9in2VK6Bx0Cdo9IrwL4ba1eZ9Mih5UciQTGobusJDwoy7utkKxiBu5y1XAjRQUQZ9MI5TSXRvuLdMbTWFw1ASMqh5mpoavftaWxc/21Q2YJ6QlyRnpRb2ilXcMDLlthYB0K+/mq//Dp9LtL0fe0XxZ0D8gkEvRw7ttF0dIAyNIVsipUKcBNmRxLcmqsQ9sOvCSWU4MFY2m3yew3v+FTAOqEL1ZUbOza8LIRJtAOIFinv4SyD6FKWqfplS96DA+NXVkvS1QQBjzLmClTit87v1pN2eI6IRiNxjB/ZLJBb4mL0rYpWH92mykFl3Kyno+zr8gBHLtHgUQHYE4cDxCOK7NKZlQ8qoteZnFzNrUcbvfCbNtBg0su9SsD+GiomEsrSkUc9exCxXfOBcLbgMMLUvenIiRnOCy1lxLWsRjO5QliCcPdjFCXlPZYf1KJWCZxWkd8+lW2cKTph3ZwdIqKY/uIERLUdHA1NtBHcyMjW4spDQCfq6bvj9y/yaWQ9V2yCxH5vUVEkjR3nIJP+g9XxRcr09zuaxtw0zZVixPmkJ1FxG6IX50r9DjiQAxLNi9eYp2qf4y4n5H2BLgEBpHXid4DpAQZ+wPE85ufrwfHFEDliYaKc8kSp4gK0Vm4+218gzyDoJl1KoP2wUThFB3+K5XVZv4B1Zg6gv2GECiF9k09SvG1nvLVW8+2uI7BpdPI/AWRiLDNJTJ29jV4TL2/TfH4nsFMkRMcKmZ8ISIRZHmh2fbfSxcV72xNSatZLI0J/jMIFXubGT++64umSotVxMhi3SOmsfj0N+RiH5QsEfb1MvzWBejI2zaAMTO4xDclPj8a9SoMVyR0eRyTHEK8YqxQZscktleb3tNJ8nIzUszCuyDFDFTJ+vf+1DGRkoR0rzZWcVe+KXIksm7dUBjDcQi7nVdTSno/a53dSDemEzk+WS7dg6Dm5fvNg0aQV53Altkz1P1Lv5cPJskV1/UBXEZe0cLuvAMPdhBUDt7iScsKsfnExIAQRX2vavFgCbqgi/WO+RDyi7NRqjK5Kczf4dII++TNXO4aH8E41FZHvR6TJGzAQTCZfpLQ+bbq+cdT7MD9Gd/ttPb05r2N+VLF5WeXB+HfIwKkFdbR4yq2kFQqQJLgUJo0eUZq+VOaD4z8Ku59JqBsm7Cxavjk7zD20352TjKaHbJKUWcdxK7ct6lCoDhU36UUQr1Ag7ol+bPeVOZQSuGNdZziNYsyFD+EEnwyZJLSQzLO1/1dlT2acAEQKnmkN7uEsE23qo8vb05Pdt3iLlL1M995yF3xp4pdvvuhp3V1d8vKQQbeNdUhdNj+bkQeqG1bEpActYLe45TdoqGV/etwUw3ujHfHnq557/5oT7KJlcEEuCc+HalxDzUMbD6YADYDu8ll/gFFysfVYQsktI+5Yo7g5eQ76MfBOVbX8XhHPLBwiX27tDfI3YGSBnTUC5S6qbDh3KQDG6ckm+V6cHDdYrgU/88tB5s6740kAuuqUiTq4GB7fHULdwxOv9BrhtoIzAB48xNnzyZIe1Bk8c1n7u2IJfuYhTPR0oH8S2Jq/80v696iMnhclVaSNLutNtJSY7CqJ1fbNgvVGMAAbX/YlfUQY26qnTprYopnYvp56DvA/HasSrqHNJS9VmrzI3siiBfSUIGmbrhTYug6dhMj2QiT9Ht3TQ1ic4CTEgaV6rQeqdI8CJfpF0jekRu7l6zYOHTRxnASD7xjG0RAR3oS5NgYdvV0FEMJ7aWNksiuc3YP5XuJW+KQ3FkzzGc2MiqjATfJqblLCkkVThAx5gpdu9a7FbPm7kyganZWz+9kimRCWxO5ifhOxqKGJiZ5zN6AzrRAQ6suWFG/yCLVqr6egH2xB83inhiXUJqRd4AXunGcjJSgjoItwaEJrOjddwAlkw/rDUkPjbjKiOFGyLvr+I3ZHYoSC5rPl7SUmpe3nG6e+zfYdPbKb3CCixkqcPCx6Hodxcg4/OV68ZyHdOKqpW4FfeSXDhoMGOVxobqFkjyyfzBXK6FtURFV03JVk5TjpDsZk5M+KCWbhID9JgvEy98iVTl6Bp9hQvfoU92sB3BzwipKa21oKdfN9qv+7Owj50GtSOkZttoPMVF5iZ5H8tjbLilyczeLJ+SYpRc4UpGF0P7LdkSP/gtUDXEBTLuOo12DlVP/MRCveVLepjXTF1Ueif6A2x3bwl88Mg7faw6hN1eik3254aXBgK6ZPgdLcm2yOS9L0whPvSclTE9BuFBoe5/XFfBzrnJax3vZeL3ClqAXKCbn2rLGsayAS9D+DMti1/yGBJ+VE05QgjsR6bxtSnqMI9TD4BCOooE+Nb/fIioH7+AE3H3+WAw1OzjyosW+Z0ToWvkGaqvnQxoz/asm+toyJmggutDmj+S5VEU/YQ68+2uREkDi2Kw7RIWpxqIw4IYOW5XHwQh3CwfMqRe0TzVM+OKdVq5/xTkMKI08JSy0XWN5GHFg7qwh1kKE5/piTOyp10sBqPpWUQ3iWpBXvJZZ6zTZzPFhhUQsxNkdtpkKz2ieP6lK8JPr7y/ILqbf/iONPhWXvMW8NNMrJWtIR6o6VmXSkh9vhi9xXl6bSwRCd1xmy5H6mgZDLvOa7kOa3cXJ/PM+fBR9VCA4Ci6zHqRcavn5i4nrOqt4ZYADxnDIPR1UCmwRZDlutPNiA+zniHlTHwJdiAMWGJ+SqSfNG46mKtErQCMb7UY0wlgysm1AhKx7uSgrp6z5ZRLUxT5QpNfYb5dmjsLuv1clKPi3d5bzNZsZKgxezRJ3BAZj1CQLJZW/alP3yWY+kdnAJQ7XqlIzcsOr5lkdqva5dcOgHgZ6YQHurrHfJ36l1PGBMt8btsZoaIxKqCp/lHS1aEpII2ElYQWD+jz+SjX/5Gui5Kf5IQ8rR/gqmSr6jNi6HStW5H1ZFoA+XWj8TuTAXRGQ+lgQnMl1yAcF/rJ9IjbbXAhxB8+auTBEGd4+/aDshmg3FcteiURNYLDIAO0wvX13B2jEZFJRGj10S5NKtU5lsXc58Bv2quGs+qAj5PvUT2hHaO5/aoOzQHzMLYid/eaEmKfofEBOZLHyGTfIkTRYA8gRp6y+RP/xK3oAYGG4S6O4EX7jd+z2tyIGGA28bTV31TsIBtm1CeFICsLiif+0MvKWUzw3C1qqDeusZ2G/KaMFSTq8QtYmx37fvyCHj/86+ugftXs7HdNky+rr4dSEDLwAiAHk6PqPQZHxpqda0Tr5Rtjj4rLt8YhT5/+tHqStBAFTZ7Q2VLjls3rfjiYUdiuWu5FYeBBRmxiWZhPXodGvNZKydLuyUjdxFYWu/etMhOk0FwE7MKQApZgA26ar/FuBdclaBX+d2n26150NpJlNy7Av2USV+NfN0q87fYYN4UPMeTjMquNALG1UFGvm+DfQVHBEZ+UpwqM8fZCJFcToVe/GDVeLrsTD7VPy0jAlO11045QpQvZ3MVo3nToxg3rCRXZ6Ai98emiboaoCwBZJEEsgrcspCrtHXCCyH7Bty5FBTKibiiaauI3qRy/JvOTpuoO9t27mSUEZVC0ovSq/njOEPe9dIparWzw/z8Tgc9L6t8RIgU3Addqx77DHwzm7ZEGEE0czdXzJlLApu2zLu6JNCvB+jBWrbmGjI8ocVX962kuP9i+O+X54cRTjup6+SCx4RYhB19tdqrlupQQI3RtB+zkRp0ea2cn/Dp+yA+cSL4zKMpQqGWUJSbZRnNNgDwpL1qLlpyl99mqSGUYQj20T7N6K/VoqDoVLcxqPCJHPcPjzTuJpUI1SZ9cCw7hzxL1flqYD0y+a4EB3VrC0Mnm+HgOsTMVGWc6NvYsFfRts6IksP2aoy3p0Q79QEN5MFLB1F4fwpcj9MFMMYIYyRDmGXTNsFmk8pj6/D3rIpLyj2/50o7vN7x4dRbi7i3TMDYF7oEI7dq1wvQJLZN8d0DE/WH+y7Qc0C1sPK/7zODBAqXRMU5zz0ZMCx7BQ1vs7QELXe0Km2qOB+7uFWWrjQZAzlpSfNZRV4edp4VFb9eh8uOsyb5DRR1LZJndm8CWsmgDKvjGsBB4y751ufzfqA+pRGFAEENEyMSxC+27hmaP04PWOtKnFoJuq50b7orQ1QqAw/qOgZgYI3u/z7idH1tZ7bccuoJBM1lnquAAm+qQb7idf+ONg4Be6HPfQaWljUAnK4TN1FgX7UbOJzRI5hMjk/hn9w7IQtfCXkDcrfDWOD2OEh24Requ1PWNqPz4sFP8H1vSIhReET4hRp7Kf8Z82h/90FJhHgkMPk4X3SPxCX8ALTv56r5KLei7bD+nExPFcctIMRLw1i8LfuQu8C9RVurmxuXrx3jqQ0iu2w1peuwZ6IFnSMAIvkX5rs/AlgmQUsOPiwdhXJ1VwRll3akroZUWGTO7XY81q+vmE3upTgQeTPPch8nnmRPm+DAUIasp4hpTTXSnCb4SqjMrQWddrrAvcV6ei+RLUpfhcoqga9Mse7Cu7zr6KhSfjHWE41U/hEXIinvbA+fxVoUK0bkoBh1M/BKhECr2VusF6jvD7AoiO4MjPZZhkezK8QGSzFdF9r5S64GSGc014qlWVTEE5/jGZsAqb8/+xAecqeFYIfhtnQRQQ+GWxJfc9mGIfIBZF6c/9+IXkmzWsLzdJq9AfXMBgQd9wMeDyjA8p5DRpR9y5DoAxezPzTNii6KqNGfl5K9qVqQGHXOMWm1I1W+NyzeoJM3y/GgwhRo59mYdOGKUJsojKc8PqR5ekGWKJmN1NDPDEr/2dCMine3mrF0f04a8kXDs0FD2VxG1Yeey6gZihURz8BB4CpP5u5js8kyaVYFeHQSRZeEiqKOQSh329WBIAf5erzkQspgMHgL+J17oKIDVVjJwv9jSiZFlf6AUZudK7fFIsjHN+KP3LKheHLJx2ZljQoQRByEKdONWiGgBHz4RjWi/ddhAB9hjNFuB7ZR7t4hoyxrwqQizRn5bsW2qqdOPc3uum24GFYNplTzheu/IynxU1ilcmjruE9uKlHHywRE9lXCBnOqxGH3RfGsIcLTsygSQPZVmDBJogJPsK1Mia7PvWzCUbZdPwGAGHgTHka4gkzi6b47QWv7BeBCQeGkTznGGJbr5/WhIrix9RodC8s7UGVPY3Kt47wRlEgRwaFeXfDojHf+qMSwMpXbras0Ty7tqY8EdD2tywiXQ1ttlMMZNjT4YFgmHejB1uGc83whsmWwNiNaejbto6tsTf7kV/tyh8qU5w6X+hzFpfaHtjtiqFsJ1RgKSnEjxNv9KgX1/DPlJC7M210SIh4p8djzUYs5eib6jSsx9J/3xfy/FJKKV10TBC/CdOdxfGuWl/aZVGF33VXvONNrVjF8ABUX7yhiMw4E0xG02+ywXVL/6Do9EvMeqFr5h+/n1+n3/7/zmeV86DrYsCjMwnASDhLL48A/KfVPYXEwmLzt6fnVt2xacmaED7Dbig5V+4ikjer5PCHz1ZnNbiCIfZpzeXPJ9CEWSEi43FpWnMrkZvypj9i8twIJhroZG2RhtmokBgvLE3XxepFxAbYuAjFRh3ESGnC9ZKishjCjWrhZ/9k7WzDmL0y9Hj3H5kyALQsgkE9hkQ6aZuxaIZVtP4zNpZGIBdiT9rGw29iNMYnYVgwj/tWlVPiE9sYBk5goADMc6Wh7VlfVeSnmB/v7B1VaeQXbqvz5DcKFuO8DBqT0hme7/X4dnheR2QKhl0iHtvk7um/MPLnkDO9uWCuPdzFQ+3bR0PW76ZE2zBjJmbz7GIIkl3nzkMhVOmgPkXE+DtOCofyIK2L4f+YJngHAC/HcEjg18VKfUYPiAYyIRZbGtkPGIrmoTJbYtmL9KayK9N4IFcU7XNh5ObZDK8JGoTbKHewq7gz2E8EJ67QdgHjLPjITq+/4pFhSxPrMfJTPqg7Kdvea002b7OOLF+LZDVMz9I9QGYrPwWLjPXVm12+v6pVZzu47zTtsVnZI8fQMhJhAxDd+aWHGK7HPw3eQx5eEI9bk03zswbCQ1FOqjn3B33i9xwPAhgaqHcyZGloUCsO0FE4w1PHp27EbS0gwaOrUdxGHDE6M2px9lSkgQiK4teYCfg6qYBHRe25DO+6m8UoIrFj8vtr5Y3dtqketLnyfG1lQDerZ+QoZsWrFJHwhgPDYJVhAcAxvzB/aUR7jwVtIfi91cB8tX4SsipbYzCJP2gJUObp0BA6+SxvJ/x7Oli6SzhSx+sr3ebxDu7LIqkIxC5214XfdcpghofUS+HK8DYvhL2V9AORPOw4uB+9VS4Xre+GCfyVtDgwf4TUtm7RHsOuhtgdoEplxTMvSkKN6KYIAGvoIpdHiw1JmI5Tvb7VP/EyIhc73VGNDqDg0wWHUQLTAh8lGwqPqurxhnPip46RDzO85FlPS9UCwqRcMZgbQEPFtjH+DuQCRDiV4EJWR/s2W8TFOh08cFu4q/RG0LGEZ6hAltwUXmyM2fju1CUP1w+Uc+ykmg1WETvu0ASpUV5JgCtHQyDBlQTCEO52HnAM215btv4zrGfv3Ol8FbakOGkfPYadRky74cyZOZn0OyMD5vPuFr8NRcsF/41uLS/RwxghNsB/R4OCLR4pIkJD6dtoZf26w0+X6b/3t7AQ80rMGI9st6NA2Ny2vjJWtpxw1BIp300S37T3C5U2mHX+J/SRkX223jwMHRxrvQu4iaSa4phT19XrEh/nyjmeiq/sRMh7to8qeK1vlRhRH68SDQxe4LY6bKIqdnBSmE8pCYat5CDBN/48yzJ2x4Jxvl4/vmQPTELnZRqGmHdlFy7RLXpLrM1jN6TiZTTH9YI/5gUJK6xdseRBQnHhFQKihuMB5mbkbi/+brqiQPunqPlzsGkWPTBz1lqNVpRAM/f8JZEJNGIw77ADjhiJCLfyBisM64NzcGVIaFO+BhTFB+hX9uK4jzFmABjM28UntJ0O1Cav/KQiN5oOjq/XruSMPEscqNKcrF/CD/IKUHvwvY81LBGameDsNxtSZBHGLnPYTKvolSI/vsOagVzn50Skmh12q8pTpXm/xdvQoyI3gDImt1AMCAGmemci0U35DjsWJ2LH/UJanqkksqSpYjk+dpakwVa9YCCzVtKfnuCtmsmDRT0zTpUEmW/kMZRzvG9RTDEn849nfnAvsvjKPllrOdyyStYQhIE5a2Ik6ofQqpbCWy0NGweIzl3WwHPlWyRAQkBVJteKl6Rtdcl9IoLDYYMkhM6yaslMGy3pMHFm8+UIsVnuOVVH9JTOLC5V4Pch1dVGbsB/nV6LXPSoPt8/OmehmQrqJqgHPQLAoq1ShjRRfGQRuH+kgeXvZ5MC5HXe4RLxHlaTc2ZLJtwDBzum6V7eAoh8fBj04QAs6mfbcYXf0OvePJp2vP0YcFL5sSM5S3/1uJ7+x4sqQzG8GeecIBM9MZDNnbCg5b3ILa+hzPfdMIEZgCRND6BViLe1xDjdqzhHwNvg2SBncNM+MyapeTiDBaOCBYLZpeDAMgLMzRqoWlxZ0RLupcIqV1opA/0JUp7XBrMeK5cB2eSSGQVXT0510YLt1tB3s39zBbj6D5qhQBs8wIwT5Juvd1dgbn4+AnFbu1Kj5CWei5wIxLcTmYm0BuJ/Neo7t7tQ5PiCikcLRaov2VvvpsOxtdu2VfeNLeZcPqn6jlI6mNA6HNDMNZ2UaMVPqCGrT9mnuZwq3d16WOs5e5OZr/utL25R25CKQMNot44gtcpUrlTvT2vU0Vq+A3+thOfKoTmCUwMmDCxWoR9UwuZDDgNSXRRLQ1d6zhaClGuHa8gUxRgDqaad88fN30/L9NLJUWnmbbSRnfHdjhnixZFJu2+HkArc26gW1CqP3ePWyRy/2MXUbAkictUMUIU57DgQUn0U9r9VqYQ1A+5Jb7YmtO+GLLZUulQjYCWhqTqTqQrZKO/bKhRnzTA28XzjgLB7ytn+kgJ2xClwjLMNlmE2lHTRGh02g7rmkjJNOhow1sWlCPbLqCC5tYDiS8FQZb8GcyO79jF0cnWR3qoQ6mXh/De/GaG1OS/1qih3EpxefsHFRyssnxCHbvvTf83wJMrouq8EN1m3MjHJV+DSTStiJxCGIdAW6n00GZxRdJD3LYCCp13B55Pp6O98okuRB0okJ3eg3Ip1uQhTRJ9UccgUfAi9MT5ov24rf3mupMB9oytc3EaZLHVnRjiSMqkJ/V+0QklBJXwMFAiSVXXLv/zVwiWZ0zUFFDhr5UnDU9zySjM/tsPyiR6RtjAWxVDok+pHQR/5Fg9IWSMK9/HaPpTOvH//cFwmP1ffKXdrXnBu/DfCGAj4FGupcXPoMWCR/76JEmubuTR+OA2c9r2CxdCI7IZsHHr56YMLKusBQc0/PQV7qheYUKZ6RA3Gi6XDVSiqFGmT1QVnNMvBtbxiYv6JTvgJ9e/xXPHpUm7DvmHq3BY1B4m83/D95ynrcaF1eVHt3BDZLtc+20XiAchWtyKetTokE4BCB6oU4fWPwTacamHiTzrQ+sSoqJR1OOHCXmjhCer2zXbrIdODOgGzeklFExWDkyhw/axP8H8WSyW/LXKGRCgeeEs0BGE9j6BtE9HGraZ732H3P47dlYQapXQDVML32O/oP/DrkphTTHmv0y92FtrGfqeKXkhVTMBYmBTbopQBONHFQ5w06Rc00AQXrJM7S7YeblW0LCtBYUsfndvHdBVP9JKWv6T3Lg++t+Ru7AqAci746Sb3zjxmuTZ9TcrkbsTgIZSvUXK68CeKqodFEdLZzBU9Z3jlU8sygSrz8fAX6taIf3nQ93kvuLklmtn8EEELUfEus+010TGSgFByvHaZ7s5M9KB/RVCS0KpncGuNhYsS8Jz+AlJYfyRz4lchhdbPZXn++4esIAAW5uHK5eedZqLKH4wPk0MQWNnQGVsNIgaa3yGCqi8fGlqB7JFtzTEDcenjNrgOeOlqPG0ckpZEjqa7t3utstwHLId0Ip1LhRsTHux+vuDkstWHfTWRbhtYRCqv0cSRYQS2fYGgv5AJuk95PqXrxTR9ptQloxfBooR4EQCWX0I7lsPDloLMbPTefekX2dQkz3j4+6hlPV91muLfHkiyMo6RYbZl0PP3n42aY23F1SU9aT0KWHvkQL/qWaoZpH7MySl18GHH82SIkCMeAmfEtNwge//dOkkRxMg5yF/MMTyUASzO84qTQEsfl4VhuBHZHd9WcujhhyU3tX+8SYQRWRXHR4Q+YRSi94Dvyw2IYh9kbtjXKURfs8pGKY2BzM9SiVuYVkhk1prFD2N1xXqB5YG9X1lL+3GE8wCtviUz+OX8++YQEA5wvrKsyqTEs3c0uHE+0d3bK8JGbNxqf0kjXfamqLTaMEwMnw0f3kEzjCE5tvY4T62AV1dVtXAGlXYqX3cIjwMfCIVbbHqrNgePDr3LEVJLij0frW/Gmiy+dhlIGuGQ00yT/Dj1NM7rlWA26fHUZZBx4jY/gPzzoFwxgexTw6ejfR0TcZUYG+roSFIe1ANqkW7uRxbpph9YbagMLtFYTfMBkmG6Wb9oKBwmTBe1iF5Ik2+wM8VZmz/6ytpYhNJHKNeZdaHE5lu+g16ehZXWxdIZWiXtZitsL4ZVm5Obp0laIZEoZr9v3/ByxGxLsl0W9m4+7UpaHIZWO+TGorWqVOlkVpjEDZyqiO3hcdGDapOstbt2qOC7njYPy3TABEeuwaUifO1TNHQIV1R6bj4F2UD6KffO2C0YJBu3RgEZhUku8e/zF/JSMYgIXJTLGvmQdQNfke8WplebZHLlnCXKhUEheyRpDuWICArzg2RRszaebmBReVxHo3gJkNKT2eUtMlKt99R40HTXFu5JkJo5lMEVFfphJ0b4rXq+6+35k3tBkqIJeIePJ4f3A0U+VdIug+9K0gou+3Yj/kI5Z7Dr20IBfss7A+MxePnLqRxXki4pmXQB7WBcbJrfRSY8tlFH6XxXwDcNJLNVnWo5cCAwHTRIqsXOHWbOPEsGIIqG6LhzQfK+2ggMb9iBqCPvu64ApnQfqXrJ+BkLMkZ+0JYS4AXwArCGvh3UfhSURT/AYKNNj29/6N+TQrutDiADADUOf3b57vyHK7+1XwKCC3wBV5frTN8JXxonJa5MgpL8/H3gbQMGnMpvyfkfbwUnscixMNhb+rdPX3yehG2wXaPgMZspPcuHQx4R+0ZpDG+tf7PGt7v8KnOyOp2F63R+fKIIJ1WfMnfA61cQdDmJZFbBxEBBheZZcxTMfyMOUMdkCZuMmuUEb6DFSvFoSBpI7quPDdFzqc+SaKHm8AZn9vV63RqhYsbuZAZOznTNacR6K/M3CTxy3Pp8j+H/8VxZYGv++uiN8OCRgPCdbZrC/AyzclzmqcsnFa0kmHGb6Ewfa/Zoub8qI1+GYk17+y7rAE6sHI9aD5uYnOkmKwAIJBoF57hH/mHLw5tVa+BaVv/gHAlyraUS1Fa5oYixAq+gX05rDD/Gwunwuc6JxMDbb48QbeCalRPwHyviheTyNYsMyppP0iMDBzzqVCquytdQtrO/buJv/p/w1FXLAuVfb/tx+uEQzDL2rfizIWAw/9FODWpljqfQEtWhYjMSmqfDwpflLgPbCLPwtgFhB1IqVDY8m5mAR5dNaOsutnvqR8POI2gX1DgQArMO+lGsgwM+uJuOLoMr4Tkq7GkuliA3hxE2yR2/mtTvyN2PeWH0VhC8YRLEsjvkxCPSM1K4BtbL1JM4Bsop+VNTOn6djet8jQZ72+rsjqSACJciCJ2iZF/QZ4g18/ylPCYfDqH2lI15lFsDRVe0FMJt3B+o1z1IXLU9DFdQ+NQR1lhY8bZ/qICFeiDo/y5t91zKDVOnj8ZKYqy97vxRKrvP7o/Z921BYpPvREBHWGtZJqH6pVy/vCeiXYLm4yR5D+FIWo8i0UsmM72LcYY3xcpJ8EgSfHT7vceoFgcEyl1R+cqy2pypYVyOCiPGT0hkMNpnfq+irLSs6I9PfgyZ1Gce8fuPtHeqoBQ36ThBe+oG+VXqjm5qHBKshWqKtUH0nbCQEqJiE0XSnj5BQjZChYINkpxSp4g0UwaVcxvp2S9zSSGKenGJiZVETGoOdIXfV56mmJe5odXrnDxUve7ssXBxrs4kKaT/vpCHL/Vlyal87lesUZytcG9JCzApav20LcZZPOrGieJzAJBwCxx2QU80NIE0jh0q3h9Yn66RH+og+7gfbG8dvuN6h/8yscsA11mqrNoP2Ia1MtzYp2mP+hf2f/fUXMtCKtPStHrI4Srg3Pu/EzsUfxQH+Dc1BX9jqjNaYuo2J4dQmrQUUZyYp+omIm3UG3BE+X4ELOfuw242Y87AvwfWzWJ4rJhc/s70pUCtl8zE3LOgrud2zl+xyv3ysXql/dZbGmU/FEoMUzAgID2kjB9AW90pacUa8zk9WZKIGwbXurkVrsm0xWqV9TQXzngOjI2/lx0wbded+F80jT4fef5YYVyOh7iIrhmm+32KQpai0220PqKgLWPTr9Se183Yh/sjerMAGezyTpSJSYFUm8vp2zg8p4gBvUJtwRk1Z/+X0XaimKHHLvuRSBcZJnHFwk0dDwcyNY0x8gEAQyhFVRL86yCzcexlwbaUT5ZRhw24BLGKGRBCIr058TAc6Iv1cnwbtWfEsdpARRm/68Zu19IUzbUuhyyS5+0H6ii2YohiflWJdpyAjbr+kaL48wDG5wkRAuFgFNINAH4gXdqvYzwuOCiOe2Y9p2EYdX/uz7rucYPb9BMPtuIBHBK8b1HN9B3dbr3mwRciBr4X07+iebPBenWWpe7GlQFNZZchVpnQPNWK/gXGuKlTWPLZ8Z77pFHIIlMEQDd/E8Wk150Y2jM7nEdg9ONq4Ndw8gOf9KTdtS4NZ9OGCeeE+YBGefH9W3lr//V6O+aTX6+wDhHi40E51ySExgt5g6mGvXNah3YbiPDTsBhq+c4CNMBGyuJU/jfYIG/TKgLeDrUZot9Gor1/KVy4YaZUtni1rpVImtW6YQrtIBfXaNReNM374ZVeoaIbVeQBOCtCAzaoMaBkK0so9TdhKtTZH6+i2+mdDaAsyct2TncOqSYgW6nTKfRt0wpON6nHGsi/Awb7f2bXEf1DQN+WcuOdj/kGQTdzaO/2mps+kuFGVhl55reQd3YZw7b5HC9Tdn6tIFZBIayTG9qHL07/eJb0r6eUjRy286jg19MX9utS3s0dhXJzWonYfuh9VDO0vQMCboE7GGE+vi8BL4Pfusk15y17UK11IP2bj/cacpP+5MtguK5AZGskeE2JbwnyKwzvZSJj8SRRyZ+WDRJlfwO4v/Ukf35T2kRB/2/ErUZdsQKEA9u4oh/0PSX4a9zm070qix5shW16HpwBVl21zFOlduVQgrvo2adt/5hv/HSNiiOia5iTuIqS/iVMMF8dTh4C2Xnfs30i5hLjmf6+9/W7WFXfYmgXDptBTRz2LWiA53KoKmvUkwvuNZruUYdpaIEOVXrKYdVNVXyfUC+i0uvh5TgZr/mw6Kxcbzktti1oW84EGkdrhlM3s/ZvhA1rprBmlmJ4/gGb9S2+0rFRS2pOXB7CDizuDtikhbBZ/IpLn0UDia1Rz6brW3mgUrzdOJj5KQimq8fP49Dp+9OHifrAc3REQel+REF3UdJyQ5mK4wFv/Npycp7lkAhUnNAn5Dr+F2xU69y+KlvVgre/D8j/UTSAsqNPVokiQWXUJzxNOJ9vPwvY0Tz/OSl0WVM4eQ5IyPgThbb+3O1GaFQHJb+ROsvnxegkWb0fbhgOOcPvWeMktktzhwnBcB+lD04qPqiWbamxs4fGuDr3e//0Y6iYYJl2WEQxhGasiFAMNr7KSZlFi6f+vZWZLaPhauLBJ7WxUhE+4mz0sUlW/NfFxh78OIwQLIIaJkfRQWQJBTOO30PiGOgNKVzQsYb3iJa/7Z0L88j6W9vGfOYDnWejzGdvQySclnm8fF6i3gW1M7mOXNQErdc+pjwVtNkg2VLjyXFflABlqhntP1O68vlVAvqMAzxyVvSFoe9oNAzBUomr/yDZRaR8wKW/by2e70DtAUJoeLaXiY9CNSfUHbSER4sRjPa1M2FxTsSnreNwFHokkyCkCXnJZ9p+F5e3zOXGMibEuWDj5l3JQZej/P4+GCH5TNakgB9IKL37XgedXdVmw+JpuFEBnESUw3SvJg94OUwqk61hawB/5MwuZCfmTmfE/RStzU+Gdb7t+B6Jouc1ynCmjkvyzv/Hlz+ET2zTPokc/U91DCFhqI+OUO5QMD3kknonNfVUuTFPMunUGv8mXkra9QNK14AUvR2hOZz+j5BxULj2/X+nMOVEFrZfk3QYjgWppNUKc4FSDCQSTOfZgiBeFJbVeERkU6Pl/h4jQOhzmMImxfxqZzouB/CSmPZ3rq6jrUi33y3iSqPiyo38OB3Bl+SsuQi59Mvtcg/1HyNvKt2T3IlXdBKV4e/wVZc8v7ZQWMt69cEazraMlyP+XCbCQnaiK6qyxMcq7vkj5KPXBmEhcxDHhpChma7QJ7HMuBap0zQeePEeGenaUTAjGONwUmQONQNnDz3G5dHf5CIRD7k6aMNhPLp4fxPVp3uHNtmh6ekih6H8QnHvzDqHMMAucFQZbGe3wLVsbQNmO1ixcRwZ8z1E7nIkMBBeQSmLC2KQxDwZsxOA5G/XDfAfHXejmNIdbXZNGU5wF1lUFYPFHwK/tiuse1Uzl1sfZqwSWXMTHWUmPyjv53jEIh9wy0X+j+kL6cGqLrpfD3UhuPDbVgdj5H3TGo3PEZEOTxvTxpz5c5j1kUPy1lL1N5AsGpTwFFC+Q+O4X15DBDOGFqZ91vVvupFit2zLoges877ySOAcc0r+RGHYplJr0D57YpdiForjNQmwyN/Dni6hQBVGiO48X4mClcQLpUfCJ+BkyB5C9gX06rEt2PlsN3MSqU5d8BFA9dikSy/Hkk9IEJJte2Du5ZBN59v7PV0IXhxXMvjjItC4ka+meo5N+ikfKRdLYUGpF4dxUrt3MUiGmTte1BF2JvW1ggSQ1CUv2zWlq+rGo/D6K+Ezb1nnrU1RG5popGwH93HOCvlT3lMssUMkDh7KUN7fiEgaTPorWKiN8XzoCpsq/w4TiVdX5csQthmfRljxZkme65pp1e8CbpzD7EM8lbxp321LsqFeui7gOfJP4BRovEqgRQCMDHxQ3klF2MsIpPMZa2FwRqdV+iqXL/1YgnmYTSs3+joXNx6SKXG/tlzRokPrICzfOh1uMZBuIHKWe5XaCtGcAYfDN1vXeGNGpWOGD9iItxpYhTmfK7ouXhRAL8TjVv4qKNsYUJXtfxlFRIhMJbMRe3e+0UIC/nU33akXoW7rYq9f2dOyu2kXvL/WCAXxmA5tI4YYvJ846tPXdc2xO81h7fAh1xzkgIwYHYlwGxualgYLnsbyJOOMjuYGea/QTXR1zFc9l4m31ReZAjTlUzS9fKFwOU74FXcxTGrvPCAqUZFelyOWmmSgrO5qeZ2vFZ5WxsUxROWp4dKAbTJF3D8ZIdCvY6aR83UH+7kZC4+SNcAjVemOieGVcyiG24MZiCgHY1j1jIWigK5YIMyKe2tUJndR5Ld1/R/BsQEX0baO52w4ctgeSjtF/h9Q6ZqyZpmQPuLf9Q7pzZMD68ZlvCJTxGmHdTs+UzTy1FcKs3fnygTPSs1kfrllvSmmPOgALqUQITZCiBFMQhYte2k/uunEAORgAu99g3r+RedFiVzRR/PzByNnu4S0z7lUUV+Yn1vGyZvzdeYNLyMcYvunL0S8Fu4lPsuaDk6RKdAmncJI8ScR3mqlJLQRUUKjMAX/eL7KxZPoaG2YndrnXDdTjB0jOJJw0D6RvhWHs4oW3jcg7vqEeK3NoQvXnCaDtC0blLAu/AXEuxHqXSp2u/ZcUjwS/qKyVdi2m7UX69ml0BMWnudUQLRACwJ300JWnEXzwMgJo50wJ+wXJvqjn5rAk4tgosUr1J+pjjNsyXyP74Hpg1VBfB1QIqcOfYaLupcHEIG4SOlVgSm8vImDnNwqji2kYPvhVRRaIwWtuDrqW0DEGoNwjzEU3uVqlAUeBO94a1nYft/CdEM8DN3aVBrsqAF+yYpKapRsa0ZLgEupQG0mHaPpTkdw+nxW9ffpUQ/hhGDYrCQp0bKW+PE6sdI9jHhZYnd6v3ZEzgaboypd7gZ2nW3aj9dSSInvrHPV8975BI2gPRPgI7Hdor2nuWON5vf5YPLHV0mkPMAAVGXNPop5Cs69l61oLByz78AmIt4gEKItLisGdyncto2HPKTR6UZzFJ6JFdppe3qRcAdDi8Card5l75AmlePYgHKcRH4P42vm9JpYROc98NlEm5UUiXpjdj+4lRzI+kK4oaOiMZ3SVxYHn0yd8hmkZ2w5bMZ1loJVa7Rx2zFmrCLnFx6RgmK9+VHBqzpmJXE3UI7sceMA+Qniakvv3cGjMaWMB9GKQKZp6qgu5eB5iaCjEQ+i1d1GOF8ZmiRY6IOrxQheOJ76iGGj+6/r9PajpaHZF6D+0TsQetD1uTlTCX2dJt+5NObhEbWgiCZ9A4JlGoCsPa3etN/pNm2jrwWBskmFy0zY1J67wAmj1SiLaMNAwnxMqYiXB6sj09wXwF529j33ZwTWHVuYK0+9SzmSx+NMTzm2K7hf4zb+eNQoEAh7sY+IH/ciGM8d00EjwSlaadSCU8ofQlIgqeTU8jHXgsmDEPyxZK+gBTUlNVFnsUHoqvv+Q0EixHFfNVPwEpEc8sVXf+lKp8Xs7te/kqgx63cUK0eKDlFJa2Il15b4vN9lcJ7FNOtZy9HzVQ0VV7IVxDxdORj6r1xI836J/kDx28IVneaqUQTVKkhxlqWQ0xeUmcYa6YSSmTXHPT3sx40wpMF9mt54CvrLh8pG2aHiF/1lg0IsAksB/Ln7PG3b0tWSa/5Lr8Y6RkV2Caipkp+ugdTLZ3yE+uk/h0htP+IwCpjam2Oes60S8N2L0EB9gAJ985wMwYOTgMJfkEUrFdjrIM+4f8EcqftAIbXyW04VQbJ8DkyTeOp9I0gFrm/6f31RVrd3+8ZkYJZtJpJVVxAeSYcWnQCp2tqeauFmAFtTyQeXZEurblS1WyIom+QZnOIUHiJeerNy7ujUMv0+3QgPIE+G0gv6azNbaQUkTvdyB6VTgrHM+ssZtjo1/SWBPRySOqOoQ8oPDZ7RmLKb85eOFoT6FNeehpzQMZSTfr4d2fxeSFRpiJIcHtQIA6TbEN5fbmDHvulTRE95y8BxCTwGa2LQTIvPe8ukJKDulUYeaLyP0/WLzymkgLVVc4QjmFp3dPHXNmlfB/xb1OFmmpPTr9pcmqmlHOEPTpJ2hDgf4/tE9BZF2RKM5KkOwobmjAW1zTUWbrqKEOO0ZHy1XM+qNmIJ2ig3RBdGLRl+uh/bbEy1z5KSMmopIXzDWS8+POpK+APJPK2hgtSbXPt4m/zuNDWm0/LLF/2EBoD0swHL1j1IAeOD8X2WakufhPj95N2FyuYZK5uiilgDFo+In6J5SaN3UPAA6HhSom7fvd3vN5OzuT5i/7rnfrw6KeF8NHkYFDrRSO8+1Rcbm22uxECbmJTuf6fQvbO/vquwXQxou26Ugl7Ghec7uwEfQRCEmHW1C7Q/d81UvRUGV+8AopNL016omen1yJdR17eSEKHwTTVlzLCbpfUJKjXVQt8Wm49f9qOwSTotnTyYUvolglc7E2qxe4dkSil/cwHSuTLGlNzC3YpPE4e1tOxfQaJWWsMGTvDNZnMczXUlpvI4xB7q4yR79c+j75oTflBR4k+PIXpScTT2ie/tSGIDews6Y0jz+FE//fLz42NFtJaoh7RtlbvWLI/1YZP6fFJ+JRoVTz9lAUlKvcMVLh33n7AwHo9s5PRpHNb7AvY1tBELtvtpCFs2LizBf1IHZ3OtUHhZkQx1wEdY5nyO3HyE7Yczlxcfc+b17mvBYGOQ1DpR+EPlm5LQ5R0nnYJ53tnQ1NIeW/7dvI+/y9+YPJjSV+Vx41j6dVPON4mvZ/lJrkZB33SFVfDE5EgrzJrTpy0zkpBX2jLPhT9WgrREKiVRG/2DktU/q8ZdP4Acb8coXBF2bPfi+qU7NE8Z2kxwm/H4DDFVjkx/mEBcx8E2YsL0RZdnECyNqtivTsaapK8G70ufpSmxzf0kbQ6SrvE/pwYSwmZvk0MNVCkFezggyDHISLvy+Wu0a+Z7JBUltEaDjTKHw5dkSwHWW7ELvZNyDcKGtJz+0NizZlKHg+BWG81sKI1xlOc/w8JifNnVGnIiDqly55zdPGyKNyxipnFH/Y8icpKj6IJiZGT1jc1y5vbXyOZAM54YKZCt+3/G0t7Bj4ePdWKCtXDRl9lXJvMBzUPgrP1nnY6DiGVeQsbNYSsVTj876D+38dLu4MHpG2+o2ZWIzvp5lKEVe/3O2TJxgRpV+J54OyIxkw7y7DSi6TdFbCE2hAhLxwzb56/42PsR8ffF4Ry5yeRL1zidZr89FKdqaW4wlZRtyTZ76LY8IUUz8ZIBI0IzDpyujAIOI6nF1RqUrBpS8xJSu7gcuU8D9s25fgmxYo7V0lubXzU+/Cr9luFa7PR/q3tZSh3lk++5TBXBi9VBr8lGmMiyKJ5Q9AijY3tbBsJKpTJ4xNsymQ31tGfObetoAe0bN5NTiUOoeZTgW7XFXFT0FDWeVdPpWB6tTrZvL8VwWa6yqOB+S18iyNCPsZsFKMaiQtsgM9JGT90Ys9rrmPrmCGVZmSGLkgCTAjmDhPYvScTesoBlu/LtHJeTFMARlv2KDFL5MHpmXXdnfd62BuPs34cnN1HXyWhmWH9BYEtY1O3yYO90g/SSb6WdETzBMtf/uuFiUpgnMkJexR/kntnlMvLopsRWWh/u6IM5yMk5hR4cpUgCG9S1t8wWF4aET6sTuxkjvAVNNVF+CIHTyK7Q594m3MRIwedZJz/xT1mVembpbOgbsRovtk/eToMb4WFJx1d2MtxLnJ6MM0ILsHBIORzuqxmsYNQhG+kavxllmWOCCFDs3RJoLU9ez1LP5UX4BBJem6Fn/TMQ5ZK8/2/N9mTYyag2cGcq7PicJ6HGPqodDriPEsn/vGOU4reeDBaXPpIMUjFy+0+gFW3v/40808ocKHfeOmJ1bRv6DeHVCSc3YwB0TSSCP8rtCTkbhqG3azWkwKo2DywUMqoz6+SuTOIiIlelViubag5qr9bslgGqDDIMdYQhYqj9s0HkFrlZGgU4AWJYgRmnT/n8woVnfXQs9LKfv4mmdP9LjVfvqkHR1OuW0t7zjGSVxQbSIsxmbJM1NkSGIHdM4cbOL96Km+gGfVL8N/cHBLECNIEU9XXd3L4S4LDuEa1jr++tME8QHbVee9cALetMau2qN6e3mN1S3OghMEyrKTtQbQJJOJ5vivbrBSMSvEt2L1k3PvpK9zHX/6X/nMejnWObcQb2hbb5/4oYxflFuvgsgzCBK0i6phXLXhdVp5J/fvagUxGFujYUL38pEd32NVWsMjeN4Z32MJU9TMVab7HyfMqn5JzxMvP5VQIln0VO2CA9h/Zj3OcMfE4HjuqBhi6ndZHTGGQwvuua4FTUctnwGGISoyzBJhpy7ElW2sNIDVe4oQKRF9Msja552FPtc7EbCZr2uCh872tPDcpaIjCx152jGaAXhJtpAAUuBSd9PaDAYhKvDrbuZEXsJNr0JS25fESg/TbV6ZOo50MXo5l1AvvuR0QOqxOa9g2S6Pio4KOc1gFzLk3DFQJnXld098OAayCxCHJmWCcDrmyx/4LvTpgCzDZZIMQ8OvKzJ2K9SDIXNmkYyqjWHzXuYIL6APVb9Nccdb+/B5cPPz0kwa2otOVSEUMUSWhyBQiL4p43IQYi/bShferArgUB1H14KYXv74ur1va+rCyjNAbznbIWGGDT8KCJXOZZmb9Ku6k0VJEaUsD6geQlXJacPHsTDdgOaqdLVX07TEwAgIJQRfMmnO842qW2/lsX4Qayiux9F/PVa+sSwrAdbwqeE6NN33T4998ACpDrSPD2itQRaJd9g2lJsTAyzZmyFPmM3gEh2UL/5WR7y3MKliJNbHj/kAM8kXy/CvQkJ1NAhB2iDv9JzeS9R8nu/b2BnP9QuRcbEUzFJQANuGiTmuIUSqwu9DKKx+z5Ri8aamxf8Oa+luv9fo6MTEQ2r4LOTedxgGANDlONt0Rn1TyFHNX0kOWzazL5oNpQVfeEhQyV6pNFvrPwkyK6nc0XUZgtPnrLQy/cEd1lWhCHGrtpK6jVWiFKkPXlgXvqPKKTZhwg8nzJVZWsDmX1XVzD+p9S89JDjHivghjUCH6alzDXJpqRnUkAgHkGcZOhyfUkTgOM6Nev6O2B36axivyWxthw1ORXt1yJyxXvXarBDEtUwp5odmIlbCWahhIZ1JbwzQ2GPSM4JNKoFrqyrCDtHY938bv2F4wNvWAIHLnlXl3oPsdA2PrNxhjrPqn+duKWbXTQ3vh2R8YeJa3gwws5BLLjJsynB4UH26YvMAtf4hs/LuMx2Eju3PHq81+RddAPSRN7pspQqgm1m1tnXHMXycctqACSxFgG6EdxMO0YqdLET+LVp2phblrPGaVtKocmGhoLDYOQlj7nErvfjVawesxX60To+E5t1+KXS/4TbjmxDeF75iOLt2KqhTlFMrhriE0t47OzZkHUFwY8WuIhORdZs8rfjLzignkIaNMAKAUWVFdPQRcn19xkiYZN2QQ5uDkbi4sERrj0HligOQSjSSLgvu0SjT4hcOONLopCYRqdXDIlqYbyRAHX2fOhJrQuCLrhajpLLR5DRoNNv7lFCQItx772SgyCprXc3Fc4b2DqSvN/4JC669N9y9przYBIZ7U7Ast+apZJLtKpJvt1PDd2FsreHnLvmev4vndsuEv5Js5YuLu0LImuSNbhxUGuis4nD1z7G4IfH42VHjykfDqdJt7tloaPA8CI/4IYoilxRwUYdPCoZnRdI1sd+2Ktkj+yiDaCb5hGsSJliXnAqqCx0hVlcBLDuUklJv7Kr9EH7Clp2MofHondIQrCFthWZ3DFEhuuak+hsYON+/UPx6McsZMrkC16KLCXr24ugdo1xW0wBfJIzEGDll1Fo1GyBnZRiilWe3NLBdL+mqMsN0SbJP/e95VCLRoo5g6F6DHs2OWzrDLRvU8K559t8Z8VGw+ABnmQf9C/11SNYNRvHLXdCSUXx2s0BS07SfIzamJWUgiQd6hThq9QDBYKK1e9gmBBp+W8WHVMI8n33EB6002XhZ/bltsQnm0burIKR3ckagyZKu0iG9iojp8fofCRqWc6IB+wOmi7kBk6VBj13IO30K6S9cCAItAECok4SggOB1YbCulbwRbmTjy0iojDGwODXXh5KovJ0cbOVQfCP6F3AvrzGNWNnG2HYX/sI5K6tMn3cPyLaHyodnxkJusQZ1Bld/KE25KhCCo5lw3uQATnO6jLbUnK+pyqTPHq1LUuILXKN0/JeuNdRxNw9r27H0WBvGgJYZzZAG3sfHknLO2iiwvSv9sU9aIENh7rUnJIXxjEFfVo2sn5MUGP7R83xqqCuSJqGfTDAtl8qnJgjts2J7BE4CXLeHOMHhOXmGtbjp/Cy90xWo9xqYaj8xKf6ZKojrS4C7SQ6U8eBXnq7a8HVMt+oQvyWpzBp0cKbXSTYWFEt6EpgoVJSvcXYqy3JPvudPh57qgjcnO7J1m/AiIDQwWGm49P1NDBUwuF1jwoD83VZNsNHb6X7Dc5hh16z8orEdNVbQoh7xI1Y2lSEFy1VItiZGHd6gR/BMV8hYynsIGZTlqelEo7yct5GuP0rhyP7IOSFVCwFaEdDyHRSZJvtWynUgv0JQFKbC5SzhbgCvFyDETGtaSSI9JA3xMJbb/50K7MHoYDZflDEnzj83+xWmUbOoHnwl19GqiUHh2Kf8m38f/JIQrpkVqKaV1SLzkFd4xYdUDGjuqgr+XUlKHPMcgoNBUvPvby/1WRbXovouGKhgJxQ0nDVlXNIwRlh3j+Ja3u124JSkMq2P38cI7jtAXYKBznzeejXZVkRnoTDm5aatb+VvA8JPsgBHIKzY6C4LRSjDbo7r+K2BWImJQgviR3zQ3ejLK6av3Af0MJDMvBFc3wuN9AWzwDnO7V5Z4HDW5trgSH4j7qyuiNB2m3k0MjqGBTf0Q3BN++nwzd5LGErVCbK5Dg/151GLQUMnWTl4KIasBn4sXKNHQXqMPa8ss5gd+cgU9eoRMDcPP3c5UeF7lJA6gC8r7DUaAydJResd9bm7Bjt4qyhSD8I8tviA5NmHBuTuNSDye2oMaabvScgJ3t4GzQpbJOnu0u/D8TtuJLbBdIY4RhbMfWqBv9ag1qfBJ5/qbg8iB3JRI9srewhEXA/H/eyXxDGRQZwklcXx4pQwhVEukjBqAsRbxEkvTu4Tw1p87nk6gMi14GG9o11dpR9K04U3LGOqZz7i3CEFIo7QrCAgoIxyXjPxAGd9I0njWLp7m2bLRwr0aEZZXwAE/KwXnSlenMNLmVx/EYNPtfHM1MDGMNjzUg3i0QRiPASIH90jM8KAsBDDtBiQyS5YLTufQ025X6LsYVKuurnHfJx1SXoMEt/xHRB1Mw9keYN/4hlZIEsYW2TM82PkbVo9xpqURc8KJXSFurQsnioUcISV8JXHrQJuWIqUVWqUW1t69vsLN4yyu+uDbjpqacx9IviYsvL6BrBu8FhAmBWJI3QqXzIWstnShcb+0WHu5Gr9UcqF8xgZDKcUpmk8kNS575PpqSM8FsKFRRBTLg2H57V4w9O6aIxr77rBAoHajM9clnlNpfCLQkyRHJBi0IjMmMujG5wwA=="/>
  <p:tag name="MEKKOXMLTAGS" val="1"/>
</p:tagLst>
</file>

<file path=ppt/tags/tag23.xml><?xml version="1.0" encoding="utf-8"?>
<p:tagLst xmlns:p="http://schemas.openxmlformats.org/presentationml/2006/main">
  <p:tag name="MEKKO" val="MekkoChart"/>
  <p:tag name="MEKKOCHARTIMAGE" val="FILL"/>
  <p:tag name="MEKKOEXCEL6" val="False"/>
  <p:tag name="MEKKOEXCEL7" val="False"/>
  <p:tag name="MEKKOEXCEL8" val="False"/>
  <p:tag name="MEKKOSAVED" val="1"/>
  <p:tag name="MEKKOXML1" val="4HooU0THZk28POP9trq+pbTvvzd/gcV8t56cq85kb3NDTsUhojRA0EsgEHHMH7oYP1SYpn09ysXVivguJdhTvfyVMsBLTGvcX7WPTor/CmXKFGCqc1+ur/ZLkecd4XTq74Bwr8Y3uJEThUWvnm7wOaEchXGqgXBVfY/56cxSq+zcz06+7MSxooLbXi1T7at6uy4PsYG9mnGOFzgMbG3WCpzmgaupvohYLzUufHfd4okarjCAjRemx7X0QAraQ/vhd6EIv+pK3y1eWmAnFkSAqQ3wycBCl+Kw/6FFAta5evvxjWL5exhKYq4RpYJfs06EvEfIbfPq5XgoRX2T2YTC5mpBLZuvO3DZEbdxodXCqf9qyJm5/bomKy0oR5l0qc4hEe3M1AOBBEb4sLRWLccnT9BRHVRaO49cI8cjd33s9z3Gx8JbubdWA9Fuc085C6KJXEA6ziP3eU3urkR2jHNVnTxUz3Puktst4XAevNjHD2SU1XuFP3rADFxbkL4ufu6gqg3a8Ub3YURnGjX3rYtGGKlI/16U4htltB+7Tw977Pg7HON5NWfgJup3eiZW+P+DxvcNENt9zozHfL3T5DqbGsXuIuWdvMmti3hDofkIFkRWAcUspKV8qsJz4Qfg5/n39zunMzgUMq0NMZdXjP4nTqUQN+5CHyVJU8NuYOpUJ0Sou4OkAkvB98PcpBcK34njYJXDPMqjinRlQKqCtECNG9zC+KSa6U9BKgWAdFl4t2mqu8cVvsH56tKWwSd0OcBhN4q2Z+3oOl++q94wtZAQ6W35t1p9HyyOuz3aOlZf81mNeYwsneTjdRurCjZEEWPjPKm1q6kx9bsNmNzkWAhvdWOs4tpiOETSqObkhOT36co1oToYPrzTf1miQayulni/8TXr63/uXtm97WHwDUoyTXG3+Q36oNext1kXzSyW7+/HlcbIPwGTU75Tg2lD0HbuTeKn0J0tzJdd7khleW7Tm/ZvfT2yUzro6JBx7K9SoWh/Knd6gwskC+RxwjbnMD5Z5n+o6+y1PPO8Ue/8BoYcD7FvnXB5E10R65rk5G6gaQ1PgHrlQu+NwnRwWclbis6tddjkdtnJMIhuRDO2cxk1ZGV4pMHzkN2csXf5dQApnGCTRIdyq2fS3q2eyoU+IirCe6IoPyrMdM1i6jOolpUXAlZDNpwaIevUC3TiJ4HCYOnMrx0CuEkH5u2DSCj5m31RxuE25krSTFwGyuMys/S/xxG7MBLwGqzOj7Lm66osedN891KjA8zGM0GoiSObWrZXWuMXNtEAW0UE/Ruvg9XRL85c/IqZX9OK/h662su+Plk+TtNG5BYExl9gDnkiHmpl3p18UqQdOmGX3kXBqeM+C7VC50NA0sybHUOFGbEyeoDbjwBE3RmCztvu5kASdbtsiXdLNPavktIkZgAF3kveVYMQhXIbW1WBuN3cr7quiJyw59ZXS1DpjoEDqIUVTw6p6l1Lpi3Po8jZTpDuv+BQgZVQb8Y/dlI635vWQKjDqQOgSgVqRo8QIIqcKYlIn6bUyg4cAS8mpSgfBvrYK5FD8HloZ74lBaeUXK0nHOmUbmvN2wIBjdnBMwSMdM9Ty3j6klrbCyLW9m6BT2E8s4DPV1qnev/IZdeEWDC77pKahF6pf5fYX/A92E8fmXZk+93iuWbeXK+gPZN8wva7qukJ45kqanHgffK/nr56+eh4bFwsAjxF/Dbem5hrQMSuiy0jujUH+Sy9Uh3kWpLd3tQH981GfhRDQzL0yFJHScoCQ7F56o0E/Ffs8/5LARt9Vw25Lt3OFXQTk4SCRpA3xRmLrU7R+GPoAD1nRbDO92+yqNHZy3hgBkIWq7qe2Lz8YzeK/QzHYDkuE+o2oTlHSUfHd/njEBdCGB612U6q60qgto8MWhfxkE1jSdYWbuQK8h8PR1FdY8uKK4Xc0dL8QMiTcG7v/efDHnEmtLefmKpyPWxHyfvMHiv2dtdzalGjJHMoiMTOdggEeFvnS3xU8LHR067oTL8qIsQj5aL73LgEJ+ER0Vi2BOAIrw7HVy3frJfCakfLMUTyNuiRnEhKTtzRkpe6dUcoLUsIF0CmaatX1col/ewUzdLpnntuay2UyX5ra69X+zggfcYBr8INm/mCFf4w5KsurnTkcIJQgGKZPY/V3O1vw+a7BEVZo56CAsySoY3LYTDf8olKz7TMlYbzCZ7XhnqP02SyLrRszUbNPW4cSmV6wb+A+7jCqm1s79xPp3DyYb7L/XDgBtdDtZ5nScfY8F1R6PHNJkQ9oOGBr+dbjredHtw2Wbgk+pN4cRqTeTkLmfop9R/6Eh2IPi9idpKPIhZEASnSSTktN7mK4gqGGptRM095KF/CQKO1sz6L1OZ0h5mAkW0K9dedwggJsV6eVmtXseGebH/8v3sg7DxdC/oJ/FR4l36nW9mtbNNx9g+42FRg2VRMntNqUygILuFjDy1UFrqU6AgbU++opUjbJlimWosPSuxnV0fww4DB0eoRkR46xsT36reAGad6/vubgRZkmNeUmcYyyYnjMRnO5kejCGNEsup/XaZWWrvjmzgN3jYux+HwEll3eXPMFFsfeYWVYYAezh75bQhtAfqATsBF56olK9EDqLw6WudJYMr++MsaHsWn8VzfGO4dNX/J6EzrppZGjuobfSJrHJ+ohYhZAHX6prAktRqspFuuGVgkand2Jm7Lkah+3+3SLFc2bJ34bISDqSOaZCMwBiCMl68MX2gxrIb/BbNFCe7aLj/lSGzk+w5b/DuHI0lcbMz8/wtsC2atOustQqEn7Rug5/uWN1DMzpedlR/maSUQEed27IPTnGfrsxrj+DJoIR6qzU9iq+N1bAGihK0moorKWJEchWOCK9njt/drVtCGt0GXQMWh8/g9SHII0z7oRmQygqIO403qyf02WeuggjAidF3a6oWd0GKvfOw6OSGdmxmh7biflMjuUyJIEc2kl0DpX2Rlc3nEcug9bIyXw2OHM8cBoBH14dTzrtfSZPRFylXj56OQNhdJ5JW0ubA11Gn8OojBnRSmRbfxBJHgbA4LY5FObj0q04AAklcjNlO8GwTMS+O2he7LOOf/vlugSOSoZVHV3LBPnKDDDorhyIoGPdrNMURwDSqDt5ZUWKjCMjewV5E1W152vNThhBizfVMUwdYHJ+n71hJAdGew2eopyNrETRXuyzFk52WbhM2z3dL/tF6igeQg8MZwNVY29DckC+jiyUM9fwFYc2QT1BjQA0aXV5tw5E7KFfqiFLEbXSY4Lihjd7IueUxt/+lEtrQf+oEGz+Kp3Q8NcjTTWYja90tcPCRrNeFiNhyND8VEaUwO0jsGCgoUHjerhcIz1gbI8BPMbotBZ94BMnQo4KTBwhIis9dXz9DX0iNzkDAZzFv9bIT/s5SXE/ahfcEIC08OY9KvmgfNR7XL8m5pHIRWMskaLVsjTXxagZiHWNCDqt2sVQVTwD0+r9pC3TIxpurMsgcyl8+bd7ue7okmDq15J3Lu+Bye9k/OhkD832fW5q4M8lLeQRNaztuhoJ+8QavxhnFHoWtg63lM8G9t/wJiz/uCzMEkx3BKH6003C101FU++09Ed97vP9GakBC9itCF85mrFZeV33ZD1mNCq6wpkFdHvnjOpzGeAP/ToHnq8HbqKjxjXOby9WAFPs4I/dGUjQkvrEPEX/DLAg89URATVcTpmfOKbbp588A6GnTBlUMdAAz7lYLs/6+FigZlk0TOp2wbF9qALeIoD3vLRC4eRzYNtPk5tG2X+11oo9aTogcloNTML3Ez1VHaHQC+FXztjcttnoEaplpZSLV1c9gx8ATJJUyNB2+ZtdijkyYKRp62mcb90UkEBH/ZbeSsaKTrYoDbjs5MPTGQAwjtTGkLOij32EFtIpStGbkAuUHATb3vxkr0uCZ+nAydPKFal740/X0bVR0af3/Pttoju2baU2+Ix6lJhjjOSOpplG5m2BoDF4zLbKzBsKG+ZjONqTKzksXRPtcVzrQnc3AF+XoG/X/6jFYnY0xBLaQeejqEYqQ0o4o6HcvGVwZ82zi4A7DoPY+YuPQg16V/Q0dFkrXu4VfDIRbwAxYJFr8ZHSY3o8IM3EThGNnDeo20DRjQoeGy1pfhPfBoqmrXJ4Zuz8RGVXc7aheAreRMFckfdJu3pjb4NU/sIJEycPWJTfNd47c0NSDvuKjqW96I6maUi9zis83pEqRdeaBHrxxXqicbB7mpwcp4TmpYDiM80NNGW8Lab/jHbOgkFunPUq3TANdOZa9eyLlOZKynY+HiHpcvMuhRST11Fy8o1hlR5TM1P8xO2C61HgOeCDTswD5WfA57jow5CnGlrwFmhamHtlVhwXAUyUiVHvFDsuoMQNj1i1l9R+kMW3sc7XnP5Rz15Dr/NJp8huBLnDww93QcsFgBnQ213zJgefTilNmsl0JeiYsIcyNlWpE223j+UODfqUvvJ7EPO1JA7UYp1yPPGne3k+J0ZPccumVAb2oKiXhEUiqun6hO37zU281vExMwMlUTo0kLGIt0qnBjWGNPapivK0UDMrI5EKcC0HCnrBwYMhqUKYe7YlAar4eZQg1YcyGx4WurXhfwNsFFzoK3HpSa7QEIB4n75EjOCL48TQdNqJcy4d7M3cjLiBJtSk6MpLW8qlYmFtdLat8IH5Sdbzc6LZOCcv4699WkwA7aLZvXNJz7corNdKYMx2w+RMChG+cXUeBO4c2La4unjzWJw56FaOOPbjZr+8+/69sThyN9ZTpjoBQjjhOn2sfrgV7HVZ7nVmL1WGzEQXHH4LPP70meXVPeAp7rnW+TOjp3LvYLSICgh2DstWSmHZtP8NdJdZ73DeJ/o3OFV6hfHjwRuMLhRc317WNuHIJVIAXIaexzgb5vVyUOduTSI2Cct6xGCbWMqvPPXqOsc13GfNfmlBxRXdhhGJzQhxBQFwexXBXPOBdQF444mRfmFv176uAYhJf3msZayU3ZNrRaJnSkXOyIHfLP9x++pGoHpb4uetQJF2LV32mBRdMJe5X5yKjiR8rZYIv6ByNnody+y3r18kgAxWCXSoZN5OYIPkFvqYIT9GAMUup5eihdeua9DGu2LFZVY8wAINoyZoh/lLb9rqLTODJy6EygINIwfWy4au/znV+o9IOKTRR2gssXQZG2ORiH+2pGICnBT/6Rsm0gBO7YKWN96vyZ8kRXnSuGRsDFJDXTzlzeqRFNu14GQoD7rVvg3dNd2NgyPrt4RULh5q/BFKGivYGp8yAsJTe/4VW6JFgeRHTaXAUZUfNIHPWcma3nE1kZeJW7YpkaYV8vnlc4qnOcIX+d3NikCwu8nl5h/YFyRZjmHByKorx29lFUdacZix0u6lNQad+CE5i7Lj8vYNUeiV6KQpvGub1zHWakKdXClu5M4O1TjNEX27dk+h0tnazNG3yc2Kb+kRWnKjIOQlR8L9gRJPZICj+QjAm4KBSKkbpVWH8ylgAz9Bo4+qyZD8m1Sb2it0cMPMgKyFXdtCzol7ifPetP3k2dl0Y90XqpdM7A6puxebUuH2iR0Vbl9qMRsOvlVXDbntXGRlYOrIiPZQLSXMtr2cSVmWuLtQ/OGXZO9Z4y9Tr0t18ehcmsInHYTISlTyLrmsLqCe3E2b9Qm2Ub4UASrbxyTja8Twf+QErhiCt77m1iWk/uxknE6wBmKzzDXSooU0qZQVdyW6RL0WVyieN+1nJsEpSdDn7yViTUjwMEm151JNRh/UrzzpCK2Wcl0SsohoWtWyGgIVViYchn4UhTJiM1tCAxKYozIH3+oGWXwgeKCdk0jK0ljzWndvUtJtTf66TUFqx+ZROdDKBN7vSX/riOa/MPe6nMbpR6i1ZJBffewf48Ugx2QCLw2UrzvQocDYoUtgyYXx5uSjcdCuQC2O64ENOjBtkiyZwIhCOGOKOZ/bvTWsufQv5Vkr/iMw99AWbw3OHuHUSpRy76Wa9nhuwbJc2sCeE+T+nYAABx437ZhRjgRUM3qEF//oVvoItgUKLl11dU95AmE3R/fq7hDYlB+2YaE5FaT0Y68SNbi2eBMgZwR2XFM834iW1o30S7VdEP5ev9wsrjEwyJdJKdvSkIYQR6z7p3siMQt4r3qaA3SKdKKGdOtlO9iw6ohsoLCORMdFfwkwxb387xS62U85WXvGf7WA9ahy0wlV0knXaser5mshatlp9wQTpiT52dkiwz0tv5JhBgvqEkCz9eNesSGw0/xyMy2PAd/bM+v1DyMiCr+EmFTPaNgpsD3byzteNUdwlq5h8sw/KEI6F/9wr7WFxLRE4ILJOHa+hICoryeCIE2SOCGgT0py+B2HmXz6HStNOB1q83Bn+WmdU3wOnIZ7IgbHqnyMmVjHxWasXeL+mSNDDoDapRW1w7xxHkaR7ex1hLah+hR553rwBa8MRQ5ifXfzWh6KUg5/1jk7ih08iPL5iCE4aTemOY0EQi4vguBnbZ8arKaeRvsBWt7tuN/ywGu5WiKot4mB5kZ9SMiRDF8gzreo+3GIBxyJHj9yeQqjwmGOFswKvqPvlKQVwXbbakt2a/9I1As16Oqha77K5nCO8FbFD1C0GXChpToEMwZPiWMOMdbZqKWXero7ZyDQidJ5rh+XdDSsQOjlqjbMLCr5bRsNdB+BeKRw3hRLxEAMsPgyknItedigcyOVt3d0ousJ2epEon2jDT/cRLtcoyvRnzr9440vn6vF1Ir/ZNzXZvTiogCeT7eN1ndw+k6oxQxLM2N1hTbwB2j2Ebc8g+7e3WCozjZ+h18uJ9hfMqZ1WbfPABXD7PZ2pmp4q8NueCyLJ2Q5CTumiiD+QDUlKlG1Gvl0RDtWyKFGBIUcFtplGYPWi1tmTZxCZikJ92Ngdg0TLn6onDukmqolG1taPz77YHVV10kZWLB5whzurXFm7K963jIcSyWEVWj6d/NvlqwCon3ZlD+WMP8u5QDDnw2nABhUVpvIsj8hbGS58qnt6NU9T5GZRrfP2ovzL/3ThThRUb8qCn3JAPMWliEh8rVselyFHZhE4W8fB8wikXEDnEBGfI65cI96sHWiMTOrpvk/USy4hq88lRjOnvQjeW59U+jXngTZKDbX4V2Wvpbj6n/OqUJuCj7e16NOKXHmIOd/41y2hBy+QdKDzUobP2iepA3XZhViG92W8jEzPkLD5tYRA9TtY51cXV/VH5kqlaExd6prrVF6V+cXQW3kArc8h8yJmRPAzAOdT2E4mQQ4wzuVD62JgjOX7qA/BwK6KVFHyjQ2/rEbhwyMFBk4JVfmbPJp5ysKcMQLtAcAD7cBGeTGeY0pm1bD+Jqk1CvLRQVha97qLYgmMFtRgakgV+HecR+YWI7mkA7xs076QOb7TGL+PonIIM8QzgdwCZuPmCMJ7kYDPMvzZFcZpCyCSIsMhukJGS22oaBlO6B4QwMa1a3G81jUR8sJfRFbsAQ7Q1AowYR4BzHipsAWRkFpJPDr9DgeTcA2pJN1tC0s7zf31dK5K47fVy2Gkb8gO15FI3ltRECvUUis/vs4ylEopfAOdQNC+84E6Py/EvkUMcNpCp9PEyysWOuu6JXVhDZjjoLLyiuzTf7WX07gscRxcB762/FF7ocZYSxJ0OnMchPiU2Jj6w0RuwN5zq7uPWbxiPegkyca2LzFMzRjevgWZYRbX2V4uNhZmfCqCc8QQY6ENdXDuOnbdEWSFLfDUj5HUiudTHvS3oAgnL0KDg1BZXfN7Db77Er+ZvSMDgpT1+mvVn+uCtiVOmlfNIk9AdY7wRFcE/fckAN9SiVTPhjg0EhPvwD/BHlxzJkPNNIjS5+lJkvcHFSs/XtN5EFkrkWO9rU4RsA1LDAjFH+OXR6uN1Dzoz+d+AtfxmHJgyqO80qOf+/PiD7AiKeYT7VeVPNL0TK6ayxP5OkTtsi1pv3JsZ3hR79K3nDT7Y4u3n5FlIyorfBeGHiwShBFFJCPm0DaGUSweyrNWfmEgiHe+KrZqcCu+A/pg26wUa724UshdeLfRLsWaDptVBRWrB95oICHdx/dtcwHFR4QtpkhCsExw76ssI9HphwcOEdOhNaJn1YxW/+cCGgJWq5aU34TMKgvH2UhIhpNj0U6qd1X4tYwu1YAr5Si9EaGgXTuTzMj1jtTrJx8DOhZY1eOuttuWmtWZTpncDptSKYsaErhI35y2rL21JF2u/KsBUJmkc9VL6WC5/OUbghjhCxTaF/PugJJ+sKJ1xWvaywLynFuxA8wdEPcTi6ON6lHOkPBkcMKtwUil9QVZTI97XgkskOtKe1zbqwG7OdM6qCBSNT6fNIgSDjlw+kbtorBb8tNfo4jSEBInnRiXwV3mt/9vylY0RV7Q4LIjuWyC+I26PKmyfnZ+BntqrRlThE6c4P7/OUsg/m+scqJiChGtrf7o5/ThvT6cG4iHwTNv5VyJGKygHaFzICJ8WJJE3Eo3Q2H61qa5nb1HQ5CWdLL3P1bXQttH1Z66lw3GROpu11p4ctyup4sW7rgWQ7vrKll3042aRJZh1O2QQL+yGWP1fYs73QJVROrs046CqBw99NPfesoSPuMFb5/Vxc0Y9EWSqN0OnGOzNgOEo1H2Tb5jy9z2c9l7mPjBzoO0sjQV6X7XDxFu6nZnevaPYYwY3/UOhqPShmBdZW4v2Ayg4AG3u4OpR7YEX8jY1JEXdp1A+QwEdWe4eFH6HbwozU3vvUNxBQC+5Cr9Mom7J5k7owPeEzkYNS1ilPstevSk6FHkDeUGnV713t4h567qorVDwJaEZ1ebzcuQFXt2x1MKyfvFk1VG3HlcuI7Kq0k0t3SWrar8XjZL0CgekIuvE63cE6BWk/+lFUd5+9SY0lFKkFCI/nfu31j7ZZOhDuEZv0Vv6VnbsUMOlI6X5DmicO3oz/lyC+jVHjhac3075CtpidwviXTWrFzlr/3D1VsrjqpMR9pdirdMbhxvEPjHOUoHOxVni814HfZiAM1HQcx5REF4RveD6X/cEDNCxk0YNAapnbzKdhgeTijOXsls5BBvKAVzt0tw+/ogVBKdrI+ify14m2IVPiVleSZ50x1KWcrLvhUrSveOn2LAnqdo6wbVdKq/OpCWajCk2JpUYZO/OtewtNjBYp/BFrv6K2VkjlGJTJey1jph/fDlY2QZo0W6dhM6OfUDt1ZykEeykYTjpYJSA02waIT6e6ERD4mVvtyq2/jRV/4HMpC3bNLsGuKYXBs++R3YjxJOgI9H/aLvNYbY34wWTROMNXDhf6ya9zVzgZaRZW+D6aOBB/Y7XBPfCGCUyEkMFnBhdipQVIsGRAE8XNUWzFR8eelF1hqTYJZ2aHVg6zjoFahh1BWumsJPyoT9DC2rlKbrdneAbGdiv5Z0dYBhYtIqaNQjN8c+I2pOBg5qBXGo77qotn9XJlNciV5TsjxgylG1YszuoaxbtVGvWIDaLqfqmu9T6SebFgG1C5d49wXiiAqzhDmjQuko2YqdN7pQzD1AMqjDOJPezCYl1LvVwjkiYFDNadqeVDiptcZOfRrokjI56GHf74HFjxe8hAi2Vnpf+Ii/oxKVbNhHDKCB74Y8QnwTiKQv7EtwblwAZ/SUUUmVgXvsTB2lY3fblLMzVgQZR4uAqiGJoD7UbY+icseSNKAnzB0M8TqXk9kbTfLwiTmAVytBOQJxwoWUsekX8NpslyVz61ii7D157AxjXCK5yEQ9WvgqYU3J62etYQ0OeYB9d9oK0vRmBwROJKVX2OdiaYXwZrlvBlR66MbYVJ4vkyoZXaw8idPUdddgFne0hWZ7MB1XBscaXXSqQJh7IaZpL0eB2z2BvYQ+LMIRYaBv+HD7AF5EQ8GsoCDYphC0sD8UzDPVRcNWeBhpE/sq6qiucJXh9r/+LeAoyyNtBi2QMBau560c6RWPzXn0HB74N5vQDdLpFBmaYCFx9GZO3ipU2hAy2Exe6HSaAaLljpJ42y1FSlNh9N9hMzy4C3UEQwYGndW8diEjgQXqEyf6sLky9f0Myn/ndSE1c7Eq0LxajBc27LMGR6X3WhJVdkFitHL7fW2uUKuFTbkXA2xleCiuoIT1qNcQrAIyDMewiluolHLSngrDS+TPhvjZsmBkp0yjOZ9TFyQVjuGc3IZsU/N9Ubyt4ocef3r/TynWjQ1qoQuRI8fie7eZhl1ZcN4vRW1vmpAY6VTo30XctkQ3Djsuk/WBYenMSTqNyKrHOY18PhQihnwq8KXMOYhOOnLy/iae0ah5af+XyrMVqbOp5epknREaSAp7dl3cCqUgrS5UfxRkZCgYnWNzzqLwH0K0godPwnV35W2fC2/Uo7oYvw9oBI3CWjGZbfgDMZiy53IxwXpgKULvUyfQiPtQ4MlQBciAnj3GjTBboL1XbQwKzer22c6JIBeQ741e36m7ChuryOvIkueWJH7KUrO4RxzV/4Amtb7UiUHQSvz8ccjACTuhrS2zx5OmucX6HJs12HlqW5oCjcGP1hFO18XgKT+SzgZdhxuZbsbzO1eAZMkVWU932/OhCdbFgXDqQZ0GXJ+LGbtCZPekJ4zTyFNccogYgUJNzFe2qBjbKxT5CyoNdQ3lKO06g0iNF1AmoebVayPKU4GOgzEpNxv63tA7A/RT3XyCJomRAlULCN9vLfqmBAKbjIKzoy3HGVAggnywbBIXKc8sKTuccnGKYIVv2AetQVMpWAVcso3Wy2hT7M5IJrTv19TXupNfk1p9B0HurXCbQVEd7JgUm5MAU1ycVJuBcwNhAA7n0pVeBHwvuwLs2p0GJaVtSLYVNUeAU4/RyFsmtd+t5otmqRW5hClHITaXk5UjpAYXyRXY0P9iAOmiQURSg7dj0dWzaRJ2pk7Esm0PZyFROrZ0N/rLs8ALkaKrHiMsu+DrGkjoDFcD24Q6u/h9LWH0tlDWeMLZAdwp3QLnfvC05BS2n+riOXbF26yJ3ug483UcqDsamNP8nf4z7XAIZXu6sjyGINDceLKpmf/GP0Ztt4e1glUS3+kjAXFphs25wlGV3XCk2VkDG5CpZ3m/CNh8tLJOltrIFmUbaxuqIeQnkjVT4wzN1TAB/9eop6+H91HeokB2jeRJNgKsQzPnX9jlSBS7W2GVynTL/IalgPkEllezz7ZQeL9r/vBwf+V7jF6U5YwlvHzov+y3ZLvjNlIxnllEy5nOpKcYllDCsJlq7oAIXtlwWbfuk4VOtl5kwTV9+37gA4knXfrSzo3fMoIP/nO4XTY/DC2NCg2UFxlBkgZ5HwnHrOjr9+N8oL543WU1THUQ0Z50zn3HvY3QCYKyOLwKXfEya7CcSLOhWs4QNDkeTbfnbjiL9G6txC1OwUKjfIzG9zfTA7J1MZisOqT+IQRq9o8tA52CcUj7HhV0LUhJz8zDCXemXphSzSG21RLTQkh9TwBJ3FIwJnW8e3a0XPEoH/Au+69NW3zetF25wlDAGaq6SuzbtMOcxiGdd/4oSR9wuET9ltGYm5qeuOxVUX8LbjRUekBoVkVX7Iyf8xAS1EBBUEBA6It4vDHIAF5Llq7bLw86Z4Gq5eZEXAmDJuA73rwmwtbiIKkpZLTb2CciGkWyyRy3nxZV5/0KBZfvSGWdpLi5FqvcUyJQA/3VWDyxOeljAFaJyNhB9QCNrzCvuwhGGGaH9DX7QbYHGCOMIIObxCMpk1K4Vu6dfQBpuWcvh+mRdv1UHPBFjtGsJTSltwomFIhwJjy9RlSnJYnFBe7TtEsR8HAs3O98eRMYGHezilnau0liKJyANT0ULeiE2pxR1XeyBEpI4SEpKdTTauUiBTGIFg5NlVjTeOLeLAf+OIFtlYPB9yp+0LMdisbRRRNiqqgsQTAYytykA+fMiXhIyOJxdkjdZUapByQPjfeQpYSQULtIZCXP5JYWV0hSM//NxyAHvWNSXgRHoCjc95Vms7bHjoe2WJs+1Tk8Kp30LMZ1zh9tCnVFAKdC+wC57QSfAytXzINsyUk08jsTPk2XTcbrWLtnSchoxLS3VkEuedDrwDg2QjA+lbJRzZR6vZtWyGb5piOJNO8ncTWkznII86V76V/8BQZhKPP5ukDs1cgr/EMxL1ZA/iO4N05FxaBns+zNg6eJVbm/a5Df/VaTn7Xwwjpgpr2wfzSSe1XV7Der+8kArjdEND1VLdeRfyTjNxaMq/odyqAZOFrmxmG0GTK/9Q62TF7ULXmQWKnC9tRok9sQaNFrWz5jc5KoKOJ9qnDBbVzfnPML+axlxwx+pstpO7sR6zN3U7CXV2eOzww5+nqJhYW2g3k1/1fBF8s2QE0U+E0lPT2bIJq8ZMFX7plJl4LfBeFAeKyhwXRlV/H7s7vbBd1w1qfyMKMv6+UIZLrI6hNEys29YgmpbOEJvBCdkig9ibax2LTd6B30JZR1HhQJdWhkknx/vNLZzGEdY+x4XogzC38PN13dK0VBlcm1x+xfczpwdynUGY9DiOsD5+xdbVNnuj+LyxHl/XsrCOLdnXATI6BQI4TkSySLEzUIsElercYqA+VvI77DOkZhEetNLqOioe2u9LcS6ChAMqfYOFthtNLaE3Q2mjaqtQPLS4FWSOZrOw1dVuPyhvlNN7YnGnIlPkbs4eVx5EMaWf1AThxlvIjv3Jy7tBlR8uy7yGQGBwdbl+7ctuIh5UbxDNKmLK3kZNQVOZ0hVHcf7wx8cbZKH6ekpLftg/cDBI1vit2ZA0kAT/C1UcqHCGPMB0FXmk03o69Movr+XqGk8PNro39bF1A4kc8odQtSNvggFLLB0pm5XCTjtvZAJe6WSjEjCIP1nrnw8lUgTji/DVTJrmkprY6pbYSITRXEDyD9OlsL17L9QXmxffKCtC3oMN0zEDJPn0I9gImT+IwysiHhMO3qORTzYNlky1FDQp5bxQY2/uhrY0jFaaqXjieKgPnDxwW18uOEbYqQo8V7OAN/y0+GL9V7NDE3qGtIVv+ZHZXfkRv+nD0eQgYyHuDJWsBElKY8H20QIhfhk4vzku/4Q5OTwK/oDV+slnrCBPEgqmwP2lu7NWbOVxQpLAe6K+64i38P/mSNuO9Ixmc2myMXTmP3f345+7bqZITB3doCy5nxSOW8IB4y1YZcfQuIRsmAecHJu7n4R7lwlvnwPF6MPr7oJns+BzTsM+MwFmGUchhpuDt5oeOH8F0HIjEt2N3K+/R2mF+RP1j1ApXcrvSWYNPrqgM/2QqjbSYtYkAOjN+VfKS7M+tNd41DaavM5drmkYskuwYA1ynQHcrzTN50AZIoJOHgX7X3841yr+thJE1mw3HrV6kYes6qnovGgYlFTAS0eCZvTxizDTgqAldcTxr/14mDyfTwn3n8xiYvanq5d7ecE6PV+k9d4KiVUcuYEyHieso1laTIIcZJh/Hgd+FSyPD4n1+cF9ICEVsvKg073fc8KNr6Eb648JIwF1few7fG8UFuvcFcWicdVTXqQ5MCukBXvOaDaU5GGjqggtjKyWBm1YKoACMWLaZ25E88j5mWlgicfGmnR1P4ef4M3VX9tmfKMoEhD+C/tISBAID08Fhsaq3asRG25DQQzcY8zegeuR52MCh7VcxWK/etBDy/okxNYQox3XRfm7fjVE+tlA1KTE9OlgGGTpWILhl4ps36n+DWRfWxdjBl/ayoPshA6cRhH/bUGEtx/fl2RS7Xs94pD7XCz3DQ8d/LTCqvd68Obf26FH7nAhin03slCxTSjG7FPaU1N/TDe3eYX/IaYQRp73X5w0CRaH3f+9WAONkQZu7bsLcAHhuzw7DD8dC86+Sn8YizijpaLqpoGtNZh/EMW582aRLoJQTxWjmGXUJuPM3D/em/DN/FOMczt/Ru5MI0b7XeVg0kTQtpPCpC/XJf7i5S/LZntYJdfnq+qpmqLq76zWOJbBZJgIBdFNdPNk0Im1Q3W17KXeUu3YqxdcZ+EeUdxcizGgeg4m2HpT2oIPk+zyRJs7Jz6n2b91PXM93MQ2FvVvPhP065NZwx3H5T8JUXYbSen2Xnpux4uo1xiS0RIyqt263dlY8zgWcisB1pl37307cuxVpbFZ03xMXe5zCn6ISKDaCU7yr0VMPFQmxmTZkO653AkPI6rf3uLCZAS4u+OxEUHuTcTJvfyIqX0G3c3O9d9qSs0EUilNHtrrlJEwgqHTX2H9gnET3anIjZJBQERCa7cyzXDLkcD65Y5bD903MZI7L0A5T1nJ66LhP88UtIda3cNPNGXpigZduY3XBOaCeKCxuxqtGNV/DfKVnFr5yMTeqYFWybtrUSrFmvKWix+Yf//sulttcQBGL7yWVLtTFncH4VCoDaJ2wUf9KRhHzssy6kItg9zi9RLWGirsaisQNTFn97Vp8FBtE6Vo94fVn+fF3hwUhq1YHZ9uBl/hMsXw2CqzRUnf4ajMXN24tk/u9MJKHN4VQLxLc5X6LbtgPU6bEuRmqKA+1pkKksXYLLRwZ84iBTlCs/cDP0FsABci3+wh16ZQjoUYVDez4PqesPvZWD8C3dasOFd/Rxw4yIr6TW82IN9n0lj4yCzm6Vi8KQ8N7mzZ3xAfT/E4Ui9PlTsMCnNNAhjgKgzqbiMEW0ZarS9+qS5qWeq4xS0rqaAQp+0uBDa5rA1AvVgfBquZX3hXgjK67x4YinynYLrMBjVZ3rr2AlfHVSKq3nIYJ05Tq7cK/1wEy0aREb7Hk+AKZEy2/PgvEfb2+U365SO65s+4gp7hDNQneOfo4H7oBu7Dr4zQnSG/dkO2TK++0dYJdYkVK5w40MOm9Kb8n/D3OAAfMHPUzsq+/8PfyDlyUdoWsMVH9HFM/zVNqfI668nTb6bR2LZgV46CpX+pEDw7OqEtjaOBa9FTHgArwl0/qyfRa1Gr7UtxZgN+cghR31SZUfQd+7LhrBOjRSQHLcZojvWeCczhi8kYA6p7rgKQT7eCyQ5m1iokEEaC2g4TRE8ItCMoWNXO+XWwz60JfamF1+cWH3B+f2Zcd9FQDH1d9qLreEVUuqQTPnyUMWOXQIwyGe9WHRNGgNSHCvc7NmRUgI/1w3pKBEDcn1gsUj39Ag+cbnde5FnIn72PEHKEvtk8fjJG32K8aqLWmJP+kO7TpWcUEoS76KZ+QC0SqjvHu6nzlkKcEDW5NWZRP1UZ0acFoNGhcPmTIaNJ+X0pDNUSg9xh6BuBBNLqClIdoPB9hOTcbLsLvRFFfDCNf8o42IkhY7WrJO0PCc0dEjXvxPTt19kL5YesMR3dzlLoLOmNp8PnmzxkMfbW9XnuocLEhKLe/900+qDnO1pcPKPrzOjKOzL+jSa2YAWxYLRajlkTAIRx9NAdUhNef4t0SC2gPTdEhoAsP1L+uVZsQTNpUKQJELgVg/vsJOM4VXTyXZyLXOleBFl5W422d+JcHCe+XmPf6Kw++Xpz2n2fi1HAKWc2FX3h1t4DCjoWODUvgYJjnv140hczEmGdb4vNenKN9ay2Pb4RECcbm4cXfBgS2an21tSS1HQ32cnQloh1ZfMp3ZFDddmqX5Zujs6odxRREIMcfSeht57SepLycxCYw9AuesycmM7aWNg5YJEAcSpL5do1P4302RbHDyBJC9Oqd/RBZC+iqFpaVYdPhkSs8VP4snv2O4DyVedcp58Q0zSN0X4LVF+yrkj1BxWakYq+1ek+4ji44Bo7EH7bhCCyv2qVqS1GW/DHZ8vQLJNB6kq01/8xDt2PgbhV/NZV0YwodnibsL+R3Qi/xiD5D3pSlN3875vu/veTXSwZ56ZKMQC3nFEotZFMdLJ3DhtCqSZriHAKLz8LlVQRSn71+/ZT3iVObrUZ3Gp2UoIdOnBWV6C0ruu6tIsnRuAet0k6n2hNF05qLkn3YMoeF2lLqn8oRXuoOGAzSpOYEg0PJHtoYmJ6KkCH8V0iBBXfUeMD0+0nx0W6P5V26UutB9iQBiJXgSfhYd0H2nAAP7kkEDquCSTZBDKYQOPH+ZfQKknt0wzGsGq92VpojT+pWQnKFoB3dOVD2nwhqpZpLyX9JwIm1FZXT6rRN5nEXwc97oV5vlNaq254hPKiEw1uovrf3q0vEF+zvyQwOf2uNwFctW0sI49YtZsAWnK24DT6Q06mFkWEITI9ppLWHSQWtyT0wuFfJvlz4pvUWpIe0NVGfxeXAbJq+hdkPDt7Y43fzcyFKbiwYI873/Vcl55N83DGYPK8I3Fj/4F2JNzhZqPEsTvLRHzbCk4eW/HP427W0YT3UXwdWc83laTzR4pa+XyIpU6zy92tZ7SVPYT7r225KxxLpDLpntzJrBL+8LLDFsIpwwl61qzmRHdNmps4rh6BwsRFabnQ3cI9NAxe7cN0BiXLxZadPqGOTBvr/M3lp1AsO5aQAp6pyf5S8y5snaRyBYqCfj7F4vsygaUCdZlzQldt45QSik40uwcHBEivIacqnK7SWVah/uJXHm5+QnQjrA/0XFZTpqxSQmc3DcVSpGW6uOCc0vWd52k0w+4fZiS4Osaby9W7G+BC+buiPAEwMqwhnpFoqmOIXO5lScG1lRWvFdL5oTl2emB9YM4XUxgP618B/kYaE1fIlF15XKesY7OtT0HjUpcPIq/D1Vjy8OcZYNZ8bFiB/iw3lcs96HU4BpR48IUrTyYZ3OwwRm7/PzyCOEG+PllpQVYQUScoGYDieVYHC6GT6797k7m41XNf2c+vqsx3pBRxRGi1K0yRyHBQLS3UrvBvlyc4wvmsNHhkcfw41mq1Klz6iVnjI93J/D6cBfPa66nvaptUe0XhYGkldmxc7LG+JF62Dj6jZnABdYp9Lyx2FBGXy2g4p0OZO7crKJkZ/Y+kBqQRQNfzWNHuMTOklyVsKqk8Jra0Slr0w9hXSwVSgZhsEB0/COPKVKch620wMpkZoxSt0XONe22RLHqLVWhYClI4x2p1VlMVKaH20C9A8XwEE1EAksUdGbncw9NaNC8Hypb6cZxclH987YZ4/Ln915MO5Ykklp/sMZb55qIbx4aafpQH+qNpaXIkcd8xFg8XNHHkGdKSxgfFYevzZeszqWudOw5e0bT8l6wReJiao/4hykys31xXCOobWyGyeZ+GkHKLBs/Iv+bg6DchTAJhJnOh48wXtLuAsGtTCviQoEiDAq0RDFh2rxyGqxqJiZbUpEIj43cKyP3Hfs9Q1elygj3Gt0IIdF5ZRZRuaEqNNYJYDvVN/xAkfZw1t2zilo4f88RQg53q+qS3rMZEx8JNJJGG/lctfGLRfZxbA1ax/9pB2F+Um0NhIApr/rMwFNu9Km+JAYY8yDmy+R0KZ18OLsLrM2L5eWbMSMTlG9IMbKrm7R9Hwfx1cAoqxyB3BTSo7J+ZT/FOruO3NlmobwQP1Hepj09SiNkbqTTKz0ZjiyOKtNre+LWk37/J6BK3hoWUi8R6OzwUDduLMuAdMnyJ8ZBta8Z7gC6qo+vueSJ9+R3edhlRqOcJT4cMD42cxotmiu8WsjnWXupwmDv/kjaiLZrmQe/Soxhm4GxotlaAZWRa+UI4QgDcsKGd0cVl3D2SzA77/CUGTsGuEuMH+8+C0KH5SqPdY5YMD7JXirJDSAvXguw3qCwtu7qYDyl7hj63Vtj43BkdqoIgunxQdg0V7k6i1xXfmsaeFAvLclEDc4yqUViX852blDG8tYYqomLWkdELanMNQ/s/YyNZnW9D1pPV4mnUQ8sl1sSO2M7vncTrxxbe7zcFFoIagoh+rRbK2g0PI7dqpeNQ+Ne+tAjIAXhlkyw0vPahz645a9A1XYASjJrBIob0sXWSQJ4IKjY94RURksOkjqPHM1h6axnyZ6U3tBIfMuk6jUoacjNWfN+ZHoyevsa5MuJhJLeU0oACdKb0YWZmVmX+MSb49ssgRq+945BfrFKKStD5LHV/KDe8nV4OiiOow3dAvZRr9I3lOmf4IjfEGzgh5epUqJRcrXwk+OtS7aOCLbCpnHRl06pNgtn4JTCB6IX5zlVRb2iubEqUYRcBvVbe+H0VUStOOLQYXnZOkyzSjK73UUSuiNt3Brp2g/ENVo1DPKbykKkeWpeB8sTzrOckHUnsurC1HSv4ComQSDZ1kZtXntRhnnBUZinagqARQhbWO5kUGsCRabHaSf0FUUILbiivHYPc3+jQDpQnQbHbv5TEKOeH8XnkvMyrQbBw96kAn7IwDGIgUJltn3wja82tnyc6WHggsFWOEZojaSFo1U3UFlvYT77I5N4c3aW51a+iR2fcYBlItuNBOmTffyyAmiXTcop0sXVEHjXxBoRqWedyzkOEghp7LnOUOSWRJKAFnCCVGsnUxPMOpGUI+FGqXlHtYDGQZxpZMD4WaaJjvT0A0ZIN0rFu/P4osXxrGkPCcfYe73NSBPm8MBth8O0raBGJs146SFoeOUSa9+u3P0aRu1B6WzANwrLowjOJkvmP/Cl7wGVYNuBnp7cPq+Udmumu6wLL+6t9HoJImuCFJZxI8JFutkUMs5fQtEFW5sALOeaEaIwSrLLVBkGmNyIalS1zmIWuPye/0Uao/6zD6URH+UYf7gb3jxP6T5xGNsWFAtuarBbKBv02FmE/91qUuWHI3B+cHVLgb0a2gqtIEdEvzdMkee98LyGsDRQcI9DlEAhdDJVvCFD7TXJ1ExQQcK6iTLcqdfaxHMegFvlaBNSqcxB2Yg1d2qPDuzUsF1PKvRjxLVg4H4nP15QGzu65yNBaqhWf9vzeZYjuOt+WlbnAHCrfLskXGlaFAQj82j7Brhse1+Ubr09m2y8OPFpko9h2njy9w3woCq3a9ySLEXb+YwFOAc/olkNnaORvV9pnfErkTCUevRcAeo33HH49NNTtKkrY3B3vnBwLcK74vnYd23jagcjPCvScX45GVLoLwIkBd0PSeqx0BjuptU4/uAkaBMAguJYT+S6Rkg/rQmaWdUw6xKg2bNMZP/9ACiJcRIoMjzX8ifuqXggBZjS9iDM6hXIU9yb067PKU7+eI/tOylG3TSP/UVPm+PhvyTwpI5SLdGtO/N8TXjIlwmbnEwKMMVT3Wenuut/I1QC15JxUm+WcyIHoc4qudVC7ME3hD8qzEzSM2j1CiMmGOxodO+zFEKcnf2M28IyGuT2cWjHFmIFrPTTZ7phR0H77kXI5JnYHiNtu0dmMQWrYiLhZUG3r5+Sy6Co8XYVjN0cs2jLqjQRlPdAmvP4ufGJJFSbfsAs0cFLtun6m1ouBfjbYJCgtDBgIK9rNY81pieqWlwhqomX7Y0Lz2nPqrjZcDW6Kh0vvdT3+YU4XexsuqneMQsP+J2pDaBJVlPwzX1QqK0XWUp4fz+gstIMH0sNUh3JZK6kwywZ8fTViKnM+L/A5VUUhUb74gydKDwHFmkvJCPYHIW6SWL8aRVbrxpX/GHOctPqoUcr6PGEtyIngIyD0IxMP868g/6t3sX8q6TG6hJtvQ4bGA4A90QjUJM9msJst/on21/KOfxAr6IgWHGDVoOFtUdn3iExIsMH0pP89f74CPqVs/MofWrYfwnWbI2hf34r2iuL1uoCzY18w7xisa/QJtXQIWBiAzXOYL+0hRNaZ015f6kWOgSY+QESWUwkEQswzzw8f25llG0laczlzy0/fCv0IWMY9pSxDyX3758EhViu5m9Fqau0CDo0LmYIzcDEqeW339rm61j1mMhLTEo0jDe2OytlJJ/QkYhvbLSV6lgqopSKFchcm07HhsediEU7K3AA1jhoulzy9skOoikAM0sOTxxirKgdijxpMNdlzzdYmgl7hLbxbKA3dl7JturmW36xUz6FYLGYajBmOoZfYp/L16lhj1aeNkND2TmSr7rewcO/yd8Cv1qMYG6qzVWB+yADlL009gCA2KvunwoK6meDQvqzAyaOz9+XoKisAKjgNnKNO3ygA0i2ispz9Sirz4PBRk2D7Ls99JbiOc9jCMdQyplPtbk5Flfpii602YleCUYM5/f1sC9C7+kYpWYbbr8rl/+54rHzeQ/ZAeVJTtxRBiZFAkuM5xd08Ky6L3O/qO9iai2nBwPWaEhbb1DS8vGFHkEWesQoeBQj+j6RslTid8+7O2VxJS3uvs+vKNXa97jJrF0V7hTRlf0WgB6/X6ZD0gRugWV0OBPpe82TXB9cS+g0C+w1hygetb6y9AMlg9A/A2JcsARb2Z+lokjxxRmemc70JnHR1xKB3jBm38LtkhNIFJSI+2e7hn9w+SN0ICBz0Oe+pETQOZ8pxs9AYTVAt+9fZhISSq7RXOMxt4kzigCZGPUl2Ng3sfv4s91vOT44TgIA+roHZRhyNPx8zlGhtHtrYJzkGUg4D9Au5KixMgkh+r+CEBGSv3wFaBy7UFFzuzingLBtszNtiQHqSrMuIslI2v817h40XL5f/Yl1Wo3Q5IxUR+aZXTVevvJAx1T5zhnkWxqCXDwX7qrChf2bgZXLfzqFUBw19C0dlXInkC+HumYostLAHPR3bz2ZRLzx4NNnUBlB7Pk5TsvyGSpnqh9gsm4yy691UhqepreKIFMenglSKBxBlF7dB99sfx6GFE2Wz6zKupEpfKRd72Ol496R9KVJFGu2GW+Vo+8Eznhwr9II9DN4RzsVAEJls0c5vZo1aWkreFhfhKTL73gAKnY0ZR8BOJKn7OIi8g+mg1qYTGqUvasHuB4rUYF3AgOZZ/xbzAMxpoDvYTraShD4T2cSzpE88EX9VRT03eqbzXLc0NV9XORMJhveDZkT6vPtrYP3EgvKNk+ZtI2C22py02eGOYpsA+ZOxXB2T52/tDMkDIyyQYzESKclP29Q5jmOF4ItHAgHdLzSK7QasBEqh6TyI0o2wiB465MQie8Y62LCWAid6zhD/EANgo9Do1jXpMhHz2mSZyJB7pRxnG7KldBTuLiAUNdDXe5b3vgPPU9AKy4LPV2YGkJMvnQo1FmSn4CycVIr4c+j9bymsWOIQs67hxGK7NCsive8fhLrbS1HPPJytXjhWqwPq5+ZTPWd6X55aZv4fvJ/JN1oByLhKU9QgzYMO3TRlCQY51EaoodJee29LVLe34qSiesB+8CS5KXU+du4LQHiRVKc1o4X8ZBIwyN/D7wCcEbDOeGX2Mtd3XRkBZP6n7T71AOWjbbzXiegzS5qEEdmwXH5BcsgjtkNazySCtifBAxcDcjIcssKdzPVasZYr37Jj4wYehBkn05YLKw2TD8z6M1i80bpCUomfDaSYCqjDSsFkigLXJ94TUHVr48J0h7le6Aknt6Iu4/2bbbdST8ZrJe/ga1PiHBMqCikRm8I0OVxqQJuHWA6HFTTiVE4kaE8NGeoWD04xIENrdR8uwd3bneicuMLzy2qsQC/dfN+/gCtu3saf0zZ6G6ImOVFnGRy0pfte43XQgDfJ4usSE6Z597QaBOjCyhbMuiwywLT4B2DcS0D9vZohz8k94nHW2sfS6g3mxeZ0tzDEQKr6IxFyu2ArWhRKlMBvrxnzHYzHHmX0uqvLDgyFakD1Rx2ay8kTUR0iI6rPlIkZpmPFXKt76oXFYNOxFIsC2xRouksgO+y/s9s/zXW5xIun40MQpR4nr+mQQIaiew02L8Yb6Gq7/mI3XwOuppB+Rpw20GoP/ttZTvjv6Rwm4BssH7LLNMKRFDXU+d0uYcvL1O7LwbZOSVPgo2VijfmThqkFBZ/58WaYXnXAcdIL7Myia0wMST0cPrGxSjVHUcYDJfHotV3yDtx9bnNkl8TeX4k8j990f3rpNB4Ed7djuis4LeZAl/cZcGnXaSEHmdMx1lteeN9ot890LPXjsgaEpOpaantLkkztZ6z79Bf27EfbFwtXuITUMPI3QAq/ZsHiDQkZMT4XubAwFjCPJK9zXZ9YycesxIpOok2A4SSqqF2ubQ083Rw0WAm0+0BY571l/bHq8PV6oUGUBtF7BZNlCoS01fBkWAQ/EWK0CawnFHRWPAZ4lJtypZ+FJVprho7VKWHC9hLsG+lhbyRNziJkfCGNlTSdAFmvTrER8KmJtiCFx+HuL8EDPkF96Wt6nUkuPuHg+EIg8a26xbV3iTxr7Quf26TYEymG8kvlDqKeBNpE65o45gAfyTogH84ZEwR+kC9NjU/baCM0fJwsxKqwlLsDl06s1u9vpBV1IDE/2USZqSbW0Jq6/DYrrbd8Ln4ImCtAAvG7G/6NmrU837YN5IHHK4VvDNONmn7HosPBMyXLlYqK3S596/Ppp4ea9qZ+yhFlicMZqy81fjOWv5LNM9FmjUFTbOCce+X2QcPhJY3GQNqWGJ2dChYFJJjkE0SdBVNa1xMWeKngQObjg+qYPx/yANlsjD98Mxre2NQoegiOKV6m1zLmYtRKnGpk+LXdS7bR3FjioEgbSHOymQeTj0wprmVXDgd/TmqDRhqYmPiAzc8E5i44xNDnh1iORbCDC+Afwhxa65c56l63yPa5/rmTbKzQ6SRc/m5qkRkqOJUiK2+DX5FazZwKcwJv/1yf9xDUaebnzXe2ib97aidmmkcwevNkribARRfC2RHblhsHFxp1cmDhMHOeMpJCVExYS7GhSclmWifZnn122H7XfkaSm7x8FHXkasxMD/N9WYuBYS3yC5DWL40l6OjdPsbm7mNOPrJ8jNbBlgoN+jPmp0rDsgigT2bChYsXxeUs3mjrldiUn35TBXOhmJMtgFsYqQpkbU1AIwkpbcktEYHQO+wC9zDYkourovaWZca79G9OAggHhE8b70gkiN5gO61DHASxMak0WeLmC4ELL3gq0I+DUDOhFCSyCufq5ral5hpIyBRfiFNqXstf9Baxl9QZ1A3TC8/b2b75XBf+hGjfrEblRQL8DZKTEJB7n8IZvBd5I9x9Ld+9InMchZnr/Uk7NRhmPrc5Fb5quTrtyHTvZ98u4l7DMRu34O46FW7B+uSxqzjgt384mz4c63RKp5Yny5UrYouIlZRTsE4esLhdOk9xXXN/AK/4Cq/D71iM0p+n7E4oKKD9ahy13FnDzgwaiRQnS08ccn5w/s837qASrDH4CHMQ4djE+f0fPoTCQ6DSvH+Cv3v44SR5CSRZYi3xolzWr1DYf10LSVclDKiRPHblPQEIE8KS+h6qBCzih3s3r0vHZwf4wWLOIcaKRxwS5xCjErohjj6cRcXHcLHr//IoZa2JvbCeJ/c+eW2J8t9qHCP3IZ0bzQ11etcLcvdfZcc2nJ26GSmsZU/FJOZuDFxHe6JexU5bmB4wxVitmMdNbaeuBu1411TFdMlSy48CrKCuGILsCYRAw/makAR/inF1rNoJ91btg0BBIEb38g6yd/itR7eaAtPaeNw5xmiOFXlS3QFXmhkn8hqCaP2UvWMlAaVmBquXDcKocI+qO/wQfy9Rhyo9OQxP9d3ZtWfUYrhL6I8PpWaBSaSt90a8iq7pgbNpEcnLdfDq7rFCeAYkDhUHGgRHdEVzUbTHPkTTwp1iRYwESWxiO50isDi36zn5PxIQ60NWp1gzQZCLM6Y5aoWc+ybgT54zgYaibMvD2UUQmfc/C+y1smTc5RBwUhJgfCfM/ulFb1QzoLy6rQYtjoY/nF0WptiptzXgoKPcXb2dVDwX+IcgZMcpwRYUYVLiTK0Tb2LoQ1f8qJt7cfFs22sWwWkcc9D06Li+hroq9eDrrstodjQvHpaqd6++gFOHSwhbVD1XRD1Ar9MzGNhUMKuNaoyAadZXRjZfakwrHYyEzilw4FrCfT1apb4W93T3m++032VbT1YXep1QRZKwx2CluoF98UQLU0jbPaDXjFdvdUnfmGB6htGx9e3WmctyFPVjx9AdlTGO9p4BmfXNgTsF138hHb293dJJc0eqZkjZW0mNU9NLRQcusp669nFNv3NdYBKMkD72RL7eygcj7crriHd4v7A7k6hFfUEpuPkTLSVjnIn9rL8QEouH2fW+s0SYP4+fbu9XiyrdJNKjLBShvXsFZlQGujbG0ACyF2elTLx09VMxoX5kWXy6lWVXszafkdR/UaNQSB+SKmw3sTxC7Z7k2jYrr/B8U9+df46fyR0wKIDtEP+yc4wyTFx2ScltsimkORK/0EJ7UFfcv16QluyoT0lxUR05UcAkT6e1ZopONrNxZ2tjRl5qK08WB22M14E9nR3xi2URHqEkCgWbYotdrZUMsaf5pqdz7xkLBAUWGgm4vD0aKDGXR3Veow/WYXfSwZSh4zGyHJnsiI+f0RJ59bAYJHS4p/EdNNBSRREylF/3fX5BCMUcbL0mo2F4oLnR+Rxj6QwdIjkHcIxWgYxJC2MOkCNvMeT/AIWzjv4JESdv779YRHTf3DWjgdxBy3S+SHKZRIF1E68mpWWdMwCIZb9BcoKcoz2UH9JDxHFxwc4S1SiLOk9dglWQGOMxukgrDwP5diCB76Lc7O6fzpWcIG5XKfxLP8t115+amCRE5CKKDdVrP0ckRerkq0eE88FgaXaquqnOmcPSuvEWWhmjQkmEc+fPol46UWcpiMDBdscsEoQGgPlYF8/IoDRYfCzs4gqeQp3+/CMsKwzsfqF1VHpjBPV6IOJ5Bq9sYLWL9CNpSG7lvFovCGcLz+cWAguiibG6XWojRJA1HlXEYCuD+2yuHrPsi9HGi0W/sr/eylBLjta73P6nRj/4ZV2qbTDU5BBEwZpRWjkHv1ERWM8TM1ZNFj0YuSuUIGRhb2DqGFkkWYl88TEm5anBZdOIRXdYTevDwLp2xDMZuhEoe8KXE+SSOSEirYRl/XnULzRKJK40PaFSeuHOUYH6fopg0KUcK2mbhC/lYC7XbD+n5eVFrHY7sPtkau6jtSUj/f4e9VtthmVk9VvqntSdytoVa/crlIvnGCX3NiBl2h8IBldDAxwC+W2he/25Z/d7U4tXUtX0VWDMfB12PLWrX7TE9AGNLlC6zh3F4QCXeL6y7e/fX7Y+zkznaqRowNODx3hsnKPevvmcaiBmiV2gCcL+HYylB5PbBhTNNkh2nuRSXJIm2o3Etj0dHWEKBJPjWPuvXKmquGWTgqcnjeWGGTxUwzefUaAG9DvsxgaBbmbjNadNEGfdiGPGYr9/EzQ5t9ouGgMZAvBkfP9Qz9KSPwK9b1gNAbOJ64h3u4MoE+xLWj/hdtUqjAMubAiVf/fN0X9d4dob9V6CU5B3DDzNr/dNMgbJAWU/z+jLC1Eo9f7s1D70eylE3wLI8W6/X9DlO7tFoC4uOHhaFiVSmEAU0rs3NGiVQS0oPaeo48P0ye6JM5gfzalL8EJmUROPxHfZ7C/UcNk05vy72iOOrG2WVw8YbS25LEuxol9qEu3Mb2t6TFOG6aTqPztopxVNkqWgioss3Mn2igXED7bw0Q3sS0fSTMrgKPPR5AaFEkaR3xsxXRJv1/q1p4onZOg0PvuVMmzStHGVM9KhTRgl51EJcmwuV2uBFEljaizAjDtuuWOtDP/MNoHhBo3dlsDv8yaB8/bCSV8RwArn5qabjUfZXRaY6YHC1XajzJc2FWZVvRRZRr9uS/JXQZ1TOANJ1oHqGDcnAH8ukfoc7gp/6JaXGjvCJvZmhKM6xSufwqd5uEj58ypHRCYMsvmpiduDszibJQEWmuhu6y/Tpy3TmQR3OSQOGfV+n0CTw/cFnxplNwzPiEEWt9eSRVwj7XbmDlakLLh/M+0mFcbUyX8oXe6AWCxBJmJVSwOmPAn8k5jPa1MphjTc7RCoZxdB7QxlBYoaw0lUjPHqrDF9P9Q/zZePSLOcVhZxflnu2Ggqy5TB917u/KJPQSE6Pj+P1cNXIxyvFOR2qE72NF2+6HYOKD9IjopUI00WaI13CeLDb2jI4LjwvSaD+1Je++AKN2obXTXmVLpo0iCZvjmFCcKrg5al4f76A9AP1cVjd5HhK0Q+1eMrb0VbbGt2o1zPozla1FJ6zZYywVKJnmLe8DeYjq9TX1ob9LbUsULhUJ+gSBVFn0obJU6yq+HEPmtApKFXOiN0kNLFH8HfjtHNlUFaJ6SOW615AnRp632REnkEMDZFHt496F4u7UoNn/v6uguhi+GeAmMJ3ej25Prb0f2kH58HI3+Gv7zz7bNtqu4tzaZBWjp0RB2f3dbFjYOM2R9NUtXyUPT4eFm5531FKHmtPlQTsJTpWFMTgJ1IQJ+omVITNnG0ihB1JatmAI5EdKnZHp9qzxJV79Fe6wXtQJuF5T9vNbvpsdFtiMysOgL5gIqs/+9PzqmtxGd088INA14omG1gZ4YdtISaysw6ZdqO4Nhv+392L+N3fJfEN5/8ZKGrX2HeHfBmq/XlT4Uf1zSBF6jMbhoGYO+P4CDSa/QSUitAOb/kPUilcXMXdV4r2BB7S2hPugmh2SMEm17LDbwJexh+S23XsB62Jp30rakp8Pa5mJQ1Wm2dWCb9M+SwLGgorit9a0zRbph6SaQX6W75cOxqgEyQAPX+2dA09yi2x1MRZe/jZMxjrNkwTTE+GpI8eyACCC8NoP5nUerfZ9MueqwVgKmRmT4foIBr7JmJIWp3QpyjVb4Ic1oTEikcJblk3yBMvCPO5xk5XMVisCPOI8jg7b1uPhUNFOsUSpZAcuvwdesU4KGq8MPWM9w56qcgMs7TS9rreqbEwOn488S+ISz1L/UpaThdYahpY6k77769Cm70FIbO9HwAveqKB90hGFRGv71ElUtUqBpCQaOBACW7QsdJN/iNsJmUNqlb8xtT3gxWEUdo1WTnV7ZyE1pH616jEd5q5AXct5hhxpx3lORut96KZ+Rd7d5/A2OIPJbgiGlRg1YaaAwZcKew3pews2KIZ+EU2G1cvQ49ehhDLkQOnQ05jAdYUsTbHO5Bhqzl1LAZC6vUhPHI4TWtuPWvIyKjRUXP/cT2nYE0LfTtcbd2yuPoPeISSNyl/1cf0ujt2/t9OsHMqiyBfErmM3Ldky7PO0pa6gJ+X6VCvXkLKJmufXH/dk+qbU8TY1z0nObZAfvH5yAnIOYVBaxxS1NFKz2206NQV9msKa4n63OSJWT77GTxr18bBxx6d3CoclaDQ6mIL48eLv1rZ8UHQRIOyeGN2+x9e65huWPBcQ3t8fT15Yhere0a6iKC8YbJKs0LQz3t5ai0p5TTxogSC25n+zGR9OQ+amSt07EtrEumAZ5IJOJjX6uedF5asgSOZAXxUvwVrhFi46DcctNgPABAP786H5A3CyMO/NrVQ3UA377CtVvX3siWsDTh4ou55OzGlBahxjA7U3+Iky3n3ErEbhia4klZPY58DSpqYgBMP8aALjmCsQTm+gsdml1UQyGLpdYDlKU9PeXpE6FSijPYiviidNy5htyMAYNms9BeurKnGJ+wZ3q7uEHEvMqcqN0T8IKM0D+QpcNMs8OL8lJ5LJuAfB8m3gaCJgqweSt587r80tW8PQ6ScOHQh/Jb0F1fmbwx5D9m9IJeyX5aBo8T/zYjQQy7cOTB+vmMLPXmDAfMm2ayWXOrVvD+o0ClbxZWfWj2JWH+i2KfO7bVjXsGNz9/Cya4KJFZ/LxP5BlS/QJiollAtvGlwUVLWmt0NlLUifAy3M1tnGu7L+ZLUb9HLbzKiB3aHeEpctQJKsALnOMHGrhktpfIDKh0ffsDSoy84sWKIHAANE6jtm/ORUH1Gl+noL5rkj9d3ikwBXv92QlxbZpkfdjSQiPpxqYrcva8MGagkneCCF9GyLHjh1xR5RHi1X2GB7q3jYUpU8D5j/NMUoib9KlWlzn4HVeOUZ939yRp3zgX5JRl/42XK+QlJdZcw0DUOugyUKF3ZXoSjfKuWeMI6KnNh+z8uRZTGBh5ZNYRVwbSh39QMdvoh/n/r7A7c01F1d4aqy61fd5NRd1JdYx3Zgv2uWNa/sr2jN3dAef+QZlhErz6uxPkmxB5ABRA+ghauqnq5Ay9yod7jT13oKlbHQI8KppnaccEMnGm/2JQnvF11UhXLeyqKAGuqpvUq9yv9L46yRSq8sfhHVMbyXBJ58f+SibGcYYPtDhnImJA0DBIZEXNTqnt5s7UW/LwaafRuLEZvQlG6XAIVRmw99ZU3nGzzyzbb8s8iFD6h/m7jyBjN5uZ2zfgP47p1AX6+v361J3juB+st68Bo5WqFl27XQ2ipjopXmUrxkvFIN6FPQ8iEbQGFEGOo4uBKcKWXFJRoV5l0hKqabABTb9OMPwsvESn0YzSe3VumlqCB7/iq96/ig3+k/yRdeuwLKPAqiZlJOJ2l7YNwaIMrzWT4Ss9xS8zJ1CUIAc8xiAD9jvspRRyk6Pu3wi3RFrVA1lSq1CVu5vVTDDmi4s7yHBm1S7DrUr7E9CSH1gHpj5vx48hzLBXxjio5P9QX0WH7Tp7+TdCPsecTQBh+jL7/rYbdB0qP6EzNjkwf5OhDMO1yd9fihRUkDdHxx8GyIIZkkCjNPARpRh9Ax80mDvgvPIsBoZX1UqE43NtavDSVEsQZ+yXkKf6TJ+wYQfW2CZ+MGTg8k95yAvM6w5v+RHG818KNMOqyWrqqgy4c+SQGGtZnA0fauLgRzpRK3ejV52pAzxC1T1/Pln83fkslCv5zqSKvCA//89Hl93uZLao36e166B6RqfCkF6M8X6N4tV8B88eU1Pgngcpp5opmmUVfOACaMBF09F7AQ1365PFQ1XDQa8QIwYjXmtsnYvWkMj80aSuIz1/rqu2enpSSOCLc6Sdf4OO1rooJfZItCeo+I41inB/OGYXUkf+c8Wfz9NVcLPmgqSiz++iw2RaRFstAWoXjz9sJBTrZAX3kraF9Z4TS6D1toAu1/JNO/4oTnTFR622QJRTPUjf+HhdNC6hwJNQvgm79y44HMc5+MN4eibzuGmNUB84Q9dC55fclnAhKghc75OHqL290GvNDf4mEi2wroU/98aereY7NWTmP+lxTypWGyKVqYL/IZHpcwc/oraxHKg5hmwFoNw1mqiEMv+e9S5A2kbupbCa09Na3mR1q2IjrTQ0OmObsB9ac5b4bphGFeGgX2fZSAb3ToM0RuhwI9HKPrCMLR02itmfSCSPpdBgBkNLAeQLTuS32eK5vtGM7HpfY2m9Io8XlaW1Ao5sM9o0MSqaeLm3c9PLQKpOtcKkdyPRKIytIY1EK1peV9zM4i6LTWmI/peMJeQes/jk5ceu3FFKMtWvJwQVuOTZbUovyCnVkyMOpJYSCZMg5T63V5JroeqNqZFAG86KxCODcvxvdRCkNHmW46H1hJL4UbydAIoXExhdcMyquXjc2cQKaEO7k0IoAr4q+PigePvfag2mTeEnkJu08YKpcBH68IJUCIC0v/K2gkf3VNLgKlInrY0u5ybbaFf2TmwQMQse+B3H8v4w7s//F0VAtjh/tNU25ePmA7kLW9mTUUF+DFTNYfvUNXP2qCQlN2OW50EGnU0yLC3+pjcKAYw8hrAsELVvq6kEsUYgKl1sAzQwO9jcfHVOQLMqLLlOONfbDicxUxRtDIzUde7qCsX3xndX1eNi6yrcmqAw595U5gmEFKBUIAWRfcAglebHQGuxm2of4JR9DXk3dMpnD5z2Ck88AW6uNWznEbqkUX5mYHAS5hCS4LjuUYp7QFFsuBBxKSvqb2JY1DzjiG8JB0WRzLLf7Jg+QWJcbLp6CI7p00xfSCaZJFSb88TzutWTCNGyBCoqLaSU2uNExArsaAwB3dCMNVkzp8tzysPjCKpY5X+I5FGlA3PlBX5fIJn8OaFdVWo/Q7uJVfWXkFGhFCYtFlnLmLNafWs6+p+gC09onza6j+5VTUK80+4s3xRwpBLIaSfIzCRKcPB9JdVqg2OOOsMMiACYimvP8nSQX5TR9MNv4QWnvAQAFHYzbVtmMlyaD7PYBqmQPgAlrVAQ96YKGwdLX8lTkKqIuAQl969OlPNtEpI+f97EFMu7Le64vUUwN2rfohoAe7iMxFNgXKJvy8RDPZKUX9jHJQHM2UfogSfp5ECPVwTXiLGNu//4iX16R1djdrY5p726Ed5PzpOAQ+AgBWXyOQ5HRujtnWt4urBTREV0xtfgmZbT3bpZU9/+uey5EBmrHsUQDFq0MRWY8LhWwW9xFW9l0oAe3WQflPNQh5jyoqZNTVJE6KjhkVQT9vEl21ZPU3yQijlJRg0b9jZwoDpmLY+5J/DFDO66e/HCB/podQWzdyQlgYbhp74SQGFH2D+z418r2e7RofSAn0bj2tzb3RngHDqNGaMO8c1evn2Uo7UHtA3AoPkaHusLvGGyBZhUrrMyYJN6UkDGSIaEBkZReSsoTO5AocJQrizIMXaAlOUdL1LruZUBHtwmjAjY5A5NWTAgSOxKt5WJLlVHAm0Hrkt8Avd116YfceZreS/eSfcTMxSox4pS4QjrBjNnXO/HPVeUhWrOn28bKHKXtzuWbMuxdKlYH6q2Yo6VBEI53eO9OuFA7N4E4sWDUUSLqyWh6HNObe0ZZuAYfewwFW8n9iV5WJPunC2cHKrVlBwhKFSTG88VFCgTHzkYkW2nXL600aXCfnoRNH+dSdtu/lVd7WudU5Cu1s9FJPX/MrLHJWBAbNq6RkGfwt6W5tQMkFGXhOlg1hnZznroaTkG50/EkoebRefqGBEEuBal9waBQO6my7Px/j2cWSoliDz9JuO1va7k2n+EJxR1ItYAt24ox4wBUjNnZSkU7IMUKVwdiH5Ol2/A63Xj+8uU0WkNsEK63FFFuWNUtdsaaFiaGR2GOV7IJTMKkpFhI23GeQLDYH/gLvp4XvRFfug0YIiv0O4qfDGlj3hB1FqbVi5Px/VB6W4WLTEFTgJGAzWef1g6bmSdJHEmcQvJ2hmtTfxBvxXEws0IGV0Ge+u47Ce5+5F/Xozd4AG8L5pu3DlFT7GhGiJB/7lpRggjjRAAPn7k1vJBXb0yuz0kDajcOap9Jo2SeXzx1fXerJGRUDx7wuT7MhP69rz1EKCmri25Ouy6+ua0NZJFOTdfoke/eZkpXEdhMkrbmbLm6si2ip+0Jp6hOfY2HzBs/mZ75kNR1v9m2NBFQ7QLI/KA7kdmY7xf/NE4x71WBdVMMi3i65kL4/h/ZaMPsCzgq1LMby/fsMQvpz0NQItFoj719tgqt37C2KBXLhZnhFmAZ1sut/8J5OhenLL2U61w8FvWsHRB02C9VNrBIKEME81ZOhIV+QUjvD0UwwotsjR77QTNz6GcUUnIO0dh7iZ6W7uUruKY3f+MsKNCPML7KzU9R9mZFWRspb3L5BmUISEr//k7J2QtNtQAqUP4C57tOw+CvdCk3J17UQY4sDeqnontTM9TQfjvRgx2FnU5HFxl5wzjvkRs6KkEEsIvoUIYLUmcRenGG8fQ9J+WhdslYkIIzDOzbb/PPxbekgBkejfQhuxJ5MW1FTh6c2OpH3FXGC99vEA7CaSoHxyVY8TfVatZXFwLdbA701dh8gvlIl8v9W+g8oojnRZGFAvDoBOKjj6ADFTo3OXdsw1yq2ePHTTfvWT5of16etddbcmDgADl1ZHA8xgX1oPxG1nJgtjIHSwjOETFLL2XA/619PzkVRTDVQ7ONYwL65n4fhuVdYFa8MAYyMWg+qTP6xti4EDw9WmYi3bMCwV8f36/vbCjW+zg8FIcuzqh8XU7+YIWjYdUrRKq2tHEw+UxAMqHiBnyF2lhCz1GAQpRU6+WPbFP7uF977aqTNhfkD3wJo9kefdsnk2z63AmDJXYtIL4SxJ3mVW+S1keG8U+dgAs1mEAX5d2tBz1VU1Lfo+Oh/6sDNwaMKnrwq/HngeiCByeNiHkewj1tHQNXByBDVim+uCRDZ0Qfc+ORaaQGQ9DqLCOwFcj1XN57BLTwUSCXBd7MJ1Jl/PvCCLtJkyJCjAzoFBHJfjaLT9YHlS8gXeECKxtJOncBUcBjOId5+1ubJv+g/CIcBtDMyhglTvf5wrL5ZVx5JFjpolfHeh01szsYk80IUNt0v0QdzgR58BYNcIpLSgA153S4TvM2xYUS1tDdgjGb1lJjjxwsoHkwLCMin80DfPeDKdy0OI4v786LxGx2c9MDZp86NjEWeWcIp5hJHdFvbviS0ybOAqrRd8YPKQXwgeunPYlfj9VM/czj2+RQ=="/>
  <p:tag name="MEKKOXMLTAGS" val="1"/>
</p:tagLst>
</file>

<file path=ppt/tags/tag24.xml><?xml version="1.0" encoding="utf-8"?>
<p:tagLst xmlns:p="http://schemas.openxmlformats.org/presentationml/2006/main">
  <p:tag name="MEKKO" val="MekkoChart"/>
  <p:tag name="MEKKOCHARTIMAGE" val="FILL"/>
  <p:tag name="MEKKOEXCEL6" val="False"/>
  <p:tag name="MEKKOEXCEL7" val="False"/>
  <p:tag name="MEKKOEXCEL8" val="False"/>
  <p:tag name="MEKKOSAVED" val="1"/>
  <p:tag name="MEKKOXML1" val="4HooU0THZk28POP9trq+pbTvvzd/gcV8t56cq85kb3NDTsUhojRA0EsgEHHMH7oYP1SYpn09ysXVivguJdhTvfyVMsBLTGvcX7WPTor/CmXKFGCqc1+ur/ZLkecd4XTqvvOm8VaMh8IlcQAPeDYyK9IUWZ1FWdj4PVVEHrDjgm8HMk0zK+WxIoYO5TVgmFNppGxLAkYcX063RofTmzikSal+czDQHIDDvduclYbaCdw+eLMZmR31+3sZsb25kNG3TKzvoyfiZh2MKayDb2z3+NX36zhopMv6+acgOEBdwgqAwNe4Jso1dHbxOTD6MP0+Mc/GId6nzzadhj2b8OkgTLJ0Ig3geg68/kba+ZC05EazQw3VhSxOU+A858goWyGg77bemxEXp/1q5p3libU8wx4LcYM5OEGsdcqMzBMMZ57t1ni+sA80UK0UyWWsVhtRmmZWEwQIcWXAEOvahhwBnPex585/q8FhPKox2Xj5M2aXjRxwMu/mWR+tFuurkJsFKiYTMKkZ/TTTrmNzmK3dUtkVLMSXbV5i7b5T1dps0qSESp+1Yk+fSX0a4qElrowdTBQ9OdOZMfJBFRB3KdLrsoWlrFkYrOdVwWjGb8iusMywQXKRbVcJa3HcdbybAPymuOYa01prmCjEA+02JXYn2VRWhsNkan29c/hwUf3VF9Gwv9M+KMBi+iZ2MXTOtcGQ8RiRuHGoUG3sduYNhLfOI6692iICvJqJsqGIjfIkDy0Pu0nN4rxUBu21j2B9gXIY89w9IpBfrgKni3gC0t4Q8q3aZnMtCeMkrDo7Rj8VgqV2ICVIfIKhD1APaIg0Hp+bjc0vTX2UXPIi70+ASnO+d3pVKTJUYIUCiDFrDzwn8H/n447EjUQm9ZtF+G3JXg2pZDdqhKK5YjwnWSvZ4kTc0bd4Cn9mQ0XImK/t8XFDH89rR3kPp0SBvCzBze3P1ApK3cbJ+94W2RfJ/rYfblcRKpYBYhYJp0racngzZYbnVrgTZ9FNkVp1Z8Wt1HWRyxJcL0AOe/IkBxx+WrZKRSAowPhj7Ci/ABFA4b/kag4VUPLEsZhOrXMiE6Brvw4rBd3/kaMcajxSuhf1V/b+IEKHldPmKjiAm1NXVfoYkCg+n0zOPpi4ZKJMOGfJKr9B5dqssALW4bkGKyprryWrMfZBO91cruANrKAxkChlKbEH1KWOj9ovHO5L/rQ/LmBFtmJgvjlSLelZT5FKNnzJrLslp9eZmZfL5UAHVC/DRu0LKEnVO/KfBKgSqQBFGTJUyD1EseckJoPesjextcG/k1ZiN6/ATA4tYTIBpeEV+jrRiZfabnXGO2lqz1RcBhRZSU+dRGIEnGsyz842Xg9xB277pUyBEENDzLPv0TG/7MzvRwXWkrUoIXEe9H+XaD+8OcUvKsLN5FEgYYOCnJQkpoWKCLcPF+1u/eMHBty+GtVid92Yje6HuGk8HPEWyXtiCtm3qwxSMO1W7hQg2Qfgahk8Oin5wcieJm6UqLa9Nv7RjruwSulChkIRR3R2ArXBTw0ipAWri2Pb8GKY9J55PSEgEQXSbZFw4s8CK/seYlfwHUTxybQjKibbP2Gv9XX9xW64FVEvH8ePQzI/kW4Ffjyr0DMNWgRE8i/V+j4Zgdi2i3MNc9Jg/FZfJj+YBe2F/Br+3t2xRUyPX+6ITOvDE4PRNMmhZtyvzmNioyJ6AKypRZ/NUE4Bp9KIuAVt9uIhdeJuAPdw6B3I+1hSdl/3p3wbkdysPN9tW0jRz5uZSuxSJGABoZrndNFKrcL2ZVgGfaKSC9jz2tCdnKXgO18HFdRjff0/fSnyLLM0feEZSSGH2NqCS9i5bGnI/DFSP8VQEO02MFxeF4pT46t9zmiWhDbRI6qBaErkFZ1yERfURXTeSbLn6bV2OYSdbQx8I4aTH7ZH0Y8UfWC+wTZ1jgwMAWMNe4ok7rGbY421/vIil9Ue2uBQK5utuWMn54kgLYsp3rZ5gAEhxm13/In74TLnrO9ys2fX4g8C8n6yv0UCrEVPIEd4ooNPYXGM1oAAylhOn7lfHaf403rQZOBImRhOezug4kpUuJ2PfI4/kWoFHwcf6invTmI6eBLxY0GYHFd0l9B+TLtVPzG6jHlC/IYaGnK2dqMN32bDcI+8ZAlX8PxAIHY3qyup0UmYR+56muoq7kPP0mAhkXgW1ZHgo/dXPGQWVEiDH4njBwcCXda1HyZQp2Pm41Wtkf+zheD8K6WxXn8HM2uxpw1FxUzWedAF9fQvlVO6HYKuu5/x8smcziugi0lwdBFUV7Hiosv2yFuPoW2huMajB6eK/27qGwjn+ivstbGBLYQjrn+wXPke5hKxEmUnxFLkLDPPqvp8l+Dg/LndFoltGWg8aQ6aN2VNnQkFfEp43J/SyvpP41FANW+nv7Ke6sltASV4IDOtIsogrfQP994RMg2UnTnkNuWIxJAA1pVeFHGoCqXj1zi8mtBitV5kXjSJKCnNhBHZK1wWfEw3684BLZAh3Q42f0JW8WgfjrKCnzb1Sygfgr+JdMlPKnwymoPMBz0wQ+oPU6aDC5NiwtTToqBzFOX1DXBjODyAkflMfle48F4t4k9aL/7SAEsF47qlFFB4qsKT7Q2l9FbIMHRPs1z11U6paboIe6MAQxPkzVvXNWNmBTwSuZFZnCK2tedTGdC6QlBFH1THpWEN3WwsvUYP/oD6mhHivQPj2cFa3ubMzTkrfS2MJ5EkCfh+FBp968MhwlUvm0uhz3dITGYwULReY9W9TimT7HIIfACDDG6pqEnZeGv7ikfyFFnX9C7+Ef9Tc8aKDdn1UCUDikPxSPFhTZ1n7qQO+hrg1yRlD6JPsjKcoKHeWaTdXnONj/p3QGjYsOabNwMsPBHb8OGhhi0zfRr4dV8nBDDITkvtZbJJyH3ZleWdIrwGGhrrNup/UDFIchofyptHjkywWNjwysGaNM9l4Y9bk7fba2bj4uzhq2ljQ/BU7eBdVusP7Zsp5p3ssuA4e8TvIvh3tXr9GmDeUeKkAMATY2llXIoSnQKCVU5CJUl2IrQDoR/YpV49BxdWDfHwgmSAK4YXezQpSSbixefuPvjhF15H4lnmOeUMYdP5CkbvBOS4T0J1kVPyqOnwuEHrR3UdsmSaZ+H9L91xiOcPfn9wIk9PN+L9UiPh3xmIzR+nIrVaFp1RQy4Bg/yzA1z0T+tyq4yfZ+G8oM75qj/cC/OvvRTEq2aQy77W3iMQpeTvlUChDKlRMaNNPqerGMMhFvVW+pxReunevf6lTerAGOFXnZLcYtPnwp+gWOE8usWB3kRQn1w/kp1JKELA7NmH2bBcpRiAugxSCed4ygzRPuUDS5BaSn0CbvPNl5hTYoEDIf31Cvq0U4jjq2NAHqXUIyfryZlkBHP2Vkyt2c2OdloEZzxJKko70+DPk+z/ZNVVInZXgmbWSio1KvwKs8ruvvxlA4TK7kv/jezmeKuy1SSAQwiptB2dAb9AUhWshQsl43Mb0rk4NJ+U90wQ6o2xGt3uziXfsC8Rp43b3H5jizm4tg0O4YaT2jiulNOORuX0PmiihzNMvtSyd4X3nhAcpH4B5ivECDcNgCftPQXHZaYBYLI9/lKsGck8jtsnwki6W9AEGKR/yqwELXfg6aIN5SDj7VpMwWf+CNtPYAj7qO897XWebYWjzcOZoWuuz3aLPlhbTOWJH3a4f/uqtHddHEk5lgzQBUs7Q1FMo6v9qMY7GXCL3TOGQRmrZHqjJmjIdomLBvflk+3CVFRXUsKgEU1RcCaS95jOlzh9EBbNXXp+Le4IwF/UiUphd2f1TxitJCJAM/PjAcH/lmktCq3su2h1HllgdNQiq56NhAsqT1v5biQjdZklTvv3/8v6za74QcH8dh86YXDJ3T8vDKKWRIXVnB8wR3cvrXlvp+Zrl/g3PL5FAaUP6SP5vjN33BszSn19TZiJURT6bhgoLwWjFIoXF8tp9zgoLdIVYTm52tLqwp++t8ZJTcAdd5PBeWAlyeuCetxH0UfoHHsvImcwq2era1asxBwxSDfD3kMQoI4Xf1fDM9/qvBwhqzkEIu1WDbvKwN/YqcMfKTjT5bg2tsrsSCn/0nJA3hmDnK8fNoCxDc3YADfmvelMKxiA2KclC5gS+YrkQ0cX3NopKQMvStMn3xnhCZG5OV9XSOBInkqSdWqrQj2wM+x16dBCgCj3mFodqiUGAVM//MW12mwWBpkTTlrsj4zlZlzgHHOzbRXEAHvbooWuf4O7kUr9ixLP0y7VJ223Tm/hMyi6nmURJhK3LjZHZwZxWhNXzj8qPZSd7xN7y6RKFK0XiIAi1C5sAfI/gN20esK0FUB2AIJYcDtgjl8GCiQ+gs/Fzf2zYKPx0p2kSwLqOsKwZO8aYYbRyhEiqAiOxanC/aJlx6THkBsCvkwZcnRAS4G/UmjQvsXnjVUnwYo2tSTN3HkNTSYZkcOLV8Ke+M4fHFBRrheIx8pFyZP90s/9vzOztvwPPqpAF8bOEVAm3SPpJPvZ/fSgjOLmhIHK0Ynij8uUoofgRmPir/Gdb9fIq/M1mVSH4GfBsshajOerIGwBxT4PUFs+p3ZbIz3WxWjKzXjJqXiQCFt5XT5hBO8j2mlSlpKJvGJKunS7GPpQANUpncUlG58KPvEXmyOE+tMptgnCLt2PJO+sisM0s+0WaxG6PSyAejYq2C8aSiCH4c6PNtkoy4DBrskP6uMg5Za/J/82iwny8ZI+Of2H+8kpDw3Yn+GysQ4rflahc9sVIZp8hzXHFczJWfUbxgva6+ANxPY7oZM60wkXNvdQUN4jcXQQxdu99htW68Cg9PRhvAsd4Jdssnht8CPC5BSATzwD8Agsz5DtGQfAlCDIaRgN6dvabmGKn9sX6ZdC+HHKqFVyertcHb1I7r+XfqdSX5JWzYZy57bmggI0l9acke0+0ys5cti0+4++rezPA4pvUqmJRUrX2Cf4FCu8bsp0l/ghlwMhy7bZmqAJtM645eRFvEocUpnZ23mcHmO/zCapV7KLFu1vev5LeUthRjQWrWkhKmpkz7yY237UHnOUbJRv88Koxhp3/hCqJ80c+5Vq/CUhq5Qu62fKYS/8WdOJKirWYHixXBORJmUzptmEJRGNtbmgmVqvqCRYsQ/rdOGy00AN8QDNhZ3LMzV30B57raW9WLCNweL5zzsuVjXCM+vl2YoZNdmPaycnbA4xMg0YXtu5Ok7rao2dBrqcm68OViXB4bV5aR7AMompUzBJfeD9F7Fsush2/fAtuNyeKfOLeDmzOBwOxtOpL2HJPxrGqfqdPvmeZ5ddVitgEVGZjN7kv3wMphMm7Zlmwau0mFlbKXwUb2dhruXDdnH8LnFRLqUSLIzvTx0F4zZjcGdO+uctEbYRLouj3qr8L/27iF014N9gAPNp9aXJop8VVbeB/6aqeN5yxGZ/HNIVF6AouJjn9OaR0RaXlcfRYuaAiJ0ypbmbLtCXcQ64wsXDbEzBabGYagt/T8vwlhpDPeCGFz39ZLaEe+irzhhVor38YA6SWsfLtTtMXGSma7Tj8TZJV4dbGTAxIGglDVusBqIWTkF1gXQiH6vpLEg36I2lrngHGdVz8cC21jFS/s+0bZHmTybKb1pFIgKO7gm/jKdRgb7t9kODAY+Z4hxolR6OvOqFA/MrkDBMHA1t0eAzxeO0lSXCYSFU0supUgL2tMtmpbz2/WAhdktH8s1g5XnTpd30RfwIPgUn0eBXLfmZykYbtBFtmFFIOGL2aeEb9CJh4StB4GqVuG37cBx90fLiYSYAz8fYrYIvJgt/qtx4F+ejvIcw+NhcUNjgWjXctF2mAVGiImUq4xt/jvNxAWEc1tYQj3vZvnPxFxRR2w+UYkprR75mGhvsUG9/N92AHd389iO8XHPeD5hViaIO0qFafSWMrz/AD66phE+jVtTSAJPM6EsYWViPg9eF0+0muSpGRePaKOF3LJgxyunn+aQyPbe64ytOqxZHTR521SEig0iJOXinwMViVbakPDhVwff/3Fuae2AV8r+NB6Di88IBOoye0Rh5vYtDvDdRsRnARU0HEW/+clpp+5qIi7a8ELstXK6/pdoFWUQWnjFSexBFszXw8z7Tjkcsn21Ucv/0RrBUhdmE2rvFNIGnN3/8UV+l4bLnuvKbL5aw+1kUontW6x7vwRbMZvesqq9mK21hCibsm7HK0hEX/wtvCih2Mrx2/l1hwYn8qqsmcNhTmfTFlK0ksMWa6NOh/aHrsP2fi/c2Z/nXC8sb/joXGUjVVWy1Q7Y8yxpUNBBQUez6/pec1merOZY6CFjg7FKLts7zIrreW6EzaQzZEe15BhWfXpSS0yFi7ssSPO225D+VUxP7pL22zpM62TjIT2w8NZrUP+mCJVbaMCpHZRSumMGPh/5QTL10edP8qnGJ8boO4x6Yv0b2Ax5nOndlyxYQ+o88r1eMvmovw8PhLrt6wIX0heLpp5Zx46SOWq5l8MxXmhqzrsdAduRA/JlOS0RZYEAzJVw1A+HiLCMSM8AfwLkwEds/Q7tshGNOrFmiE2apW6ZJXivzDGl3/B9Rx82GDID8aqw87XL8zsVWILaM7gGwDZihGOZyVaCK6H0tXgyHV9xTxcIyZ3E4WfrivD38u+FjlCuD6nRHaxSHAB+Ode/ixO6Li2Woh6Xr9QGNpwmyElsvpiDE11CkYUjE47qriHebwgWHMiSs7iZLZbztB4YnbCC/FYpWN5ICT7FY4OMGDFWq/RTieo/ofXFuOVjsLtvHy1RpuoFnGz9Yg+f9QCSb4MqXFUgj34xx2xsTXWUQ3qEbaWaOTkL/g/jomr7T0x9acF42Vd4DGMHu/E/6BdH8oRkMpovIdDpa5OM/cyzsRtEChqJfTNbatn7DPF1S84as0nDL5lXuVfT1QDe2Xj8o8v/uSOsn+uEyw2FSpLdxeW0ZioyOa3GBE2expQg0M0cfECz7No0h4ynYIdxz8l6WY5VlpgybRzFDiQJjJjj8Ue/r0hag4tJo1rweUwsOH5GTROi6HCq5+OM4yAZH3828+cYmXa1AEV02VJWVOg05PXufVneufAPps5BSXYHB4rVIA65v8trFRPfpxV/SwTJQIfFXruVKKJJIjMkAovKVmzagMLTl0oHy5Q5VsXYHWozgArA5Ib8GU1H/3TL8x1XXy3ymicuan6rH8tCeXLClD38Gcyv2thS+DorQRSoVXa2clD6gzXDN1qAvk0zO8AVRWJmimaeREYUuvzKflZnXJU/Q2V+3WjXqlKTlabGhCU12Ho9aP8vrf5D5VMW2fTORV3RlKhu6KVGW6bJeHPCih758HQ0i4eKDSh7yljkz6pvE42qDdhZ7WspZ1EOdZ6xNNI5ftGexgBfTBz+P/td+EknC/oX/uEsVzbnHqrghlyyC3+sXqvjcBy+QlqM30ECMVszztydp1M6H5Iuz0NvdvSh/36kr7WMyb4td4unygw6BmOZ9P2XMRwTpcm/sly5hfZebEhaqFIWESjgIjrsQu4gZ9efQjRIDJM82j45tpPxeiYFwx/Ar2DJvIzGDePTFdKvD4jrw1Dwoxm5LXkHi5HRAmKi6po3Us6ZvihKlUslCw7cj9NbB4b73Av912PLzNrWkd2/CNQTBJwujj0FR1PY0c+gUxrd3aOKS8k3YVoco0r/uah2cb2M9+Oaq8H4QpoomKQx4qY4eZhTpxsClJri8s5/HMybdCzUtKQzqABH2dQrjQ3GrnQ/1MP74OjuX1KwsqBh6t/QY0NKEgWBwwLcOL6NznQnoakwL9rZwJy6yGKtSqqvfs5sxz52FfwL5Ltl7IKGcV1cGqkeB2GEerWDNKxybpjllB/mRq+rfEyfI+tCFMvkF2rOrsssnqGjPubqw45WmxI12Ngag0/EB4ASTJcgiTKC5mhfedNhiocugw0nlTxrwJ4Pjl9y9wvYxwb0DwMLsJQrKoh9VsXVXnMjL/PXOHVN97wacnmMYzlBjwybzMqSe0YzyiNQ2M5IBL8DOPP2J1XtwRta/a5gtt4ixGN+0+FX3WhReIN8U8ZulHu7YQsObm5T2Hz6wZJOB5Qg6waiFSXlMzeAZDU1muaIoV7Dj6ka475snPwxW7wFgQ0K9jzo66sYbubOl1iL/r6CWgNUNUzkz+ulMu2PxojI5/+Uijz2+vSUJu07qarKe3MbTP7BDxyWl97pJYuurDmSoH7XLsi752O9NbIchKX2SCJhzyBT20J/AAlQo/wRC81btPfGJ6nuwc2JUpnTichFZQ6bSBfbyerpW7/5emcib9Uum1PgimQ6WjI78AhOZee193GnEvFoRe1+I16nz9LpGs+HOGWipMVFWTM5W3rFGFK7SQm9qAmzdRF83kO6Oi1q3azM1V2IYMabphylChVX7J+MrFP8flZy7PuoprmJVeWQlY2fZL2Vb4gS1BB4YJbckvNVszDarwUQrOOi4/ot80j0dgdQd7swEvk4pltqWvlYQllUu8k6u5v3B/iuagi5HZxo9M9PTPx4v1DlKcEQeTK8s+CxI6PH0pNm7Wqst0/dzoNiAZkArTEU/VZiAGq1rPzm9kbCtn2lvXG+S2ouurqc7RCgNbgk0oasakMaFyciJO5HtxMMwkrancNLYRgDZC/W/Zk5bTzgAh6ZTxD/tBDj35JEtIVfQa7z37he1ktN7BUPER/0pypcBLr03Rw+DCKquprOcAfbhBg9nOd88X7yFMybSySDdB6m51aqBj/KOxGyK/jD5uhZTiGW5tJQwXwvRQ0N8vDlYaGLPQuWWQESd5ulQKhS9OfHkAxlC6i4NS75n/7fdXlCf9qAbWxG0mLHUdiyw6xv5ol39QS7sVLhwckCUnfviQKT4o9TGc3+wZFupadZ4wXE4stxVRKwxwF/Z9kjSqAFWdOpcCT5pyBoxLZMOErbAP+etdcj4iIVToEj4RwayU1jWu0ezYh1kdjic5Z5xoIOEIoxDUrMtHJComa6aF3jmCUBHE+ZH4gtQl1YOS+cROJoFNc0w2WhLCVvOj5RAYtG5pdUCGB2mHMKIUQ4MycgUHO60LY7d3PwrKaWNndsSy2jRxYKlIdLjdM3KpZyjEywEOYI+dFiNX//DczYcAZ3xbKgnxb0IxHbpROrBkZHtshRjYmTU8W9IyxFlvPBy6NVX44xlCl+jnIh663dZQJHZYUyG0cHQYO8x1h1+EZWImkS06We8+2QzWIsZ7Abo/bZzktedsO+m33guLq6WF5zrXxeZOdFv4UEvJoamrhNCvNJ3lDPvGho/b7VJkAjMeTiwNbgCNX9LQJHIpPIE1Bz0hKXH+5HfZ0RR9aR6V1iiyxKAGPVg9zGE1yUE74wCoDlZzrhCziDaoVywpyiubesIrIGsHqA6/cNhUtI3kkiYGUn9VYZ5/lK9/xKTpG3icGtv2MrXbOnO86KzElSHr1pWxeM0f7wqY0xfpG+sT8hxpUkqr1r3fCCFShsTxcnZXQf+VJI+yM99jLZmdfuAd9MrO9SBia52Q9Lrr6p/OqRiXNBeTJiqvhukcl6kQXAatQwdo6AbVcQPKxBBguOsNf19tWORIpVK5u9InMSF86mxIUX7HNP4Y40UB/+eAQ/o6VswqmggCRcQ6YEk0DWeOznR1fslp8RtSVdXTvLaOhvRC5xyIqGE8rXEOFc2ZdHVBoud4lB3fpWYwQpCPSyhlsv5LI4cBIMGmUeeU1sYdv+k2gcs6wrQxcfFByXp2IIP2dPeIrwXlnbnxeXHpXahM1vK9JJosTLC6T/O1Srl6ykf8Li9sDFL6tVBLXnxMenHLaonCOHFAC1tcB9ZkN/mZMthrTVcXXKXAO1AYDatpkyqtpvCkftbvsAbtxZd7V86V0b3aRmu+m80m/zFKKt/OTBvX4pqDU2R26/G9bZDKyfcufuxcsx2mDiKApQUAwMIi7Dn72yG5woYMwjZaGEd6Jz/9V7IFafApjtdRJDZVrTv1OTZd1O1i00uUQF5upO5jQRqf105FPiURwMKSEh87l3a9kzhTWa90eOVpeG5u67MQGEJcmqdsOv0Xas3lOlgnFUOpL52Nb5nECid2CX5ePtsn+BPCIztDdMHvUXuj4x4vaCwfB7oKoN8BO91DQgkNgeOgkrvGUHojVnK64U9lObdJ+J/U5zrIqAM1S3rn8X1sem4p6Id15v5Bmocg6XBQ7JjR58mmGTmJS8sfONdHcPEXsZN5hS9xLP9JUPVpVoST+YI6/BXSRwU3zDKeMxI3u3rYf1VjXIi76iT3KCv5e1TeSpldG77weu+xwIGqNQBVXRvuCASMVB/PBij4S5GTQ/9hE9eig6owLXej7JXa1c9WK2inqUGhEWZjRf25svQeuz2FbOr0hrU/9aGK4NMESSrbUnKeZomR3MyYIGLivDY0JnZeSJLK8re1baLSgbowTLpRP/RNGxzyLIro/cgMuJ0arqt+EVaP6qFZ4Q1/l8A2zp+4zAYw/hIObQCSYioGZMw+Gf2Ju5ec1gVWlFtz9WZVBo1Qh+Tt/QdK0CprqVyQrKRuLHN/jQlXEWn7PqvYvaLB7rXqP9BnUKpTuJCNNkBwc5umfXulb3Q5Gp1h8OVzL8vDrVV06OrH7ZsmBD1aifSPNnFMDhDXH9m61pznmy25rqKM9WRdkT3vmT2/6BvtbBkokRowWWexKAh9Qe7nQFvEFJ+7T8RvTl7ta5d3GGjO1WZToZeGieKbbh15aiJ6xMik6OKw1o0q+cOupQMhz24m6BiMhCbkTIo0zxVT8ZezSVjYveJojGJGKyogv5+sSpJ25jNDUILNW97JKpFhMcgwLFrYJd/exYi7iZzd19+6aotdH4kV4YVLpS7jwJ1OJgrKzQVItM+PZKEQL2DXACqHuvrSey+AnXpXKZ6HxoNTp4ktammHV4Kxx+TQgnUfGNvxO/QssLIv9VM3ny6Hz6I9O43k2TQQ/rZB7F8ZpdxICxF3Q26fvqYgtiIgcQ2sFplrnEBLSqZKdOzMM5uTfhBXvEeFj5bo4ueup1aNv6z7CZGIQLdbS3zgU8UgDwCMc5NB6qJP8lxvxGBd7qd9sVtoLjpXCeZc6s33rxtWyFWlEZyssc+iBkKHGRY5El0uCRGA66HsefAMQXOvzR9qz3jf2/1CLjMiIcDaCG21CI5OWlOp+6DMXVW/FJtuvOffPAg0fBpfdfTAxcs/vJJHUSNCnOcstDk9u4XwswVUPeJHcIznIw+o+bMpVW7ON5qKgz4IInFkfCI/em06BUqqou4G/ceBA4jsfElo+JjzwLtEt+ueUsB6yOzEwfZdGdWfuUuMPXo5ch7mfff4Jtf4ZY0CIUIYAsNbiaBFNOugX/UDCzSNa4NcgOZzoudPoSs4/bFD0+PuQuaE4wBigi/hdz9vqjRyH7rhztTL6E93J3MMKLKy/HjRa7aRbPF/0XJc+SvCc/2mziDi1WPL0WdUcPKySmd6PcnoyIi9Q1UQAJ0TzeFUo39jixBwk6PhQ8Sjkm/1bs/OQgDCZ2hFanNxa7/qEI3hrQYObelpizLsHSCpeD0FTrmBTuDsZcf6Pcpt8BpmRvdncGtNWu7TSZt63f7xCclPeHz5AJFMKkRq+l+vmjzW22aR4Fa0bobBySy54mwwsYGZcHf9Daf4o5YCIVas5jZi6IaNMbXt0fHfdLp9IZQZA86GjLVefs4laCT0bCOJsmWlDBQyHNc/CfDruZT6oaCtMvOeDuRNHbgd0CXImNlf/9ttzTRLBmqJoP7xedNK7/JwgoKOr5CQznkrUk7drP4QEooOPeU6NVdVkqTA3wtWhJ9RfhoL4B6crvtArQ/sc2zj7tChUP0f97lExTBaojGWBJegunBlWFJk3uFSdd552xRc5zrrbhAwlivh3KDzDyF7UXTiVOkAYzSw1FGxu48lnsft9ncu4Dz+INmyWG3H7SC/qYvTFX/Y0GSrzGE9pBmDXw+p0vCWGwpxdmsAhpnYsjF0JiCOc49YMgAdqpdaT5LSTlcSqF+eo/ThKMnuUw+bWvNj0amjVyRB/yevYTbm87f40zoQ07ZK4kyMumPi3tJACoV4Nxinp+0lMkEJVE0BlCzUpWZrTHNZqLHpDlGHGDrHF38VGaNV5+u0CSO3GAVDiv8pb/H5I+z5Kj/HxcHC1B/3p5E5GavqjtvcaZOCkLPuNUPKdK5lM3yhwkhM40MhwsfCufh1hY0K/xPTSMputD0M9pZr2gJGMthIkx79+DpweDP9/ZM7NZ+vO2MLEZ1i/QuDoRUW0/1YzEvZ8lvPU3Zzo4o+xSv3nqP37uuncq1elXRyPb86mpfv5Q1OYWOvX2ksTauW6bqrZDGuNtvHDoZm7tQzm1quhWMRqskttAP23IrA35Rj9tRy0XQ9xR2g90N/oJloWUH3385cQKc8zUdrisBwQY8WJkTqaweu3D64R5lOeh92HEjlfhBG34OZZT595Q2AoHbK5MoThGY/eeIe/dsRnR2wSfSMIAwQ8s6AY3InQWfaMK+CD2J40Lib5BL6trAq6CME1GNwfYGth/c7AQlMIv6gVnmyc4WDI6yDe+WOnwmjIVnLl4u8ShYJjNT0yaWqelhj+eTVILlVuSzceINi2Y4DRXVpJs+dXwCBD0EWW+0pWjTMdRk/ksp6DjzAkgCGafuIXAYIqDxUTpFzGbEzD+QEJwZ0z+xEtOTzUA5sOThifwnTXaD9DCLrvAu6tvJDreKALixUBWlpu4EBmssll5IaYzVjlM353bb/olhsusjpr6sSJU55vQZBXP/sBelBPXECVEtj25Ha24ZyUDn2gTrmWHdlLftJRlStyBmnaTDS2W9iZpjEoOY/MhDdwK7l5J+HbW46lIrf8yRIL9dbPPZUYul38IwzLQ1f4PXot3Rod9bNRAb2Uf+SxjRYEXR5EIB5TvSkpdoLOU71H6rFyn2HcwhMcEZtb6rd1Q5G/Gw8LS6aALm3Y6GVPXAYo8VWlfBhTEztgKBeJB8iqKM7Ha4XHobmTZeKETI0kzQyQtMnhAvyDSu8hYU/UjFwQ0m02dLmSz8xwKSK3zHjDfXgLlk4S1Daxs8rvtApjY+Fycis1ibSKqUnmt4+VCZhH+vQ6ELwFHUQLqcayCqZ1Xgy0jpIfqVRKlGNfSjnLmt2rZWbyvABYA32YyErCDdQoXdIQ0WcL/Xq07is1vQs2mwKONgaTO4J8RrdNYvg3XiK/LTS9VE4WX8oFAbfn+my0/yFBdz9QTOj1eNkomIjCwEDealGMjl26aNzN6vpuTmebyUMZZOtOoKDArScs5e6KynpUlcj5k3pkPrrHHRM8x3LPFtMePdJlox2TaFSLKOyAhQhMrWUA9BmO0WV8aA1xeDlfNDCQ5W6yoU4OmQqXdDwt98AjgSRgTs4lWWmj3jn/YJAJZYAIXeTGK9C9x8qVzeyM2Po9VReZWwbSsVaGSo0XdeROmM5NRPPVV5Wuy7HrR61A3b0KadgIQMRddp6wDW9OFLDCgCUpnItCNHbSAwrVuuLIDGUb7fVTxOaGMrv1iJpD85SR0TVQIPJ7DUagZ3rWYcHSjPFOc4iWBlZE663eTAd3kmSWj82ResN9lXC1jhLId0Ri408IzGsmevwgxa3xfIz9CxWbXbj6/iRNnuykj41BwwNKGZ1Tw7ACtvDXt92m3+QhPyTY5ECYT987y/Bwag/G55eITevx8ZkeF650AawAXlKCwoRPZujYj1pJQLprCrOOYIrJGYMXKF06Dov/qmO9vgOKHgurB3rsh5D/2M/wyyWs4ETjrDpFKX9s5PaD+XJzi1GAo3EgLdjpwXUXHObrHWMv6+t4zp4fz17lmpQRHAeo4tpdhKwORP8xaAJzC21YbwDctPTmruDTaC8ZAtUlz9/iju7sAVP7OqB0AnwQikkXqJwAFufgaaCy4zEGmHEorf0lbENe9FgZfrStCoRhNhP7t3LIhzmmVd0/Y5JvqiE0QFtdoXCgNB/kh6CIroq7blhhqF1G9VgTJQxGGGqWfwfnD7/MBccLET4MlIEJYmAETJg2in+E0v3Q62lE12cmCwnJwFJL/vwzYR8u9fxD+TLhd19w5mPX114dY+kcqFrJPgVqExI+6l5QlmtltUi86Oc7UwEGZI2ATfLiT6I+hEQ7splPNzIktPSkjfTj9CcREbxL1QMBiw8k8vwoUjaFQ9yP1WA7WlpuFfyVfur52aXpKxp/7sM6mx3Pw6Ra/GnIz59fpL/QPA2unNPiwdJn0RUNcsCa49QViGzgSHGsvLbhJRFrbkDz7q3YjQ3anMKc2M4IT8zXq9B/wyfssnophxCBNGlM4RkVyNexrmw8LHmNps8812Qufwi18obNJZSXgwlIENbvsAD5JXmQuAwIVX4BZ/kt/u4hg/wxrJL/msKkQBKeKreod3catMdAudS3/uGdY+e4udoQIKleC/YaC6fFmJrboS9+mxVcD28u1/PnWXYlRTnat66LFPRQp4Lduieg4Q6LMCFsNug/jIiQHpFRH6yVvxyusFUsAO1jvTn/b/2dM5C+5wBGqFEFOLLFewQdT7CnkS10sgvEZvRKl2/H4+9IGToGiY3rhkk3HTrM9XAC9MOzYYhOH06MsvODeHv7Vo4KefAyh9iCHuADNxXpGTxRj1NX+S9IlnDHrKz0SAGcrQwmUO8hSDgTnVwdJRBxMLc0dbNbtVt1Otam3TdIc7j+Cad4oc6sy2FivwJ2YBVGfodj121slGS3Tg8+0Xgolx93ALcU71ZOVNKYa7bgCNTbeRk3zmH3f27qCXyh/aPE165EQzXJ9g2CHCdVRXanZj/h/+60V00Z4oOeho6UGUBLU9dhGfyyBsVXr3lEKxC7cIqorcM3rY/OF2N240TkWNKtnN+dpgmIKZy5h98siI5HAlDHHY80mFdNx2HCMNse92cDjvlJT65p1/LNqJ1G/3W0WoIleLftZs2/5z5XVdDpUYupmyqmuSlTA4xTR5GX79gnC2QbgWrDXACeRXDmsfDE+NWrV2/9TAvA1vSN5xu2ip6AKoNWuvVe2wR37vQq7wTXfOCE9piQQ6cUqFzX7uVGOYY7UCpeSv4eIaecwDmYSfKiGOYpYyZJHu2IvQ65kC9g2aswGODD6rT2vPw1nteGilGuAU6fhiqHrKvRb7u1E25/BoUDcKDggwfmzlmOmcYOYJ0Yfi22LGDJ85zffSGzT5BsLv6HvbdLy6kuQyjGYSHbcyrnzjFQPXgsEaXeGPlzUomMNT6qC49M493N18ypdwHsO0BmMCNHuKroEXu3FdqBWuBV/qyiuRLArpoABlW5p895ba7frb2C/KWS9YAW/sEmlXu1kmXXVLzF3t/cmXm2AWe5OWrHn6vs5OOjeNWonVCFWutOX9s0kNTF1WoO0c5EawUs2kilMFP1lw7G4Pfi0tAurfKqzAkk3zVhqsyy20QldCFXnapSeWBKbELQVGLPwOz9qsi9kzCyQsaxhP7Wj2y/7+STRmkZnMwCV7dwIuMEmOT+eMVuckem0NCZs+ssFIHzCLyPzm6DQVIR93SP3MYxHCB61EED+poDwzc7gDGunGoLUerkqPlFuNxHTs+jZTwyClP/OOt2f7bqjXnkhoku3goFlqRSE1kLtv/eFV0r+UuBshD7/mXZcNCuWLyZnoqeu5Pe8gaW69EQfbSpSO7+EkOUKf0mepz9G269a1q+vy6IzD/O0ljVRmCPsywwoyju71LwrW0Gw3u9AOlkgTW6r8QRLibgHGa1FCr29lwGhM6ywVF5T9lNqy8EzIc24LOE9H5S5ExKpaRdj0bM/d6AVkffLFlOV2m8lRvfT7OebKI/8ag5sWl1vpV2LaDMEiWAxrxMxMs9zI3vPWMOeYbCzJybYr/HUJp4c8GfM7tqqX6/oWkZ3wjl4+4JkiL46LHAJOGdIIz0ih2cykzjbMkDoWsMtHG1mhMCeFCch9KlhmPWjnVeAsESQJPzhCZtz2R9fGCm7gU6L8bULZQNeKbGglEdzkjBGnHBODVyVY2o6mF9dHa9OuvTycK9KOEb+vgHFBV3bqkNMqipiSYJkA3NRdICDIcn7MXt9mDFYO9HL1/s20iIg1fP3o10qu0e++o5fjbTGfI401I29F2xfTLBEixQRKnBl2zu5MN+ioZDeNRJ8tq2Z017yEZ3pdKgttcfXuQPlGHkiVJVKmQFAgvxEBYGoz+uY/eOlDOnU0lR8fkBDOtSltIwWZG87mk/aZ4uZnY9S4O3ZO2oJxJMUQ9u2e/ecRe/6f8Qa/qYpc2oQbCj5xjFEiN0HhbHG6VcNJ28B9WiGAeNOOe1D2EGN3SB7iLVuFY6c2Iil8dfYQb4j64q5m2TzLnTc99uln+PjROMUVS+ZsOxU0Qj4TGwhfqU43BVNYZ37IK4gi/DaXFprHI/E5nGWg8/hLYa28Kvb1wcOFNd8Sjz6BcGZ6Mmo++7DC+iH+plyonmU9C27bK0FwVcdM53yzmRx/SX++p0uh0jgPHmd7pFK4oBfeZf6RX8EfQuiI0qvS7Zw6VVHWZe90BEvhxohXtqv/jv2XjX48I9q9RqhB+7eExhrK6vCIvIqxJZdIaSdC4pacFdugUGNMDhWCjUt7zKwrqPq+cscaRiwqU01WegRTs02E2kUEYtrmdSTah2+m64lzmKPvBoHJ8lTvEDA1taLn3FWiAUXzN81bq7t3vu0FYnrAnMVVKid/2yw2fEDbj5hLOtx2RT/0sEv1lh2XSkWr8zcsXivj6ZldkjlxlgXpOKnWkZfziuCOQbncfyj9J0CzUHkjxT1Cr1tzw2D35aMZT7E8lnYYFoDJDZWwujvQhKjtkvRv2PrQvXCkHTKUHLr3YZ/6OxKzLbVu74fyoZFAzsn54Xj+D9Rqr+9cyQZoqNlkfhPi+ofSa0NZIfEby35CzQDLZ5E41cGPaubYyhS2KbmHeHYBo8aFqNAStJcOyCnOaYzbL4niHF5iRbhlG4FaTR+BFf1npfZb0qD/RC5cOaegokh4rOoiBjHar8a+CXT3nRMpypE27uZcwjp5ToeJTTmx+gFg8qIWZyllPPILoHwmYaHwydmGcy4fYy7DTFvoE3BOceLUdkXcCYXu9iyANUvWkYYiGDUruN+rYLy4wt8nsXH7EW20T5O2aTA1PnjgxDaVtNYJRJZYUdWS8hsruu+1RS7JY7iuGoYdV/wehuEdQ8o44oQ+AAVgu8UJLD6obErLWfIzb6TvpLJXpeVXWRNoQOb6HKOMBU5giu0HzN1tcqVs2c4EHwLut4wj7Uw8ptSqutVWuhWkkDnXJ2qxk/EFMwDsfArmGNnzWr2yfAtvUmTflSz6ybciSK1TY1eRBCQw104oWRJ45MWwW5QzkxgapcXLg3C1SdVjEvUvWpKgN7BvWsW2w97kyMrNCZwpgZ1dePm2FANcsNu0My6bGw2ArMFtD2ECRcITYUOiOu3qHMzbZb+q81Cqkj2kLpmQiUIE0jGrGyWpw2a32CxOY/XhZZ5/UXl3o5mMSpi++gSk4f+HlUFL4BZWnIi+5fDAX16Sx0jTS/BiR5mTLGMnrp7cqf02UWixbEzXYGfY3voUpkKuHxZdMXbwt8kUgBVz3Xh4cyJCBytKAWxOKyF7jAqmyWbOuYgJhFYerCdzw6Zgc+BeT1tYruxgjmOnI8yTVS/kadV4Ru/Ps4zhW0FrvVPgP0qSjU5JkIxt+26DHsHnVd8jQOEcLtMrPztetUE0XYtrMPsmkO23i1LatXUHQvwrvy3Bi1+D8VUIy1E0YUftZcwMp/7PJ+8vVoQY75u21mTMbHVp0b56wny+gDVVcAhAHU/xsVj+BzEr1Aibh5+gvBsQjdnmy044tttDiZrqIvh4dPNLTj93UtQYBfFlbyX4dHVrGze4q8tjsx0y4SY7rHc8baAp+w+7tN5IinrVhHL4NRToTuHSCE5QAwQOilkFGviIoFaNqk1u8Bjq3BUf4pa1icBH9kVf/Qv2McYErlnN0WXCpvxRYmTqq+qjoR7Plve4bMVUvjrVJsra0Gxq+3kdKG3sT6zDgS6VFu7KAMRUY4xtvxi5KiXhgyCH/Wigm2C4/3tV8gVUjdY+fM33lk5z3l2sj0ibrgdhr+ttU99KGSlyenztSXqeHS9knZeY6yvGTa7eCAdZQ3mSwflaRKmzrGnw8CkTwSahbx4wHpd70Tj0AoOWZDS5hQ6BfbvkcCTEKvIDA+RzIk270BxtzKEjAnIRYnM1AEn76RoeVU0rraq3z9FPn+Uo8ey2w39eCuNNsINbMwziibLjn0OOrbs2NQXdN2Ti5bN9USnJTq8UXAlGVuK+F3/tvG6AVKjkm8OGdDpc08n6odS4u2WNK/gx00epkjjtlXPEEZ6MzH1KtPdXzMCN1ITbtjmchUdJpLC69Bj3yKGVoolPzWMHp1+YwDMZVODTC1FDVhHqYi/0T36ToCgNOqlKVcLUSCmXaUbfN2D4WMtC8sb3k+SjkOOyfYsArIZtT5V3LtyOU7hD+ArlJbSikkA6XrcjTiLyTUh+v5CsXL7lcuvl0RYMa4ts6kOYoa4mhqls+peOfV2izf25Cthtm+Y5x/V6CPsTzFMT8JzxSY1TAF/PemAhzqjYi5jYMdrj4nu1fmDwaPYyi7xr7ceibnLf914mx8vKcNq58oLitRkM+G3QHxW9iAvz4o/mOeGIkzJBn1DQRv4zJ0idPi0OMW01plK0YlH92PbHb1jAA5qLfL2MMmtr21vsQ/j4SHIMio4klkKKbdbALkmA6XR4xPv7eChloi3J7D2B/4BclvHlOalwkq/AEI9aKwCu+NyixJj6ME46GqR5rTr6IMqeIkFroEYJaDUzV5mYNIe8vF+9y3YoZ5R1RK2VxbgenMxIFKUjP4igGiUGg2A0D4MBs5fBjN8I8bzaWnBnD0mmZUCbfo9cYaKJJg9Igb58kEeE+CYtdBNnu1QWQL3UDRpk+9AbPzvlqoQlFzWMPpYWWApG/t2hueBfHhBXI4MigBB2nepDN1ZcctipRdBFzDT3Xe6snAR+JQn61+4urg/plpvcA0e4NJ0FMzvneWffQqFKbfOVYMF/WxOUK9DcNCbEPNi5nXuNQOG5BCAYDENL9O+5T2e52BxxjfLEK/HY5oy2JbkZhljeLshZYFeFM5EkgIWX6ol27AjBwIVXg0elUxESfbrliGJCRvQ4WaTFmwONFFTWnbQDVSVNsGMwydrFqo6/QNj4u8nXZUQQhAxx+9y8ygLWDzODd1bd4V7IdZsjzgzPAb7MLFjfkddKzOKfbJyBEZE/clahk5kukuXzhU/wDe7sc2HgG2BhRyJK3VX7sX5Dx4cuArPZHk+pgom4GDOJvhMToofQUP5b/v8IMA9d6kd224X6/dsVFcKSxiL+TW40d1eM8KOVYs+3R352blEctJyPpAtsneVINCTQV9k/tgiEF+n7bVy7anc1YLp2eYZMh0l67BDAFnM0m3yxtP6SAeKtB+gyoTdeCIxeG3euzQmlCdheybrDLClvSOrJqjQE9dzGfk/xENgYd0zYe0wt6DXg5rnXtHZAV8vyJZ3S34y6Ln+arVq3VYFOFJTO42kDHURmO/b2bOXwYTpOXUb6R64FNpYAOv2EeDWiajxeWQzH7oeouF6f6Izc7jDvSPgivf3KW62j/eW81pSb/foJUVyoloy8fJcg9dcBSwUBvuwbueb//P3y9bhH3lRJycfKo1HiAFjniHRgqiFgogYFYLCr+2HZGNUnVtSGdeyP6Uv0USFqRvg5Kd2vMxahUj95jpbtm/XooIeG5/RR8uWnftTr+gNofxro4/4PiGqALo33+W9Ia6UHxcExrpKAyPVIuOVVeNwK7URwkAMeKD7OPKq6K/s+eu53Ev2h0l1LhBpARjxWhIAfVWlFexygrIyb6riBln59+zntfSAnsEICgjlQFXaNJ/P90hx0CEjCIb/oPSvjmEBRPCauNoJaALPQNNIt4LpmhxnCDYAJ0cckOZvCrqr1vOAWZodDZ3pv8OBJRmRYcn0I/+vrp/ZQFdwyhVtgUsEE+dbX8Vs9fnWaikYx06McJFXud0OoQ5Uh6EgCT0h+QCrYH2Xvrn4QXyfdeJseotEL6E7pZFxPU1Rr0CisoUglOunHVE4sX/cmIONP7GT0lc7bE5nkj1UXbqUa5OqCDat+Icd5asKmiH1bLyQFZqZVxnM7QT2OrZ6/DHPyp9hyp0+C+WWzcf43xlLOjzoVnkHlM9moICtqWJMwLYreglf6CItWP567o6R01ihI3V4z+gN3xQGOIcct28zLQdq7RNrpTt30J2awNI3RyM/94znJNv5m9HUklxQu3EuGULMzCptvuNSqtj6n0R2CBbsO474mMGhoCvyc9gz6lK0IHF5H+ix1BKWa6l9xfqkeQNo2a++DzagFRhySfkbd7Ihoq/K/ppdrJaH58w6PHnwMFh+TyIri31E+rUlN+JmNsGGUjPtntSFK5OVAebM/rOqf88MCe4stjnu8lmZXHF59thRdG69uVDJPG9whKTZvJWfCrFrZmkZTbpSbFPa7HXFbe67GQ2nqOZDPXGVBx6UQkScdV46A9GzvNjQWPggVJQ86xLOUYqhOa27Nfnd2gK2efVbsKgWBCbLielJWZWb3FyCvhXojL5X9grTF7IwsqbvpM0UkDjqhZtNEufxXKcKJaa/whYoVmxHGwcTCeMdfhP5evvXIGfC9VEZmdhD8ih1lR13YoOJdlytSdHnEh/2B3dpZ4F8UQDacJi29r+8RbVheZQ0Nh1sQjNZWP8aVSi9cbbHlN+n3Awjyq9gthex8dioZBZ39Mh2URi4O1FuoBuPEPqhOC4uyQJuofF5RLCwXH0vxCSO6T6qh64U28FDAVOj+XQP4TGhnSdh9eltdgQ3OuLltiq5nHN588nNKzwJCmLZ298weI4KOzr0mEUdDD1bvFB3LSxVaw7TRDm2zviMxCPufY4OwVyj6gGVQVwbM3uu6ugWKlximB8DhzPerQxeTU1ntKJ1ztUH12u+r6xmTpt1UW6txwH0iC1cWD2jM6SKPYXxna1eNtd5pqsYTJYdHql2IZlXP2ypPksF01eDNAsM/357LKHjD7HNERil9Pj70402JCd6SP0N2ZivsOmNIWc6G7dDQaCo0XE536XEcyFTj8wn7bidnjbcOrcyS7F3+gtixdJpUn3pr6eelDc3Cek2n68WEsqfcbuGrKYXGp4TSREOoEJrkNF0GZEuUu/cuSuSay6aiJN9UPy6O3ppzzJ5Tj5ve2a8vcVgKs95B1mDSJv3hRn6xFQe1KKnjXLh87flqFEVyimJq42RQaAWhyQqoKGrwFJTYw3CR3I5/v5IBJGa7WVzMVBGd42i+XRjlXQXBvkjleFfEIJAlyqfzekjCCg1YTvnXku1JyeAZzINfrsB/81+fy8Ka/+uA91FKhW7hF8eEuqng5pqYBTDcWGDFkRNRVLUzPA8XRc570TlcQ0N9InXWu6vxGPAXcRtBTDOL9MyO9v4nSNnORJ1HP7HjAcRJ9sHLb7CjTbewGzqt2/vlw8nV386fZTuPZTkZ8rC28QQw4UgZoUoohINxRTQVZvjwIStbezyrDfQcnuJwLBuUHdx0Q+GIyKS+rNiOYEpvhe1YNXCUdifCpphIhbWxI5i2fdXGFGkSHHyLD+CFxeTVBZAG7pyQsnhjNczSJxrRbYJyVeqhpgzchWc/dX3uiBXGa0/m3nAJWNO08iynppDHUVA/ng9o6XS+GcvdgUpnTrMnh3fele7ZCJhWkTBlQ7q9cBDbcrgyoZAcyvyGxJKEKazsDfw8SQwRu5ViDjiOEZA6Zgygl0g6eb0pzASEBHX79geiLaeu4AbkXI6Ke4Y+c7EXJ4mirDEylLocd4iYu8kOJQkxzQCPv6OP4nN3ekV6yZWA6A0jO6QWf+vSvh8eYVvUL8r0a7Pux1S65+OlbCJatI5BJ1D4Zg5yzYKo93ifCff/bKOKlu4Hw1qoI0BBvURKHHrCnN0s/CoPaLT4s3SXWfX8U7+yRXyqDn2oLm3TNn5BcT5ViUgahNOvVKcclxu34wRwm1+R7RXj0MUp40hOAtpZr8ImuFTVg3RNUB4e2mM3bccuLchUhOXhRL3rDzh8JQJRWaemTS2fMQCINwSVFnU9Hvc2EGUHdBfGkm/tocVbUzwZxP13sFinx/Mjy/ck92T5192+C07r1KmuHGwKMFARLrDPEOcg547pa7A2maTp1j7aDb+un94OthykJxNWjt62UdhXKiUY6pnSI10Pf1dpuY3Jrq3eWru1nA43j5Bteh0P/PbyoNfkwJu8ftv9/wzJ7Z2FIYXDsEwLdMBrbmywjXSiPIzHW/lRELzfS7+O8udbbUB4MveJKj4TuKgx7y8nRUpluqxHGNytBV5OoaYuiyo73p+b2gs8XuspTK95rhmQfo25UB2uautTf8IWfXbe3+EU7kyV0MEc56QEHrGGx/E7hDpeme5XtbHb9JTMahIpXQCT5GvJMU6OgQ5ThwfmUCUYBjcTStREbCoEv5N2Pe63Owfl93cvI75bUo6hJDIW4jtyqEjhgTdHGhX/oXd1Yly//biIj59YMCsbu01J5vEwztQ27yVqe2f8TnhpFbI5W3DXdmnk1bBhEkC4zO2h5zB1FQ6n1LHkS0b2RMMx1Nqf52ITeKRLQ6LPkcoufkIMC5B6Zgq0vTpmbu9FcFpVgmTEy8ar1SEfJIKd3xvdatuLFSz5JAs6iM+wMpSac4246ce96JvTR+1xGBYZfJgMbF4FOXvdzbTv/g8TAjvvsLAdHUefk8D/98cpaW5WGnMbkFhAd/sdzascwsI6tYwSAI3eKCZwg3HYuLZxgMwet79cQSxc8B5HIyop5tjEtp1XMxmhzdKIBmmIlZg01kDr/hR/KpHLHZxLpGE82PUkD3FbOotWJD8QvYLOcw0/2YKwxmO+aojCT+a3/C7jlsjzroypKpK4AmoXM4KpTjA/BYZ1zp0xCb9an5RydWyw0eqw2kX72tKV+GlcmnLn65iIChj+1/Nxkic3vYdly7vHD8Ao1QsoMpdf1VaK2Ao2Cdt368nrSnr1ya98TdPtwFmsZizZcyPUhOjv4fNxEmBCqd3H7jYFLUpFtpgLNHXNv9NvxF5Lug/vngTAs6G/T0xCb5rYJxITDtyYDO55DqUcvROTCibfpcbCmSXqlVvJk1DojdheQV/gqQKvI1BG1tDgnHSgkp65No2PTcSglFBcwXahHAWTe9afNDKSQhH0wZgmtEBOPVyN/ecFOE3d+OPDEF5D5cbJz6BQ4HgMyM4KMsL4fUTiLM7YYbqhi+/UG/xL8XpOFz0bjpHIo/OEIOYMt0Ir8dmZ/p2aFuZPOfZfG2Wq5dOxosRP/tRYSZw1Qrpalmk3+bvZIirGPG0X91hsWGKxAPQsI2lev50T5uliQGGGYGRPk5wStyz87CDhJk7wFYgLelEpCcmUtpGFptvJ9M9bRPIlTYVdBcxf1NiXIOn8ZBA5fpkyn9REa9p0YhPlaJpCGVnZc6tPZEqtKu7H3wFywZFXhSSdEh4glJwFuNKrABvTJVFwUqnNa3dSP50qOTnyyV2EPTWRK8PPy09vtyKLv7+NMP01Is70hetcvv1ip/QTz7CtsZmWqw9Joi1mPWUpUGViVtxKkaN9w9qMhZbX69U+SYkh6Ah3PzXAC7tWfDPePt7KLFPyE6C+BDGJQn5q4L8NLmIDwgLpc7kIlMXxciJxLoUA41bx/9fcllo00kQSgbGeHM1DMCmTooY9yfhU/LjS+YlLhmPrZKUe36T/2SBrmSe8vxfUI4zZWccaFW0mb2H9HxrzQGykdDY2XlfOt+LNAFza3Cm2L52vlJ3sAadKF1+oVPNUDBgcY+la4I/bZh9VXzsSV+11To3Rs2Bfob+AfzRmC/YdOJRlLs+kFQQt8Lu3GsNcp7IM9X1bo0gRZxtzN3Tg46crRTzlF9/sqWkK7ITGxY7l/Jc2bg494w+0TcsrIu3v613OxPKqffal1WxOuD28OOaqDQW1+iqa+BxDR01lkXrNXccVYfDm5a2V8k+zi4sOYeo16XUFDeZ/WVpaYAPwFhuQ9YS054lLva81oFyk2PnJKV0u3BTAFbCN+QHkaS/6VgPVfe5UNZZu7ddoKmpzQZB0o3gcDBPJi1eWxafzhZpVRM5AWXbmpnaCWpLmD6cUYPLuGGAjm6bgzQukj5JCXe/7zmZ711sJIB5A3onTBdBYy5NdEfYFcfHR5pPACcvGgeG+OVFSbyd7ToHfgJJ0yU1eWdg0pKd9RyavrjZyMbIFhKySoom+0NvXaBGgc2wZn5BgrRWc0aQlQS5+/usRCSnPj4N/+RZGFrXo+Twq2ZsVBDNwteGzkEZ7blHHPtZ1ixpx30/mHv8RKV9zm4D+O0wj9ghsRvXAFTGZlchmIIzJxB7hU3ne9E/nwiKP1RSPSRxgACV3tqkjctVuBsGb57dRI3sM1K64gKw0WgduvMAeJP5zyB7PADUNgom77d5lpoUGpCAg4g+nc3hSd2+xfF4GMl1byS6SrMsvYSQ1wIMstON58C3PGL+Ahk8nYAYIWYRM3oQPLf9KS3IFcQaIVjd1shXeiAD+wuFbfgyc5kmx+EjWIzyyTkaTyZ2phtfkRCdjx9WgjlfMON8NcyomZhmYv4bEsvtv1JyFhDpbFxdjmn4m9VtDcKoYzGSx+yLHzc1FkP7qo7mo6vzbab6vsQJEMP388loqYaACkPg3PIzAlh+urGFi9bdmaEUOCc+k0tGothbBdv+z43Uf7ikPRjFzNezygAqDI6J6pbAW7CHqpg1Kn4wI9rx5VIa5YiGZ5Yc/Mtur5k6YFHLCp3N10jIQBMcvHQSgCYHI3ufl2Rvoppf1F6t0GSjUKhyy114SX0w/yt/3wYyXsggxk4NH9B+JVRu9UWQdTDtDrwHihXsMI2PTkukxX5PVVovBmPIRneQFU9Lbbgp/kO0eIUO+kTp/dpGRLPU+LuSjt5uwNTOMAqnx9RC4Bbpng/DQH0yv38m/I3mAWzqSLbKkhxye4QZVP7Ead0Fk3l8ODxAVC3/k4O3h6E2IvurgDHVkzy1swg0Dt8lzFJv9fphJDH7OXkjtoVwpDTiJQBl67CE5xHAf9KldOHRFCNeosrI5c7g6C1ph3Q7jZQg8fZNhESWFqyMnqaDns8R8p4Z4P7OgWnVnlY4W3kLsi1w4AnQ4FS4VJcZCPbNi8nsm2hFw3Fhf9hgW0a0cG8Ysj8N5QNH0IJG/JeMbrPJ3RZfXXGQVUxwM4iC4IQ1yNFjbmUTQGAOIqZ1nMgO21hGdD+oQgD1ftZcKcJJqpuE78xu8UW+sNvPUNRdhPmv/kn2uo+6zyj3d3u4KgYQs64NEvSAg2TRHhj/jOm2ZVghbgNHebDlQ7tHmWniYYmh11DkIi7d04MolEBC0UZI8fO3dsNlcrOlCM5xAOjFaecITvGEkBnqhnDiu7YX+D97/uDR2qPFUfN7DNj54s0gPtd28qwSKrP8OV1YHLgkLHKRISCiEWHM9dL8Xxqk1E3lYnVdOnE+mXFHqqsbp+jOe2X9g4QRKzroQwflFHOU5cjI3jYpQKcZv6Bd3Jq6S8LMzI+U1iSxq9Kk8HbU7XIOJJ0hsuBwBLeQCGJNBsXOeSmp7Hp/+zfVK7BWuvfWaRhGrB7R09ezjllBFHlZ3yOz0r0V2vmMuua4tT7DfNfbnm4Pw5q/M/jUfuVSPywXd8KifWK1VQORdzvsoK/eVQ0JRziDB1+uDH6XugY2g2rnBX9vrUImhwycQV+87/xiT9Hiy3ru3xZfbv/0BA8EEAFVRiPopfnz0qX1BNJ7boS8Qp3IkAx1AbBKEhzazWoD0ybwVpNvWkSLHtgdw5ajggjCIFdHCb6yF96tnmXrquzXX/UzT5O4HaAcLem51ez45UM5+pwiXbkxFymbarAd9iXcXyR/y66bKIDRAsSSnJPBuwd4SVo2JTIuWvR7YwRqpRdfPIH109V6nQ9t/jLGuH8btNjAg04F2tUOYLkXDyVrCaMhcNHutr32N8gTqg08ylWFtNa5ioWC3IRWKqmDcmnhIkPZH0FMUpkm0TpITFwWe8hHtnAHx65xzgSiWLUOzmVEX1J5CSgap+H8eH6+EugAbwl/dqlIKJlYSHB0rTvQho2h7BfFwAfg125FGbBXzLRcvlOSqzo7YzD0a9Rm51gpmPWoqdHjSf+8xvriNUk3yS1MMLf1MtTGnmQJkFmt+8XhTSOA4DYugx79H2az8YUukdo8TJwKlllkDluE/CaBgryF1voOkGddrzb/5PAMr0jO9ar62XTL2eIVUPC6BgraYvCW3MK4iVcaqWUMslLTwM8K+lwsPr77OlP1dIrCI8CRyRPmhsppKFFNhps+NReQ/htrZnlh0AdbjWDI2U4OFlAeGgFZ61C4nNzepwnbIhJouBx5px0gEgZW3APrdFGy/Da5BKy0cFHzwLIYj9fjORwR/uXDugWUGANkomioruwVTGCnpYRsxVXDSev4V3MtLPmenlz494kcACeUngKnFDm33OeEipCKSZkYsdRA68ayT0UsUXrfW8hgk0j/mvOjCNVkOWoE0ui+hmWp2czLsNZ7/A9ggLCJTTm/TZTjN4FoElOZQPFblHAMe+1V2ZkaRNLA9npIM8poYJkWKrBDKbPsEeB3x076Dc70oQ5bVEVCHvLpPOe31jvF/Yq4+dq3pf1opogi0FiqByJA2gRsOHFjA/IPiaHBEHmXkGIpD/40WN/s0cEoPQ+dq+1Hwy5Vzwj1Ba+/+qBHYI1W9r5ddC8q9S2yN6ZARqNpnYFOSXHi26xDIwzCvVqUfq/qipY4k7Q460Bgr6ePkfqoHnIekDWp6msq/DF3DTv4GHr6l7h/vEH4nAALF4+qiycQq2Mc3IAaMOa8iNnwr0OcCFR3oyW1s9dp4/N2ImxXKCj3VM+1AeBSXlqgdaiz4Q9et1vK4VqOHaOr9v3DqRJP8nlsJUIJSt8Eo7oM6NwhxicfdD0SUTbccFPifj1G+GiB8ZCxRiN33YqnG9qOdhJUmv78WVreMqpNk7Gf+AOtnp0nkkxcaLR63cSV2oIeXBwLPxoHUML++VyCtG5V5qyh/j5HNaSyYQNraVC8fJjwqdixtYsyV3EvNj+rNaJafQjUUwTcOrB0Sjw4p75ujBeoBV3HW0QRGmHGzamJsDZ0IFythfdrO858JWjiy5ga2QPqLSCuUGFYr7EMGEHiRXuGfXK6oZM4UdBS+oF/My90hLSi2umPT10PUxNgUlxZyfNdweYaM/puwgCmxsiiaMX2yqb6NW3A6QgLdED/Zf51JAWEWwaUJGpsxadhB9Cx0QIK/zH5cKBHur9aociw8DXG8tXasnAmG0+weHKUoknYRb4AZGLAWrp6xfagJrg3Rb52Y1zt5x/aRMHr518JonwMLek7jxjdYNMpHWtLp67GpeC/FlUyhbuR8BzY/vtPOSjzW9zyf8QH54GnuCt+kPyOlZjfzJ+P/5BwGlCqT6iKoYFFlgiVgURzy7eHjgrJe1Q0Kb9dxjRf4MTmkqsayI0i5+0+RUbPBnqlT9YUWrF0I55jhyKhYCsU9kQiINEs9E2/5Re9xGs6J+3/qY/RnxDWGApQzb+txBOvkGt6vSGufYgOThKrCevOmpjiEBFIBGMLMHNIDD2CA/wkYU+c+FS3c09KuUjjFKB8Fh+IWKlKzPuTw2ljwhwIxO8yBOoE+K9uKW7yJBLwuShUARWeM6E+moy7TT1D3qgl4wS0PPAtjdnEboz9ajxjyqziMRIm6iObF6vPk3uxc4NR7CbvnKhKw+zvJIAGST0XM8tYqMy8kfYLMLiS64OEHieYP7tA92z6tWJakt617MbpVMf8tshcyosQ9EOItdCAere8BnIbBmHtYf4fUQNumO7oFoDv/wAElC7hZrQZSOyhkh+Z4zy4DO2oJli17jdLaL54IqLkkEAb5ViGti/y1SWMaiPulBocBKuL/55uG0+WNDkNboNiH+Dz/Y7/KAa8DkdDcLVdQJuQ7+0W6OoDQa/lemWTLfrRNXut0Rp2ASHHDuXLyaKqg3EX/6e63VgDhe2RQxM7E1WYRoauPGX6WM4MCkasGI+cwq+Z2OI6eWJM1KZbM0VLSSPxofjEDyDdDMVdVC1hqInVe2pGAHxf4SYp3XsNiCg+yI+5IwS/Q8KS71gkxhDSHxiIBHeIiIAiXol1+17TTIuiyZwA86WRfKTmXXcGlDfsRQ269IL0PwcM0sXBrDH1QhAKQZzDC5FQYmxl+1WKlPf5Hyi2Y7e3X6qN/QGWs6NACoeCw7P66n0604RzE4WDInp96L5HWRaQ1waEO1jnLIKUKdYcuj7yGUKvd3z+RyUvf609MdbXcCOg9MtGH2Edq/zqZJmQWWP0JUnuTSLiSe2ly"/>
  <p:tag name="MEKKOXMLTAGS" val="1"/>
</p:tagLst>
</file>

<file path=ppt/tags/tag25.xml><?xml version="1.0" encoding="utf-8"?>
<p:tagLst xmlns:p="http://schemas.openxmlformats.org/presentationml/2006/main">
  <p:tag name="THINKCELLSHAPEDONOTDELETE" val="thinkcellActiveDocDoNotDelete"/>
</p:tagLst>
</file>

<file path=ppt/tags/tag26.xml><?xml version="1.0" encoding="utf-8"?>
<p:tagLst xmlns:p="http://schemas.openxmlformats.org/presentationml/2006/main">
  <p:tag name="BAINHEADERBOX" val="True"/>
</p:tagLst>
</file>

<file path=ppt/tags/tag27.xml><?xml version="1.0" encoding="utf-8"?>
<p:tagLst xmlns:p="http://schemas.openxmlformats.org/presentationml/2006/main">
  <p:tag name="BAINHEADERBOX" val="True"/>
</p:tagLst>
</file>

<file path=ppt/tags/tag28.xml><?xml version="1.0" encoding="utf-8"?>
<p:tagLst xmlns:p="http://schemas.openxmlformats.org/presentationml/2006/main">
  <p:tag name="BAINBULLETSACTIVATED" val="False"/>
</p:tagLst>
</file>

<file path=ppt/tags/tag29.xml><?xml version="1.0" encoding="utf-8"?>
<p:tagLst xmlns:p="http://schemas.openxmlformats.org/presentationml/2006/main">
  <p:tag name="BAINBULLETSACTIVATED" val="False"/>
</p:tagLst>
</file>

<file path=ppt/tags/tag30.xml><?xml version="1.0" encoding="utf-8"?>
<p:tagLst xmlns:p="http://schemas.openxmlformats.org/presentationml/2006/main">
  <p:tag name="BAINBULLETSACTIVATED" val="False"/>
</p:tagLst>
</file>

<file path=ppt/tags/tag31.xml><?xml version="1.0" encoding="utf-8"?>
<p:tagLst xmlns:p="http://schemas.openxmlformats.org/presentationml/2006/main">
  <p:tag name="BAINBULLETSACTIVATED" val="False"/>
</p:tagLst>
</file>

<file path=ppt/tags/tag32.xml><?xml version="1.0" encoding="utf-8"?>
<p:tagLst xmlns:p="http://schemas.openxmlformats.org/presentationml/2006/main">
  <p:tag name="BAINBULLETSACTIVATED" val="False"/>
</p:tagLst>
</file>

<file path=ppt/tags/tag33.xml><?xml version="1.0" encoding="utf-8"?>
<p:tagLst xmlns:p="http://schemas.openxmlformats.org/presentationml/2006/main">
  <p:tag name="MEKKO" val="MekkoChart"/>
  <p:tag name="MEKKOCHARTIMAGE" val="FILL"/>
  <p:tag name="MEKKOEXCEL6" val="False"/>
  <p:tag name="MEKKOEXCEL7" val="False"/>
  <p:tag name="MEKKOEXCEL8" val="False"/>
  <p:tag name="MEKKOSAVED" val="1"/>
  <p:tag name="MEKKOXML1" val="4HooU0THZk28POP9trq+pbTvvzd/gcV8t56cq85kb3NDTsUhojRA0EsgEHHMH7oYP1SYpn09ysXVivguJdhTvfyVMsBLTGvcX7WPTor/CmXKFGCqc1+ur/ZLkecd4XTqCIgYXepz7F6nMscilReNt/iiDyta841epGfIY0HoSLLSBbIw2o2bUHmwTMpVXxUSHO29yOFR61OAcTBqSS4nXd9k2GD2nlfTzIEHVeT+HOvEMfzP4uErVXmjrKzt2TAyHu/gZdwwhMJTaoxLkooMZYwBqJ3e/MP8B5I8/d7HN9lhn/5+LEQDOX3kMyIn+DRrY7O+xDW/gIMVAf3EeYZQKqBo+gwAYpbDqzAAan0ZM40iRvLBPxGnCqSDDj7xJ6NzWz4GT3VYGc1F/zvQKvZDGRAv4gGl/v1sEiZoGMuUiwA5BLCb8dgyShnpx/aoFctOa5Qh3q0lXobym8yjJlMr1U3C4zPTs+ieiKetT934IJgXyHc8IJqHoPUgwvCPHJmX+qJ2whtBEMo3DmgTy3ogIGF+WuGN01sKP+JJHKqe5OjIAg3aDzLoGQRv7lhmPRnWwrweJj+CZZzKJavsjKoID2K5jzz2rpRsheu2v1Nnxr0gLR+U31TAYi2UgpygwjYaQrkKxhODpV+pZmYo52C1T6rP9DjyS6arkz9mJQVkv9gRdIZHHnESjyNszbqNE+eXy2mpGCEczVHgyXNlwCph17A9l+DyEp+k0BDrizbg21umNR/IOD0lkqRo3JOzZ4GIrJFji7VL8uRFGxaa2K5aa26dWoWmOowdJFtnIyzBSdghNHEirUK/BByx49r0ZolfyUgrRclrKI/u6DHy3aea3xeqTncp0j0Oy6ctODonYE17K34gdEtxaYHR8/3x7RrRi9PKIfzc9nzgBsL1UDpVCOi7eidGAWieSPJ3QHmbKf3BzxiGL1DqFgQv7NNsjqvFcO4e79i9exbD0LbZv67+/F6ijgvN1wnNG0wueG5OKrkXmCiXw9IPsBl3+aGKVqVXWjJRo/eLOrDK06KMzzxReHxOhokrp5+Oc4wOyxDgL4IwnIc7fpaNIFO5DlGMoeDG97iFBUzR6edoyBdZM/Nd0sKYRKGnbrichpneBp0vXcS4JSjl7R+buYNSPsso8rYfBzu9BctRJAv1pdVIDnAHR2Kn2wZp3gidx7RRzBYnjiujAV99fFr6DWcoeMIryd2CCCaIGzUlRgIm4JSvhB5C89RWpUuTZkUV3BsKDSdfC69pL751gUXYncDy5f51qKjTZ95malgPAcxlWDGt9/0UlmcMLtwT5RppFVoBnDufjl1DSIOdjPoyUm65iRs8po8jmjnxtYmXMZGBbRaSGv0lMrwoaxLmqfoy/pjnuMNPlXsD1/KFt3fSAmW4821nimIyHOfTldm//aHDZEbqgwwuT/QirCJib5/4HGv95bcEfDLrJNI46PFQj+rJrSPzZ8/704B3z73uW43DK7+yNokD3QgA/JinhoBRUX9FepO86YeqEEwLczgt9bXkmAhdcuJ3eaPykQHjCXxLAbWCBdTmpQa456qkYO/qOx6j7Dk/s62Xj6bOzHEm5BiKDCiE/XWxwXLrraCvT4yOrSbZBv9tPMVkjTNx9xna9ygvh7BNPOtr3aOORuBynjczXhxb9pfnXyQrZ9APbD9eBuLoJxDsmTguX6nR7dVI+r4Zhu+b6O5ZsEp8LhCZHWDFvoaTMse95kbcdp90AxCfR8RnrKL2CCSjTPxlFxda+OdynBdE2qe0DF/2cvAnRVBSzcRM8F6SQXVDt/LWRVW/TLBcq/YfZSmiubn4iq6xoVIJdhxQPpYiA5jx4Gg2o0L1GgUZZv36D40upiEBb62O8MC7vw8+SugU8uCL2qFWBQvvHd/oU5WCFzJcqe22MLLyQWQ2/irEe9cpTUgKEJXZf+iZ09ai5+NIFuZq32Y5KS2Maw1t0tfgUBBfCye/ozupLoVNcunxTT65g2KNG1Lg0ondVYTQCyjpk5lRpZI0cFuseNpgPSK/tdaIhpJscjvUh5c3wGImi8NHzp3IYlLCTQT+NCFnRmt7AbN/MOjkuTZ/+6GuqA2G606SUr3L41HhoMgV1k3YWXm6R0NSuHgzUOanGgkjft6Be5avAOqk5wdzQuTUO3FkQPh9GT3UXmkygmR7wZTyAnY8nIrSgVLfhgJdbzyWnXxKMXC3wkrGZJxhgJgUxC7f42hUglMgAFcsSUWLvhI9AWAhORUwbb7lJFRhbcm/jgdvTuMU7x9vU6yl8aE2PWF69w0gktwRgN8RQmSWiz9KpW4xlf+5ZUWNQjvAK/tBecXLAVXrb69AGDuaGPZMhaH08oCBHeQSFnJs3S95deGmQhwmGLV/t2uBryfswgpCCEz6ugx/VYi37eynaLf+zK6VJwS3eItqtw3r+OCecNgelCNYwJiha78JyPo5Z66JIiKnlTgpQmzjPk/N7bPEmmmTgpst6SwgaAMJ1DvXwiMsQrmiWzFSW1HRv0AwpmTCcdQ4k3afiKJFAUvLHlaGoooNjhrLY/5AK5iGarVy/1RFlSi2zo7Vlptb1quiCtHMdrAMLeWgyxG9IRbrjGNpCWA0tRXum/C76hqM7Uar141ew5EoM1zAW9PTQuzJ7W04I91ARacAKivI4riVRb7PV+nqLe1fNDuvibpcUjn3zXqoaAhHfnjBZ2lENhnvKtsAeEkaaeqIRIcey+Q0zc7Wd3qh/wMFKMpZ2B7QauVz0GsGGlRT2vNYv6jt708GO+FK0UlNEq3PUxSCaFhnbk5vIEsermOxk+Ba43zRXf3FwSln5BlVYOgMFU4uFUGEi4+lDWeIsBQ9nyMB0IeVc+FqmLEoqTvMqN9TsYa3s5ECDKYAs5z7czumZG/FY30a0TKaEw38rEkYBgzWcyMNPTSguBXAajGuN9zVukGQst3Vyjd6Mw11cgyfeLG6C2iDt9+SgpDNZv7WoWjFqC/SYFjQkGydY4BbqtVApE+dl1IIF2xrKtqEC5mvz/nLZ0NJH9i5ypz56fjbdN2Q9tueF+ByoT7NdPgsmj1tLZnXSGJ3FepKs/OGtyI20XN96YLEee/4kXtS2vYt/9eIT/507lsVcc6r5PRuibYTfumTzcV6EIpknIV7JJYvTb45Ud1A/9AsPnyPNKe5PMA/JvF68s4QDN8bAZAm0Ee9O5UAWEkcgA8kZri3j8hWnQglqcXNXTUaxMgS3PykcbsVNROBoNwlRbRS5KsWJuye7MTnl8FzmfrOmdo6vYhfVJquUANNTqTUJCfVmnOTl/h+yz7ELznWH9fuTyMzIvezOH11GJuzsZVmclLgJh8RHptt2UYOzjhj+zrTFHnE67H3qZIt6VPFWkUZeAVtc93tfQGrrlh3TmGthGcVdd2SSswKF7G5Tc/JegUpvWCxUTAxvbo3FErAGa1YIk3ZmsEGYOrCb6xigZL+lqjOoem2LdKWVs4SZyQoT07T5WHJtZfhVUxljX6kIFxDthcFCcZyRCnoRGazyPNYEOZQuwfdDa2t032yM5CHd1rn1hjQcf2YGLDMHId1aJrhlnC5WDM18n11Ge73pav/GJQBhp2Zz1scfLinGli9en7eYOLCtYp4WmUijuFaIVA3w8XLNQhEJJe/Rpk1+bagGlsH7HHd4Lis2+Yr80cP+r6oIqWCEzkRQZr/9r8I+Ghefv+Fv0NytVX3XKhSrieMeW4HXEavh27Ucfdi8YhHbbxH+CV+CjEpJPlFt23d8TzD0yvL/wCxnSGf/qAck97EGyb6moDU3zE0qqvjH628oaXpXnl1vYd9N44K2ZShWSjUEP9t78ogatmX8X0Ys85aDnc8wOcWakpoX7Uq3gOmYBxbCsOuMowQqxMNSKPkCmVsorhwyFv6/RfjpJEvHVp5Lt/+rwnMg7A6sMm3+qwvQXsi0k8IXwmqzbfsR9xsAQFvPaXzsptbEFHA8Fom5ElvQN3I0IXmZ13penbJ0RBwbmaCCk568qDd9wF2nc9KeQWCcEC90JYsGEFXsuL5ahQ0NNgSLyNN1Q7A2zWGfvvDGWbqXK7+tf3firBW/8cfnm8gjslYVK2tETlm1fKiTFamhQdofORHM2Ika8glN7juTqxuNV68n0PnX/VKR4jVyXjY9543WnWoIX5hVB12egugdk77FMnxgkC1A0Ksnmbo/t2s1r31ZFattw1qflWeGJRcb49UnopOX0sInMNNhCX5yY1+Kb8hkUWp3h255KDuXtehtfIHO5iosi/+CZAtjy++2OfNEtwhwFNw8iHC2mgy1FEJSnad9MFMCjornf6ncvWvf6EVwqHBdwdzPzMPCIfCFzDQb2nvOt3U8fR55ftmADedU4bnC2oKaFIzOMewF3Hy6xcSenWXTxJqYc1Z9yyWcysvAoHab/BeT3db0JNemIm0ihl/53osowIdu0sH3nzovISHqx8aPKscWmAvu2bexaBJiR6X7up6y9aInMJcJqFnoGj9gTy6wBbHy8tHbAO+T7/EggEtPn4FnEswPijx6JqNjbs2Uj2XPy8rm9ce5UicHgESLtlrWMeojsWYy3QQqUTDWEjAbK7E7GP9SK9hd4Q01k+eJF9LaYV6eyHINbSqZDHZpGIGKCNaTLSPB5wYEB5xX/yAOUqh6ZKCy0OK1zOE8ooOHa9ggU15mlYiLINDkDFrTUVZgRpa1DP6WPWPiWUPQocth8PExmKYdc65jzGJEhrz8FdKnd0ChmXnFmVkmIV0o6/dISgt/P4VlbMgQsk607fa61Pq/bMOxyjvNlmdn11XjI59IEObsj1MSw/ECNK79KR4LDJUN8XsIPT1JkKVVgoO9n66DhzRMBqJnKAoeWQgKaDWjeyTRv1Sr6Znj6IV/g9euwTfKhmTQnXO5S61TfbBjfRId1f+GEtNQSWVxuva1vb0a82c/r4T6fq9Czl9cpw3Nvg/IxRdgrpjsp3eGa3Dj7KClOFAe4JI7GW8BF33xaXpn2ADWNDOu/tTsJtDX6WF5PAwWDabqtw4nFwtVqtg9rCMRLnJMCQxQ42BAzHqP8E0XTL+GS2mEfcFmQpLP6XvhXb3IYH0BkNRlzjV2A3ZB8G82Fo/Jzb9QQHO/xqTrgYXUks5h+R1yMof8X9eKUSYcSm0GqE5eLtDrAfhZbkfxWJ8rdUijDIp6l1o0/DpInSNr6yPupk0wm9BzKRfEZ98lrgcpoaQAfY/htboeBE+LDXgxiWpMnFj7Psew6fkoSBj9QHhF24JqdMSIcn4pCeNFhHZGjMWP1jylPgUH1FugClqRlvs3ewc3YUvJXgw2tt7t8TFVBIgYKAQwDI+pboA+0y5PTyR57Opuo/N3ovW4eWDT3w5OZEav0Kra8FBUCOyr5YEz29V4Fv284o/AawJf4yG5heTINo6Uck+CZdooH4GmL00VEzddsialrRUHrjWXcW4hcQ5LG+buZz4ojzUR4u8wwKtSNqitWzpeq4eJDwZke6oxlEkYbzcjMX85+3v7yad/jBQhctZVGvkmNou1lVb4m3aUYJeNPbCLxkCyB9uo+0hYnAqaGLhnxdWDougNv6l+8GXJRZ0dlALrSLpGB+DabTI9JaNk2gHSOBAQ61D5ms38haXXGvu7dCDdBfJZwPummpf/T3ATwo8UOCXtA3x4C186y6b3cKig9S1gwK4ej8SHPMZacp7cIB0Mogut5Hp3UpttAYqb5M7eI9LmSVdq4dljk360fJv+VMZHL7tVAM8mrML3gBgcnLOkR0qTfu4+/yFd2unKVRmDxQrjCaOGMEUGxvHUOYu+8E4D4uRtTOjOZhC3FeTKmdwodlLTTEBshRp4hjGCU3ZSMKk0EQMZHSu+B8VI64JmRXRyslmJuOEwbDEGHbGxFpNvsOFrkLze8JDcC7v4XjmgfXKyPBOpqRl6HIkjk4PMgxz50EIr8WcrPZGFIq2VW3A0VW877ZUXT1q28WVRV6WjV3jY8PIh8oVVHLEAyXHzgR4vXahC+gyhmGAioN85wNZVHnTds8TVRajpUe7Wcjy0gnk4xXjLXlUYX9l1HOXv+p6JiKssIo6QrbasF76XvM6e+g3+wifAtynwK+CR4A4KRxOPS4mqMmPPTB/RdWPml5zFoLCwHjDGoRP8fOxLMuy+sPPLyVJiNR3kcn4FfMq3pFwCtahLV56m476wB/K0cRilOFWL2JKyjolmeXUFwV1zTru0Vl10he625yAp2J84xuJFPkFbgIdGWfOwv9SxfRjavrestLVDkO2NntSNkVtNjDnRjTaD88FsVNsN+XMB+Nyhp7UyYOQ0gXtCi83u6+FenLIvOse5hr1jwI9yFC+rfb0+70xThhzanfVnoVOPDGaIAnNCdH92cYKJJ+8e/G5WXZpkzejsTE0PeLY0zKxbNAcWMmjbNXIKVkd/u0cIqevImhyJLo53NA4tkCCsyWR7jVx+pqP62eH8+Ck/zMWXJSUqmcC0cNww/TktBPQzEHdBMKt+MjxKN41HGNe+zPKlyoTLdZN2L6NcHdg5YqsixLLW6759V1sNG/hBW5NyrFaYaHNWTQlshf9Y8gKBhRxxYxS6jIggJViJJYC8xL8+L/FzxvY2NFXt4J4t3KO1v/qc4+y6dMCwxvG3zWcQ5iE3OGizP1Nr10sLl0SG6EFGWisu1GizmhxMVMJo3u1eb8G8t/GvducMcJv9UNLhtgKsyCOYIIK+DT7DnWqv5X0IOtYEkpOmha7DH13PxmSU+L8xKBU2i81S1BLgmhnOkPkrNrP6liJyPG4maKFDmbxsxdT2g4t6uRkr607iRhnXpkKnuWiFfgf8hr9WADl3LcsLcnZB7kFJCuy85c25HMZUK7IixvW5Egx2MHgaJpDVURobXbpXm3/I8blzkeP8UciBGvt4EcFj4flLFzM4bU93k/VLFcToKkAksDi+r+tAm3HB7agJ8Ohw1eJBCt672gn1QemS3cLNT7e8ImsrGuCAHTyfk3c8oQDj/jYNsCHNj4+SGSZ4XDiplIX/LX0O5ARZJTp0+X15lAtiHc4ftGwkHa85NDjANkS0dGSodjm61geyrN1LGmBLSLyZ10QCJHMTNw+WI2vdu+xq7fMbDfIm7cmC2GH/gwHnwpftvmZxidTIdL4FdAcYERoK6qofmbgKHK39J6opcA0d8Dfyiq+YQmMCTIT6l36sgHTk0zuH6AsEW4pJdApq1usP8ik5U6MrkKG2GT+9EA2uUFQFdLc4F4SGChg4tj0mV7RlUma2FlL1Sh8po71JNuNAdRRc4+ng0P/1Z9hnB7S9Xm6VtM4fCAEr55BrZ1fgEoPurJNQ+4Pv+ku+zedmSiS/RQzS7Bog/vs2/zzwMz3nAER6b0w6WN/a0A9t5aBHzyAoLRwBNUBzZ32He83MVvQg4VFPpUgJJI6BlOzaB3fWGzOT0C5nPQA/I8OzZQ+TiHXWNMMl61abR1y6v4QMkZaj++LS9DrysdhfrHtd9i/xpnxFwDjYOmvp/H7gfXoALWkKwjgSnDnEQwN83Sx5hzx3PpG/tWmaLNqmOUoyyrqnhg6nGqROh9Yjm9ODzl7oauwqJQKh+3FkpYs5nUtR59fgMDooJd75bqC7Rs5jxgwkwZy7gF1pFRYLdP9x2ewZ3Cx5MPDVU5VVzNZJyCRg+fvtMRpmZK4/rTule0d6FHrA7XplTDDLOxNz/ppJ7wGSWjGzFn1oVmm1LHZj3HzK7BacqMzOaoQjl6nTcHe0sotucBaJrGxa0cPe0PGRlKMEvG49WMjStoMINnTYClRtKX+v8nDyJjTs+juNV2//275hyuxMP0Qzluj+0aKj1CgQQRf2H64pPIzQCFEnjLYN/X/b+XZJF7T5Taaga3PJSN5lmtepG8ctX5jgiLySPvmwQnBzcGcyFfZl+CFK2NTmJV2QPnNGudfnNFgKwLyUoUaEadasyB66D0Jhbg22iRk3yfVrFp2I/TKlZkESq2jWf611vVtc+jks5GIF215XaUd9rsRlaTFJfDpBmlyrY0S73qG0H80REodFQHfGeTfc9pxElj6kGH5wzpG3c6i6S5nj8Jxpf4vIznMYKEDj0GjMykDIANxvI0YG5F/wl2Ja8cNTPyR8lTi4LmVD7g5H0pIaM//TJ1VW+hUD1T4bmQWnjYUGm/vnpf6fnYBB0nS6uCu7f0Vdh7goom+W0zZP+JSavyycbr1aTcz67H3dl+hWhtkhw2440sBaplPIZ4kIgT8lC2/POVuJ2qoMwfgT1axz/vg+/H+3+TvcBU+rx9qL5+b631V3AVIoyd++SRIo7nB1ZYkR53oqHBhyIEa/+lljjGipwD8PuePCfhm/G/k0AHdAsySg49qxp0IZeMinyV90/TY7qALB4JNKO/x78wkAW4b8oPTOXeNdmf20iJ90khvoE1IQ+UgS6lyOddYsdz+tikz/0j31/WAp5a9+VYe3WIWYgvamu9t0wQRpuL6yzSx2tysc+j/mpWT/Id5iVylD+I2BDM4h4U38rjOytK1iIDoN/lXeI25w4G2Ef9CefYeDWWDNWlDLZrquwN/pyVsHsrOC2jhXD8VlHM2U70tCRQgB/4+K5S0aXsuS2wxHbPa5/KLLmg2fjalrgkHvuaglasK0wth2FbzUHdwkFBU3JhwXCcxqzFl7UYv3keSAlYltuCLvIDuV9XKM2/MFf4d6PNEkQyVpfLGLGKppbfzLiu7F8avi5auhaUprNqpFCj454xrmFS9umTgL7sAptvb3umq30VCYkxFb0RZoYu9YfUmdYIIFYToLU4DwOv+8RUIWaU889X9T2RZLviaICQrtzInidhrSov6VJyzjb2+w+Jb4lsIoxHP3OP367Fxf2uAlrRykxTXs90kUDc9FMLfeYfgeHyK5QNOjCdup42iWLHox0XEZT/GRXID/fv8brrURyiAbglgRiPWjnbPWDy/Y7YFQlUgT4EVDzFmw78ZwuJIQU1IbiBp+u3w53IJoPRCvvkJlSqIVB2TZGjNIowV4PEEQsWgrzdDGnDrcXe8+0mfcpPtRwIs4tWODoaXNLChnTFmD7kf7FVRsGjJdIW/eDMHrS3yr6fSzJ/CQFEzEYnLIj5n7LPM38WnEyRVXX/vYiwh6UEvsxqn+gVxHn/AbVZxZsEhSArQmRucaNV7QIeuk/bM3XXjViacqrtqL1YtSZtJFF08z7ChxMYTLxLZnqaVfV8InD9kvQhlz0pA8+hBI6n1Ya3Y3ORN2jHydxK1+40iXqom3HTGaIqWh3sigY5+CxZhM9LByqkGtC1TgZmiZRYIFVZKamW4gvmbxunladWs0n17x0bxaIqZ6zIhX2cvR8v0LjJPYNpm5z7dCsQGkS36rQV5pIssAg7csYf2cDEKwp4Mj99J14M5Kixvd2qoKfEyzE9dS6hSQbWaeUlOd6U01NRqhhLiUJ8IUFV8ZOmsWGMlQOHWUl5y2fwjPDU/MxfSDrepjLlWtpiUQWmK17pTlCSyTTjCi2Irsn1glqLS5fg3rDrK62Yl1hP0prdeELCZUH0iQlpDaQDDx0yHTB/4vmhka4bl8Dcokc9CJyUERCLwI/+bbCIXOURVuhvC9NKazzSuqH0N8rho9/CHhZfQ5JGJNVeniP4DjeVlG9RPmJHlPJFn3gpsoRuoWEFGC4OZ/oXPsL9ggZu7byYc1L7G5FwfvPdT0uyHUiqkeBjuWq+OO61ZNRTPMuDDwVilDAo3AzQVz8Kt0vsrNDT0APHmSiWd6N5ZUzFTZq0RuKV7ot/PBOAaqfrki3COmWWwfpsLFXSY/FuvXG4M3yO+CsfHt5yi0HCKxN23ukqvqi0EAgGiMLdJ7ntBZbvoB5Fw0sJmmit23j6frSMHu3szPbncR0o3qO19SXXDSfswbBt8gd9NnmEts5TOWQJJvkecDtj4fuIExXq0Sz49Ch704myipOm4dyrspsFRcz1MP+6aavnlIhYSERj8hrbM35DrS8TlRDetBKybRv9nYavTrRVXpLRcOzvn/s3WXrhCJcuNe8jHwD8ljn2OjdiFn/JJ+t8miQZMQSPTfDyWTBrwq2UJoz3YOd/vYh4fCepAakGDbLqpZXge8J/HSrvGNHYchhQe4+AkTS/7vO9330WVGxwm7ki2w4NENNnmyNeowu5rZ7uiYZ0Tb2NsfIpgPHrQhj/ghTtjO8WMOv4uZSO/u43+t6+n6pVdOcxP0MlEKt6na2qw2xnTu0SlcrBtcDGte/OZAHFBAbNU6VR52iBffGBHYsJsGguT7yc2EaLDi9Swxmq7ATn8P7LUkVFsz5pOouhrH3vC5p8i3KtZp/0J+wyvlclaCGarll3lomYkP6KZpgNmNH+E5O0ttBIEge0Cjsl9PcIV+Y8puYHq8DRHO+V+ZMoPrDP5GzDJs+9nkGvtYDP4ib0mG0W54uKQT1cR0u/GW6q81Kumeer3bHOovYKKggbCEUEN7xXCAskAHkEL6dDsUNJ/ttfnihu09ZgnrzaKx54zEmD0alOQzwkWaB2+vTTsAYqePy/hqn+DpJ0Ze8I4yWwNxh1r4FNWVJ1cxxKmyH/TQPUNMEfCwkmWXAgS7zSanLQh3swl8BVgNFK50U+qmBDIU8yvaAgJ43WH+iRrmI+x5QvltusLNB3mtfL1CfVkmZ+OgvVaxrIB4A4QTtAUiQmeZqkZO4WX51x9Pt45LfMPW1AfdL1MXe2SiD/Lc1sjVcmt35aKHjUwurhvhM1bOOw/Pu0Qike14VQKZO73kC6sRAagNhg63XFVTtomw2++EtdXZAOo6F6JPRoiV3H0d1GhdvAy84vPBrs8z/qlVLfjxYtmdDEPkggA/x0ZAGw42S5jwLyKEdwpDlNiOPrVF53nKRFnAOVRIUZ6Ir2NO4cg9HkYsqlQTDfZ7caHQiQ0fYSlO23duZr3R8zXkWPH9udWKr1T6HeXob/XwgQUIg2Ic4axZzqUmzDsNqOb4rSM/bOiPVoTJEA11RZ64sTilJg6dBmjQhmPCLlvzkiueOWp7G/WoF1sYWD/rjvPkgLw2X/JBKh4YjabC08NLsmM1tApH7BhJThF2TQTMtxt8/Lx/kusKnU2QmeK9GlC6R7YYWXUK+K7lv2FfhYiWHMbbU4sSgahz1aBWcdUMM5rS9FExHE56r1lfcbaWeeStaLaSUTtVS2AAbPvqTMyu6dAFBJh87DirF1zmf7715ocMjtBg0PVBLdwgzZrpaAHf+gSGxx18yf8Yi7xs2lRACvAXwofGYIqbeFpBKHZWLTPYeZREutSYJdnCOUMCWGSCY0WZEG9Ul/6AusnQjihCPrVDmTHytcI5NWxKne6FD26qcm7Am8H8jWyP/WOWtNQOCX5xjd+J70R9872H0jN/LrfaV0ej/zv15s016hqnhgU7sZP5s2jzm1b/nmGcAZvgz13p78OKb2c8lqq/o+BTlFCJ2yykL1U4RzKDIpgD7P3rmgsKdVCn243M0/bTOGbhlXzppBJg4ik6amssYeS/4iajSYU4+OZNwbYVwJ+RrEVXn+kfZTeGEqiH1hD2GTB+TX6O3wskrZsRKiHpiB3M84bazMFQOwvpl21Xnnu113sohOJi4uyYMaBU/RHrUILwK+Hj2dnGBDlGAPzRKBRK7bBorW4SkKvpNzMZlUWuc21kzmHnRXqvl7s2G8Ih1+UCi+ooVa5NZl6Goqkjcwl5DfjEPOGOUHsOeOZuCibjn6O2Q75b7amdOCasxbcGw5rdUj3a+XppwbA9lXJlSq8hPJ5BOHP5klouUtTqEjjPVKDn6lznTH8LewgNxoeIOxg9PxeDh2ifqgGs8LMUsOgjqrlQ1DeWre1DrIIGrMoXDcXeP+S9rZYbkkalNybrvWStX1HB8/UBXLfJnGgrzQfL6wGQyO42W65yUO1VV76PkJwvH0az25hCjwCJoK7odCZYwldlmtkkPDLmA6JEOwQFrtcfqWhVjbNiYH0+9NFKkeR7znCtNDJzxJ1LDst2m2ylgxD4xSIhoyCs2ExkjSkYZoBwuw1kAJYBSzoLjODQ7RMMRGF1inQn4DGA1KDiAxZmvTCuybzyZmdE2svpZH66gOpilozujQQgbJOXaudadKh/r3kYvg6Q7Kd4idyPgxbowMgVY4By/Irn2Dw9dLxbEXIzjUdrno+bgiid/VBb69WW83JWuaciHIpFtoKaGTds35A31eITq2Hvu/NE+L6HYFbmObutG7+NKZZAGbZUdQ4VLyneTF33C6v8gFoZ9DA+UCHrmx20heLnoGPz6k/pyRNIb89hYN+xTxZySEghGTJsusUnJiSUtowXYTjhrJSPkDRxFnQ8CF0fRBm7gAGZUvw70qXl+5DU7UmQO8QyGKD5gKP/BZAzHiSUObyfp0Va24+Zm5frd8pifHHxqWf0DbpXnuo6ancO2p3FS6e2fuK+Zcfu8acZMFDPrQ62+XpZqTsbr8nnFKkgh6dSDiX5rQZnXsc6H4xJ3H3GAAfIDJjG9vpNdRgSwxDg3Q760YTEoHN1BTaqIH5N4/pinA+X8ko5PwPr+YggH0oLcepxMTUZN7vsugCO+jbeYqqCYd4WXx4lbGuAMIMAEfxyWJtu8bBawYL5osHC5XD7mWRYDZ/C4G2sFG0hc/4rhd33oWaAFYLcjdYj1B+kG8amOJmVac1G7n7YkewTDwQ6uDQTWWKINv8dSoK+KCLLS/2z1BVtCoCnf758XP/ewl+pLqevqZdvt7K8coyccMFpUF9mVSbq23ZvBC5Cxu4pnG5MSQRi0xydB4n51ljsJcpkrGMyhTYd8eVIyaaR3fQggrJQrsy1jMEmwGqseIYgpW9CQ/XReOn2JDV8XkEO9USggfSMyUvIFzikrot3Iad/urYyxHgXQ/pJH2nbvD/wVM6kkLnlD53qdu++v+r29OTjkHA2GcaPzLxbd8xuNausIUqU/3rOQF32eWORXVDAwNEEpn8mudG52yAW404InqP813ORJF/A75BqfpVByVEmqwntaibB/6tBNM8uuLIMXg7H9kYGgOutzeZetQD8UebAaoZ2rzvSkss2NIubxw68WUd9eGNzXmTEZfeVr+EZRuDwcfk8Sgw2ZTaTii3LuJMPcAhlA7eoN+Kk0tg36LU8H5wYzyQjHu6mqAMHTqtr3aSoftftwNWHS8xvQ025NzIDN4ONxeblbHOlBeJsjge7EDjDmh5URv6GIKZlPHgB05vfb/lOycf0bN5UpS4uXAHEtN6r3rms+zCy+BF4jD/WrDRuidqCMzHzQoHdrJ98wt0UccenSRz3xXanwy+k+eLiU/deXGRnZCaEWhJkOHYuXhS6ne6mR0Mx061lXqXgwXnhwksnvMFiS/RmHK1DKmzwCIpCg/DwiyCXtGF1JwCNoY2n94mnBRtQP/09gJSpi44BqDIhUaXr+/pxhUFxUOPwl8NVnCdK+U+XfbXvRU6YFVk8HwWeD/QV3938Ujvg8V0geauk2v5/1tNOa0/razQscPfQPFeD/Cz13Tn4BNybSaghTRQssaB/WsNEydlUH+zx5pQ1EmaxBKsZIJOexDpV2ZLZEdz3FRxuzB4zZqBWoQvkqhcgl2bF1CUl0pxz4eKIpMATU4usA3glw9XTvnMxvKbQZ6di7Qn22qXxrkITz/dVeKwxQN/708j4l0zN81dvBxkhnEQ5kkKAq20GEu+6erVuloilSl2HVWgjR9JWZWKxGVqQ7kVXcLc90OaGaoHhyTiXSfncdf071v7FXSj367iD1FYec7xKn3UUg59wpStSN1qjPrVcLEyCn5kjuLkIcY+10v+x4T+vh/L3Kx/G6BPjQyAGP76qwe9MFGiQ6lNu5WTMDWBleHfHHqWRPh9veSbfq8n4glOZnDNo2IQhHy1EfcKc1rXl7PF0B3zqWxhOtUr2qPmWwRNJG/+SkONn50OeQ4P53+8Go2aZb+58ck5zBp/g+vnbxqSL7XHAmwHwV24zdMGRk2pZywAPxdkzvqKJ6EOVzxSqMtN76+BwjIm6fk9Azot6f4mCa3zeZuq46fGHsVAbK2rGv/GfY2/ADIFQt/M5wt2DAbwA8Z1d1+CBuivZwP+0v/NQq7LBR5iSSNC+S3GQJFFV2HwAN7P52rPcQGbMv21vNEeFb/NDNvuvO1jOju5ui3mFrEvs6UNnTbQ8NHCxe+B9CDgGN7YpB9KoQhbcCYe58WwfW8p2sH3z7LBQXZEoXB3UQi6s2RLSrvsgz4OpRu7YholxkeIz73xXYsa6V6P7pjWMk5/T5KD3ocxvD08qbYsPbfpRRYFu56yXSoPN0R0J4kj+0KIWErrGmOo31X91DHd5NuAuVMuBn3o9i4dGIjoaErRn/GQfVLVMg7BVc25xMH/QlQFtZIVmgSH9oFuLtWP3ovxVH6BW4G/Nr7Lb3qUd8JFLS2X/hTQ5LaEKfXgoTNqoNgkmDbR2KwSw4LRFaevHwd0atjl8pb3Dc+7o+l4cLndI5P2OiJjDi+mhU9NdxQaQme6y5fMZeayMOb7tT4P/ndRV6wo4XY23oDwB0Pwj9F3kQ4oWGbbfFesmNXAunViSrKtAg/2pUICTnC+UQUjozc8Vvvgpq1KJcYHyxVpasP696hb0gNvZvq9DKj8t/IxT8l2q+xOVjXbg/J5vZZOhJrRoS4N9RE17/Ys+IiYWTs+9uQb/DO93dlDzCj26aBAszySbec9b4z1ACxNGdJvfkzEqhfqfy8sqAsJxIYKjQQvWEUL46VZF2GiEmqLcYMqYQmkfyZerB8POfVxr1a8VYVUOZZeqsaQVEoHFlM8713Yk1lDOb9x2+e2MGQ7dpD66pGizDMeZQyMR1n/1r+HXrYGvH+r9paCpjgRIEfF/ggYE+44pb1z4bo3OEAj9vOug+LiuSEdheyuwJCa6Ae+I6hd6lgqzl/fGSySMJdKU2C/+JIbsEzbC9UeZH5dxEhP0ZaZqrfvmVu/+6NadCDIJFdZRVwNDVOoFkJ3/poxlCUcrUZM7UHJ9w9QnWBuXf0dJ+Q9lz+Zk8I8pKEVOV0vYfE+72fSSHvWi0/pEooTGmfZvUoMsbrepFM+6n7r2ao+FonZj5eTM0TjF2ByNGOUVNqvP4qP1ruMZlA6RVi8550QoaDJ8HET6tNk1O+cumy4wHi36ED5OmXJ4we410a7mFHwa/OCUosqX0Ke8UEKe1kIJZ09wQ4pg+z4rLCK6uKB3FLe3VqOYa4zVzVLI1hNCdzkYKHZD5Pex0OnFvYwyIHWOkK+YPpDskMU7J9xjtCXh1q/lULIM7/qYLBK/CNlwNZ7c+vJW8U5hhFrwaKUZPEZzEcK5sgXdY7uk4OOag0T/jQ9Bbv6GxyWlddQyONkM8Dcbst611IO8cQicVNwjHhS8tmRB/bKAVm3W25SIZoF1RkgMs/K1Xu0eEmi2PttEoc5GKL+sdT10k/ieeyhgupasD8EWM4bQAfeF3UPkwap7eJewCAX6XRQzofQZnrojIMQ2Kiq5n2lYiN05kJ0+d3ugiThlpxM/hRHQm7uN+5RtlzQ8XS62UMG9bq138dHecYJXIQkaGrJqoqVRATTgPlc48DZCVPVq5iz4H4VNCnxLVAlYGCcPuDjhmdTDhVK4Kpp/5/URBlb7I0VBw1a8zTKpWpIHhizOJmXEFQuCEVR8CkkQPKa42WGUbEaNU+CtelIVA9Api7WNAUDanyt76nHaib3wJa1VbxiLBBOLQKNO3KQD63K8mjO8rKLCupbvmGRb0CetpMk9e1zbQCcKM1rfa8GChES7Z8IWiXuXfQu9IEXCQfqPydfYLinLSMz4W8ciRh2B2HnmLka93ybHoRF7vYSxlu40vBdPiODFxuozMfzpTxChkr0H7Z5rcE19r0W5XcBu+5xFUzvX0nroFH2QtJvRb/5bSIPp7/rkSZ8dc+B7D03eiQP9zkMKtWh8BQEs6W/MmNNLYX6UfIE8PlSjObYGluvz2CCD6mMg7Y+r+vRoPfVsruJCHUWgUsq60CSVmKgIBSRxZgtMwDNcATvfhAJVTj4TyFxbRCtJUFM7gVztN85N1bfFG6eMOCGND5QUvNBPkYgKHJCNdRuacM0wgBA3WZNiCzTnElIrXByB/gTxv5d1O4omIWhXEYQY3/IQjwxdr9FbwRgQ+LVx3SJOEukpinaGIi6uswTApy/xbknvyFMbW37g//cyhue3EB8LhynJAf7GD3NLRE/t7odRO6vjgKVTA6950VfQzNRCgO9MeVI9mNz+pgpdxG1iRyqyTL2+mz7X1rEDq4tLroqesscINeBbZeNofojLXUaJ6Hv2BxDPB2pwaUyhtqCHNg7HFGwazQI+0dEDSh5cGco9XUDXGq+svCUtw9dCXqPXYfGFjzgCMBA4DbKUrPfWxas8lbj/7hzkVpQMyavKZcmKuoMmipw19LQiNAXRhQejTrK49LK8GUv2LWA2tiEUIDa7CxD/U3nlXIOSZTbwnMKuzNd3YbJE1u9Yu/DsvcfzanqKGzYGQnhogtYw0YnhpNBwaB1M4H8UG/BCSziqRpqs8WEnz+S3m8GkcN8qZSEgsoIGAh+kd5I7Q3dk2xKHlQLz+M4rLlKi90EpPRm3ViOGKCcq8PzIkyNMTW0zqH6eAfNmRgq2z30i5s0+/mm1l3tWFOgSZian1z9D8l6OLnjhcxxZrzELSkKrwppgwrg9sSD0++6BlDo8QE62t1mmW/aq8q8y9WMq1noxD+NLMiY0BJs6wWmqWAleUjlIvTk8iihjZJz6JkwRYT72GHZCbWuX1kOODKl1mQqb6rV1Xb8+r8z0PQkPv/UQYphXe5p1IaB1c5RshjaZ/3itF82FnLvqfkujq+c9h9gOyYG5oPrn+QwtTh7i4Syzv0uBIdqOELDgHbwdTtkUcluV35Wp+z5mmYjR62TaHPBGyyzcIvtrYYuNjAtaWbRDqhAn2VW0qr9O56kyi2r1PLH65WRp0nAQ/BB+DrF8ry6ByftonejXPvx54BoxAICvb+a23PQGJxWJ4YGmXnRCtZe+/a6g/r43hxVggYov/RQfG5h5J/6oqNklGfwcMsa44PRFeique+yCZvqkayJhCs+XDAiHDZcz+kXos7rJ90bcMk+PQigqyCzy0If2Zb6d6A0qeMuV9+qVLxlbvHQ37Q/g5rrX7yPIYQzeGdpWcXCQbW5fyheJtcaLmcyc3IlzVnjo2XfoBTRpYOt8Cn9da22qp+DbFRfiTnhTBxpzr7FhrouVj9cMrIugTkjq9357dIFraaq4j53Y/VYAPjbGFuzSZd7CHl+VgOXY88CbWDlXawLloKm3UM6MdLucQOuI3M5GBXcUkAioDF10cUegmiIctPGJzmJ5NH2v8d6T15Tnw505iF+4DerpyZp/bNgbn1lHnUlJ2HQEEuGTimLkWeA1auY2X478c8RyDdufVzwL5SPZMzenCc0DMJZqnSsBtjLUmN2ITK/GsrgKqb3HDW3Q05g9+6SaSSlOy/KE5EpFTry041c+wJ9Vn4nQka2OQMhiyy1L9JN2OXFNjMNTsavhA5lkxcsfjP+VPRghoUsDz/cW1YU221xwiShqwckO0aXxl4Vr+KISy64/uOV23gjyejhxEdakTPGBOGeBBkAprR9w5EDTGAIDvwRKO8IXidviqAexYS5rpvrXF1ZvL3zgoDAVun9BqA8bvxbNvMr/lJd7zxiioHQJxWe9SXjFZznP0DdlVOiVKd+5B2SNx41EC+8HWlYoRN5AB0YOKfZW6uSFE20eNoSCgCqGmRelot8zBqQpfGC4twOEaGi03hlqJHdu+1jvuLi3pzUNMNQhktEuMi+z9XerlVSPs1gRodmhM95TdjxANJaLLdP9K+ogiaYvzu4Wa0X1M6Z8NEVNrzohTXgUKJwMNYtI5AtEp4I2/U8wnphCYLF38D4z94ibqvY8XKuWNSDi1AtvUsiGf2Bp5cxdGMCxcbWK/nonElPERlBr2gx174vSJDmlaihL8sZ/vKrq+/GRVBTTnHL4uKJCjivoUtjOEUyJuglvIK9h0jYTAq1nXfheKXD8bPTQQD6H6MR3glKFIwAv4in/rZRKt7yM2Ce/SEWWxaPAdcpg9hYgfyCSmtcxZKxjj9alpi9zhxBWYNpiazPiWNQAcDch7q1bU/XzM50+qUh3MuQrf2jtrDjBAKWfsU1CpJG35PgmJq1S6bkrguVcv/mPQRncEeE+N0ZYG3dgKkgTKGSdzddhCUIQH7kRjP1/YJezCdna4fViYaiLaAa9r1W3cPupJE1eLgDoW6AZDnrKSanyGCt18g0sZbbPifHT4ZfjMxgKCNDUiX94DvxVos+hClLIOKvgflKdBAD5sZFam3QrpFb8XmAquvksLhUUZ5xYjrQtZkH+z/69GG1V+Vc5vJVUqMpOsVM2NCos2W338Jvo/S9YVego8FKrie7E/+nGvKtOhm/LppjDUlFjXDE6CkE+gVo+jEwi4eGxAUwRTpfQe2GnrKzsLYRDNzblBHNwUeibe6jvP95oCu7Lx7Hxd/HX0EKQN2ryGhko2PqArsUMPacmPK6N4EQ8M3poOOHvmD+PRziEgrL/sXizhJgI0hJafhhAWqoHs/SPl4iGxQMAoqvPtkDxKTTkZA209V8+58hyauf73K3/SdwCnzz7T/JVpXQhOiqk1I5VA06hRHjEMQ+6fRz1+J7g1XCTQ1g2u1fb6cU/bmapj8/tMnL1vueqQV6jOnLLQxZH0AK9w2Uri2asL6Nc3Wro6OvPzYAtJSMpb0nOQ4IZArmwjwQy60tR+MjfaUMccIPwT9goOze67tBFnACC8Uiy8EaOQOh2s/wuvU8lCh3se0m3l1a0JSDw3KHaop8ze3cqmuEJnvMYBA9Pm+/kMmHibz0taIH3eImoOD8KaDgQcJeuZBLx4sSNUAhn0Bz0/MatwNqbqPcDJ4rPYuMltdm/Ds+UszR3zNAZo5UxAyWpYJHn+PIDFW9wK/G0zSTm6T7GHHOCNEQkPfGyHFcmq+GV/KIWrNjXj5quVnWL250JDLrs+yqb8VyL9V04gmOeCubh6yTwGHwQAm0qf+cK+gFdHIFFA4x9kVaQ8NWvjY/7xeB8104je0YssXJ/uHB0ta5Yg3rGvoc9XNeOW80BhB6Z2Ptt0vCcNdHK/Reuw+2tSMxRORaNFLpfLqTFwXCDe8fSC5XpyFbCQH7nkhIIK7nCQ/rHREdh2Y96XE2PkG5/PqrbdLWiKh+BcJoWKUDl21YWjHLuAcVqoFNh0I13LzPSeoIlWNuIQOZSqafx73lm8fz9u8bbQ74qi4DHyrx5JnK4leU6BoPvcPxQ74LS6Fua+87Fj2NEUxprzrg/v9tbgf7TRpD2GX3CYIOlsx8WN99ZOJRyE74CU3LtCzF9Mf9P1tvNl91CqJcRk/FtcW4L3wxW6ly4ZdcVb5dhHIzbwXwJ3UvjfKTjGaXeNUHg3gbVT9v+KMs2UwWOFVv4yIYa6vsxxfCC6AjUVF2jHDw4oZsTnM+KyybNmIq2WCBM7snNFSTS44yg5F8AE2eqImQ2p2t0bJBMy8rNnbh5ZPxhFezzrCNfOtsWZpguuSGEXg47nwprgJ60Vz6/GHZVFNBWmBNaLxpW8FRwpEkt/rzWTqa/7fWGdRKT6sOLkimDJ7hZHdK8kNbSHRJ4X6mIHIoIvp6PGJrj4pxC4ETP/5/XWJhUoByDArDt2eB1npXNgsL/y0AG6JiGGNouPunosD6fHetaNAGm4DsijkXNoewn+1G+gbAnw89wU7feLZQqHd41s9bD4JJS7NKO4eDFd8mLuJB2lCFBQZrLX1k6arReNnX+KdnYHXhxCNeXjBxJ3u6/9wxa2CJGDcHWHdXf6ZpSTUcrnppt3dA2+njqiw6gWcta6c7DtRfW7qkEXj6Zbb3VYodDyqtPa7/TPHTcGq9mIGdS3E7a94a0pCVfZVw9fW8hSy8RZkSXp340xu3PX2Yt5UsJGkjXOqUbEtpyCbAVN1Lqsd9iP0JY2h/3/aPYZe80At1U7VpE6DwabCbDpJyCTPD40aOeTr8PrQwfg/HET/51+uIqRSdW4u1ntJ5JYLc8PXhpYvGP/gmcXxHxHq+s/KU8mJ2QxyyZlEHwYb6/N0PWvzekOqzUFmQelrZ3/a+afkpc/NbVIx95wsipGQgvgOvwRQo0OYEkgty67Xv0swbb5blOcDgzQRZ/Q8X+HWvOBpdJ/OPEJVaIDCQGPYThqLhaTnvI0ymQfW9K5px7UEd7YcvupRnEN/fwbwzsY36PNsWYng8DEz/kAv0NGl2KW2ePD5Zc0hq3h84oPv7BtLu6BABN70r9AGBaNVWsx8occa+AVw37ilS6zhqvbRL9IWDD8JflAaBK4kZOMs4Kx7+aHmYlhzMJyB09jXNRV65zwsaDGm7pGQ9aHBqWVJtPtAip1P7BuhSFGsBBkYMIL46EfIDCml3gxOkAFhQf7Zu+VOXKlxIJgeH3CzA8L5peb71HWkGC17qv3H+DBCGjZOXBn5hvw+652dbR/Pmsuqua0DHMvP4l8Oc45Xe/ttEnO5o5IrjxCf9qX6qHZkkCmVOG/ssylVup/RPQK57tH7Sopsi17066idNndCcIDwqKJDRVCKwC2ifcs0DCqun12zQXgzqcxM5HDV7Zl6Isj86iKRuMaApgIWpZuJpesdGb7fF7+vy2iQWoYN+QaoCnlit1TcjlaDyObwRC6iCDzJV/QPYgkOGGz+600RwtlX7Pm9IKA7PQQ+T938JkBp/N1E1cjsFGidgsBTRsacGiiiKW6On96AJfd49X7NHRhZwJrGDoKMUfE/W1tNE87uaUvZI/ZFLPpdrTNrA+SFlUoH/l/IYryP2kcGbK37RoykMGeeM7kB04VScULNgx3RmNZXljqP5Hg9tET3BZda7mtK8SV4cD0/nlOUNkHcOp5a0BZ/PANnWM6yWqbfb/iE1uax029VjnacFQrIuA7GvwcNeZrdN4WMKkud8bK1sMKHJUujYEQisrBLYEGQBLjdKZAIkF34U7Co+9eoafZW7ARmgAGY2vPErnuf1Vlp9arqvuewKQYvrhxgdR9JYVqOTZPJWVX4xjRlobdR4F1xXT68jXlW2PNbjevoGiQEJBmMP1yRMEMVDBrP0msaf8dKgYIM5RGiGCflwn6v5orqouN1zk3o2+YxvU6uEyHudFqb0kDeMlkiB1vVEn2aBaXo0+U+EgP77rjlOpbuafwhZ8E/HFtHgzkKQd0kJyiRERFU+NhnfFjatMuQndooi/j+wXKSVT5ek2qdLhyEolQthOlYrPGn6jswfvwMd+1VyrpuhAZeRQGfUBK5CrXtgjoUw0+aj+p5HbGz+IGjepfuRD6ebSDMVzajeUy17p8w2RlYxaMhxt8LEEAtkqRBmEdQExC/OXwgSaD8Q551ZozgIBnqChFE0hSYE4Z6P5vCIP3a5mPH0BvFQoXWpYVWwDZjuKm2H4enIiOCnS7xFK1H4PbDf2I+wP8H10wG9hXW1A+sexhJYIj06Nhe7p9rXc/EKUV5nkymqIA6Hc6H2c+t+J0k4f9NeuPc2RZRa06FINNg12OwAVy3Y8jXqDP6uUw/zXh8n1rnobOYKs8nO5juTiypumzFk/ecltJZOy5Tn+cnho5n2pusypvkt7zU0y/SQDE2Viu3xeEHenHCG1+1R3dy6d/Dy8WCs50e3R+1/0YihOWMSR+hz8aJdRv3QQseCRRwkT3fM8mUWq4wQW9OwhYx9rX4kogxP7fakefeHbSPcBzRbWbfp0NrIRYbdy9fQkrvXQTQvod+ya977tfrNuFhN8OFfQGjKEh732JYTP5105JQzgMJFUMW7I6f0LCrdqbnCFMqfVShQer3wB+Oe5EqEOcBj1ruD48Lsuk7qh0hrTkFTXmelEFpTsYMSMdk2e+iSN8+a/9U36W74v0MXcJLeURAn7cWAeu0l6n9PwsRaPdjhtB1kQUj430gCaZ5kK9teb9TLqSrB+5QF+voKNomJURx+d0nTt4+oIAstzWdQoDccBYPwSfXvoZIeft/FrivgAsvxUVWrZ0KfFScXAh3bboZs0n0F6Dhb1OxVbzvl5XAuWbyUMmewhfRH0NQYJKtzG8SDHQ0YAnwJs/FQ3XUbzjB2MlgcXc7Yf4WfKfHR2RhcoQIejK5YaIt5oEG3ER3EVSnXuXMpl6+SgIk1OZYthwf1hOv9ccNZKXYtPyMdvma0V0Krk6qLiizCjiD3Cnjsi60ACNbFsAxnvk+hfTJfnZTtefi45FN/HknpSagA35Ba+I6HNpMv/cprrq8g9D7tQN7E7YRI2LZvhEeeZplhIQQnbi/OdXqzvzrkCZp9YWdQeDshKnwijUunn2ZlrJTeufZEpQvne/CNmzw2aXf2WUOCnoKNPaD4eGjKt4CHYZ4LF+w5QgDujWPkPH5V63UzAbPAUOHhxqUQf2jnro6hVzRdxuk4zLRgxiHSqpggNK+z41CT7mNTxz8n3sEV3+TFxr/j2rXfBlQmNzfsA7M1TRF7c3cDXP4RXEBLusStZRHmSf311WPHgqbhUBhJF3rRFnKrg9lFDR3s8LGu1hHjM9i+TB5zJeagw2oSk1AolG5ciHDPI17IOMk3rpCFbs6rHpKkhawOviwa9jOmp0lxpEtJPTNv5Tiboaov6bhi5BpdsjzJ8hnYshr0KQ7MZz9g68Dp4//y9QWJZ3y5ciHZL1aBWTHTI9XR8fNcRBR6fXkoulxD215OTdlJX2Lm6uNKP6kD26lG5TIvIe664qJycXcx602yd7euV6InjIQvU/pu4HKlkKkbg9b/u5MVKiGr8cX1WL2qtfBkpxZnmYZP5I0faqdLleveE+UFv7v0xdvXZviQE93dHO4xENDPrXcFJiDspwsOpVUkPdyFs31YzL0/aqv3VDz3tT322g37vabV1tWC9tYwQC2QdIFUr0LQBn3dwlVGJFDw8HDUwUzreJkGudADmrSnaMnrxJ25GFq6c5gloEx41W5yb9HClvNCdp+rxANbuHIioAMLbNhSZ//Q4sUI1/xcwrTl1QBUYDi2Ctgy0PKT6x4+Cl4ALM2U42IwS9GNYE+WPyqT6SN0lM8XRyoZvOgyh8sz5OxtPY5nYprbzGxtYeNXQXrP/RcJksU6/xy3Jv3p3fLGzNFFQWLj9r+sRb2AF7pV9fAFwilEGloNcxg3gw9SAnDPMU2o+Kn1LCbq3GTh5tX8UhLrxSC2SAFoujCuDJ0mFUoAdcxFqQi3zMGQQuapeo7tkqvmPQ7YNAlWOR/XCgMkIKcdkupuntyIO8TodIrw3bD1w/BreHF07mqF0h/b/Z4A8Q6WynLTpxJM+OT91BGU1T1PQZk7vS7J6lvVSqiLvcdbtJwVUrSCot97JCEttP3k5f823zYEiUvznBxq2Gcy8KtpozunJRaJprsmJkNcFeGPpjfLf2/3mWqqAaY+y0WxaweYoUo8uk8+e3stWUfu5TDQXsuY2gwZU7SvOyRm+VmOVU8mVQlftKA9GMSgi+rN3Fr2nvK55c0DU8anXiDCtAXWGNwpjTCDxaY6gpENNsU9JGyOo5enmVb00DSkJoj/zFsVoJjBpTd6J/iTLymyYaMzR/mNePWVAtkXDmeBmc7kgBdF8KuqejH3g+zQS81CppczScJpv4nvq5SEr+SfqFD+R/vwBRa3/vrz6W8entkJJolXnGL01hZHkgSdSo5UMqaKkbYdfhjOH0VP3geW5N4dUW6vVKhUNvZoMx06s9rQnXKx0b2d6N3a5r2gaGxcflWHlAO6194tg/UK0kHxTC8STIlfeQrZB6azuZENtySusGl3OC/8TPyTRV+XgTwRLvMEJBlfyo/ucyOAI0g8ox8UgUD0PjNofCQB+obs4MrQ6R8h5m/adFkaou02oAihrXDoXQCB5e8fhKF6H2Qc/ugm/PfBD+jaVj5SxRM4l0DqL4/j6UqOFBlq62zTOv5Lfws2hxB/VB/ERjL/nGAh7iaZIGCYIsgMD9RK3X9nFXtl+fqRVJYXrNCGgHPTVMQ4iT+n5+DspRW1IwpKPBNhmElo+v2fF4Gv0DsicZO2IfyhzM1ux6B+Bj54Iaq0WoQ0KDDaOkVz0zrtn988mYSWWN3OC+jHS9m0NKP4j+NzHdsxmheac0VTsyxY6V5F4SXCD6GjAp7TEo8UbP0/lgWVmjfuJ2GZJsauDrN2MezYIOT7aWtP8Bfo3r2+9ZQNwU98e2e4U16mc54mw8umGcT/dBFxNJAXSvTied6IAaJyYniYq9WvNJ3fc7JWYdP2PZiB3sEGftqUw53mR+ITPvGZ5CEFcyzyitwedliT0QSaZcrTUMwBHBEWKhiOLXztHmYoZbTodJNApTO2VCz5yk+b+g8X/OVBL0FQWMYzBh6y4SX41QK6mQEVJmDVV+r/dtyiVbX1NJ5yZ/VN7La+clTk1gRPN9a90o1DajX9rkviMsdQI7tckGNdQg6X6RKfvgvnSdP2EXkOqjkHl3lRXNccx8lp7X6ANEu/bzGhgDFhzLwXlEYWCh2WMwl7sUL6slSqqX1LzTeXqCdSh8YVf4hjIOtniqtob5LjGelKP/2M9etTbhR5pQHCAFQQlos3VxtLiPO/6erQ8N3iKd8DJNSh8El6RiIb3I1ppeVzJI5q1pwvh2u4PzOnRgaxSzoiTedXXCmb1x5zkcl22a25woWeggPGpghkh05ZXh4orRje8RZk6PlZasQMx2Ng6wnidKiCkWI+sW/3fO4G79HhGuW7tCqUEupAIRtXNQ5CBAGRAoncJ3wwrZXreoHMmhiIyPEC7rAiJh/lQYNEEaBo782qIkD/BP9nY7Xt+IQH2wkqIvDXdm8ubaaS9c7KYcU4Zt49UdcKEZpI4uCfa75BTEZaN5WEeCS3nub3TLzA0AVb8FNlLY7WtX8Z3/WtNWahxTGQOgj+1XmzXUJ1gXQZG+zifnkqGUhR6xusISZgYTOvbepq11+YV5CH62W2QiLjU5pQl8AfCYaZ3DdkvUwciQ40Zxix0M8YnhhS5iVj63vZAgzDRq93e8yKCGtfKYwBzYBnpSMYlQANvckdVPH5v+h+X+udhtoYv02UHbdYV/b1o7Zsxgt5rWfSbO3VnSKPqVverSMBnRiuRvvUFnGlWrXBo+DrBekS2SDfDPCDwUh7Wq4xLD9a+b26lu1Mwy6DpozxLI2gaxZzkxO759g0qgrqDjiLIwnZRoNUFMpAUaVtMgxzczpr52gZ9tI/cAVyZyS/RJ13+PDntzcMKRiBcsB3grAX1nuvM4a3xYfFu63lVOlSJXIedUxVs2z1ojeET8EVd2FRNhqksTCqopmUw7PZUpbxBLfuvFrLOWySF+tDYgYCNf7W+5x8ZJeeJMCu9N9sTWhlKIA6W0hxn/7DOXdtz149AbIlmmwuy32oezifuP34vwjEHnQQSbWVE+zlAWnnzS3+ioLQnJGrWBI+W4KcdnyR9Ab0EB/YXO7/Wx3Kl6cbGwIhHSszt+iU51hEohr8OweCz/JjtiZel2O6JCOWjhPfdqYt7LDUTwAQogg5FykcYeFTkXmWyLEA/Z08eXGkH+xp942zRBaYZLrvAIpv44RPo/nXfSltOA4fvzFu+vU7+NIw8I6HV7tMA2qOvyRTlD/NfmYGyDt/tyQe8ZRv+6q7koHvL4v4KRs+TnpulD6tF4S/HsFnX8te5w4TZxIKMQOlzqRlD6DB5n5CL2WnNwN4gw5HOoTkJi2c7LiBryqFtGZiFTOdTkk4vwzKWro5L4IkWCY3kbFeJ122PAQ6LH+so91reKQUaEfSrloXx3DJe6yui2jkuyB+wVyaXDO3Lt6hsZhjWvRcUimPH/etjV4v741xEVmcqop3rJqv4nScpKrb29th3sZ6DVuE21WHSwM5PrhGDU4ptDMwaoj3/cMCacy4tdgePrpBDsFRCsBiOQT3co6saKa5GRnMNhQCzJhBpmG+PxViLSDVxLncoFUVhAaWtZKP0vNoLWd80/A8XVXQuqvla6KliwKKOnXaL9W09Kx8MapivkkOSYWnD9ylbel7tllT2Dq8Itth2QTfzDHfFCGnL/aEzUc5noCjAE2rxBq4zyTq6L0dULhQgxD4sD/br084fvz7PZ4moEvP3K13+Ahxbflzy1dfIxx7yzeK4y+zQm5Bfd+QinQet2rIYlPPpE0XoT086EthJGJP1n8M70kN3sdqPUAYyTH0naSBw5D3t4sIgB907fnFia/A+drt0qvmX+kjwQpW1xCneqwwSC1iFtHi7XNX4Woml4DWo37gYw+Z4gR2WiabS0vwkPtcIrNE4DV3rdMrdv0PAcoJJffncQXaCJ8t/TnlQrMY4AYEUCcwE959bigG3KzYvX4LQso1lzPubGB3s3yLlPOwk+p7kJbVHIvSBzm/oCqQeW+oRQH40ptYVP4m6eMC5pa74SUGGqH25Q7VwUD+FsnItL0MlnrbgHhaBETcqfQ4/9JLhig4BqfXQ4ddN9QEU9W8Jfx1MfVi9rIypi4fwr6ZGwqLGliu9YthFlbOG+RQEJLSTE1Gnr6l0J7n6Xgq9Uhcs5EtRtSS0rfAstDmQTFZIfN3qUNDoQOVUgHfDoV6vhIBF+VJ6pSnFHb9HbbaFUOTth4XfrwO/0V4yQEWPxaPkBZi+1OuIxUOFcqjWhWJF7sePAzni2oIbDY5n6u81wxlsLcnWTh7DMkAS3bTB97ydOin2EV/z0UC/ongisUpDH0nY2Rpy+qm/VQ76W1e6rUvKjb92AFnH7i98h7UQU0uxxjN9cjRRaLJw9xdZSXED6F1UsNXd49GRVI5Y6LmElhKDmjb8d3UACDaT1EGX7spyloJ1zuBmKHpadtZ6NG0P2RTUP01MX/oSYekkwXxUSb4LK5Ed0rhEN0gy4dfI2g8Tirmx6Vykgdm8VmHo9H5J1JEyMYRFlXVQsGft/ZHmW+8oFVggLNo+uQqXwcSsHr71LWm3cJOI15B8ry+oE/ReRC3seTwZeKexLnHnuNHuvfQ7OkgEXl/kUv79hrFTeAaCMrfuom7ykKzZsir5N5LQrF7r1qQiUdd5a89A+LyceBDIqQaPFvR0ub7Dl9uxWJmFOTX8WCQ6tKHGsuMZBMg+ReT1g4XQ4QIwUsVAyfSG9hJP9xcvb7FziwsSrIw8xliKr76pmbQ8txuIfF7xEEB48Am6vVIvoshQKgfNTMolPAqzACzTY6lypAq/BS6yRUv5Kc7TE3PgK0TZvxC0IwXh9TcBZAX726s+h85QPE/D+HEBB2ApYviR9FEDfqZ/x5M3e6olRdvrkfUDCwmj1vn6YaXbj4BZz4DndJDjVuJN4xj5hrj9WzzjC5+BZDjbDUaxFGI9bLG5eZ5CTh409tJtsHBjDM5uPCS6UYdpV3P+DrLVbCqhX1yYdpnC8kAD3oEJMIrLoVkt+bok8DJ1GVFUQWv/yKaIsauKx9/7Jk5FTNlRFH3G/A1u3ZvfkSAlF17mN+KpcDfu+39PLHbhjM9G+IHkX6zY9otsjl4fs/wuIzkIufokky2PwNjobYF5DXWS18g6fQxWcdOMKNTR3iF9E25iXPKeUc1w1wuUzock49WhMT+CS/R3qXd+8LOB7Vj+7m+M2EE1x8Mm01qyutI6hRClY+PZ3tk6rF0IrIZ4U2nO+ACIdrC2raWzTSSa6wL7EsPpiKZbYhJVw4WpvXeaMYZHBHCNzyvcmx6qBJug8n88rbrQnmZ8AeLVNAFG5tzjk98yvCNB6kfSngP9vOi5Mv2f/Rp1Tugw8yWs+4C8up49TszMCafca/K1/cD/1Xo6mxX3I52vdlhsFpxdy/mCY0hiC//G00HQAVS5+X/ebfqni5wYdiYnCj8cv0GDHM+/5dpmB44fMMB9sXOUjvqDzoIjpZx3Czym0SOJ2s92D++mV7PbJfsNFG5irDoepnP1u83CxbO5jmjJUop2EGNGJ+h6tVEFSXSZUx+6PTINqiwXd3YGElF3EHKcqXZuwzMrEvTtbPclIGoDn2jEZLAJZtCIwzqDnduS1r1zN7kybUIKcE7dvThfoD919fN9J1fKmIvsGQS86J3of9pdZ6aFfqSb3t4lhyaj3Sp8/TDxGW6XW+HK42qIGuJsbgrOwhAVLraB5QmjyPKUD8fR8TGrHhZs8ONzA7lzGDyRxgQMYucBbruuUUOkRwSRuDXDNUhYJ2u+4EixBBc8+fe2Ci7HsQeter+lWFhTrZrSnXK8J5MsXrVqIUwg6dRkQ4KVM+FL915FBjJjFiVayhGnMNtalMpvEoid5EosLBZQ4nRGe6bZQUJ2CTats5cn4mF3nwJEGajCaWlw9wuJ/izrmWUK9crnvU3HO9lXCVOWZUAq6eYmbxrlsr6Hhib7fI17aPDfeScCBdtlE4OYIrXpP4WXjw/kBxGT8UV/o2svB0990b+VDaRoH4Btd6X/4Z+5KmyBbu5L+Cimfb6VitTmaprfjQtsotaW8GQxdhY1QMvSIrQJ5F8408icflDvUnL2YEpvQGgQ2lTZPhzmuqQJBSALen8oQc/00NUGDFIvQkialyT93Ugu3t1zompA4rVgtdYA2FssvDmwt6MyT65HnFITBd0Xoi+3FEeQ1i+lW8hfuop45txWPsA4iBJeRCTVu32jINK2ZJXwkXOc6E//4hAX5Ou++hIX5gl2G0OayHMKvq7tVhs2I5nSHfboEHpg7n9HDv+LcjZZ0jgJE620hjokj3lKkQGQhClKmVkOQHGbDiN6RlErcHSXqjS4xOGVhW7c5UpPM6ocjwlOTaswQJRI8qG3QoBKwLjV1gVmRwiAQ2dmf+Me3gTkQy15xeEt/A1GHLqsRRg6jyNz2IUN9tK8MBjV0YbQLpY26vvSScgRs2+HSVjniVfEmyZxErbSQGIXwWYuwa5k9jb5Hb+49q3PS70H6xXUBI5dA2xc6vCpK/Z6a9Z7V3FzS9ORcz8ssuMfcbn/S5IqQLWkzeBsiuA/ehdvqEeQrXMIOw9sSD8mAUb7gHB/Ayjmd5qH1UgwSF8Nmi78LWj05HNmjSppJxY/QiaE3WNxkMZQW3tQ61GOOktOxx960RA00daEeVfkshcITnd+KekC6a9hqjaIZBr98xpu2IJd29gAFKjEUXTz+eDbO8POehFcoe4kSwuwyOt1uAYWBkRItvGYp+pYiSQwu4ocQlUz4pT6WZQuQY/xNMxj3PSfksz4oHHEGSrToN9Rii/DrczwtYYWg/wD9nLGoOZiv661F06MyWrDeLKwKwJsx4OVweZ68gMDB4IRcRzsLPpuMgWjIkZyxS9j3i1xjmzuBinNGX0nmJPQfFI6ylWvdRcN7yzSarEV5MvGispMzdcvIMzdbjJBfYLajBEsQ0eWyn8asZfZem3K6vFRLBMsJjJlo+M30K7m2pOp9eCfkuhL1lvKXYvRv+zvccB4NAJEx56QPDWvdHl/6qTkK+GGI22szxp41WpqROjjA4Sd0IG4NtmEW80Mc/yw/1L0wlcLmWCi1Vi0jK7FxhD98LZlex6bLi8HYgX1ycvLOrX8DX3YYoiDFIkm+OYP6w1Wt6CSxSrM/hN8+Xrv+cPAIvc39Wwhn03NUYyEGgkvd90tfX7tHHoXTmpYLtme82rwtGN68vNYjebCLoC1/9JyG369Dzwegn1haTWPbsyQAgFGsCWRjh9DJa/1InRXvmBtZi9zgaBzH69wIF//NVbbY9eFzeTiSBHlxfpgM6oDrnbU+R1fa2xi/2l5yjnByYO18Vj9FGC7Eg50v0eDk3XaJ9j5ZuGla+5Q1gTz4e0WDT0eH54TsG31FYxCJUf6OXMKvhw7NYktF1sAzrm6ddV+guCasJGARxsgp9Z/Bu16dBCm3pGxQq+4xAYYZy8UchruA44VZ/0cOLc8YzjvPjdZ1sbaFtEQ7X7t8+bo9pBfxZKbbcMtxeSDWP8h29RpAu66DURhjjirQXtpuG9diEe+VEBtPdZIUn/2zbXVnXLC27r/j3FRbn2lx0u0F/enykrc/vhbnF8FJETN7+2RIvq7AbuliIElifzrcZBpXxkLqQ68q/x/ww8JUAMxJR9z+7AuJu7CfUr/C8WGTBA56oo+bT+YNyc4t3YQo4vWBo9yKnEvFuneGlfRth0ZGtO+LdDfgUewKJuby1aU7ed3oLDEx8MtdO4Lsc7LUwfB/i3k8lpmSjHVNPSAi45pvBYIrr7Xe17Xe8AvJ4rEimZQJ5HEBDOtj3aV8V6oFitwAlXQIptyVxRNVTyIb4Xh6PhP+/976Fyc0+dnjLJ2zqyLMFJOPAwoofzCXajDGoBLocsPY7nWTHiN/ozX/NCPLoHO5wAEE+jK5HDV0+ux5hvJNZ/GwGbx0QfgpQiCSCKmJZH9OcicJYvgz+2KAKwe+CGPtpgBYf3GDgDWEXf2mC4CTAkoXfY7GTp8hT5h8hAVuMLIVnD7bUhWi1xt41JF5p/ZOsQhPhWomcv6OkYOXqLC1cJoFnJwm5rBjZ1e2EBZN1rtgNYFv3rDvv6nP1Yegn4kUPlMtHywI/DbZ4fllIq6waglvsulBnH7c6/4yukipm6fvPIJXa5ioP0/QEDftovlWqi2XKzyuVtETGJwYGGUVNpFRnnj77BF1OsJsRjgVA3SNfBiqP9oKL1LNDFZzQbRQcAUci4I4Zfz/RGtWClh3uI+ESBuSUiECKb7Oz9lWNUmccayiv4mokuHLl//46nICaEE7wGIL+YMmC7H/8KcRBayR3b2bIodLii0JCNIzKjG5Ztrebc+V0qWWwcupzxwTaXSbBf4CyJMo2maAjI51niTdx8MWPENAHzYL98I63EbFVEoMk93oYrT08w4xkP0kC9mRYMoims2U7YwWkS1HlgPl0JM1vi4/l3CWhGwBJ4w7p/5YE+EGoW5bSrpdlJ9soC3gWGaNff0JyBEWRZzTNqH3++3FudE5Q/WIZsWqIjzKvG1TpRt2MVYHKySIGIGId/oNExsOypDPelg4P+TJaxiQAyLNd9ahzVFZXfdvjjsnKzvhwLzfMTx72CQElqHDJ2MdId1Abo3txKXRB2iAAOofl5TyRXY1ZPrXKncRSRhQ6gHA5jryrEwqd52v5BGouPQPt02c1B82geeaKz5YfkQP8cDsyKQtEr7cCXFu4TM0nPc9tkGGKV0EvP7eJabJ7zX4/cHVL+ItTo/QoVnCxW5iPuQFwAkEUuqBahhg+Os+M5QlOZ9Ft3TG9N0TfTdNLkZfxRvNya73ptaM+kNkjz8SR+GzpkPCP7rj4Z9yNN8IWAyGhT2iM/SLLc2KbeUUIkvIkM3uPEL7rfSOIv8N95h799FXBd0oEl43lvcXfmnttl19XtrAqRQ1HQXkTB9uMfkhBLKIPEthVDwb8fm/cpmbMdwbzU1/a0HjZJbR68BvVCqDUsiHJz92Ma2ZPG0T1XFz3NyjRykX8e/6VzIdoXnwAjAiPPdpXu3U+UTn382sP+HX0jAJ55vmi5i2qovlqCxwF24RltKR+2IliNZ1thUfl+2juQ6rv1coL5J2jRtrDXSBI8wWTiaqBOcX4/OKzNrP1ZUmhHxDIXuAr0Y9v/H11YH/NxxZePwqRIKowof0pzr++qzlmJqDVHRwG2b76+Df546mM+h+liHwjIvRFoCHLHbM1NKRdSZgrjAAgC+H4ognt8AqhD+Bf+KPn8wheR5b2AL2iMvHyeMj/vJrvoh0Icaz5urIJZVBGy+cm7Untkw/xhfXrFuUfDar4IaqpxtPmD18B0WJRSiwGZeVcMWU5d9ZDtqYpBZCsLXMmCdRb90XFIuiqGZUERZWHX+ExUu0axu+Qamaql2xCcAle6X5b7BSLwEnutGU9O+SE6xk7WzoBBj5aV6zKbC7tTO21ngU8Mvkug2eP/lb54RP78tY1zoGYBZtJD4Kk0WqFtqhVtO/6Iybw9RT4c59EvPTOEAoAxPtCcqw/BXH5wfvrfgvsnwlB/2Qc4avHwvB9ARX/8TWBCWkLKzImxq/dYvTOxQRclbjMsG+L99RV2K45avSc+DDpZsCRG+Q/exdNbDaJdPYP7J3zvY2EbKepL6NW62N6zA8OI8ro9/UdMIYnF+Zt5rF/bJPI7rIWbkxNURyY01l4Khcm0j5H593nwjNCPFj4SRSY2tBYJf8mKtUdTaGEEBV1eDBgPtsj894oZwzW81ArSSq1Gm8FmbFbEEE1ZiVRCP/pne7HiX3fhiz939fWs0AtU7/M="/>
  <p:tag name="MEKKOXMLTAGS" val="1"/>
</p:tagLst>
</file>

<file path=ppt/tags/tag34.xml><?xml version="1.0" encoding="utf-8"?>
<p:tagLst xmlns:p="http://schemas.openxmlformats.org/presentationml/2006/main">
  <p:tag name="BAINBULLETSACTIVATED" val="False"/>
</p:tagLst>
</file>

<file path=ppt/tags/tag35.xml><?xml version="1.0" encoding="utf-8"?>
<p:tagLst xmlns:p="http://schemas.openxmlformats.org/presentationml/2006/main">
  <p:tag name="BAINBULLETSACTIVATED" val="False"/>
  <p:tag name="BAINBULLETSLINESPACING" val="2"/>
</p:tagLst>
</file>

<file path=ppt/tags/tag36.xml><?xml version="1.0" encoding="utf-8"?>
<p:tagLst xmlns:p="http://schemas.openxmlformats.org/presentationml/2006/main">
  <p:tag name="BAINBULLETSACTIVATED" val="False"/>
</p:tagLst>
</file>

<file path=ppt/tags/tag37.xml><?xml version="1.0" encoding="utf-8"?>
<p:tagLst xmlns:p="http://schemas.openxmlformats.org/presentationml/2006/main">
  <p:tag name="THINKCELLSHAPEDONOTDELETE" val="thinkcellActiveDocDoNotDelete"/>
</p:tagLst>
</file>

<file path=ppt/tags/tag38.xml><?xml version="1.0" encoding="utf-8"?>
<p:tagLst xmlns:p="http://schemas.openxmlformats.org/presentationml/2006/main">
  <p:tag name="BAINBULLETSACTIVATED" val="False"/>
</p:tagLst>
</file>

<file path=ppt/tags/tag39.xml><?xml version="1.0" encoding="utf-8"?>
<p:tagLst xmlns:p="http://schemas.openxmlformats.org/presentationml/2006/main">
  <p:tag name="BAINBULLETSACTIVATED" val="False"/>
</p:tagLst>
</file>

<file path=ppt/tags/tag40.xml><?xml version="1.0" encoding="utf-8"?>
<p:tagLst xmlns:p="http://schemas.openxmlformats.org/presentationml/2006/main">
  <p:tag name="BAINBULLETSACTIVATED" val="False"/>
</p:tagLst>
</file>

<file path=ppt/tags/tag41.xml><?xml version="1.0" encoding="utf-8"?>
<p:tagLst xmlns:p="http://schemas.openxmlformats.org/presentationml/2006/main">
  <p:tag name="BAINBULLETSACTIVATED" val="False"/>
</p:tagLst>
</file>

<file path=ppt/tags/tag42.xml><?xml version="1.0" encoding="utf-8"?>
<p:tagLst xmlns:p="http://schemas.openxmlformats.org/presentationml/2006/main">
  <p:tag name="BAINBULLETSACTIVATED" val="False"/>
</p:tagLst>
</file>

<file path=ppt/tags/tag43.xml><?xml version="1.0" encoding="utf-8"?>
<p:tagLst xmlns:p="http://schemas.openxmlformats.org/presentationml/2006/main">
  <p:tag name="BAINBULLETSACTIVATED" val="False"/>
</p:tagLst>
</file>

<file path=ppt/tags/tag44.xml><?xml version="1.0" encoding="utf-8"?>
<p:tagLst xmlns:p="http://schemas.openxmlformats.org/presentationml/2006/main">
  <p:tag name="BAINBULLETSACTIVATED" val="False"/>
  <p:tag name="BAINBULLETSLINESPACING" val="2"/>
</p:tagLst>
</file>

<file path=ppt/tags/tag45.xml><?xml version="1.0" encoding="utf-8"?>
<p:tagLst xmlns:p="http://schemas.openxmlformats.org/presentationml/2006/main">
  <p:tag name="BAINBULLETSACTIVATED" val="False"/>
  <p:tag name="BAINBULLETSLINESPACING" val="2"/>
</p:tagLst>
</file>

<file path=ppt/tags/tag46.xml><?xml version="1.0" encoding="utf-8"?>
<p:tagLst xmlns:p="http://schemas.openxmlformats.org/presentationml/2006/main">
  <p:tag name="BAINBULLETSACTIVATED" val="False"/>
</p:tagLst>
</file>

<file path=ppt/tags/tag47.xml><?xml version="1.0" encoding="utf-8"?>
<p:tagLst xmlns:p="http://schemas.openxmlformats.org/presentationml/2006/main">
  <p:tag name="BAINBULLETSACTIVATED" val="False"/>
</p:tagLst>
</file>

<file path=ppt/tags/tag48.xml><?xml version="1.0" encoding="utf-8"?>
<p:tagLst xmlns:p="http://schemas.openxmlformats.org/presentationml/2006/main">
  <p:tag name="BAINBULLETSACTIVATED" val="False"/>
</p:tagLst>
</file>

<file path=ppt/tags/tag49.xml><?xml version="1.0" encoding="utf-8"?>
<p:tagLst xmlns:p="http://schemas.openxmlformats.org/presentationml/2006/main">
  <p:tag name="BAINBULLETSACTIVATED" val="False"/>
</p:tagLst>
</file>

<file path=ppt/tags/tag50.xml><?xml version="1.0" encoding="utf-8"?>
<p:tagLst xmlns:p="http://schemas.openxmlformats.org/presentationml/2006/main">
  <p:tag name="THINKCELLSHAPEDONOTDELETE" val="thinkcellActiveDocDoNotDelete"/>
</p:tagLst>
</file>

<file path=ppt/tags/tag51.xml><?xml version="1.0" encoding="utf-8"?>
<p:tagLst xmlns:p="http://schemas.openxmlformats.org/presentationml/2006/main">
  <p:tag name="BAINBULLETSACTIVATED" val="False"/>
</p:tagLst>
</file>

<file path=ppt/tags/tag52.xml><?xml version="1.0" encoding="utf-8"?>
<p:tagLst xmlns:p="http://schemas.openxmlformats.org/presentationml/2006/main">
  <p:tag name="BAINBULLETSACTIVATED" val="True"/>
  <p:tag name="BAINBULLETSLEVELSFINGERPRINT" val="1702139258"/>
</p:tagLst>
</file>

<file path=ppt/tags/tag53.xml><?xml version="1.0" encoding="utf-8"?>
<p:tagLst xmlns:p="http://schemas.openxmlformats.org/presentationml/2006/main">
  <p:tag name="THINKCELLSHAPEDONOTDELETE" val="thinkcellActiveDocDoNotDelete"/>
</p:tagLst>
</file>

<file path=ppt/tags/tag54.xml><?xml version="1.0" encoding="utf-8"?>
<p:tagLst xmlns:p="http://schemas.openxmlformats.org/presentationml/2006/main">
  <p:tag name="BAINHEADERBOX" val="True"/>
</p:tagLst>
</file>

<file path=ppt/tags/tag55.xml><?xml version="1.0" encoding="utf-8"?>
<p:tagLst xmlns:p="http://schemas.openxmlformats.org/presentationml/2006/main">
  <p:tag name="BAINBULLETSACTIVATED" val="False"/>
</p:tagLst>
</file>

<file path=ppt/tags/tag56.xml><?xml version="1.0" encoding="utf-8"?>
<p:tagLst xmlns:p="http://schemas.openxmlformats.org/presentationml/2006/main">
  <p:tag name="BAINBULLETSACTIVATED" val="False"/>
</p:tagLst>
</file>

<file path=ppt/tags/tag57.xml><?xml version="1.0" encoding="utf-8"?>
<p:tagLst xmlns:p="http://schemas.openxmlformats.org/presentationml/2006/main">
  <p:tag name="BAINBULLETSACTIVATED" val="False"/>
</p:tagLst>
</file>

<file path=ppt/tags/tag58.xml><?xml version="1.0" encoding="utf-8"?>
<p:tagLst xmlns:p="http://schemas.openxmlformats.org/presentationml/2006/main">
  <p:tag name="BAINBULLETSACTIVATED" val="False"/>
</p:tagLst>
</file>

<file path=ppt/tags/tag59.xml><?xml version="1.0" encoding="utf-8"?>
<p:tagLst xmlns:p="http://schemas.openxmlformats.org/presentationml/2006/main">
  <p:tag name="BAINBULLETSACTIVATED" val="False"/>
</p:tagLst>
</file>

<file path=ppt/tags/tag60.xml><?xml version="1.0" encoding="utf-8"?>
<p:tagLst xmlns:p="http://schemas.openxmlformats.org/presentationml/2006/main">
  <p:tag name="BAINBULLETSACTIVATED" val="False"/>
</p:tagLst>
</file>

<file path=ppt/tags/tag61.xml><?xml version="1.0" encoding="utf-8"?>
<p:tagLst xmlns:p="http://schemas.openxmlformats.org/presentationml/2006/main">
  <p:tag name="BAINBULLETSACTIVATED" val="True"/>
  <p:tag name="BAINBULLETSLEVELSFINGERPRINT" val="1169442061"/>
  <p:tag name="BAINBULLETSLINESPACING" val="1"/>
</p:tagLst>
</file>

<file path=ppt/tags/tag62.xml><?xml version="1.0" encoding="utf-8"?>
<p:tagLst xmlns:p="http://schemas.openxmlformats.org/presentationml/2006/main">
  <p:tag name="BAINBULLETSACTIVATED" val="True"/>
  <p:tag name="BAINBULLETSLEVELSFINGERPRINT" val="327400154"/>
  <p:tag name="BAINBULLETSLINESPACING" val="1"/>
</p:tagLst>
</file>

<file path=ppt/tags/tag63.xml><?xml version="1.0" encoding="utf-8"?>
<p:tagLst xmlns:p="http://schemas.openxmlformats.org/presentationml/2006/main">
  <p:tag name="BAINBULLETSACTIVATED" val="True"/>
  <p:tag name="BAINBULLETSLEVELSFINGERPRINT" val="-1921969406"/>
  <p:tag name="BAINBULLETSLINESPACING" val="1"/>
</p:tagLst>
</file>

<file path=ppt/tags/tag64.xml><?xml version="1.0" encoding="utf-8"?>
<p:tagLst xmlns:p="http://schemas.openxmlformats.org/presentationml/2006/main">
  <p:tag name="BAINBULLETSACTIVATED" val="True"/>
  <p:tag name="BAINBULLETSLEVELSFINGERPRINT" val="327400154"/>
  <p:tag name="BAINBULLETSLINESPACING" val="1"/>
</p:tagLst>
</file>

<file path=ppt/tags/tag65.xml><?xml version="1.0" encoding="utf-8"?>
<p:tagLst xmlns:p="http://schemas.openxmlformats.org/presentationml/2006/main">
  <p:tag name="BAINBULLETSACTIVATED" val="True"/>
  <p:tag name="BAINBULLETSLEVELSFINGERPRINT" val="-1921969406"/>
  <p:tag name="BAINBULLETSLINESPACING" val="1"/>
</p:tagLst>
</file>

<file path=ppt/tags/tag66.xml><?xml version="1.0" encoding="utf-8"?>
<p:tagLst xmlns:p="http://schemas.openxmlformats.org/presentationml/2006/main">
  <p:tag name="BAINBULLETSACTIVATED" val="True"/>
  <p:tag name="BAINBULLETSLEVELSFINGERPRINT" val="327400154"/>
  <p:tag name="BAINBULLETSLINESPACING" val="1"/>
</p:tagLst>
</file>

<file path=ppt/tags/tag67.xml><?xml version="1.0" encoding="utf-8"?>
<p:tagLst xmlns:p="http://schemas.openxmlformats.org/presentationml/2006/main">
  <p:tag name="THINKCELLSHAPEDONOTDELETE" val="thinkcellActiveDocDoNotDelete"/>
</p:tagLst>
</file>

<file path=ppt/tags/tag68.xml><?xml version="1.0" encoding="utf-8"?>
<p:tagLst xmlns:p="http://schemas.openxmlformats.org/presentationml/2006/main">
  <p:tag name="BAINHEADERBOX" val="True"/>
</p:tagLst>
</file>

<file path=ppt/tags/tag69.xml><?xml version="1.0" encoding="utf-8"?>
<p:tagLst xmlns:p="http://schemas.openxmlformats.org/presentationml/2006/main">
  <p:tag name="BAINBULLETSACTIVATED" val="True"/>
  <p:tag name="BAINBULLETSLEVELSFINGERPRINT" val="-1366756615"/>
  <p:tag name="SHADEEVENROWS" val="True"/>
</p:tagLst>
</file>

<file path=ppt/tags/tag70.xml><?xml version="1.0" encoding="utf-8"?>
<p:tagLst xmlns:p="http://schemas.openxmlformats.org/presentationml/2006/main">
  <p:tag name="BAINBULLETSACTIVATED" val="False"/>
</p:tagLst>
</file>

<file path=ppt/tags/tag71.xml><?xml version="1.0" encoding="utf-8"?>
<p:tagLst xmlns:p="http://schemas.openxmlformats.org/presentationml/2006/main">
  <p:tag name="BAINBULLETSACTIVATED" val="False"/>
</p:tagLst>
</file>

<file path=ppt/tags/tag72.xml><?xml version="1.0" encoding="utf-8"?>
<p:tagLst xmlns:p="http://schemas.openxmlformats.org/presentationml/2006/main">
  <p:tag name="THINKCELLSHAPEDONOTDELETE" val="thinkcellActiveDocDoNotDelete"/>
</p:tagLst>
</file>

<file path=ppt/tags/tag73.xml><?xml version="1.0" encoding="utf-8"?>
<p:tagLst xmlns:p="http://schemas.openxmlformats.org/presentationml/2006/main">
  <p:tag name="BAINHEADERBOX" val="True"/>
</p:tagLst>
</file>

<file path=ppt/tags/tag74.xml><?xml version="1.0" encoding="utf-8"?>
<p:tagLst xmlns:p="http://schemas.openxmlformats.org/presentationml/2006/main">
  <p:tag name="BAINHEADERBOX" val="True"/>
</p:tagLst>
</file>

<file path=ppt/tags/tag75.xml><?xml version="1.0" encoding="utf-8"?>
<p:tagLst xmlns:p="http://schemas.openxmlformats.org/presentationml/2006/main">
  <p:tag name="BAINBULLETSACTIVATED" val="False"/>
</p:tagLst>
</file>

<file path=ppt/tags/tag76.xml><?xml version="1.0" encoding="utf-8"?>
<p:tagLst xmlns:p="http://schemas.openxmlformats.org/presentationml/2006/main">
  <p:tag name="BAINBULLETSACTIVATED" val="True"/>
  <p:tag name="BAINBULLETSLEVELSFINGERPRINT" val="183842921"/>
</p:tagLst>
</file>

<file path=ppt/tags/tag77.xml><?xml version="1.0" encoding="utf-8"?>
<p:tagLst xmlns:p="http://schemas.openxmlformats.org/presentationml/2006/main">
  <p:tag name="BAINBULLETSACTIVATED" val="True"/>
  <p:tag name="BAINBULLETSLEVELSFINGERPRINT" val="1655830744"/>
</p:tagLst>
</file>

<file path=ppt/tags/tag78.xml><?xml version="1.0" encoding="utf-8"?>
<p:tagLst xmlns:p="http://schemas.openxmlformats.org/presentationml/2006/main">
  <p:tag name="BAINHEADERBOX" val="True"/>
</p:tagLst>
</file>

<file path=ppt/tags/tag79.xml><?xml version="1.0" encoding="utf-8"?>
<p:tagLst xmlns:p="http://schemas.openxmlformats.org/presentationml/2006/main">
  <p:tag name="BAINBULLETSACTIVATED" val="False"/>
</p:tagLst>
</file>

<file path=ppt/tags/tag80.xml><?xml version="1.0" encoding="utf-8"?>
<p:tagLst xmlns:p="http://schemas.openxmlformats.org/presentationml/2006/main">
  <p:tag name="BAINBULLETSACTIVATED" val="False"/>
</p:tagLst>
</file>

<file path=ppt/tags/tag81.xml><?xml version="1.0" encoding="utf-8"?>
<p:tagLst xmlns:p="http://schemas.openxmlformats.org/presentationml/2006/main">
  <p:tag name="BAINBULLETSACTIVATED" val="False"/>
</p:tagLst>
</file>

<file path=ppt/tags/tag82.xml><?xml version="1.0" encoding="utf-8"?>
<p:tagLst xmlns:p="http://schemas.openxmlformats.org/presentationml/2006/main">
  <p:tag name="BAINBULLETSACTIVATED" val="False"/>
</p:tagLst>
</file>

<file path=ppt/tags/tag83.xml><?xml version="1.0" encoding="utf-8"?>
<p:tagLst xmlns:p="http://schemas.openxmlformats.org/presentationml/2006/main">
  <p:tag name="BAINBULLETSACTIVATED" val="False"/>
</p:tagLst>
</file>

<file path=ppt/tags/tag84.xml><?xml version="1.0" encoding="utf-8"?>
<p:tagLst xmlns:p="http://schemas.openxmlformats.org/presentationml/2006/main">
  <p:tag name="BAINBULLETSACTIVATED" val="True"/>
  <p:tag name="BAINBULLETSLEVELSFINGERPRINT" val="1086783969"/>
</p:tagLst>
</file>

<file path=ppt/tags/tag85.xml><?xml version="1.0" encoding="utf-8"?>
<p:tagLst xmlns:p="http://schemas.openxmlformats.org/presentationml/2006/main">
  <p:tag name="BAINBULLETSACTIVATED" val="False"/>
</p:tagLst>
</file>

<file path=ppt/tags/tag86.xml><?xml version="1.0" encoding="utf-8"?>
<p:tagLst xmlns:p="http://schemas.openxmlformats.org/presentationml/2006/main">
  <p:tag name="BAINBULLETSACTIVATED" val="False"/>
</p:tagLst>
</file>

<file path=ppt/tags/tag87.xml><?xml version="1.0" encoding="utf-8"?>
<p:tagLst xmlns:p="http://schemas.openxmlformats.org/presentationml/2006/main">
  <p:tag name="THINKCELLSHAPEDONOTDELETE" val="thinkcellActiveDocDoNotDelete"/>
</p:tagLst>
</file>

<file path=ppt/tags/tag88.xml><?xml version="1.0" encoding="utf-8"?>
<p:tagLst xmlns:p="http://schemas.openxmlformats.org/presentationml/2006/main">
  <p:tag name="BAINBULLETSACTIVATED" val="True"/>
  <p:tag name="BAINBULLETSLEVELSFINGERPRINT" val="561176597"/>
</p:tagLst>
</file>

<file path=ppt/tags/tag89.xml><?xml version="1.0" encoding="utf-8"?>
<p:tagLst xmlns:p="http://schemas.openxmlformats.org/presentationml/2006/main">
  <p:tag name="BAINBULLETSACTIVATED" val="True"/>
  <p:tag name="BAINBULLETSLEVELSFINGERPRINT" val="-1839964661"/>
</p:tagLst>
</file>

<file path=ppt/tags/tag90.xml><?xml version="1.0" encoding="utf-8"?>
<p:tagLst xmlns:p="http://schemas.openxmlformats.org/presentationml/2006/main">
  <p:tag name="BAINBULLETSACTIVATED" val="True"/>
  <p:tag name="BAINBULLETSLEVELSFINGERPRINT" val="561176597"/>
</p:tagLst>
</file>

<file path=ppt/tags/tag91.xml><?xml version="1.0" encoding="utf-8"?>
<p:tagLst xmlns:p="http://schemas.openxmlformats.org/presentationml/2006/main">
  <p:tag name="BAINBULLETSACTIVATED" val="True"/>
  <p:tag name="BAINBULLETSLEVELSFINGERPRINT" val="-1011294874"/>
</p:tagLst>
</file>

<file path=ppt/tags/tag92.xml><?xml version="1.0" encoding="utf-8"?>
<p:tagLst xmlns:p="http://schemas.openxmlformats.org/presentationml/2006/main">
  <p:tag name="BAINHEADERBOX" val="True"/>
</p:tagLst>
</file>

<file path=ppt/tags/tag93.xml><?xml version="1.0" encoding="utf-8"?>
<p:tagLst xmlns:p="http://schemas.openxmlformats.org/presentationml/2006/main">
  <p:tag name="BAINHEADERBOX" val="True"/>
</p:tagLst>
</file>

<file path=ppt/tags/tag94.xml><?xml version="1.0" encoding="utf-8"?>
<p:tagLst xmlns:p="http://schemas.openxmlformats.org/presentationml/2006/main">
  <p:tag name="BAINHEADERBOX" val="True"/>
</p:tagLst>
</file>

<file path=ppt/tags/tag95.xml><?xml version="1.0" encoding="utf-8"?>
<p:tagLst xmlns:p="http://schemas.openxmlformats.org/presentationml/2006/main">
  <p:tag name="BAINBULLETSACTIVATED" val="False"/>
</p:tagLst>
</file>

<file path=ppt/tags/tag96.xml><?xml version="1.0" encoding="utf-8"?>
<p:tagLst xmlns:p="http://schemas.openxmlformats.org/presentationml/2006/main">
  <p:tag name="BAINBULLETSACTIVATED" val="False"/>
</p:tagLst>
</file>

<file path=ppt/tags/tag97.xml><?xml version="1.0" encoding="utf-8"?>
<p:tagLst xmlns:p="http://schemas.openxmlformats.org/presentationml/2006/main">
  <p:tag name="BAINBULLETSACTIVATED" val="True"/>
  <p:tag name="BAINBULLETSLEVELSFINGERPRINT" val="-1120002619"/>
</p:tagLst>
</file>

<file path=ppt/tags/tag98.xml><?xml version="1.0" encoding="utf-8"?>
<p:tagLst xmlns:p="http://schemas.openxmlformats.org/presentationml/2006/main">
  <p:tag name="BAINBULLETSACTIVATED" val="True"/>
  <p:tag name="BAINBULLETSLEVELSFINGERPRINT" val="-1120002619"/>
</p:tagLst>
</file>

<file path=ppt/tags/tag99.xml><?xml version="1.0" encoding="utf-8"?>
<p:tagLst xmlns:p="http://schemas.openxmlformats.org/presentationml/2006/main">
  <p:tag name="THINKCELLSHAPEDONOTDELETE" val="thinkcellActiveDocDoNotDelete"/>
</p:tagLst>
</file>

<file path=ppt/tags/tag100.xml><?xml version="1.0" encoding="utf-8"?>
<p:tagLst xmlns:p="http://schemas.openxmlformats.org/presentationml/2006/main">
  <p:tag name="BAINHEADERBOX" val="True"/>
</p:tagLst>
</file>

<file path=ppt/tags/tag101.xml><?xml version="1.0" encoding="utf-8"?>
<p:tagLst xmlns:p="http://schemas.openxmlformats.org/presentationml/2006/main">
  <p:tag name="BAINHEADERBOX" val="True"/>
</p:tagLst>
</file>

<file path=ppt/tags/tag102.xml><?xml version="1.0" encoding="utf-8"?>
<p:tagLst xmlns:p="http://schemas.openxmlformats.org/presentationml/2006/main">
  <p:tag name="BAINBULLETSACTIVATED" val="True"/>
  <p:tag name="BAINBULLETSLEVELSFINGERPRINT" val="1039241668"/>
</p:tagLst>
</file>

<file path=ppt/tags/tag103.xml><?xml version="1.0" encoding="utf-8"?>
<p:tagLst xmlns:p="http://schemas.openxmlformats.org/presentationml/2006/main">
  <p:tag name="BAINBULLETSACTIVATED" val="True"/>
  <p:tag name="BAINBULLETSLEVELSFINGERPRINT" val="1941111265"/>
  <p:tag name="BAINBULLETSLINESPACING" val="0"/>
</p:tagLst>
</file>

<file path=ppt/tags/tag104.xml><?xml version="1.0" encoding="utf-8"?>
<p:tagLst xmlns:p="http://schemas.openxmlformats.org/presentationml/2006/main">
  <p:tag name="BAINBULLETSACTIVATED" val="True"/>
  <p:tag name="BAINBULLETSLEVELSFINGERPRINT" val="1039241668"/>
</p:tagLst>
</file>

<file path=ppt/tags/tag105.xml><?xml version="1.0" encoding="utf-8"?>
<p:tagLst xmlns:p="http://schemas.openxmlformats.org/presentationml/2006/main">
  <p:tag name="BAINBULLETSACTIVATED" val="False"/>
  <p:tag name="BAINBULLETSLINESPACING" val="2"/>
</p:tagLst>
</file>

<file path=ppt/tags/tag106.xml><?xml version="1.0" encoding="utf-8"?>
<p:tagLst xmlns:p="http://schemas.openxmlformats.org/presentationml/2006/main">
  <p:tag name="BAINBULLETSACTIVATED" val="True"/>
  <p:tag name="BAINBULLETSLEVELSFINGERPRINT" val="1039241668"/>
</p:tagLst>
</file>

<file path=ppt/tags/tag107.xml><?xml version="1.0" encoding="utf-8"?>
<p:tagLst xmlns:p="http://schemas.openxmlformats.org/presentationml/2006/main">
  <p:tag name="THINKCELLSHAPEDONOTDELETE" val="thinkcellActiveDocDoNotDelete"/>
</p:tagLst>
</file>

<file path=ppt/tags/tag108.xml><?xml version="1.0" encoding="utf-8"?>
<p:tagLst xmlns:p="http://schemas.openxmlformats.org/presentationml/2006/main">
  <p:tag name="BAINHEADERBOX" val="True"/>
</p:tagLst>
</file>

<file path=ppt/tags/tag109.xml><?xml version="1.0" encoding="utf-8"?>
<p:tagLst xmlns:p="http://schemas.openxmlformats.org/presentationml/2006/main">
  <p:tag name="BAINHEADERBOX" val="True"/>
</p:tagLst>
</file>

<file path=ppt/tags/tag110.xml><?xml version="1.0" encoding="utf-8"?>
<p:tagLst xmlns:p="http://schemas.openxmlformats.org/presentationml/2006/main">
  <p:tag name="BAINHEADERBOX" val="True"/>
</p:tagLst>
</file>

<file path=ppt/tags/tag111.xml><?xml version="1.0" encoding="utf-8"?>
<p:tagLst xmlns:p="http://schemas.openxmlformats.org/presentationml/2006/main">
  <p:tag name="BAINBULLETSACTIVATED" val="True"/>
  <p:tag name="BAINBULLETSLEVELSFINGERPRINT" val="-196110872"/>
</p:tagLst>
</file>

<file path=ppt/tags/tag112.xml><?xml version="1.0" encoding="utf-8"?>
<p:tagLst xmlns:p="http://schemas.openxmlformats.org/presentationml/2006/main">
  <p:tag name="BAINBULLETSACTIVATED" val="True"/>
  <p:tag name="BAINBULLETSLEVELSFINGERPRINT" val="-196176411"/>
</p:tagLst>
</file>

<file path=ppt/tags/tag113.xml><?xml version="1.0" encoding="utf-8"?>
<p:tagLst xmlns:p="http://schemas.openxmlformats.org/presentationml/2006/main">
  <p:tag name="BAINBULLETSACTIVATED" val="True"/>
  <p:tag name="BAINBULLETSLEVELSFINGERPRINT" val="1346642335"/>
</p:tagLst>
</file>

<file path=ppt/tags/tag114.xml><?xml version="1.0" encoding="utf-8"?>
<p:tagLst xmlns:p="http://schemas.openxmlformats.org/presentationml/2006/main">
  <p:tag name="BAINBULLETSACTIVATED" val="True"/>
  <p:tag name="BAINBULLETSLEVELSFINGERPRINT" val="1167780906"/>
</p:tagLst>
</file>

<file path=ppt/tags/tag115.xml><?xml version="1.0" encoding="utf-8"?>
<p:tagLst xmlns:p="http://schemas.openxmlformats.org/presentationml/2006/main">
  <p:tag name="BAINBULLETSACTIVATED" val="True"/>
  <p:tag name="BAINBULLETSLEVELSFINGERPRINT" val="2105806009"/>
</p:tagLst>
</file>

<file path=ppt/tags/tag116.xml><?xml version="1.0" encoding="utf-8"?>
<p:tagLst xmlns:p="http://schemas.openxmlformats.org/presentationml/2006/main">
  <p:tag name="BAINBULLETSACTIVATED" val="True"/>
  <p:tag name="BAINBULLETSLEVELSFINGERPRINT" val="-2019014175"/>
</p:tagLst>
</file>

<file path=ppt/tags/tag117.xml><?xml version="1.0" encoding="utf-8"?>
<p:tagLst xmlns:p="http://schemas.openxmlformats.org/presentationml/2006/main">
  <p:tag name="BAINBULLETSACTIVATED" val="True"/>
  <p:tag name="BAINBULLETSLEVELSFINGERPRINT" val="-2085333579"/>
</p:tagLst>
</file>

<file path=ppt/tags/tag118.xml><?xml version="1.0" encoding="utf-8"?>
<p:tagLst xmlns:p="http://schemas.openxmlformats.org/presentationml/2006/main">
  <p:tag name="BAINBULLETSACTIVATED" val="True"/>
  <p:tag name="BAINBULLETSLEVELSFINGERPRINT" val="1291158781"/>
</p:tagLst>
</file>

<file path=ppt/tags/tag119.xml><?xml version="1.0" encoding="utf-8"?>
<p:tagLst xmlns:p="http://schemas.openxmlformats.org/presentationml/2006/main">
  <p:tag name="BAINBULLETSACTIVATED" val="True"/>
  <p:tag name="BAINBULLETSLEVELSFINGERPRINT" val="-1770499895"/>
</p:tagLst>
</file>

<file path=ppt/tags/tag120.xml><?xml version="1.0" encoding="utf-8"?>
<p:tagLst xmlns:p="http://schemas.openxmlformats.org/presentationml/2006/main">
  <p:tag name="BAINBULLETSACTIVATED" val="True"/>
  <p:tag name="BAINBULLETSLEVELSFINGERPRINT" val="-2137448921"/>
</p:tagLst>
</file>

<file path=ppt/tags/tag121.xml><?xml version="1.0" encoding="utf-8"?>
<p:tagLst xmlns:p="http://schemas.openxmlformats.org/presentationml/2006/main">
  <p:tag name="BAINBULLETSACTIVATED" val="False"/>
</p:tagLst>
</file>

<file path=ppt/tags/tag122.xml><?xml version="1.0" encoding="utf-8"?>
<p:tagLst xmlns:p="http://schemas.openxmlformats.org/presentationml/2006/main">
  <p:tag name="THINKCELLSHAPEDONOTDELETE" val="thinkcellActiveDocDoNotDelete"/>
</p:tagLst>
</file>

<file path=ppt/tags/tag123.xml><?xml version="1.0" encoding="utf-8"?>
<p:tagLst xmlns:p="http://schemas.openxmlformats.org/presentationml/2006/main">
  <p:tag name="THINKCELLSHAPEDONOTDELETE" val="thinkcellActiveDocDoNotDelete"/>
</p:tagLst>
</file>

<file path=ppt/tags/tag124.xml><?xml version="1.0" encoding="utf-8"?>
<p:tagLst xmlns:p="http://schemas.openxmlformats.org/presentationml/2006/main">
  <p:tag name="BAINBULLETSACTIVATED" val="True"/>
  <p:tag name="BAINBULLETSLEVELSFINGERPRINT" val="1544733439"/>
</p:tagLst>
</file>

<file path=ppt/tags/tag125.xml><?xml version="1.0" encoding="utf-8"?>
<p:tagLst xmlns:p="http://schemas.openxmlformats.org/presentationml/2006/main">
  <p:tag name="BAINBULLETSACTIVATED" val="True"/>
  <p:tag name="BAINBULLETSLEVELSFINGERPRINT" val="1667406088"/>
</p:tagLst>
</file>

<file path=ppt/tags/tag126.xml><?xml version="1.0" encoding="utf-8"?>
<p:tagLst xmlns:p="http://schemas.openxmlformats.org/presentationml/2006/main">
  <p:tag name="BAINBULLETSACTIVATED" val="True"/>
  <p:tag name="BAINBULLETSLEVELSFINGERPRINT" val="2071673655"/>
</p:tagLst>
</file>

<file path=ppt/tags/tag127.xml><?xml version="1.0" encoding="utf-8"?>
<p:tagLst xmlns:p="http://schemas.openxmlformats.org/presentationml/2006/main">
  <p:tag name="BAINBULLETSACTIVATED" val="True"/>
  <p:tag name="BAINBULLETSLEVELSFINGERPRINT" val="2071673655"/>
</p:tagLst>
</file>

<file path=ppt/tags/tag128.xml><?xml version="1.0" encoding="utf-8"?>
<p:tagLst xmlns:p="http://schemas.openxmlformats.org/presentationml/2006/main">
  <p:tag name="MEKKO" val="MekkoChart"/>
  <p:tag name="MEKKOCHARTIMAGE" val="FILL"/>
  <p:tag name="MEKKOEXCEL6" val="False"/>
  <p:tag name="MEKKOEXCEL7" val="False"/>
  <p:tag name="MEKKOEXCEL8" val="False"/>
  <p:tag name="MEKKOSAVED" val="1"/>
  <p:tag name="MEKKOXML1" val="4HooU0THZk28POP9trq+pbTvvzd/gcV8t56cq85kb3NDTsUhojRA0EsgEHHMH7oYP1SYpn09ysXVivguJdhTvfyVMsBLTGvcX7WPTor/CmXKFGCqc1+ur/ZLkecd4XTqwDMWEzCQery1IykhGgzZ/kvuU27ZI/+mNv3bce9nNOdFN2jD84HFVMj5iYseCrrzgy+J+lSOdCbsq8a9/9FUKh9L9NK3J454cknu239/aq2/647MfGMHS9FjHvhyCzzJ7rZD3XeLfaLhRcHXSApE6SPbKqzNh+YUdnyDv9T2wphNyuI4QYCZMrgIe6HHtSrl28lFlqwUfBMG4l3YzhuMDBKdQxYS+tFQNF2j2l/T839bdYzoG+L7AEbFRdg0IUR5ITnlwxuVzngBvfblvBDSLnvycLDbVXluQvuQFzP+RvKEOe1ss4ddnywfmirG8WLskiHGHHUOr0xr9NQ+3SJvWJPaqYkOqu96Fvij9CSwpG0g+AGCEOOhZPq58NXOV1NSAZf+Zwz3Tku8jrMYbkIWnZxmb+hP/1QYzwLsIssYdMTqov/KGIwmB9jsXBNiZMoPEAnoFk8KolCFTooqqGjz5wqA0iW7YlRpXQDuaj2ojdHUYg5Otd4CYDVbHsJRC033NmfDUjOQnXhfM4rXz2JGc9HZItc3UM38CCFL5D++yLJY04ptOttQLJG4ghw/ZrKXPhesj+rIBxTYNegvEMLASkk4tfaj26FmYFz3uuZz6T5kR3XTCI/va0rnJQNW+FrhlwOixV8aSdpxTMTZVXQkMjEHAfDB+GvBnOtJhO3j4N6Umq4S8sIzJlq6OaMbWPquFYvIt8YFDh+WqUrzj5uLOJiMHYM4YsBD7Fw2K9Rp8D9qAZnam47lvWZiCE4ty/1PRW3c2Vdz0MVh2eEZ9vcfFtLXekHodiX5UUo1vmgwlyLqK1ZA0bbOjzrN3vGfV+4HXXSC0Nx0RpcMmDe3c3NIspvrd9yGL7qDKRgQ95OrLTKu35oi6PHGSqtIEH7hDM58u1OEz403GoHmmtb9FS8ypDkYCHoqUTfAztC3p/AAIm3V+f3zZrvO8gAlWtuqk21h+lgjibde9ts/9O+rcYuE7SMDgIiYVK0zXQVT++is/T6QMYkwzX0DiXnZo+wxVXxI2DVuVCGk0Py4BrlJ+VRWHe7pVOipypyc/HgG0DVno3pcNWgPZJn54szKqX2Z48bWrD1uZ9LXLzDPJrQ+upEJ+5WEesKVh3gWmwbdLwCD74heBzghp4J3/ZufOBgGg9aSUJQwgMl5dG5H4Rw6/HnhlDMcn+bgeWUCCWpGln4F1mlmhkwecbffR/oJo09iXAIu4NSNb1gZvAbNTCn9FG5ut3yoLNW34afDeAMpqVAXOam23Aqo06hyzsPaU3KMt7TlMMLUpdFT0J+D022gfOCad5/Jp3P3HlpDEuhGOioOkP6bQUof0zqS+2UNzJRiSA+5yYiWi+q8VC6akkRw+TMjTCy18IBxynT6uemY336QVs0flVVbW/dMnHtvYppwLzlOla9d6/4uatoXeyd6sHH3Q54m25tWx+5sSZ+ksn/t4Gr+DRadpVAGuh0ZKJ3gHne5KiMzjPXmiB68L0+efWJP3tWrxQcDVsnnXLOANXdvu8eAnKpAk1t7OZpk//snVXsy+CKdPNgZux/zyoumVlXrZvSwYu43dPBEzwqLw4sPa/yYlWWHZTaHZKajv/iIbZieUj+9Wp5C5CyS1J8hZdMi6owKc0XVuBMNISJKZi/7WDQc33BifgbAgBD8pkX1+fHlYvINBP3lk3/AlPUtLmU56pmKbVC6egV0f+Mu9+Dyz3/By22tApycjNKanslZcgF24BAhNb2wOJhYbWBT5yDBAELG9Jx1Yww5JFsMpoDHL9CPYyu8gncGLKktRIRmAsPdz1syPxAsfEoU2sawEJkISmo+G2x242UuHL80LXfwqZb2Xw6GD2lnys06vLJWD+h4ndT2Nk7kj7fGKjx/qGLVv9KHt4TJ5GjIYQkVDi/wyeAfxg2EJMsUo8Dz2G/VjZHfSW5bEHuGq/B52mjOkJNsgBbQrC3T2hopXEYSYvM7F7TpxC/No/2VApHlKotWQ/wfsTGvqG6KJMWEADKmMSvjpbWOixCgJobJAzrpkhRwlLIj9hQHMbtVnXOajyYPyCtrSGojp/46FVCVzSp7AgJwO+oAcxZ1tZCxsaUnTDExY9MdTdizLOOHOax5xppeDmcxCVyGSaKUtqxgFb5ZH+kaYw3VHRlwBKOx1GU4NeLgy7XoVdeUVjI+6FK39XTVSF0WwSdYnp6C5EbVxWIz8Zivv7zul5l59jc1afokMCZBKum91qxyqXXFpNjFq1cRiIu/HTEwu0DVZ3Ib+2GMM/XouRrBhxg4V8NdGI2pGcJ1Kmw6IcP8rKvZ4xdZ7R4I/hHOYjdzlyg+iNbwQmkL8sXCsPvCA8VSS1PYp+TpPRM0mk9JtW/o1REXrR5vUisA2NzTS0BcydbVGMM7CBU1k151Ug86y2MfgLj94hPnvPQpsVcADfneywcpI8584K3gCZCuIX0LagP5vs3p1aW7Ic/reaCjDzH4mpN3tlAjX2e3vX2rEg7PcevJiLcxJvRpR216UGtt+2XeFqv+d6Y4mQ+dRJxrzhivkSgoe+zgezVq6a/Hg5gUw8jVPp2DaBdY7FsNEzMXN9/iSIJcCoVWtYqOczoBs92/JgUBQJ4nmFpWV8aeQ8HxeCBn2iSuWZnoAcYEkAfNcvz0yCBZNMhWuI6BUqEwd8UzWIzIWSeXhb6WpAYjncgPf1rHBIuhCMkILiHBC94NFHgHB9hXJ5kstqGDu/YlyxYtIFZsgq3Lc3NFqgSQFGgW4v0ZvCVpLQGN4f3eMlM7MGY/KOGV93E0shxrucPtw4rcASXJRkH5JdHk3U0zJmP186dQRJIKTCqzQnqydIKEJ3yA9rJoFS/VPZdjBU0CSulAYPpJVWpw6+XfnkjSUCx++AQ/I5WyjbfcRuwfl11otx5Z4VGJDXmqvBqD0IiJE0uj9ffzZVPKnJSGSqQOGJlkMCVBqw+aiqIUUVxMafi2IcOvuiTB6Grip91trqsZwnFQpoaSRtBRiSkrHv7lEscdVVy9G2KIID3YBi3rXWxQP9MC63IMDeV7K4iwihfhibnUxPneet3+qsqKLVf5QLgGSYO9MxoOXh+N0wJ5or/C6UNSgx+TpnuQUldpIBXYQk/L1zfxYElwMLD9dcBj0b2Byx643jQ9C25eSp75F3z5X1EHRmceabjp467gPh8ZzbOHxuias0P0+jrJJBkVL+O845emknrfNTIKTt6SRU2nfwQKRW/xK91kly54nWwgqC72iPTLfy/2dmjsgcSxmckgVLzOkYJSzB/dbjT4CV2VmJHfUatYIdE9FX2MJpNjlnj9+QkFthMESwbfSORsD9R4KWypO6YyPekXo8G9yvwOLXEhCLo08QTucuQDgwZH4rQIMPDdJsMARYnZjAhuXXsquuOqPhZqhU9jNfugEZ7AlOIJmW6BWuxvyxf2X9ntpXzVXAT/7WlMIuAXvA9A6TCTTTi82mY+eg8FzAWFx+ZLXHqt00YpkXmyVSRE0ZNMfjNcMKe6pIKKryyojCl8lRuCipoUzCCuKCU69lM8GApKiVUinxLTEFXglYL/swP3cksHVcInAotu62Pym0GT7N4daBs+3oESmxqkuxA9IiBz8E64ProuZrxZWDLGS/TNZvnzEHkM37Xt3xXeTtlicJlwsytCxLkg5KcQ298sarx7g3u8+kqShYcG1uzS7ymHZXM3Chf44RGDGoIWcnCgu8w7ypSgSBL+dRoYyYCPpN3ORtnSERmf2NQPuZ3tk2NjdXpBQJgQlLIQiE94TIx1169SqMdGYhqAE2hNEu7179AZ5Rwoo60wc2K19PoMVfLpitia/TpiZtUBYeHqqw3dn086Kp8K5j9/pFmZt99ESYAtPrOwAifx56I6bjlff5XiNf8sRyFUkBBDBGky6wr3EHDCnQ7Fuwx4zhqSXEmeGg3eS/vI2DbjmsjysYPq9bxh0hiV50+VsimmdCgl24jPCU0bEXyCv7z0HyiRxvSBd0jkeY/Dn1/O3q4iyrRF7B/RiPxhyFsOTbsKzRJ1d31ZIyACv4XBktvvClKCh3pU0HlVrVsFDghOSNf5Y1Q5BDpZz8+Bcymyquds/trKAGvApVD5a4Wi1dzQu2EvCaJjCG1y0wbL3/szPPoS9CuNI4plFewr2At48RcSGbcOFMa+L+L0Rz5EN8OF6L7rR7G6ENChXQhzV/7Ijr8eDt7DzYjxEbuX/0nPsQGmhiUiqcv9wZFONkEKWwcb0d9QiC2GWRVQI6XtMsdIqm0dv2KQArzdOIljYo+saaglmToyBjsiFCP7ilL2HHslpWnVh5o6u7tZcqh8S7scXLFwPFVIbPan1uqAG9aiw9Zmv6mjoGemhQ3mDo4udnXBOBAYM+10zyljQxVuy5iZYwZPNwrWyM8Qj8AulRX3FnKLVtWynbBlaLasMNjx1Wgxcy5WfIpN8cYzcwHf4hYxtbAEKzgPj+/6ktWC6+2/HOjpjvScsUW9Vzs1WsgfzcHWCBdjmbm5I0tFHMwIyfSLUStXX7pAK2arabxvvVdaunCQ9Ispx/z+yNRTvO5ucb/94t3Di2QptU4taK3DU4wXgxDzKqy9R7bHl0pjEqx2Ue98HRQ90ZrYAWYIBOU7mxPxvnnSvEaGFIlVQMiu98qU2JVXs+VDjPkb8/aXiSBkGjvK43UeCoOZexP5ZkAArK2SmFM4hYC2f93GoGeEtvvN1fvjWScUtRLPZSrQJp4PVVd52vwgJdvcWUa9jCwlWNOXEctjmVqjybsl0o6K6dTgCGbXjM9n4nrP9xnxxKD37hn1QFrTpZMZPJtLzxr9PCuD5ZWALQKpjVgbNl7zFYSBD7nKtkP6g4qfjAIW7SLv6d8ohNHxVjQRodhjbHWAHBhl6ti3WJjAoogy3LFycgqURzXtnH2B2UNDbsCvnxQdlG2hs+/7JV6D5sdzfa2qPPTAJBbdz1NS0WjjL6348Im+4PX5wGPdaiuN7BkFloVD6u71Rli310vm2TRJpaw53n0bxCthzVs6vEsTHhUccgEjCdzNpBxI9ja62Y7V6WmcwtGZ6t4HmB7yCkPt68j8AdhiAQCGFUouHIZSaFdKHEOI76iSzhBrL/sNs0ptq46YUkNeUFyRDvV2DNnrDnGhDxXhmwXt5npdFcJSBrBNFj+DSqB0wKMOFvf98fqX9wFSdc/ZOztHjDirJ5tjqPEemfU6hfd4c/Z8CFBwWXRtHH9mkZOxQJS7lzBnbU1UgCVDYiYdoVlg7RSPl56PsXVe9WrZ3/jy69CVV+BCsvl4dpMQqkorqtRw0Ke2Of5nnn92rS3FmiQyFfl44F6YuCOEPK/X0LVgzKbTTf1mxiA2qwxp6tW2OIGbZJ10MGzAaINZj45ip0b9rJfXbtgFFl4FyRBYRkH8kvqJzgUdfkp9wopft2t87bDIOvro0j59pir35JG0g0oz3GlriwzaigFxO2oWx/lXcilDMje+/ykSx18jjSXr45jdWd9aq/KDw/b3+LuXdx3WIyMKj0g7iitxMIS/WeldlqytKAO5RcRD0lKgmdiSlXtwQ9oGQDpHCUh+UguSLhBE6ZgaNgEHVHDQSjHyv/f9x7UeCG3XzQtkkTrTHjMjS66rQye0t8lrBgZRQBN/B/dpJ5Cgplfdhsn07DhMrGxDmKdj+F+pNBlMId39xaB5Ly25fiEa/N4HFSVWgSyF0DRL4KkbjQLj6iCbM4oVaeGoadGpOAQ1z45DthSchLFLKkIXk8DEJbT5ZMaMJQHcG+DNV84X/vhznGwe2oJonBKOaH+n5spdN9q5jog0DSymkGQc6Gg9zrG/l5AuyjdD6GEKGp4BkJrgznvfFM83Qowzc6nWDz6Q2YeVOeKnNVrOmC4d2vTy2XPNcy7TbZbkRyiXH5vt3ZjgFpJ0YUScnhy+eoArhTkT4I3v84+3IXN7G5IkoYriIFuLfUJyEjsGwlTjJBHPvpWVX09zR20WasE+iiS3U6TDI4u0JaoltMF9wuVORNjWa5mPyJdldVnin8aqLyMCfhvK6CSB2dvLnF+ZImJnYpXIYjQepNf6J8R+CbGynyH0aRboks0URzolDyesfOjZi+HVfaghIXiNVVfZAHHmQbIxJ7Dwpt2ekBVPwewJWJdpNphXq5QhHx/tNk93nvOqsAWLcxvyoH+duHlmzpChdIiiRIH456QtqS/XO67bvaFcnACaIvsl/EPPNZwXFjYO7EcX1ACmUAq9Q25B7h75SX4d88NV44Mu/hyOFcDrFTwPoSOY0Ibb0vr97tIo7/dfRX0WgKH4TpJAUV4gTB0EKaqYJbTcUetgAzr89u8LHpgRURQzhU3Vje1H1A76qDeAkd6eDda+XzBONELSD64Kwjk+8NTl8zX/xOZrjQ+FD/yaa8lVzo3y8d1d7vGc7De7PgXilOxJxpVhjPhVklBXXhQtGB8/2CMdjDDILtwRs08q8lX/BA24N+XGTSnkAHFbECWO6N4EHY0nhnViNb/tOVKOfvwkfJSIA2dLgX+ep5Xe4sn/e68/kUsaEPLG24o4AE2ZW1Zkdc0z/Z12oVfGdESgyVMKrev9bm8o7Qlqks9YDe9FWXwiSn317u0Lqowss+ylwQzvPYSwv//AHd+DrXWuM0QIRVQxN/Fcso5nSjK1Pza4ewkBAu+1sMHiHDkJEWtIbDSvosJGxAYJZKJUvIBzQ09w6wBVQF9/MmHuWOJm9rP9sC948O6FPncBIykuCjLl5x2zhhvylE0vUyM/S04CJ7qIcn34uSggZvm5K/S324UBwD47XU8H/6Avq2FIdXmRZODy1ldFp1q2t6llUsnUpUCiJzTo4dnvsFVcDBQUOCgujrLlIZqr0+2IMkqsHtdvLlLmr3dICoDmzkyFaksP436MZ3OzI86xhTPGN5eOer65ziCdIUUinIiO1PmiZjumbgOsSMXwpYy6WF2SGv+HWZGct/oG8EMSlwfqm+apxr99GcTm4V6fxyCveN74vMrnX5vZRPiO3rkP5CQ3uIh5lA4/NEMbg4Wi/yWBormwwQmKI9AUim7bD9tD3MjIF7SRdErG7bWjm+mUxQQg6NR6tQXBwTcgHi1/ifMzXjPDlb7yzlqARDa60/gycJcWWbIq1C/27t5Iq+FfEQTexkyIbVtrYiibdpMnyXtzzMiEN9QI5HXcxF3UT8tYjUHrMkHm71HCF+hIGE84uaziJGrzb6Jh8TTB0DWrdZAO0bkPWGX9n/Xe8kPbYWeNNuRCqRfBOLApbUZ7jI4ZRpYMIwyydY4ASWoDJLsNoRvlhQjkq0dCWzXeI0ualHT0eCigJQMllHrGq+qrXPeOsCKqLwg6MhzOUVfKkIAa3VmzxruTgv266zPxulzvTGBhLlFx1ncvTqJAHWAbVYwGgqFQ+Ryz8MaDWvYKHoRIhIkrTDqm7EzqwhW/lcw0IChSD8fhCivbVfxwzDreWYCuBMlj9Ht37F6isLrlYCeW9MsYDrSatIOu5bdcrNWhyYc3wPxFLkSgro4Vv32jhVbHRmk59Z9UdqBh6O1mYnSJXcq8xUPexwx+PUlwUdhuw6fy3msb+mfP9Nek7iVVpb/d2p86gesPiPY+adspuajuNIT1UwJ25mr6wfzzXcCyUZDvO118WWdSVxdnw35t+T9WU9WSh825JTc4x1gq5M8gcfkOT44MsaIsjj56KHLXQiTUBfnwTHdeKcKNX1GK11KmU9VBkSF8nTRqzD6xPcXnXxvTdMoxj/X2JzErJDmT0ElTbsvlvcS7dAHi737EpkZmLM9LVgrPLvjFzZLnARoxHTji43eVFK6Vr08R/SvgZIWsCiV4NsbNs2/QU7EjuL1EfqW/1CEjcmNCCM9mC0c80VrmT4CHq5u9QC5NHib9yWoA/+mSsPHg3JmiSDPGkZThRdywR2DFDTOn/6ZSL8jUMNX3gUUEIv46wL086oEUOffK/3IVcxyY0lpWGuCCewX1W4fFhIGAazkgKDuSrxDrwAR0szJ04btG1WhlIyoHInA6yZdTVPzxgSQRAjz7gyj4CB9wFBla08somLYOhyRN3wQwOnThszI/zqNJbaiyWwVF5dslfnWF0LXvkDfkb7GXpxKT/Qz1lvNfspIlifvSRSnCzGhOJK6xnJeWd0Rjm0M9rkHiW1v7oxac1tsMKu63H/76mZnALz+kEJ3V2q+GxfMTIt2msY+ZcI3GgnGzPprOPKkDCA+Kjyn0aP7nlLSnwK/XtA6KsQjiKtE4mrGMklxAc5KPKOcI1oOahDXLK1ems5kLasUrjkK6bS3R/ox8S9qtn0fQgrsQR3grRPIvigJpyPooC38tsbHHJkFxyutJqjtYRrKfDWCqQNMF6gWZiEdwGCKwMNuHcFWPZnsE3S5EXgY7L3n1cpl9hH3zvRmg4TnqEl2wq3cwgDj/jBd6bLk5p4pceT6DOtBjBJ5i9CefX9Rdz3okyZ0nKuoG5jsT2Cl4RLQGK2pKnhixnilGFrBAkDaP/UljJwzZYTXz+J+0gZIh8gir0De/lCwziksdk14MnVbWykQy67eaYDP1uFade0vEciF1TyH9jQxadHFcII26OQcN98xiZuTPo6YefNOhhvAgLeI/wYmPOuh55JwDaIM+O8J8Ty1BaCnJTMB7kvM7SpZii6j5NJcvm/vLK1bRppYl0jmQRdpeHWlk7eaVXoy4Vd7rgX2SxOqeW3WBSRMwF2xO38uBllrDPPV4o9PHXBCeduIoHJh2NGdLxqq0AkLTqILFYujP3VPl3TazWBd45nWFcFtrb8BkWiBGX8Upgs7Tl/8EyxufOstMmz/NhBxrrjGbcmo/oYy7N1c1Ty1lWiFjQoERntiKVmJkm9yQDR3Se0T8a2k6t4lT9O9Ov15AN0N58fRewaLcMyRjQGwjtAiArNPbzh1xReGN6CpilvOwvNRej95yIsnZrK3jH/bcy00uX8jxNqlGZWQzEt2sVbay1WkVfnvn4Pbmk6z7bTvg5cnYI5bthL7mD/5E1CM0z3FC1kX+1SjVIF/j1DNPUdyh3TpXgPxK3Lqk3IuBO3m3adpO69U92XNC73sX1Tdqzlwf6g0/LuXGKAkGRJqDEjx478WVJAqnVx+roYoyLcbW3Dq7Li86KBiyrOxg5VADADOif3TAPEu5MA9C3IK8Lni9hITMCs4yJlaX+XwTE6p9gWSDb8PJOWyzjTYkkIgSPEeSN+EpuEEU13K2z63Bogt/AFEh4lG1g+T4LZIERahUe0pM1I6u/NY5sr+tVCRQQTxfyaKYLTZfWGNG7MOX5nNqH0N8U7rgH5HIAdLSv4KZ5acXv32xnhtWSUZ0jUarENKjxxcR0EDUP4t7LPQeUHZjJG/JwsjjLXTw8HV/oU0/d0HaFrMMoXhOWTGlxpda2t736apWRkWFLCBIsVzb/aBgJUrFGDOKd+AEWZsSSFZALrs0hlmL8kxw6QXW2aeBD4axuR6KQt9v3kfrAXBv5ptcWss1JdDeb4QAf6EQDWaz4jcqtNtRMprzztf/9iF2QcDsr3nOJkCZqnHqLQ0A4RDthQUwYjAN716KhJcgnI7JMyov0H0yZvvyk/q37CBEijdYm19knwh+pMqJrSwJcCIyIPAx84hVTHmsFzx55s6+f5DwVffemTznV1mDEELmMosMCliMoDzKKO7nDMuhuBidXGgfz4HUGNCzbvjYuHQkGIanSmQj/zATQ+bvBm+R1C6TqVlN3zd8Gi/rGUzc8VPSvzTmxr8n2/Q9+52Zt++BD02yKmz8G/w4r9MKDXXD8v0TgyD2FLwQRz8DITWWcmt2a1+sk68qLejUcclyVR7IKXa9aJvl4BLSmcFIeYtjtHf3Z2AzjFOVjJXvu9ACRWCFpEV5weTQ/ztCUpGdFOxfZSeFQaU/UpR6vXf25L7G4tchQoUeUYdmLLfGpzB1TBYAk4i0ckSCKM7/yJ7D7iMbGmS0f8eTOywQfQstWpnlATNSskJnj7oW+hIx1I4kzbr3dKJ3uVWM/e6Jlb1sJg1GCTahfAMNOE84x3vsz1vB/UeJ/0NUpl8lYo6egOYyH8HYJi0lpW94IbgK+fPXvI0uAmhGPbOh/i+GpE943ypjJJTlM7MCZfe1h+AXLNCq1roNSrw3VycfPXpnEr9A0dORhHvcAs++3ie/TBWxujbbOyC6xuPBMJDSFZJh71Q8qxlqwrero2JqeAVdvKs9NYXUCDiahmNisuP1Hgya56Z7H2aSgKWLqHzStYI8GMop08n4dBR3KGqGTY0/x+XStAnKccyvjWVwht7cx2hDe58tcebe9WrB30dzxsTutA0Hrp8zZ98gMIrMAxj5vJ6pebJR+SRpKzrst3XocA1Td8bp1B2wA9D4ctyYF7h8AXkfjQQAVwTspGM3f+b5neHT7UhYNa/CNlfY3EiABtm3Nky+zbal4D0FOXWfdQ9+mtLGV8/546Z4Iqze3ESr1LaRNvoMCIeMTa9HQ4lybGbVkOJ/Uebhj+9BqJ8HbHxdxyr1uM8HowwUbkpW9c4YCzYLcVA2xTRbL6AkdZ2Y64z9htkzCRCM5u9fYvagR+1dN4yzw/oF11HZTpe4thh3RzB/fEYZNdUGTFCA5LRvM1/803rHQhBeRnE9VgBbNZegW0BWG0Vsid+Fc3mPiV6a/5NV/xsgzhfEdSvWHC4CNpRFb83zh7CgMxE1+2YAZUw4H6QzjEwsVF0q2pXKa6ezu8magC52iP/RQjhWKsjRR8YMfRIGvbeF3yMtmWOewv2xC0BUnCVeoclkCzKgv0xG1GRgGCVPPFGhhWqS4oue7UtOffXhl6juXzv19DoBzBgXim3UvyPLzhPEWOR3vtS0R+WdcucuFjqxn/q4xfUqeaK9bVVEl7Ef9egE7fRsm2ENs1MeoDX6ZiPb/0d3efwN8It8UR8rgsUDM52zWcVuh8qN7IWbS3R3xgU5OK66wQDwXVUsLFLbU1Tgni8NIBk4m5mjW/TNIQAgNCDpefe8h2vE0A39s3kXbpudybDf79zCP4yWMw1TkZ2UoUFHlnUKi5Kg2o2iVNT4USGNPbXWX9ql/PgqQb8LwsPHUqR5v3GKqy9kYQxU8VYFfbDvwpTAg2q1au1u+boyNzdQs0SIe0B3ELuCWGR3rKhBDGpqv8+bva0PgqK2c6DdaKl8vXB5QM5Op3RDh8zrloNwH/KhJS3tiP1+BDBoTxwwbW47/uJ0UqMq/uFIWniq6nWUqF30kMTLLKBfJ7hqk9v/QISGETJppb7yGV6IK2pOzde24fNnjsGkENJbZoIWPb1SQuAhIMvjPZTI568hGCoeSU40DWjGUMCVIhndabsO02MfhgRBL7j81Bb84LhmLeFVXlsVq3mqoq4pTmygHPmEYIRkxVWfyUS8yiE5UX0Fa9xrjpDl90mwuWVPyG+AkKlsFnOjbc9Q4KsbqGEOYS4ENSy4/LIZsYWyeIMNrm516AFrjMowpuhjtkEPySOh9IwCue5lM5rs1X7M36zcJONxRDTfwojDaNBWNXad0+B8osPV2VWiH5xS12QyCIfey7YrH1i0wuota4FHGk2li63TnTIcMiEDgmILMXhRvPMaBvepPb6+tWEs+vUSbACKLosnoVYP9SYfRCCGvLkjvLpXhDNFfKrBkAeha+RI39CFjUAlCtxqxiCI2gEyeSxfXm8GFV3RH+WMCTZy24ssAael0Q1dBy8ucdJCj5g2xdsvJWDdYY2XFzdWzW6jrwzrFrR6SgtJVjqpUT/GHD8zUPjsfTUOSXcys0r6BEvi+a3WoD0JIER09sdraSnweGBJWYC522Vl9UPjK6fix0I56R6vZ/fRPs7ZioL+ztbHns4LW8Nky/PHp6G9/JMYP097c5s9ZU1chyg4dWoAdEEDqvt7YOA80jNyjMmMhrPOm3axSxo3GkkCQbt59KOZGAijOH8Zf3fUYXtxNE/dOzgFVC8/kg9/0CDOdaJ5KHAI+JbphsOB30MS23rmpnFPG6aYAfyYVEdpg7TUP7mMJUybztYc4+qhfrZLxN14EWKgGbGu8zVkVZXrdaEkhBTpEjwYAlTZ3SDbUdKlmsTjvXkprjKNKIw5C6vynq+0458rOTJQFEe9ED1mQw0hWcdSDo79h6aUrEbPMrJygYViqgeS56WU81rePlLjOVqoZB3ZL5YqJAQYZGisHeCYDS0eTZJvsvQ/V/94nZ3vtO/uC6d7VV1RS3GThszqrUco7wlchJq1KCJ842vPUGmWwvkL8XYN8undgkqEDvjApx+CUJkb3+K0tLl2FMGMfxectoQGoIGBocikbyXF9KheYJ8DM8CWIX7SlGxxsuPX7gF0zeMkjeQ/TPGPTBbvptKgQcQ6pi96RI5SaEC/Qdj1i6H1aTropAJ/WUBWvjd3Y8XYJLHK1yFrEJhc93vFCvDeq0ruP4sB3ErzrfnHdniRcxm5GMYR63+Ml7MTKET0sIW0lullni5fk4ovw0qgvJ0Cg8y5oFGs24Kb6SPmAQdLzNtlXYZcsKzQQ7Hvf4TDQuurdTqHk4f0b13hPq2CYJZHqxUGDUQmXi8AGmsZ0I5DFsZuWG17tnI0/Hey96LwM8yG13bwZsqSrp8sMZ60jfV59Pia1Oron6s3K+Mp3Qof++mEsBiMMSWpR53H69mDPHwpZvlCUFHYejNm/dL0TplZKXkUJXxiFf5hMExqUJX8lzxaYAzwDSZK4YXO5tQSJRSVZpWxzZu294eMOv9L4igTtc2r4pp7nC88qdWJPc22ReoET2dLh9VoXOf4UYdutlH64bN3FzG9PlwVEJ4eMbObUR5r4ebc0RIScE4+EutA/jCRXEBJiybJTFj8bziJVlfTNbzkr/68H5WVwo8VJ69zs9OAJhpPFQHLFEuDndF/TNZZ9XvKmRv/WWSHzRQ7QuHd2JXow/PgzoaiXOtAePS/DRLfSFjNLLMPJbVTv8GQmZLnpVIPe1UppcjibD9zOjVhuhq3bktbGvyctDry0FRSPFyRWPTpBqMbK8v8hXW8jEfJYsl0Kx2ik9SSkS0Lecb+D9rovprsmwmKxpTUmtv46j8aW0obDGo6Pvy1KRQpXz9op+m+8gcNyZ0C84Mux4mQKdCq833i4tQhlhNOpONpH8nd+J5Vv9AwIkQWSCV59VujrrWiY6KhW1vvwQTZZ7GSj8FhCNXpnQbNBVRop/QJr22jYbC2VOi68h5JxRRVELazgs/kJZ/bGsc6DQI/GJElpinEl9t/fH6CGM448IoOKvt9zv8p2rQaOrMCIHTaIN2DoAByjcr2mT3vSMsAMw2b0bIm0LpqYRmA0MwnZMKvh+dsq30eaimROE8gWkOTBceClZBCRg17hI4Y4pUnVzICFum2nm0aRMFVIRdKqwumhvGM8UaHemKGWLZJIgieUEydOPWjZGjco/PRiU2PdApJTd/4xaPi/cWKKhBiH+fjmtP1qzodGQR8HExSsweNLAgMm4dBcmXYTco8XQlgrAA4jIRbEKH2EvCF8OqT4hnO0jrZVqvp4X6Ypa942wPV1e66cacLGJJFbfiSdIsDUJ1gwizg96Dx/KP49cBDCFag3MNy31XR/Rmaum3xsiUH5BCvnFexYutXIeZpma9+LiflPs6IBVjtolmmwjlPyjnWgJA/Yy0D6dAStRukj+jrXqZ6zH6uxLkYz3/EUgvb236ao2ZRy95668T6n0XPP2qnDUdRt7ePCeU4/qV1KXwJjilOBtN+LGV8ITaTe3qDuReB0qZivJWKEKw211YVaKfjGjym0b97ACn/yxrm3lI6S6spLwWSt6+eUTZSpLK28ZU4VoLVlCiv8BuGeHTfBtns4lXQY4Ji5kpLCVMG+oyscx1+UIrztuzSJty/it7ADSpzAx1vqElDH12ZhoEHcoNoz4PYnUfDt+onCvRhvRMAAMYKPEFhXPDwAscLB1vOuoisQnbHNIW0CGbUle6LM3vfX93GHZ07GPc2UgTYxWwdgZBRQVcGHCJUbRo+WDkXtS4SDsgE1ouxyjmP/V0lgm2AMp5fUl2Xnmd7T5cGaL349CUiS2mlXqc1lusHjGM7H085W694ocHqFZx/lxybLhQveptT3X07Tkz1CYtzLZkCCz87/rNsc2BrAlq5w2gsZp4hZnfyx4U8uCBP+aF7/o5n/BtpHB5fjQnskd3CxU2k6I9+JOuxo2DrYk5TWr6u0YVDxSPoQmZU0SXrfiinrkrsWKBimSfpCRp8B+6aVcfUEKIjJ8+WPQF9HJLiA19eM7ZIg/rd/6I9o2qmkA98UODg+hJSv57BM2nhuHRAmPD+HmgQl5jxe6sv0nZuUwJvHuJfLwmk+0KtBlmZ7RZT/oi5lUqpoUIEioiEO+O5UMnWcj8x6CrR9ceM/+PG5wEfmlVCTjot4QCdcyErZJrFluydWomMFmV9g8wLA/ycA3NQDFu5xTmK2dQHuJrxbiwC8mBqy/fUAYkvgNXMUEzc0u0Lz12i5D58ucvdBzHR2vIJDoAOZ5Ke2hK9P/Rw+xcY/ybHZFePXRFuzCZJDginYPWIRXKZXHPb4K/Hjz4fG3En/hhXmh4c8WVzUgNZlv6ULBFJqc8z8s/V9vvVzGnpOCxNN29PyKN1RvWbPQopdwRwVlJ9n/e0jCgjI/YRt78QyOT66cLVPVGeilyYaTr2ZwZEDeYnlAe/BmLZdvCu2NTbRgFTcsSeOU8IPBjRRxDvNqTN+EYPcYImqG2hnVTTcyrvJRYKCWz8pfRQ6qNGH106+TNa0pqjpfuf8+o0B4FZpkOODZBzDW5il3q3phpo1u8HaCuI0USM4gha+lnNZG+ug4edUbpuOz95/1NmaQimBfCptcQvMNfnBRc0LxMYKabQ8WclsacqLuNJzIFy3lGDW6OXkVa/sueQUlgzM9nGzxDhaJKWrAEbUVwYEAkQU9UUbbK6RqRsWYoHMCgwOivzDcG4x+xyKiXHPnRVvt9doDFFHqstXpgO5nhJzmCOd+Pr7jHbvQuwcJklcuMtNY2oddrAQYpuLB3vn2Rd9mXNAbBiSQyUHYmzNC0S1xQGEWNqI9mFqHH4yC+I3fAow0JEZCat1go0vXB1bs563vLPZ70AERUmGoSwDdU/FJ+8yqKrTTwidPkPZWfBBzSd45MLXEpPw88HXb+ysXWJpTaxeUpx4JGxGkZR3Qw96nsxoZyVDbPV6qP+vh8bgRrWQ+KvW1qBHLTkOEr2RUHvamP3bbEN62YWlsgiLJsIp5ZWLLMviljIft9wcdDhvf8hJ2ihAfk0rgOkwxmKOOdDn4YRNVKvfuIDvtXgfOGFICMuoBMokFXfLJ/RsuIPJzCBhKNRPt6PWUBXfwtadGn1EgOcbSjP83mUkbvmzAJ0vXpRtDRRAU4ODsihvILlUjW7drgd15jWzpV2DkcAq7Ny1EgUaKQRVjXPZ73J1KUnD/q1LNtaOt5mhASsAm/4egozJ0pI1Qkr7lIJvkOcMnKwpzXJumE8G4s7oCIz7weubjZF7gHVjrE8uQ6DAFDKru3qVsn0T1s3kpfUBmqTWYBU34HYIZ5avdGhhBXBXw+IrkH+nKcw9s0+VUw2v1DuTWXbw4EimNaj7OUh4z7sKqV1RHb76kEQ27VSzo9+7+edq2e/IhfPRTXy2eClR/+MajGUZJBK/axpMhMkF4Q60GT2h3NtQwmUnFw6dZN5VVUHEWHCkQkpoj9/357mUJzK8r6U9ngMO9uAO3Z/Uv0BZUiRenguad+TmL5crn0SmicGmyXaxAJHq4iHnTTuByXCXVRR9QKfiDlNDM/iXQd4ddrzYwGwQ/kK/m2MuOnOqnLwbYkuynsk3RxI5qsuLqHok+zNMkJtQkebCGRb3lEmYMbuIWB6/M46wuUGeQsogSuvg5MYpMvr0I/wdzyc7CSlDYt4ni5WG7CSqghkj7o8+TMAnEfDSzk3yLKcpBet5H1c0md1lGDytCYbgMccwKwpPq4psebdahmg49VCPJUjCOZHSgp1N/5DxDARctf/Y3ZYeZERLseCOSyR261jrUdkq1OZtheFhzeNGDK9HZG5NUJcNOF25/K6/ue3eNfCfIZTN6PWcvAd1kJX/wBfVB6YVnL+ThcbECn1DVM6fR6floAc1nzw+4QSKLLGCnQm79NmELz6nhcVbm/Gx+t4N1dV08Qs3h05yS71hrksR+Y2jekJyBrrrfiAt4Ww6eTUPC7IuebcT25KcPF6eK2suSWuVzL4nz4l2EIJKw/ZfWpQv6qv2XQ5Ge/eEyzJBrNZLRCCg97snpMeUNhugRfddLtHcC3OKVJJ9O4sx88tzwFQJJwHMOQpjzz9iZiZrcOt+lykXAc10legw0gsKx9etSm3U0AO+xu5xRBYgekN8vcgLgCp7p2yHgprDi2e5ji2rLVTNzxBuE5ujFoEHShFINnm6sz6sJVZ/ISvNhTcR+ENdrSz1/+rB8MZ+g5paH4/YXiP2v9eG7LSabrbfRlcN2dY2RC87Gu/hOHuTKSHTbaUgpemSTM3boTyIPJDJG6qBX3YjJmQKkjP/jFQohoLtsRvE4K2ymoT82NkxV5qEbxDCuCicxn0ebN6yhPFLTXi/a8DiVMo8qYj2AC9zK55fFQ4RJwQevUJNdz/9OZC8qPIap8fRk6GPTxxjoK27lj3snud4nJiwYMhbQ0hojE24ovAmqZ8/2HeGKlVO53sLc7V8pNza5fzG94aqLrhIk4Ux444ZIn+d6uddu7aZZqzG4S9tXz3Uo5T5BfmOvmwcezJ0LXQOv07qMGSgHBChwcx5sNKFm7rA/dmf/D0PKy1wT0jWe/9WZ8f2pPBz3x2NE0ibZ8s+cCZPHpaXczsjAKRlvlm6IiLsTC23LI2+mRmyqv7zrMu6XQm4KasAKA4hbpUBBjTGHIpgZ9/RXC2n4+JBWATv193fClKq8azAVm0+tDfcCQpcWmBImzBzzK8xJGxMrwPBbAMwspaZbHpq4vFZhtUEQO9fajy6C6xMxmnNjwJhAuHBP/K7aJ3iS0V7lxuveAckRgtunsXVPVMijAXFH50/srlQHaTe62+c4qs//0qNgDY52W/LM/ZLN0KQ6gl40oFA8b7HXkvEAU7iErqfYu0KbMtshD16AeFMgPmadlFL4/wazp8xpJAEcikrYOORLxvDMbHXvykRkzfJA1YPj+ODyZrI1BwfM9IKxAKeGRqpBQJF7g/maYUK/4ZFHPcIokzUDdGr/Oju2shIsJSDXpkpx3CGJts+cx6Tm3Q2xDRKBN8vwGcJd6B4CZ44ZZm9FD3Ulo6AlhviDS24PcpMD24xjih1G9AMJposS/Rz9IXy010BNDg4bUT1FGEAa6StertD3GJiRkwPpknsDOnHR4W8FOhOdoQdFHxNlbCoOnRrWXc8Jp9sEq/6lAr9PLApEhooZe7AX+gDqotrft7MAeYbDX/pX0JGOZkRulJJx8MkkdYVdxqZQv6u5u5MUf2XsoNuuDiSVzDHeyU2oUCf1LVS0SoSK0SuOMx0z5tboqZ3MSH+fI9DMRX7IFYxmPTntYtVvOqCdgeIL2VOXmR2LyAMIS/ly/CteR3jjdnyAxxjmNJPHg4xhhVsWz5viTGPl+IKsNQHLIFf6nQeA+7OhHGrKzc6AfJASzXXQNRm+Qlru3QCEyCANcKsRvxFxGy7GDI+NQiaxCcE2EVQnhLDLnAivL8giunMXPXsRvafsM+PVX7IBWkRSZjJdAhfYZVyVnlAmZFXhTzpWUtp7nj3rb9DMCtC0ZXR7+uc+R9gEBH6xKtkDEy5T6OLzuCKqMN0fdK+/4cRed5wwCfofCtZ3yWMkOg95aGkut31gA2yiGNJBhL6SBnDUSHAbKY8kgRYqxMpLLN2N5gtORnxhvSIxFwLFnplKsyGFe6Bkw2P2F8rthxHUQdILmYDyMxIYA0IVhvEpUbQuq4Dq/qUmmmjEWnR+xZj3sgzuDLvCban9XtMinxz5jZka0++GBFhl6oxpkayLkhZYxDVkH3VcvbmoYyPpR4GGJVQnluC5pVMGlensqMpmusAayJbmGY/uMrp9MNAv6jesUNRG1oTdOL0lraBbsMxsvobZEV2+AqxHI7wWf+8Sm1q6uyBUNpjkOfiCQBRgZ+oD2fZdckIh1Osm5yamXlScLijfDuoudyl7sAOw/5zSdQsXyISTi8s/D3OzxvJyfmM1fD6cQFpHGyv3sDkot0KDYRudP9+SMOyyeKdT6WjQzShAmzO7aGkABoms1fRjZwBySeO5Zu7GaK6QKr+raI9uXELUPFcEfO+rv76KzsQ2CQx25WeUWkBpgX54CDLCT2M1Vq3ACSA/LoDz04SXbQu6RYRZSKL1uuFvVfiiQfbhDt+5aaT+PrdIXavH56F2pA1YrNltUujIUB6XtziufaKUa68cAMo0JckMED9g9g8DOWyAUqU1zNs9m1Sd7fWG35n/kT0vvIaxs6jQi6FlsMekZJD6lVeyo5+5NkCJCx39A5yG8cNwM26x/Jde3rQ4W7Giy3hWebTamSt08N+43121YpHhL2/U+EQc7SVqkNujbg8yjmaAWFA0Wnyy6vQOAKoYB2WXWhNwWnD7vREFQe7HSknM3Mt8CPfwnw1DqWThAGcu+kuZk1dhElrksjhSoe7j1+sSfbT5bKHefhaF1DNn0tt/8l2ORcCUiogjdAAiQpYc+o8rCTFltBSMdgj6Fj12X6TfrUhVGYodZIUfYTR8mFKsQNZxJ4JwCdTy2Shk90OyjIyqbRzwyTbR84WR1EKkg1zmGlspMVlFkmKQwugzvZrG78DeeP301b6U6lHVgJprYQpIWy+5AHHZAvixailbix5Br4nuWGKonJbvnZxcFv03HxgBse+F7nym6Mxj/q9ly3QDHQxVrxT+NNtvtdMzDTGtCybGZORS0T6eCy9OK483ENpLbEHtY4KdpHrA+tsrgkEfoVKCZEO1r9BeJpLFZnum1ybKUZcp90P+jDutV86r7YBBcbqAWGvHk3OfRv1VVpNRdT7eJ3mmlrzzogN6IuXVcAf2Dmu4noJEJPAFCzQerLreaw6Pbolbsy39qNwxs9bMZluXPfyKINUbJDNgvG82YyS0u92ofh8l2h75H4CKToD0KWQ8zWa0rqHQh0Gmpdee9KnwSNLGq1MPGmM6P7MfCZGOqItaBTScHp1DNtswdGwcb0HVxJ8q4OsT7qp3aEEWAEBvsLb85kowMOm1JNGI2iioIZ7CLuyuqlmcqxFGzQFqXEx8zMqQDFcXe+XUmNICFqQdiEWo5h1NYDVDwlcLE2M8gDtelUFGl09jkD/k5VACyXvTnYIYn9Z2By+81M2bvKn6PX5LivCXAnJTUCaFcFw9VTuBbBBBKBQn+GtM0/62WGaKXFogTZSXctaq3+QGCs9dGDxweiUPptauSd0K0D/0RMUJC2VSQDR3PaAEjnRhQp573ixXM75J8hgucfIiaZ8VriBFJbl5/RZerwPUb3ysVxzC9Nh5SLypwvKUP49bHibT4TgEK4PcblIeTYZt7hZ31IPoo0tNbRJT64xztb6vNVLVsRrE6UFYU6SosPjuz6zIaUdkMHLMPs8SnYt7iJI2zBAd/Db4zdwACfZCV729U21bRgIbv5rsIDxYY9QaYhPfMK6xd9kKZx25GodwRM7mZ0vzZ1TkADai23VAkfmbgRHSS+dI6zg4QumAKutXbj4+Q8dTYBcPEiwBsYT/rvlWR3Pxk6/eOy3HOc0uamdFDa9/mU7a8P0H6l1V+zJbfiIQABXkHrSIlqP5s7jL7/Pgl2zRo0jk/QddhQi+eDdKCjO3H/zwUj9ztS6DBmeOixTOz9THRqnvcV2IRPwDFpp7GAWZpEA2DsbsqsSaJxuHhdmvxYtmA7IXrFzQR6LG0b7fMX5A0FTl+syvSKYI9ym1LCBG4IxYd/uqwG8bWuwCR/8O6PwY5+MUbE0oFiytd6qD+FHjyvgheR23Yg08zFtfAVBWRwYbZJr9ceXaxhieftF8xCxOlqekqwZitYzPoMj2D6auutQQvc4v6QTiKLeVFyDZ7vrm1OyDgykFcTcWGqO0fCIYK3AOmFHWoKrLuEK6One5tUqH2lH7Dlohw3Xq7MkJCnm6Ak/nrJd0xPC423YgCYLrnyAFSW0+wB55gKQWIqXD9bn8eGp3fPB17SDjsLQjZHWYVkZVx1fqOdgQYj6qPlMWzx9e6no9BKWH/r9AOCTN3FV7XZ88auVwKWdUennmjE1KJ3WUnqS80eBzsgZPD9cOgR0MS3FwdYsxtHJLrKSsYkmzFS6DxtRDHgbuxxH6asV/dfefNtJrgkmoVdeDRdKe3FwtEpn4CKN6ig556WK/SICCX4qYhJwP0wC/Q9qFEioxbcGe2HoyXRmeF8i3h2vnJKnGs3LecbtSM1R6V+HOATbiAFwWukBioYCrMemp5/VN2CJM195qB78ZFIUicvBp9PJeMp9mFmMOPjHz88R5+lEHGbIro+oRO3MaEarZTRGEpYJoI7F4CeYETDRzdRHBNcpOfuH6RLUbvfC/yJ4NI4UxRrLklNwaQOFaP0/wg0UxNPbnuN5eMsWN1L3oDuTK5OtwTDhq5WOQrrJtljs5z5423nUEBCnYC8Hf68MS2RVtRx3r6AnoZpBfd/sHb0xnxhd5EvnyUx5frFAFZ7B/GE4sU4n1uauTd9dNnl5aZUeGngo+TW3ONW/FF2yFgeWCSA7ezf+/1mXpAGGXmk/b6lpD5jhbDZAIriC9XZchwzfZAkcOHJjqTvL/x3ZPkIRo5DyWZTNlX7eRAcoYEd0wfNMCS0kKfN5ccwOWP5w63q8bGwE50byt7EJZy5og+cpKRzXxhpznUkA3QmxfA6g+WkeD3d7mDScR6qbAzKPNr4FZZ5Hlq0iWaS7E1HQ4hcI2V7jgLpaVFOufvFUIxOkPibsJ3hM2c8Huw6LuDOow2r2CNUPTK7NDNbTUDtqjbdND3vECbjU+dLNuZtfMOFGoi1+OgFzxuf4AFkId6pU/oWSCdTVczVj+8t9f85oStwRjo78GNGuSM1svk82zfJFXeQdKNLoHeGYsRYdKaCtTK81I8rka3DaJJ0m1LyxvdoL+8jB/m3LFiOqR5mSfxV8YQ8U1RDhAsPW813RqkuRYC6aOrMuDBuDHIIWHpIjWn6Wv9ymNhH69TlX0Ed4KqeZx6Zf/w3Hq5ST4hCCC1TxM1AFRC5deZA222Z13N06ysPIwxQKM6LEmHO2bCY/qMaF//uDjevg2zseo964A0dW39KbZznftWd+IG9cS+uWMsCEXLTbSNfJ3S+J4hUiYfUBXRpn7M9WSS4A1+B7IrmZwz39BMz2zL8UYtvRU7xF6jCV6+d0arTwLfBKlT54rIO7lJghhQUO+DkdIndnsjs/J/6zaO2VMs1gGPDLLsxkvxIRiLPUaUGXQZxpinLKrn6IF/2GVml+9fA/vhre/ETwb9kPP0A4vgv+y102Mo6HGc6WgKQTQw1Lv2fI+X7hsrXgWw7Qg4wodXtBqjakY/NYOUfmp6FtOcKJraVgy+ShhIGFLOl9lBekKNZg6AIbIk11vHuA0dRbQTBQOe/opZSb+k8HvedBN6SxQlx9tQuZlMpBdRE7Fc1sNy+Xx8C6HlZn7w3nCsfunHZMSART6xgxMJTZjBX9wiqJe5G31T8XQ6oeUNY5J8YQYt1igpfcmIEOJKLkqjSMkAIK/Z8OGX4lxvlCoVbXxqwQB0rIJCOa1G2m7tDEKnR5A+0j6RuM1qAHreyDmGPnP7K5hg8cQ1UhQ+NYU4x0c2pSoor7Me75EE0BAu+fC0dY3u05anu13+AF+1kCrsA0aplJN/oLLTu0ps9wAxKAYyE0tKZOyUchv2TWFS8Xuds0EUQv5TpSveECCLxdtdI840jh0jdRuFdMr+3GGryxTThRSRdDXbHbdqbFDM4zup9Awjm1KMFFgC5zhhwsMczZY0Plfe2wLiqZvPXmxwpcuDX1S8Bva/q6qjF0qXqtDt0qzLxkykuenLkvdvjcAEDp0MDGAUBUCDAx2xh26MavuTDfPlZRv3HUbId4cWtxM9ErL5SkkTTzKIHxxIAKfOxAA9xv2Q3oTxjvdE4ZCihjNkAO2UZq+8Ovrbn0NVgDc9KwUG/yV2dL7QNuhPrWWjgMZe7GP7setVdBBvsLhdipic+vlISuR87DwyaMbVU+cU+nHj2DrYzlA1VxmYv9GFIW4YK7hY13+42xHhrO9ogAS5l7V80VHGz1WdpWfdWDhH7JSCaEpv2nHsPt71fJLIr5ry/WZDtFklEuUELnd12NLz8wnm6X0uexl84la4XEjopmmpZwRdMla8D8Xs4OdcZqOFsm0tJIhHdVzmwvhOcexKU+hEiDW4zjh1x+I3eroslMq/K50tMHJmVFZGMFmqYb/VcH3gZuOLpDFkUZz41aM2wvPTazHinK15yqBj545MvkHWwPy5Zyb7IsbHsZTfmO95/5VmD4bH1ChiZZvfFWflKw3oxNkdS9EOHkCbuR1nXMlEhONriGR5cSXU9aTC/Dgd2IBgjuO9Ds5OwbGGFY+iDfnqRhtvF4lcOxkgEw2KWm7Kb1nvQXapDdmBudNofTQVAoMqSU/OTH2wztK97uoq2mTha/8YM6rFewMyOQKxzpQmbcbOyFkeMphuz62AruCsclbCVVczpRzSmo7+cED3DZe7ISoCucGr8vbIRuv9/89rHLvBwzcTrz/HKeL9LPVe9FMW4w1WgxiHi6vx8+2yK1roBzMD/FZHXkLp+PedRJLvj1fqpggaj9Z8Qyz80PU7OilaG1YgYvj4hz8q/SrQ668hh6OzjvKrLp1SlxP9D+ZFdzdNMlS7aSCA/Ii16UsbITVunAVvfQHEayz6IwAOuli1zJ9xFMVs3p0AFJUA8mjjr1w7kB5rOblmTC56OL+DwNFxIGcRMh/8Hst249aR9TujuPwvJM3GwJhzn9TvQ9sgeFUscAx2wwmSlWEIGITZu+HUspjrzawjBEzZ+NravCYWTRxwl2Y9wgaPGdKIv2UTxH94xdkmt+ySdfiRMcULGbcHo1qlPC64yA6NIjucjpywbK+b6WDAYSwuIttsoLMFwhoPp/DUfkfwqAg5hvqCs8peGq+p+8hJYRw2G6wln4hADeIcSkoR6hPEOyyLs22WdFe8z86aubwe1E+AiB9jKoPYZaGd6xR6S6xCzlfSK75EMrYMm2BEzQXVm+OuqnGf5nofvapstBSLfqUz1NWQxUQ8Ob/+6zcjbCIdxxlB7VIh8xLb2JuVL0wsHAlUwYlJ3QRfEPfPchHw3bLNeUrpY/FiQie7uRfP3aQFLgtJQn+5FApfCCQgdWQDJcu10q9lkMQ/TMXLxTq8bH58V9NQso5ATt+gca4J0VcX9pokkg97guOPYBJb1IOYfco9XCUGvYBuXYksi2o/qLIx4gwCefDulw51UUdwqyOFJ6cYoRwKBFxY0Fx/9THg5sxSFRojynUdPRf1KmKwDjBbwFuxFmzrYK1oZ/1F1hJD52mi6LdiaH1odCw/dd0W/C0przkXCl1LgEMkXFEg7ExlLqA5nBvuIKc8vSO3hy+tnBaHmBJg1x7v5wLolEchrnQDEAGissTfl7sfiyzgvhZkVATUQo+1JzKWH+KqaKsyJctWhBZQ29bYTn+38BFqQ4ElhekmNl1+W0jnvd3t8tpV4dS4sqP4bHSipw+A3PiokkQlCB4cxEkc0Kaz+lVx0/kpaWunyrfYyy6aG5VNUe2tANI+rwvrpWU8ZDyJ02bUHOxrVP8Y0XhpkuJJKNbUnlDHRiF0+9gSPjAuez+dfpFb0cEIVeQdQEN3R25eRuKcBt7XXUaAJDG+22Sw6SCauGYVr1R5n4jOPIFE7vo0f9MagtZ+ymCFuQzixnWJuc8Zz7Dxk8+rukN1CUcOD9+rH8tUKBw5jXxhen6kxW0fBo5jPd2Vn80TCP7XCKStCCVQ8QHdxeCoBQTTxueeidx8EmuiNmO1k3ptk5vBBOKwDdDaHSlNYmjh0T+6zPBRX11BIxOckM7zByLJeolyNilGXfijjFOgaNKnRYovdwPc1KrXbmmzhD8mcWdNz1dUaZqWwSsAo1VcUHGIoqDENlTXzCCzSZRwHJ2FQJ/HlZY0wHGEqicQo5JClFr23uYT/GpksQp0mlIiL/R+TOq5GvOI/VrSWX3ltD923kGnqYManuS4RmPZvUhj2RWK0dR0o4uVpjP2dJ7+Sx0IMTdOFzJm0aFvlAxeKQfnBP2tBdwqzGxrvw+ogklIEk97eHg3uGxFe8ubsXccQ/B7q3z8BaBg9q+kgTYmyHRYLQMwDoRo5CEq/m7hGcGTacjPoripunJEkn6VaNO7HGC0TVo6RRJ8quPyUvZrWfUj/HonRjK6bAC7iBwjNLR+DByYTWPjFJAYCn0WBaRVla6lo2FQhdFmX4UBR3PQNaCyUQq+KwZZLWRiMl6qtetLHgicngo6tJXc8iWNuuI2xdL+PtGnmniA3VW19OA2e035x5aCRii/fd37eOAm0ZN/vktpevok4YTdFDaYk7rMkGkQKF8BTUAD9SlRS2h3b0/9aoO6c3uqsXH9jGaTvZBnJo8LG5jPs/CsXKhS3l5lWwfaFFWHE95rLx4P156uyHlP1QyA+gnXHAhYQd/cy9G+4435UnJWfrsg0fxMXmZgJBqxELjGySvv1qRKxv9CYbkUEi6Ubz4auezYpPkA7fEH40tZ+hwUfsQNs0SVR7hMM+gcuehyWb6OT7CBWkZjI2CbbVsgffj6kkAfiLO5o+j+ITJH4+arH1g2yHkqSpmWtGaAgH4Trjh0eA59WqxuXaDeDhzl6axbYwSA9MHYsS92nAOyZj2ShcsjuLJ0E163dJc2viq3pnVLpWnQ/zuZE5ECU3ondWC43nx8GIdum+ufbDSHUILW2OEBWZFPEQWYr2c2WKArIUEsGiPDDq23MLikAXGiyspGK2+RcX8rPO8QkXEZ46aSziqSbGsaV9mrA6hWTIJLFQManoin4e78lNJjzDPJKQaLCBg5XmNsMdFdeMSwZSoxGphyAUI5x26EhkJmalYIccwUJUSusRDsyXI580AnWRye/0Z/cdWnGurKxxcyRjFqcwbNaAEjUcby+Lfd5WGMibv5UZ28QGIlsEL2ZSFlueihWUjePTjq7F1stBlBL39aHGcweGjxdenJU3DUe8PouJct2fVBr1Vi455UGPSp9gsklXnzm63R26s2JkHsGmGY6zaNsa+C7mXCx3W3Tig6r5ccPzwxM+xC8wi2IOiKn6QpCU6pah7PHk+YbVotn8RI5ckHAH92Ri0LgtMqgs2/TDfd81HIl3dgj+oZOBOb+ijHlP+Ib04Y4kdZr2NcBSBIpzZ3ErrtGbYbABuX4IOSVpFvx0HdNwgigjz963IACVMSPNOd85LugDrIHdaGdIW6bKeH/ygwKRZBdhRrsEAKH+ZzobEtU6b3i7496kTe2/soDlMlIy4UfeGBvhmoWXfGAC5VRQwQ8CPECSHCQU1F61WDIlO8ccsyNj1OgOmRTsVzRc6pXUiTuN+FELZ1CH/tGS7MY1E38ujCxtbxA5OSTilK2St61Q5nGe/EZedt9HKgzVWbyHxwCoNsUA2Eiv25ct4rqWn8/2vAbISZjsrYOkKJfCDCDtVGZC07VnHGJDJiEfqMYu9WLtmAF9ncjqFqSiY0ekCiz/um36AQHtJDCz0SuMQ/KohsnB6KmnGmWXHK2zb+eNmoK4LbTdNvf5wsI7x0HeIlXccoYH+uD8fepZSlR1+72K4zxxgxAQU2ckvarAKO+kKJAwDpm3Z7dcUd/BZFNTtEc2ka8dZoL0IrjTVDcd+RfspyfPenm4n36D2JDFyG6NFUnalAuCjMWmCibKgP3WsWrqaJF8fokApLzOEbg48+OUCvPJGzwAT+zrMNcicgbhN71qeyEe3pGHqk0YlSdDfVYzfOATuxPSFRdML1sukRQGjzOLRwEPK01STxsCEC8bRe86raNoYERmNcH8eup6McywV9t5UM2yWANu9titw1++jl0NN58hNOWR5zI4o6yOhZJXBq3BVnmBbE3lZt5gg+nkkuvzLlAj46fuTXNAbYBjLjIgQ6MqGafoPJ6hj5IlW7Bph5dp46zZbW3ywcajFRyeWp5NKOmc2WeDYEl6qmTrtmVlkPeoMi6wAogVaEa/2UpaGFOBe1iO7X+SNNZxzniW2ZhwjoyRbS+PbAZlL/5dCRHweYIizqHXvcxtcnvpBw1ceYkmZJQJ+ljiwhnzClS5T18i3HakL9yDxxrrhXQUF0q3ZmhX7y1OKq4PJd+3nsFiOZw6NFFZZUV87fsayY2TP8gKszRXOCHXqEWwypjtOu7OcO5WgCc32ErK2RHqr634fmMhZHgIv/mVy786da49bIdhwZIDLSec1TjIuPj2IQ1LCFcVDayD+Ro/r8ObvIvKGRyKl3sf1baK6BqFzZEEeTvUef/x/nbW5lizYi6L6z4Q5YlCy1YZY9bFjgy8OxRlbZiN3NtwOCvujBMilX0bi2WQ97o7L/r3vChuA9F7Pxne+hBjxIYJw7iBbHES+Ru0DS/rI1UDJ7SsPRMyFg/XbiTKK8M6gWx3aVVinT94DwvuPct1DXt0Rf9VNaOZLCUG16ViEnYva9f0VybqklFPHC5DNzy7+6F7ruRj1gzP2r0F1gOZaLEan0QI2I6XYviTAJkliGTJbNQmXC5rgmCInosLWUFFSzJZFfWrKIXr/1w2RyBiuOJ+MvQmiEzC6xdX9EQI4yeTiIEv6op6sXKisoo5hlnD1lY+es4Fksh6jEaose5UmbosuiiTYX0W1jOATXjDbZhxgf3npkvf0c/1xhIf88w+fmTt56XipIAt3jc0/J8Pc1gzCFbS2e3ZEQcR/tZjXcjAndEHL4NhAxQI8eKz3Advwm9m2dbMQEDcWOGPyaNcyt5dfDTsdTbHXdtsOUJQh5rO8QC+x8GwfqC0R6vaY9sOl6G1/MuXzpbmhwkaAXEH+787lyWhkbci80elGukrM5eFOZeuk5WG/PCVDUV76LrgGPujj8hwmNwZjQoKcV0YUy7Mo/BjhQmet5J2KtQT+WXf23JSPZjI3og31152AK2Rd2kDlP5hbFArl7q+8HEemcHnIJJ4AGkRBOI4nOD9o/jEsK0LIsNy/NT0m88qKVq8YgvT9aUzMhxcUBfYmr+n1tDagaKyQzkcY+5S3EQgP0wy4GQ0WYY98tIvnamEf5DaXZVhAZB/l3AlW0CQLLL78fv4K/s/mClMmI7aofY3ppEZKCK8yGrF+HCBj8xbaF0mFqMene7FBKilM5ZjJ7QQ5FSptw0e0JetuJjuqWJwTIe1gYCEUL5AtjVIsSKtPH15gf3DsxXVntJZug84je27zkb/wkfGUJoR83a/ic8H8VMkT/XWQ61XFmZID0NyWPv63Nd3mafziu2mGsoLrtWcSyhOuaHClDAvJ/QXl17BWpo5QHudTAprUIFk26l5Kdj2AFsy4YDmSq77NfcVa5iaVn0tnlB1vx7OWEfdUzjCJ+DntT33hPJI7T6dAtK/KfX6SwoDH97hx0rVKw93fx/hnlWkKe46c18jvZ+yxEWscu08dDvtDf2gIGZBw9n3uiIcDEDz9Q86DhQ40M6aYehWJI3svXiCy1hN0PSxpHoSrg0H2Mfbf/vxrDSnlrwyYzvK7EeMWrUfmj+86BRtNyS8tOVF/K8k8CJSwAJ7RjnDKxNlk920ldHWN5xls9xwZ03aIwsHFqkHElmiR/jKx6nHtkyZF5S17TPgh/idBRiCn6V9XP0RKOjQOmG6ErB6wHBDoc+QuoQ27MdCbpFiO7L5ksPddWH2uF6HN/7daVw8ycSQObBX1vTM7U8yIAriXmdkUdsfo+HBe3FCZ2mLZinzz/BosQQLIQLI3IVco0LHdUzUU1OyE4MjL2pN6T7GrjffKWi/DbQM+FWYCKxNnOxUTDPMN+KDMBgLNoDwJoBueoEWDW8wpAu6sSm3g4v2uXoaErsUI/FcBcECFviK3QPn/9hkx+BJQbounGQkoLGbCe2MCqRUflYMsy3gq1KS7iDoB2o9hpVkL+E0dSeOBH40lEiH59UyVao7Qv/raLc1boIwemhZmiaAybEiOQ2H9mPN2wOejxLmNbmF9DQ3f8GMS1f79b0oqY2bGvY4bQC+1FgTJvTWrQ9ZU02qA1tPh6Ib0dG3eYRFXRB8/mCyuUV3gSCTIGRTOtJbgzQ2sOwYvknQajxgIFGFH5kyggK2g1RaxGWZb2iCFuNhTZFu/+Plbt971IaptvGGVyWeee+JlQxNKfoP6tPlSMjANZCyVfl0nKeKYcwYCGhs6dtRuUUb1ZL4YD1CmFJ0qxVDBc0aTbzcipmg/uTOhQWm3OpxSoULao2D5rTcTcM1COqYXxLX2Qxxzr8sJ+k76bGDQMfGJeeLGiinNb2x2YIS+fnZthj7dieA61aDDXvs6QwrNV3G5BCv0ncZSEeMkUwzvn6Ph+kJWap97RZviLkhAtzFWYuh4A8r6lN4kyZK6AZfI7kJnyO9Gg6n/OB77E60B5mC/1Weq+Eb5VaB203IpI9kmNrdy65MMWfF212ht/UQ4UfYT2+Gn3vfd4nLkOkP1Mt2Mc696tjmo90t9By7VbNLlEmTfJ2mV9+duatbD9b2RQxIw0CdcHyP9HXNuo9Ha0RnKDrdPvfbv/+XLiTqJhcWloc2sA9t7w2bYo9+XuUKzGKLoyznlQYlgWwRIZqq8ATkCNOcALxEbn8DBdIDJZkiW+KkMZTpjLYVc9KLQLV7XkNRJSSWhjqSWzhqwGUsGiErqHjzASvnrRHqHxeLgGYV3c+v9fCcv2rqQVHjDn6ZoMpxjfqnIOnm4vICoaudiDosI4pvE52BXDnKx3C06ViSXxG5WRYswc63WeGj67Ps5h0i69sb/pEb4cWIFEcl1rf0f6ylVR57Hjz0z309UaC21ecfMK/qR6a7u5VJrG0lv9R3lQGpa09cvGzq9z71qnLIRefYt0VnqHhDVYe7m0Pc8dvyh1IXRZcv9nKrbmwxJBl5l19KA5DekiWJR3/zzbOKSSLxGm2JP6kjc9IDQm6/DeWvbHqZj2NAUVzkG9Pg/CZiUk9bfHqPa0xm/beWtPt8DzsVHtSfeswwRHDzPqzTENE1OOjw4hYCG8QOCzrTV4xQBRPSORKVDrD5xLYgUnVeUjCLDCWCTO3eIZGDiE4DbmSYJ7/wAKgJpry/+0pGbWrR5OI4EDvb452KJNbbGPyQKnn1+deR0QvVt1i8/SLMWFj/dkTvFKH/dOM1cVE7ea/ORxcsn/HadFNYgEQJjItHsftLCGM0X87hWRVi0NCeDyn6eDneIramsjgQlK8QSy5hXsdC0L/zVorPh5E/9ULiFKg5JCJiN97bjaPBin70NA+IqUkZh64ZVpuls8CXzOOq6hnZTFoAqYjowbe34vCp8PjCwYUpSuUJjjcJBH//gTSwDaPi1QcUQawd8JZBMHExxleBSSgrRw4LAhzs0KVtm8PWkda9Zd1jFBmGbzLzO+Ec9CGTMUT/IjZ6WJaVuzPNbUaFy6brhPp5NKeulAnSU43U7BmGyRJbnfydUnS2mLKkYkquruBjzQPx4kPC+LelTIfGbMppmwV4oPwjIsjYe6Ru0bLAlaPIOFIcPAA12BvNYPYnqq0AsT62+weGVLi+F8GMz/8EzNP+gJDDDjYqczjVu+fR1k5Kh/jl5uPQSN3Y7gpZWs/a/q9mf/aaVbVn7L9uKpssVL6f71BvHe6wVtDhAmb9dUdZGeC0hjxcPa2JEVUeaydv4N+smNPJputu0F3PR3DQXmpoF3ZiqzcjE3nUIGUCJQY+pFDRUR6nlNbpTHo/ek4HfGAdbgN7nZRjNY3hvbTVEw4xRW7QAQK7OYuGPfHrOKroT0hrSdbsXO2yJ/b2rCK22HzAam1/TSc8zIdzxF60hw2/A6b9GNBT9s+nYio4kY0OwmEyUDJOiJPlhzKChrnsMjdf1GGVof2o5zoF74fFxJfMF733neudTx2GR30uXzFCGyH0V4iGMclPutRdFDBgovUvwHLOODy7e06sVEmNbUHRQbbiERd8ClLwpgZnk/WQ5oKpt5GWqWA9RcQCSVndsxRpsH0enouE0fzKbUg6Zf01qu1FOEzUJHpDpFZoZrCBN/UTTCv35qBKSKvMp4P06yaUAJmuqOx1EmIUglphYu03wF8QUBllTftCPDjeNb9Y+pNjIWYGrO/0/BAo093x5a6CiEwwihoPRlvfBs9LqhqjhE+/cg8isa1jY2R1WTU6hmqcrxAEKi5pGqWoR9vrQ5F6305u9TSqO9HADp/4R81vZ+g58oHqzdt3J2cxHR7NOof/Day3TIxe+Zot000z4X2i5dPIoc2omp16+6XYtmKOj+0+ZNbCe2eAsaSEbqVrmoJZDH71XEIPdfHyYuSbwMUG7g2Q9/I3ZKxA6CegYP+iN1S1lBGDRt8gPMpR9n0p2sDLz/r9axQTAOWGsPYImQxn+BbQkC3kAKwlyt6PoYFdneIFM6dqCuV20duto8EX/iEZriwBdFyoAqulAApQDXLqGqT3QYi3qD+SyijdoHebqkOVA5sJ1ElE2LH2U3KjNC8BsximJpriM+JlUcN69nYIkhSl0osAlvwxkIMnRqNBkBVlnKeEmo5yKzMU0OIIZMzpPvOoySWJaXzO6JqS9k28M1aOfwC83BtoFS0K7wCaHTA/Ua2e1Uy0QwbjIvy5VfyjWxZyiEgSWx/hZn2GbKG7R/s/IAA+OpWFOwP9td3uADqDlSfnZkNZzy18cuPI7Ox9y2NXqW8mwi9EdTWWvQfXkHo0uLe9nMxvCEf0lelU3RrWzkHcjFyISbVR20ikIWGNbUtg9yH68gioCHQkyzVURXIk1z68si2GWV5oj6q7dNdC5o4rj7XfJp5ZSkxKsiuTu9yYn/4lS9iaDG9lX47P7Hib5uHFDOxK8hfLNU8o77OfM95jiyDtuIcOd5iOnNC58i2I6PqP+MCR0FjuAt+w09baqVMUlFuVyFXzbmkoYewsYLh9n/uFC/qLSoRD4oae8ffgcSZQVcnb/19EW8ewHJU3OElEhdKGGVYVSu/VDrRU89ADoHCQ6ENh/b3jlngZojZVaG8wZO3YRr25C1OxCvctwkPoRVc+S6On2a1A2ArM5zLeSHV/eZbMv7O8LQ1OGqaFOSkyl7KIcNeiYMkGfdQV6CGdUk8PISSkbdFv9AVu0hjdQBKigQ4kLBQ6fx7k/rvDCqEBWfA8O6P+Mvg3THhJDcvhQNT95zRBGPjMkf9Ov2Hr0PUnt20cLy1aek9MUfJ5dnQQSLiZ98mvfBVNzknhTY4GS+y0mVp4kI0zivHJr++CbNFT/04GPwM0lsNIRhHp5L79pLTNS/fkBeW3/hsc2PBmeQq8nMMn4KsD+ez8RlzE1IIrgBFoiiXKwsciqO5o9h9aZtGIGV7LgULRpx0ooCPpaK6qcRRa/WlPNemBWvdhGjw6Xz8wsLpppu+kqXoh9lmgcLJR55u9M1KldnysUHfDLI9x0E4OKbwoHpMurmHD4Op0abmpvP6vTwCT7FzAw64brSGQ2qTzj9drbdKCx315ZTFJugX/OfcdM1aMKF7/7WEiTKM9sBfbGsP/2farovxXrhtf8fuyeWFj0X4DhrQ4bJSIhAm3zK4BBe7zXfOTCcAN+9eZ5Y3hcH+7A+gpTkQkhZgIUpr8wINjfpEjtdlDvhVw+YDavFsULX5MW1kB780y0q05EClzfnwhMr8J3mdBa7sQS+4Q671htUCSpfFkwR3HpLF7f9Yi2nYu3QRzlC9UCytJWbpmdszqY9TepxEG+S5hWCkBkk76b7vTVr/1GZSDtVNmNDEbJ9qwKfNkqkOVWCcaHz/fup59o3XotEkmzGuDNlKsl3Foh1/8gS0xHjQ+TWg2V02rUSACYtv6ni/78ZKdPykyTFD5U6UMWj7eBS71IdC4rePeBPlexKzWjHFOlkKu56c4Zc2ZpUBum9zDfjVcx7lk3YGuUvOkf9W+DFygv1jlksuvYp4Asut2iSYBjHUNkTwTpPSfpjLJa3RkjpLMvBQVNR5vhgQCpnnAlQ6wKW8CO9JBcjk4oaeokB8SCy5RaKBjelmWo9z1dyizAmew5HW3FDG281jHOK4MzgFDNs26zf6Sx80v5QDJeMTEkkmjrXXlH7LxHGYRdTaH+AuSypPvXgKhIHvQNyO2SuPvG+kfctDWvZNRpQULejdbJtIWe8/oQpSBj5PEKmE4dTlRuUO7XQZWNyYbo3yd1+Srx9Xr7nrQxfGMVeEFBhQcliHe7sy7zCd20pk2KgfiABrUj/dLoHVZ+1pFQILneGFzKxQRrFCXBeTc5tOw9X5Dl3xmdVzlwfn2X+xvsUBLJxT+kkKESyQA3xOixCkG2iw2dz81oLHhUl8C+ug+t+H7YiPQQLcreycqTxXAlvDGBnCg7thuwHCc9ykKEA26pWmAnMUnlVRNoV0ysTDifmB/zRnjW2gQ40Erd4XkDUbJlXFb4kNgrS7QsLw+MpaEYmV8K9MTtEU3HMeOe0XBtHVeWKAGsFIqdb0B4FmFdsKD1QGRs6lV8hKrscwj6nSPurnGn8HarCu93BFuSAsNQ7FkSlKRQ9XBqUvK1yBXF1dmyO4if1xvXozX7OgSSBmymZ/ncUGy9Qfxl2u+16CeL5dcRLo8nTUc7+G6dloQBQmoY+3mbF/KSc1lX/6u/tTUrSMOGOHi0k05haUGq36ODt84xz/Uw6I2OWvcKO3r2Hc5qjKENIA82elakJBhWV6vW9hUqj7wouxEgP70/LP+RwJwpOJD5BQvVArEp9MAOC1pRgoLd8e39wZBiKxgVAUD+LabzWYeVjWQdxoYHttQmmYqdUh1Q3iW2JnYvblyMtF8BpyOmJhVYhgtkM1j1Ud5SgOcCSDkEnNuTlhyxQygzERxC3X0hFBiOLtFp6D8cWp8m9GsEcOwDzqiK2HHdrtJNnqNCmdDN/+n5igV6A/sMrcgkF1Ys4bOCQuI4jsi04xS/u6cNKFiyiLzYW3P88vW8zUlAL4b1b71NVk6/mzWQ5up+LXp4Gpr9vnrJElXCaY0qgN8VP1zA6uR7vw0/W0Pr3dUVCH7m14b3OznE6bOsNCxGq0gEz14FKiJTyTE9qKeFzPUfl7YMfSpcj9lPcsHb1aMtvxCGAMbifle8U6Q3IxZxZoNffvyFLM/OPIZv7RYOqoF2cjbnm4xFfKCh52HGn21E7pWiqYtqsCZfkUJCUCTQpTAMgsLz5Jj0aBf1PGCnqfyMHj83uUmtKCNwYKisaFMHlSzY+/LtuUxP8t1Ld6vqfbrZvv0/hG/b4iHOi2BhF1APlr/LZ+CzrPh1+D5GM50TVXp3pl5U7GSvVGRLSE0VbHcBUkLQLfrVM0IZG/40iQann76ehd+zswL77/J4VgSPr1avZdrzr/t/DPAx2H5OvMdUYYpcpkawYn0bXmEdmRqE2QKL01BFQXqhX2CfF9jTx1pEVURa36mKqKKU+TvWyRPT4jpyfLBJJWP0DDjOIVlr27nv0ZNXPgTph9QmpwVwWuDcvVgec4tnlb6aeto1KHfD1klDQGgXaD9GGLYrYbRjyTR8KbzS9U2QY1wmV4f6pT5rYG4XIRpYaZRqN33z2cPZXrevNJqSE3qyqd1QlLnWdWe0VP7i0zVYhME7rmbbFU86AroW4wXDjIl4Xv4tZTwYtGJALhp58NX9C7LSVeBcoDkXw0zrTKjFBbhIXKeQ/Feq88K3Qvpj/cSyJpUD4O0BfuHDp2zhQDSaJPO/DdykrKJUrxp0VdLIhVxqjrz0wFdx+c4YOd1YRzN19+3ZR351oOs8seTM5Y1WNgzwZSsu8FYrgTJ0JsWhe9JqAIncUXzlIwoldeKaL1stdhhAcc1G+BoRlIi/cRSvawRydrlle6XtrPQ0u3/13epH1PZF+Zg0jQ/I+XQH4/G88OIm3IFO+d09Lh+qJbxPdDKsoCKxJFVVKGQJ09B0yZmC8iQbiRZ8bx26mJIcMd8ea4ynRIxnQ5MYjAcfDnBFTgHVqG7Juuh6qHlObKdJ6EfQ6vkHZ8RaB//hRLZ/4MCadsJuoa23eQBFx3p+Q1wRJb7Oxneef7k92nzRPE4znsLOdFsrZ42uGsP06MmlJ231r2KeHrkiz5L5r1k216ABNYpO7EmLda3tgay7TKZPzxQSXE8iYfmIbQyJeEA9LbOy2NLtPIhehdIF1hONktxzQpiZHLh5HAEEzcGb7x+l0PMPOTm2Rtg+bC604cMNhy1FajR4Z33Y+HNWEDTdVIZoRauWCs0fkoSez6hG0qpc6PO3eEjIXoiCq6j4v/b4zUZrz246Qk3VPCkbRFAm00HwDqknj/t8riQrXfsdUTBYVue61Av5AncMV/b7jxc/RFN1NQNjtd/qksKKe7Vo8mbpS0LWIOSaECXuTajWynOOVV9qt6oYwjgxM+eLOit9iQSafj+ULkptcUdnLl1MjtNG8lYVO8EqcrzkirgnSQBNZOWYgkrAtOUo2j3fOpsJLUmkB0eFP1CCaFYH24ysxt9EQYxrZ2I2gxbEqfk0l2lZS2W8m+YoXlqaiSc0MKDi5QetJdUuYgrrgjml622a837aDurf5JRnR2iMSS3WtIAk7EfAQaKinHN9KrvzBKHk4XOr8MRxiF4JSzFzadSyRNV9WCEAUhItexTsGcIz8CYBlPnBvs6PndXJS4XuTYfqnNTUk5RifDiAXk+Li5MnDxQJZoiAnc6b1WkYByRBaBWu5/OE7JPX3/tjn97rvD9vFfQ6W+U3BJWM6Lr3dWT6sv/0wuY3r8y/TNiVjYvJyDgGE1ZjArTCLqoyDhxGsWaeQJsexPyIdsyoBJSe0kY+QaxkotpTvSxIaGacoqzOlIQRZhVonpSiE2O457Zb8RMqHP0lApYUztRjrPDbNqbmpLwWKo5HXo/0XRch5Y8FMXYxronFFFg2tIwmFrGb/xJ9tSTm7DbOpCXN/Ery1xUh4gu/clTet0x8Ks24S4WnJJcLT6BdpN//7X+O/pIMYOgypCyrj5ZfjTAVHwE8Ob6aAiplA7iyI65pblL5+RsTGYOrUobv5II8QkkUqX99gFZAr+hTDUknH0cdlwIFZvzRiKkeubrwoG0Ozwso6dc4sC0HiG9bGB7cTiQ2ACRNPjsUe7C6H42ykdwe0KcaVnLNZq/GuuEaSL2hHQWvNNaiEYEXjGGHEV2BGOXI4aTGcyvbJ9nf2062HU+qniW1FTa9JnH22La6u/r9nhfgcveFafOfry2VP3TW8kkXkX2QEdKVBOhmyWXHGzh9GdC5TUiWTB0CvSH9EQR3QoVlz7+m24NAjf+S2OY5BmgljHHkgkyVtPb1xMwS63UXcfP7jt4h7bCm6HGR2+7H7uLHiFVRPjr64joC/zDWDQ+ze1uQ0entIZgt+sga1hLnXtTKin4X/ofAkNDrxB8pFskZGXcrzGYhesoa++KDd9jr4SSRVlvI3nU2+/if+c+g319QDnB/SmANPKlx+3Pr06yvAp4Lfnml6MRgx70i6ztM7ot0tphInqbkw7FEJFMTIQQ/6qix0RPnEanolCACZYpd1HHN1+iRYDONdlXuGq52sQixwuXCgoHs99VUynozOHScdGO/4LADwAFVBvdFv/kdL+9w9vAvMZWwkxfr6FNG7bA+ASubrWWEroImkvVih6oHK3g6KhVWU1fHbR6NBEJ2SIxIp+/IYbcRMMkxWA5JE7ghqB5epw6DazINvg477y/smSX+yyp0SMH56q1jHHzz8t6j/MdvmbaVUpuD3ardshqypIeA+1/cftCseeAB+kRNt7tWtbbjeaHL9ztTHDFdHMxv3nUg1AxzROG/Xv6zQ6TFrkuypL4HY2sYNL60OtABYbPGtjyJLm7rNpnJzbcSGoww2ZllqQ37ZoglZp7YCsYwBpkktL82D0XqeL3sSqifW+ywVSjUILGRjgTMndVYqMmPFtyf+tPH6WN8dKWDVwoGbS8A9GEQU6nh+i2eTU2C6GugXBoBOwa2V3t7jHJkH21QyLwxa4ztXYO5OpPTZKVMvVQA/oyUoUMfFJQf3QYOH/X6FHfqiyM8XtPvhHYAc16YMVW+T586kCRe4jZvLlel8UYg/uN8gwN1zw2xWuQeFEbNuRIm595j229kfuUlgcbH18kE7qfXYoAMRSORrUmAhyAxysqxD+qGoGtMy9OrXhcg0/YT611y0miwjOhJ6LAvLfAlq64HldMEtAq3r7lLv8utz1i/SBujLOjtxZZemN4HzPRPm0bKIdEEzETu4HN49nXwyQahgjLMLSBkQBWQFrXAoEoqWviZ9km07zEwVHH62yfIh+lw9hM0AJg4wsy8ppwcOcUfVYCXNZg2S98PpJeyVcFaKQHo7hEXYl+HzOJlcoksl9senl+cmXtpVkvRHfh2SefF0qyy0pTLWVgE+9qWN+yDSYJcj6qohq/Ez7hKZVEIBOqLW0UBvGz6yMq9QHuUU6LvFTyM6ztczRWfX1Tkq+s4oZ52BdL+yRZ492AiqjXdJ7xeIKDyKAE067DR0ZqP8wZ/e1/yuIoQahr0ohc708ex+l+/CUAmI4IlAVgUT/45z2ivg04kLwR5J1jUFv3DbO0PkH1GK0s2Pn3ERpNG68YTeegHLNmaMVANEFF5zO66Yc140onsdeCPlAu7FInF3QVUCnIpLlI7UDrgesOV6ABd1qRC0Z5/RUrFHdPIr9kmIc/R5+oPwiFzwXwknOkALLUwTU9Pt+IXkn8GJ0EC5Y5I1bzL8R5C6ieeSqJ0BAHXBu6X/Ukb8yEhzqNadIIbYUic7fQV9UP9+G9aQ6dUwbUe1b0rq2bfPJhaLevu15Lc1RCcVbH2+jG70TOf54Jq3A1F4X3Ih6FmoKLvjczPNDkjKzK8m98g1e/zXnSntREylF2mO7tt+k4uhyA2w88XecxU0TpKidcfp7dRC5OCdUSL430vySiLvLL4fAjoDnjMqEitpY+UqUCfXVMN8P4hW37jOYGpuSLxMcMcZkN9yYUr+jlCQY1uCHuAUY/rmeI/0vseVuZZMSr2QQ+F3gnyTJHHQy9jllzV2wl5ne+spM3OWXB4U2QJcLJBOonrkIrc0xhZRgrkiTMmsrj0VAlIk3fh21wYv5EjiNjFJ2R8gCq4Vou6M4U3csAPYl2fA7xXMeAtM7yS+cgBAFCg5CWqaog8stkNIlIpbOQtFjn1OS2DnIK1Zab9+OS4F4xSLv+NPRjgIy12T3BKUtybBwWVBQL13JDRgxxbp54a4iO0JJZvlRvnaR4KB3jaF5DRCXj0BKIdQKtDkdtKEt69yHjOmsXzYkjiKf6U10geh8BPqLD/ik4cIqjsl3P3Emt+WeAY7xeSYpVNfbt4YHPhh4mxGOa3FmIJBP+K1JTTSPVxJkhHj1pROb/rBGMegzc7azl8UPw21AGzKv7ep4MC4wUbFJ9RHnt1l6iK0xZVHfElX1t0gzWMsiguR6kLru8DWGQKTKW3SsQGBiDlGntxErP27HGYA4+CGBvd0RG/SwgJCXARKfZwMd0Ab1tBjtNZPjGcTnriOGRjtuKzVnlnlntBgqWsP3qn+uuMZNNSDn3XPYVrUup92+d/aTZiiSMRwC2RkUl00MTcYV1ME87Cy3B3lHyRc+J9F0GfVrb3LodZX7MH7eQDl4nlXWh55YLXIJz24ZdgCHcNxiwFFhBeE2p7BC9H7+6FfdAu11wPgQf+I50S3reEtXXZq8X8glLP3RZQhxARLc6ZYx4D7GzWbcQXyxxhvcDLnRdYDZQqai7pZhNPrJttQMI/96IrInp1vf7hceRHcbkCKLYNJF87+uZU6TX6TzLKIJASTzOuMyT/v1Hcc6vT3a+9MrX98vaoj10W2HB9Vo5nWJ8V9f9oIW5r1fKXdQQeu+qmjhHRetqMDH9Tluhep2iMAtamZb9U6uT5X27IwElOTkxn3TL64MwU8yTvQebPVPEBkcQL6KOjyxsbYaOtj2TGVbLv+vYgblpW2rKb9uw6b+PCpDhydM1/k40MNE2FsecQEd4pj0aO0nXcqwv4m7d+eOCbqU+FbJq5wWClRw4iKsw6mP/EnEYXoYeFX6wVFLJxHZeSAgHW4eURcZjsAF3t2AdMbhpZMK9VyzR4XwkePZqUUyKh0aFBWnlJg0xR2OTtxsHEhnCPf1JbxDsalVxv2d9eVEWVVstEoklbMjm1NMWx+t2G9k0PAyZPXsFJi4DJA/yZGVEJ92vl0VBi9/dplE1dXAmCUmijJFQhuovXWJhK3d/IXRRW8Bukan4ioGDOIozyp5CjZzjnYWL5SUexcEIxgLtIBchLXp6+ATPM5j81W4gvX4LhHEjPvf1mwzOgJnlIknarheP9sZd76oUjGBWgU7NsWVaQnu9shokrpXBQdosS0SBVxeRHG1eHh7yzpTlCU8aRrTlepHLvuLOqtQb4hBljK3uk4ioFwRAQHxpc1o+aHYaseEUgcSDSrASEdEzsK0Iw+btB7qms5gtsYaTeKl1JoD4ZhTQZU2UI1bwAxhcJwT7Z8+oVb83f+IwQEzGeptdOOhZujlsHsucSw3L3479iNbezJ8BqDd0E8kknalHpNOXL2jlDmj701kWO9exj5YJ2U0sON6l7BiwZYs5k7SITWMQ1QT7PXd9LJRZld+OJ2w90zuWGAARLqMh/FjUAiYpIxU8DdY7VR3242PgOf5rrKvTcLijDNP2AWhVKCR/liE8CTdWZKO8BLeA6ifE9mhlquNgPEyr8jZP3RBphlygdowiOEnMF09EAcw8Af9lK8q9DhWG/ztPM0WNSOgE9Yx3cGfW/yEF1RubkhlO+nyIqja+vYPYPkwvW/jW3McbaeMe96QRts7czcvZ4csin3lfN08JrSnTB/QpPD9q7gv8WEX8KSQGpFb2DI5doyDILf/JMlLJB5WsieUffm3+sbMbSghzFzI3gd9rN7W/JwxOJ0VVaNzLrFxvTdqjwOXgCL/F0mlzxh76pgoC1vyirR78ysfkhF4r+ofKKJKwcF6WmoTNBJacWP+daNrRLxLK4DsTBVxd/fXEvJyOnNrXCbWwLjkob0CkfzPB+LzGvz0czW60B4Bmgn0kceuzZ+8Jr/E+FBcVtGGWZcH6wF+Jr5o+imLSHMqkeHa7nXOunJmgZCKjEZ0klYAEIU0yHpmIdExk00cX0MqkCgpZFwMEreDN7cK4GEfx1oHK8+BHR9cVCImlnJ9i2b1HTINwVdDPuVkas+Aexs8tpxnx4XsLuF40OL7S0hq5oo2/prg6tjID3Lz/cU9ePAxxwN+r95I0zW8YAI7IvKtkwQo9e6fqIxUSQn33a+pY7vLhqpFFbi/BKrX3xBkMQ6lJEsYYHcZAYH61dQAo69i66bgHqVdWK01RHQXqQVPdHP9sZ3UuL/YPP4tWeXLub2G0/08/eZT0mbvLAgUTOQSLrizE1txYzn31NwjZZSR3BWi+OJuHjmcvqkDwH6QeM0rWzpqDL9XrfBPW48GxQy/2fex4uCRCBMW2wcyObdeEI2s1xtG1T4VDzB/WsvT+R/fR4V8CHNl/6WmX2MJbmq2WT7F33tHcmAeAziOJ387oH5KxTpyvBdFU+ezob0g3OFJL4fV4L/wP+0wRtn7svuXWdcSskH+5wKVzHFK54cBBNH/zYq7ohCf8Y6zsjEhpnMkWgOGWorV6CoJ040FaDyLnFv5xZvjumLfTZFJly1IK4pg52DCfCTqYwXyTI1RXA2bxgzDqnbZtP7GE040e5+PFnDan9NVp0ZxHl1WV//G1QwUcZ2uSeBY1x/Iz3d717pTnTi/51l1Zvlc4FktRybnWMLl4ACgiS+tL9W3mZNLrhJsUg+SstIyZG981hShvXS5fu9MuQFoZEf5G/gPcqlECoS+wM9XBz3Z59TJ8b0NmOB/uADV2xHIJKbEIDpbcFI80H3VGMwTQR+xgyM9vwOtMDYvYRd+Ug9vfqph4GbkixHA/7etf90kXZN6bkblMFxm2GIdYlmK2mkhhYa2VetuvacwHlmr6DX2Ykbc4AzS3QeF98X1fw4YOzM8YAigBLCDmQ567QNr/A7u62C1VBihdCy1UuguxDPmuiVfhEd4bAgu7mi2nzgNIBKATO+Shiu5q+TbI1Uy7Jz6GryhywaF30NHh641y/6AxVwr4xCmrTFjEx0Ud+ETP9MtrlkGlC1wn9p0qUSR8sz7IS8eMMsXo7Fn7gPsIKugOXLI1JBEKoR8OT+60sjm8kQ/kvVjUJBjXHHxXy5iq5xr2rAl4oUjxtbzyZCkYPq8wpXGQH2zUEoMJnzekmb7s7d5/LImq+eJ2tHPeKL9bdogR12FQdEPBBuZRoeudvdu/qFNG7Ad4qq3MegFsuUCYOXiTDy/wViaWzlUbzPRdtUsWsLDkU17cwdA5X7jVyvP/i7AhunHkyvjKBkMze7b1Pvekl4uvz1dY8aIFCsSnoeViLU7HYCK0yajwGhvGoKiIMlfm6xE/+VJ1TVDhpfLAEbwFZSgHywEVNUWVDfVN+dzuU9a27lvZpIEn+1qy6Fu6k+LoCzB5TedWBbZwVa1bdte/pOGG5EJB6JccZalseLhZ64KDtwZcud44r3JCOM/MSchMDapN12oadoFdi4nlQAIfPTsg7w98QVfaysFhYnfK7XwwpQ339j6uy78sjes6nLbchjBg2ewQ4fen8lM7cZYdLRjs+OaFsrimUby7URXuSrrCEQac1D5NUcEapKVhetWlDyoSODpSRCLWfn3Xq7CGx92bXSYLi19UIGuWOlRt1LCSbrCpbz2KNz8lJcUbPzHDyxUdzPlVqQH4XI0+6OT3d1BgwfgL1O0PFl2e+CpRMbHp/9Vh8Mk4zyi79xL44zY6d86wGF3lCpuSdmiMZlVUVW2cfWI8Apnf/FMKdBL8fWuKgipLRu6IyKQ3If0/9orsi6XzMOvSkpHLPyL2J80AvmFvRPcC+D7S8fHqjcp9A4a1Rsc5j0RiZMhnVV0NF20QmsFlrSh+DaQwkNu9XD6nMmrGNSFtE3Y5PkZrZ7sALClTXqpomhat1TVIxs6Kr0H+1Fbfg+Wdnaf7dyv5usMLxJU+65HcHv8Jx7NdUHPRIIJ4DiTRyzd6J4I6h9fo95zSIrcEB/yLqMH2Nd1AWOh/YOsWT6XFhhs+WnEZ6ybVRW4YJeGU6GZc1l6QzGE4auHq2BnCv/oi7wduyKtfhjWUdgVoV7JneqZvVzjUudwx6lDvsuwTkPYG/jnihalWFjwMDi88ExAw/XZQkV6XPgl02x+d84LDwrE0SLsbG5HdE/J5kWNABoVgkH7l7GKLi01C6XLHrP5ONxMN7BWTB8RInm9rWsOJ42qQtMRSPbU+vYtFMPQJ9LZRcqwqsOd37d6VyQrcLk080vL+2h7exHxbDiZsYQBosO2MdkjY/EVGLJVfxvizO+AGwyzHoioJj8gCievKfXPOvUBaHR/0ha7sf9VlVOiM/YoZdkGO5yebqWLqcM6i3PSqJkkLhUKIil3U5UxUzrx1Wwpzjyggz0am7FE3TPpQ7uho9KvKK12ZKFJ7JULtkivanOW04ZxaQCZ4I14cSXzOnz62NzhaHORNd86n3a+1ltKdHynFra7oJLYesavGOm9fbyMKkXnwsMMouHISVKyJMgkG6dzuhaNVgMDJhkjIKlyEuhkkUwTF8ZSC0ain/V1qb5i7xLtYd08uZvxmaFX/vpNrapmzBnivSC42AFu6O6IJuXQEAk7t6zgPdDUXqI39tM8oVi/ecYco915B91tpEn0nBPBucQiACR3BCP02sMhWvBx7wFhPbdeC9119CpPUBkrBo85W3OYN1o6sAWNDIM3gxe8jvFMFgVqam+2I3L5MkJdMpLeoRqqCk4IXBNMzVvH3pqylCJjl7RxKL10AN+eFPCv105P0TlkX4fRo5SSFHZD0wV3OkVNUUNjRhRdLbawIoWbAkF6ynj+aZ3z9oz3ci42Gf0NGUZuxoUlZLKSCul2GcX1woiHB1lA0HM7yJMZ9JggdTV05ymHkKEFgZ7lrD6Ayfwv276+b4+GQHhqInwuCXwS1CO0fvn5bQJE4ssdtRqGBHUImxEQx+RUw6aW4NL6SIIslVot1qcswd9MTAZBXgp/ZfaUzB5giIApZAxCtVXDWOmrjVyPnfPd3JrloPsz9cqatiVep+3F5+/PQFzBeb1fscKLOiEH0XE1cMtzL+FBZEXEtkToojE61Ps1D9noSpslEQWquaMSp5S0b4njCn4+2/NA2+5ciCNCTR9zgGEIoLxnY19s+gIr2OSMVLE1QSKohdo5anlg55C+SeFmIX6p1GfIx21B/zdi3Dr/duFo9iUv2SW4oDE1CZUHHQ8tVex4OIRH50jrG/978pnntpLWBsNRcQA1kXcgzeabhCYSFt2od7Eq9kJUVdY+llrDn13XDFy7MvUwIG6EEMyiyKWV7o6hAf4BfgX8ne2/+5NOxFt54Q0tWI4oCKKyT4quXwDgWbexblQYKhbZMqjj+G/fkQw2nCPVk1gBSh5JHkKsNBAIEP270Icpvmu6n8mZ4O1iiUG58crWCkjxPu4ffQ4ekrjyEoK1+nP2LPurZSQE1wxkWnWnof0oCNb1puX57H5BOdbBqWO8ljAmvYhFFacl8/3cUx/mBcB+RbN5at7bNcmPx9Bs2eCzzHUPbG4fw+AL0QC4Pcr0kXKlydEIXu9aU0CRq7yukwZZsw9jmW/LB2DsMIjrcDLnXLhdYIWqlYMaWEArDq5cahY6c7ZXIkUwbqJB5dAo6FXfj8dS6VRzAzxujdHsF+Qfg/vCco4mRgAK/gTnDCTV3IrP7gnmK0C+nrikIriOIu2uhrlOIeCxUF0xtfxKb9ok6j4z3WidpJAQOgag9sTmpTl9OUoWTxI62mw+iWUhx7Dnd/xX4iwiCWxuWMfaKTtv2Cn2wFENbsmb7n50W5682UHMpeiUzVdjE3td0TxoX1/yUYmb8RXnbNhEvzljxUsv1h3iJMgengHzLwqhMofqXjgjqs9tsSSUKeUY2Ibwm7fzViwxhGsobnXiOqOlK0zoEeuD/mCwjIn8VJVhJ/GrUnCLFInwayW3ZXBjj4YLwMnrqkVk0EK1Va7wYOr7j2fZkxqFH7u9zTnXPeVUEKUZkycPirMBoaqnK9rfmCvPgN7KjXKJtuJuLhdAf0PZij7tcSk+SPAbR1Lx9RxMhaEd8BUlCediWDpXyDwfru6UtHVK2j0K+a2ZlxDdRSgepWYm/4Kf08PQU9K1Jwh7Qn5yG2KpoQnqR+e4VrcK5OpKA6YUbDof7OSb500JaBHapz9tb5bTrxFQ7DKxqbzqTXqwsiMO9jJAz050yc/wO8XzTAam3Q3DjWP3EgBOH+bCXsNAmh2n8eODep8mwJ6DMxDlpAb9Wztg7ggiviQtZ1ipHjG6IrSerU3O0QQdUxkjefISgCYX/XZrLetm5REMykkHigwxDnYmocYSMcRKYi1UYvkUb/xkQ2GueP2GuOS3UB6F9vzkw05bR2il1YNjgB9Kjhkmx7ZRRpK4TKfYLZgCSNwQpgnrMdPM06sumKyiSqyL1G+f5aPHGTDw0KDjYcPMLiAL9LZ6dAu3cm/GaUOjgmX5+PniBQzAHJueOBPz7yCtCbH/AmADd23vqHZ29D0CXqV+MU6DpYgdlyxozsHTfkYf4FsWV2wyWJy62ihQRA3DFUAYk2HFLg/NEbnx07AvjIH6MQq2p6hg+e3DzbCQdSDTY/fNphOONTNcYMMWQZI4MFUbaxH+u6m9jFIcNw5FzcRofSCKKuf/SGigcVyoFBo8n6fTXMpaho/KclPHm2lRqbJYhGyMZ0gaiGyQl5nAB52o+gHr1qU9KjWsHr/TMP6EqCdL7RBOc/fkfPwRJIGVYOH/NHcWnE9RNqxeHyFfzdssIH2OaJBsqWzX40/y7/XWdVVmgcw4Me5EtyVnt/j2N9n3JNZ3lBExT+tW9pCQJmjNmMV1Yb8l6G5zTzLaLl3fXCfnLIqopbP/bKhZA8LKd/r8InIlXAC4w3PHXUJSeOk2Ni5Be0RFlUlOTusnXIIXPKfYQPnj4aamBe7nMmJlIqb3lxes5ZfKizp1r2yOmgLQFJ7A7AAQmeZfQz0F2VatQw1FmVoE+VQqHwEqFRoqZaWLBIn5kKVOF39FQMWwbe0IwWjCdvWg1aTZwKkiidpdVXAR9ouXf6FY33WgrVE7RfYIIsXWbWWideLFRVNR99mddm1wPPk6g6ATjlteTwu0nkSTN9mUk6KQKJNd3Y65CNR93ehWyuy/oU8yRdSn9OaJNfTGNBxiqvxrjjC8rOyLs8I7/U80CbPW4582RxQHrMEfRHSV5SfARIY26GE/qbPFAXeFirlfY1Hjw8euN/vcNO/I66J0A1/++U6pw7SHpo3kiSjQJL4DD3X1v/RCKkgkgtTJwckZnmKy+BdNMlKKMwQzaWi0++npoSnWBdIisaTyqwXesIvXcVe1PJDDmGbMm3gzrMuEyvO1Cep2gF5sOPREk9mmeDleVPnMmQR5/hrIP3BcsG3od3ge5vKSPcLfOjPg4IRAJAGujMhWyItV2w2zCMBwptyh2ITT7qsK6fEl5IqYLvnQauRScz85loqIrb1HSgJ9NktExxaen/cOECJqBE4Jq1/Woem4PcIR7UOTaARbEmvfj8cHmOkHxQKLZVDwJwyYDw3ae61TaQE3/gDZifqpIg6Vitm3ZimUaKExv5Nzo655VZMOOqrddIf4qDRRyQ2DSjtk3DEd1XeijAshupQ5bHcI5TeV7HtLi5KmUAgeXHxFxON8D1yG/vHaKAjZjqr+TGMWS5oDmQZZj86+OuTB/tOJWSTrZIF/m3TVwBkJqz2pZ0Xq/RKB2G6ezEx6YdJV+w9NvFwQ/Ok2G1/fU896vEAppspxrgaiA8WFuXk0QhJfwdwtpr90l7mKXi14AWfE8jOL4KI2xcxQYiqSPlJn5UCjCeTPXZ+pYEfMVb4G9a1hD+DyQrF4koSkT7k/ZSarU6VWQGlN8tI6smfdKbhVPql6ZMFNEpQtfWOYCWlrWweUZjYvmXdXma+QoZI0x6kzAVvqZTY1DzI+kk9p5mTTY38OUNK455Z/uFYFb4BGGrUNeR0lnA2zUtFHQGiYTCMUsNKHMB9HNA7cgCq99vwCSz8gIdKvny3dkyJ3kIEym2AMcs2vmWNSMiq8tA/xmzfIj4PUsz7s78bU04U53J2LAXqbHOwoMJDXfRaOWqQ87VVx15afrQZpM7ijQmjpMAG2eis8aqaNU3DmQfznp8G/zMwoccUH9gNtm0kuqo7iRL0MYUS4+Q+a0TWzvH4A5Vewre2CaT4tJvJ7kUSJI7UPZvvRbmuARdpN0iYGRby1kIn1smmUjnQ0LFr6Fe82R5uCnEfKr4tx3NOzLxxV+Rd5BqSpR8i8SdEYwHGI6eLKZ5Qou7uAersNFYWXWBXIF/WDDIpTTXJkYjGSe1zM5/TjANh/NKO4gMjMkSjj5ggNZ+1UUCTwYdI8Saf+yvlL1wMKdDq0/906L7sEMhvwGpKuKkuvhU2bQLaH6SFk//imABZ/XTXQSdC1F3+sWa1opK1SQIVvz2nlKpGcT/taiFVRarhgSwhh8FxFM/pioDFizDFOUZDX2iDsWH4xJQwNh10Vn8PMpVGm7Awxc2wM790TLZFvYPJejxf+CVdFBPc1J8Y+VO/iXU/9Ug72O2d/5yGpU1zkX7YeCbZeWZGhZHT2zX5iF/wvsOFGnF0rvvVK4uzhbjCSDKqhU9kwwa5xast/DV+OZ/JdYv403tduUC6CYczmmmHKhW4bH5kYvpijNhDUgsfuXzUfvpAJ6kZdaPgMEUpzBA8AdgcOV0ZjEqd2WP0dxPWhy1cGKdzOENmdlxNVd0ynve3LtZP9AErsKVV9J3M+spcqiNO3O0FFGjUGTmsQMrLzof+16AZFULkazp4lFqrq4Xzb4EeprAyromOeo4OMKnkTrMq+s7RhOJHekw/B5qveE/K5WnNWX724ku6aZy9zr1g95IhMTEYPa21CBAxq8ROkOpYrmAMpu1LfvPFlEKrWmiE/SjbNxiGR2E/6DoJ7x/iFhsJYTgo/hCeOba3UAwn/vmMYf+oiFh0+TEnQSWRNTjZbLyeu63lS/UNFPpr+9frWURCA+xeRkfhKzsh31aCZfqIwnCDOFsDBCi0k6z+bjT75HC7iPaXknmhB0PdvvD0IrICvbcRhx/wb6HJI7N0OOLOkV22noeTAe6NBEa1THb18pBOOJO9JFeZFUQ472bxzXocfMNh8yNBktW7bxkVk0RKsqxzfJCzyF5jv/37s7f2EB2MRju1kODGOT+v/jdK/ggG3utAf13N4Mw6KGnNSzEM+YYHVtiSdjijGmcHjCtlQ2AmhP2HuKi70FXfr1CAdbIzqywd3qLxDbEVUHaMv6yrG+4AZPApFaNfEC8JCLZosnyjl8OQEEA1K8/DeeDAXa6VLf6iTRZatBMLDAo4+UPh3tWbFiTpIYNugB0JoVC6+XjyzJrSsFPF+z3agH15Jokg1bp9xjNQXMjGqItX9z6gG/gF2wg6h96aHAUy6i1p0OrNOQmPcLA8/iy89IQHmWxsHo5jlFp0lk9akFljvl4SGMszzmM2Wmh4xr9HLryORyAtCb6lHLaTedzhRhfSbtFiarN/HrsCIKX6dMLWLnu+7m1i1hQNzB6fUxkmDP8w97BPzX83I+yRXVnSvDTtMncg7C+YxMbK4jXABYl+hpu+q27mqztbTyweVHXL5PvUQxvLoaaNEEX00HoYwtSWLgX8X1nI1N3h2QWT66EFn1IN51lsDO86riA1G2eytZR9cLF60NSxSzn7Cp452EgiLakrTsAUx04bJhIgsl9iEWqqLoyMXRAF2FDq4NIe92etFOAN+FgutqnUKt3qe3RTboQnnG7dhHDMzIt6rNtO+0ffhLbUwnP9TsEYCf9LIaSrUxSgO9ND9tFyQ2vS/Vvq6k77tbf/a2W82HiBbUbOMtIAtjRMWmOp5SPPXHdZuktKUKTwJqMkOZK9s5FuoGhL6pzBMVcUPdEo5cW+pFyviY/pmMTToFIZuLXd+WrTlffkZHeMbnbl/RGV2ixXiYpqvNHZnn+o+pTP9mf94IdNk4mDUXPYYfZ4T0s/99EJXbVA5K59iI7dpswz5vF8npdXsKsseqwsaeRo2cIkop4cF0h9BPzlhTolexXVYtzAmSaQLvBzAPJtzreookQNiHU6HqQxumMKnA/+YWAvYqwqoAJuI0xsNqZPAbvcrINE8ozTicntfpxnl8d4E/QqkBlH+jGmEwHJX3i/Fh7TlC9hxM5YQyw7FKGwKRmhmX704/HAGeG0soaV0q0FjWCDaInRHjdMHpRq3VLwRbXQnfVoppj793of7/KwVkdF9WSMUwGUnGeXg2feWSAVIdEgV7+wzsFxmHgzu7lOrYOlsR71Uq8uWIs9I7yKfb5eZIgYFrpW8pDBtl+ncp9+jgmMBdNyhpQfFp5wueQw/78rB8a+z5S27/I6+83S0yCU0J9lhWXI7C/wvErT+B9oC8cbyx4JBs+1m9w+lq9jWwoWSgvSC3GOy3XOSdE6zIH066FNd7erjYy9oM5rMdnpUhBsC1ofHYjKUNBpuFRPIcIir4Qylpo7gEZzxqURQOo7AoN4d2ejbZjxzO+W5RvMMdhb45TS0Az6WTbglud11glkkAKwLeaS1TobtdMrkOzTmYPSXC5+yW18lbV5KxzR5HefRt34pzm5xRJI8HvcMxaZiSeXByIScrlqbQywbH8U3xfe2LPbrpNPd8M/JUOLiOhk+SQ9CEiH1TzrDwdGCz3Fw/LFSJxNZefvZA9mmHknWOr8A+8M+3I4M/It7s6QD0E9dm8akwIPPupEDOJ5gPLYGXwXVHh8MXSp8yqrdb5RvtzTZ6IxjsHj4n5898Y7x+AWXFpGFEp4x3+El1mlJVB5zcwdY+KPREPsyeVEwgq48/iNXFc2T9m5SHLs5KHD25q/NHnhjbdtXMl/ZQFT4ZP2t4sLqgdCXqzkf9EsIbaObMd5nNHlFNGTd2PsTk2skG2M/aT941X0IfjSDwSYAyu9ewskDjia3stJTFPvopP0X+DSFHmVMUUcF3CX8cfENE7tTf9kSWks29mJRLFfMt5f5YxDYjqOh3OZ7JFNREAtW7x8a2zM9SEwPUp1isrOU/FPOeK4zvZ0r4FQjmLNHtH34lpt1FMMeAskI1mBClx9s8LoMYUIQKKJmVvQwTnAQeBi9Zej3dbpAU6xT0y+DVFZablA5gQ0fz0602oNutZ6razHe9HPK/myRHd+ToU6ltJ8LU+d9G0sspz5ZRtBhwoc6WfAoSt3Lm+eFbsN+jeQc3yAiA5mivntJnnmMqGffGmalMNSC84DT28HBexPKPTY+AqhFHI5ymS2xbNH4JVilA9tOme8nmZZaTCVsK2cljfsrgE7bqh/cgPZKBZXyaBFEKjA1sfFtgVFydJlE3BGYx3jJEj8ombzRJS5nKOhuws+KV+yRK6MfPZLmguEUgYnkzMp7oB5F9W8lBZYzmcWHEArkDs4sXaoBhRK5Z7fDyu+/BtnIsjd+rpRPislM02ePBpFnKCxdfjFTHYVvcqnUksA/YYfC5MzcsVHstfJKQ81ACMblEiQRoLTB9Rq9MDAnWtsauYPCE+0oWXzz1VSx4E2jPVTaSKNbSra1muuLMdWrwXtJICVpPYK15AOe4o59mvWmurkbRZ1aoVlNPpI6U/3uwTo7aXgxq27UAeEP1kOi9Q/voHSZuQeqNMN9dx0giUjPeY0B3vHiweDPK57B7wITxMFBrMeNMIpbubHkNV0GrHBcgzQZeyjgJjU1j6cyxTOcakyfPx9tTHW4mPa57KsIpypXaABZgEza8jeNUA80v69NqYv9m3TMZsR38YVBas9rW7GRyiRqDiSgPeomazfpvaJDZMYv3C1IKt+ftFPUIRJQ3mlc2Knm+PmZMZRImiMnKCA4U2C7DfkOgytiNnBgzejK1jYVLnuiacqWr3PsLWPJJqVCJxuwm6L4PARHssBZiL4soTciUXvw+UIXV7PPZbX1P/+oeL8PnwhnBWqvpCXEJhHeQyE0Z9cHoCJKHo5+Unk0zT9Le4ZpjvjkGVIfgOklgrKL7kJT5Qid+YJW+VmkercxxEYbamPI+yvFu5CQUDqyvV3dY4KKKWmpAXvlXN5WYcgq+C/b9WvMRxIqxm6Azs/8DxpGOqYYfSEXybFselu9O52CA2CiMTZUBXr4tpEEddG6Ps1eSvfWcg+WDPYIriq/CwgKFQ8E3gWaJlLXD6Dawstv7LmhXEx4lknrveDqt0pRCgkSjcvOPG1mmacOFM4rxAtdiOPjkDUs6C2ElEFZRR623c+62mnwA7eefbXHPQ5yVd7HoQx+Kg0XKOJUrXGF+V5WdTlqtz2mD4M0R73N5KokXWXxxoBslw6y66+pIbpgcFRJvHlWrJk1cgRqJxaxFPOEWa4pHUgZRhn8iXCw4nMJBGMCeO2oW6EmXCWFnOEJiq8WYeAiapkZX5jBRfWGTimt99WuBqDV2OphaLLmfnZbZqEb45jEF2SmRuaGigvfL3pROYHFqRAOhqguZlFfJ9Dj1//oBr8RESc9dfNk21qRW8fyg13OpCk1ObPS3LBSL3I2Tag97FIVGFDbjkLhH7wBnhMzuj8D3hZ3oD8FNqfdWyPNcJZwz9weBqCMRDW05D1d/9BFvBWGrJSPR6ASHDbS2dAeVcylf2kJAY/2A1sbN2JT8ofO6nq78Elie6Wnj39ppS6M1auyjbTmcKjrB7Yt+ghsTolftyeOTwxqx9ntoD7qFgtYr0D0NjMMwCfY3ZHEAw6ttF8rcIpyMo9ckqpeCfrv/GVM+wyrMRr3yTI0AYVIvWrkOsZ4gCCjaWH3eFueR2MBX3eo5GK5ULzKPDveNqNQ9zTpRhAwTmPZbvKOZVJ9c0xynSW/RcJgM78lzYhFAXdAZx5Hvz9ZZ2LcT7hacyACBegsOztsZ1REZg+PL+aiwwtujaHvYu6eSSDtlXrPxnZ19c1SHZdAf3Fk/bI4SjFz9sdf6mqxB6Dd0MWAwH9Yzz60TqBR0rA1flG3Vjvdfs9LCUJiDHeOculQqKjjC6oVN1zNlp9pJfsI2VboKjUgYHRuW9S1sXJTqnQGfhD6kb3NllsygpqGdlZzMmXhzOYOuF7yWt7hudA1kdKzG7M8y86dzLeikxxXy73Nr6UvLpCaKy6Af2jetN7uI7IwGhG1RQGqB/kGNhqOpFleKayYpYZW5QO0LQvBSOJUaodpoqLDAXQWia6DqXTaXvgbt/j1VtVDa1xtjAkOBA0plA8Li8RbUAP3WfjYgdkIdkbJlcpw2RLQxHExd+YGd0MkKvEuEgZ14FF+AWee96+p86UnWH+2NzHyXOgLhnc0VkS54zvDIWGbwMDhleI9DfeTfrUDTkGADMSY5G+Nk9aCIn8scI5kzAKQ59ATMxaD6jr+G5MwYNJBQntvknSDHfaRzElj7OkIvMwBc9LjF05VJiX5ucWkZs6dr+ZLOJd56GnkEichVQCo3lYexY/1YsQ1ZDrwZi57+VmsAQOaiyCrgvXe0OqtS9I/tuAenaisdFXYpGsgs5BEGrhstE9B1CaH/nk2qCeKkHnIwMRYyEbRb6kYPmOuHR2rdNv71vkUNZOZQRWnaKg3aEPQTqBK1ef3yW+G4CT42Xuhg6v/8KmIHF3/Kgw2c3MEdy3hJA/9Vs7BDP2SAq6Y14pGHCV4TWM8lFYKSX6A68VnyKTsauaXYhDTHUflWebellJSNclxq+jpkg3hjyjALNDJWh6byeBKamDM+Z30+ZlBK773TWNG7oQhtYQOdJFK4OsVPyTXXAtz89czW2IOmxwp7ou7Prxq2jA7P50zHbSu4ZEgxHbdYRq7HGxHn/0tXFRdkmBdpUyfmKkXLjabVgxyHGoVUPbBn/vHeXA4/NV9vDACuN3wW7bqYYScrhJ2LiAjTzvalPFzLl10bH+Az7+swykq92NGOHHzCMhwu2RWJTOxT35RBqftxT9OBIWY5p3lxAurOSne1iiTB2Q4TD1hwfQO2Q1NZf3oK8+u5ZWN81I7rXuaMtovzdGNjLvNrH+gyUswVa9n+QZfsXrgEKrCHnnofo/IiBRpdA/NQrVVbGFHCfo013os7Aex5Ne5Q0LmV29Ks2QOIDStBGjvm1EuGvBIcsPHpMq40/U3AmH+P5iI1MMm2iZxKfl5uL3otDwB8UxBdUFkVdz0ZNTqUb019wNv4NKvB73qRDZzQCvsCxauM0EkB2XfEPS0++nvBE1l+HBlUFfer4fZ6rbjLs2eaQ41Rsbx4O6YXQwI99j2QKlrowE7boaQqVIoXcrUmqGQ2oidWY/4RCTOxWSpexyheuU1SvPX9nvagymL+nH8+801TefKIUhI0OG0mjOBw08u+Bi8LRv16tJtgEPbudSbjBM+YmX7bQDqS4IgzSyO7sHKdZvG2ljvff9D93TF/HPM14UDpg4D2/HD6vKSRmk2DJYdAquRfgOhM99pAaf1F4Q7z8TvK/OJ4nNoGomqI60igZHrPAzU9umixeL504ZSsjlrqMOnXfuoSDc4N37WYSz876wg0hYCzPkEXs6Z9hYGTpJBZWyV5RRjv/80iO5JBOGzWkxC8Yok92O7kbXsjoLqHEAiO9AeWzLZ0QP7n1QvcrGaP4MjTNIPnK8zJDJu5pn7rl/xaQe0uROJ+Prz0p5Gze1ELcboRDVoNvymZ0jCETaazZgxhGA1MbGElOynMH8NLuepD6fXv8zce9VYtS6kizYnG4/QpwLSpca7CHXRMndJ9oMVdKyZYz6fl0ZVB9zpNKQQqlBEbvx4ILD3ZfgUxtmsPTBQNPDbaSQoYqNRvRUIouZVUf3gepTf2w+FIExdLS8K7M00+ijmzanyKTUJiRc6K5ip9BXPban9RiCKd9l7WAhus4An2HO6aZhLoCPEKBNf+AtjVAsqhaIDsE/3JqdAZBnvXN4xe4+iPeUYcvUwjmvokToO5VVTq4WiVAXtB/DwnqoflbufdfoCuJA8GFmNNj94iq4N+V3FzyqPcAsHk33piub3rPZDHc9VtK3f0nqQbrY9sdPgHOGu6l/ilK9SE/E+5nrb6nD9bml4siFR6st8WVBNvVa9kOYG7MY1wEjhykLeaQO0cxxhPsGhWYXn/10A6rHDka5HrM1Rj2B+9ojLAqTCiSONKqmC0z2cnNrQr8YIJe95i2/88Y4emyUS4Sd/YOR4ce4Isi/GXiKMGUYAhm+SVxTBmTMterXJWCjERrojAXCJVEzoWERV7cNEsO5o+qhtuCQAOLXktGCBE+VEM6VG+jFtnk6031sUk+HVFyL8MwINHbs5J3n+S5CpaWLxJ5dggKNzfuplH6sp8UwCCgwoOlRtZGgfSDbphbLTprHCDAkP9i2d2dGOroBbT8dclekEksVN+scpUMGhuFGj44/qkRMOdJkETC1MG2Ozr5PU7FTV1L4lo8fSgbIM9Sz253lJqxsTUAiohSZ1/X0L9RPlyisAxYC8q5sJZ5RXgBVAcYtgETCED4HtQguTmtQrt10+eeFVHgbofD7CZ68VBDUH9Acedi3creUsPe32r3Kx0F/BurT8V5YqTJRL62O4hjh+iC6x7xXkY58SMqATvfwqTFB/JWoRaXUJw3vGni2qFQOWvnVo7E0PYUwm9NdIoHso5t9RgOOf/2RH4yk9erFKUU8LmyAmA2UxYmt4rH+x7dtJwrhEGzCwiWYNAM37NH9TznRTNCXbqtAPcZ5mF5GPyiTNgioyJo5EWs8HIC1xDqBbE9zKqyJB4+8tnc71P/nrWGRIpWXucBS6MuBFnoE0CaAB8i/X6s6oc9xt1NDt5TE/QM4UTjNBz5aj38Eg7mehJzOT6Vlnnm+7anIpRVCWKOTuEqCc3oxk3mA1mzo6uqf/hKGl4svOWovnTbYDs7VG+MLLDz4wCV0iNX0mADFRrZhFg2BiKEkCxkWkCxzt9xJ+JdnkdXVXExbTIT/1c6OvbU+iikJX//2t6D7VN9ztTrtYmMgMwwlOOPD5t6rrTMlSrXt4eRjYtqY72GrYdO/qHuEq76Dko798BFRMwfYvZZlUoyKPxzPKGocNmZn4JcFSRaw/izQ5bSoRrDdbAj6YhcMvQ4O5OopsFJQxhphv+aHJB9lCt1A9x/4DmZ0odo+2Syfcd+KwlJj6s1evAgF0gMUMd78YMSUxYdHxED1/0P+fIndatA/GGtOLGAJSSqnrhaKiuBfkS2DV630D9hgVU/ZvHa0E0QpykbkJBNbxaEUVEBCydvPUQ981g2KeRYOl4jnGf/ujYlO8gaKz2b17IPPTHxoGkyj++DIUYriZ/Fayh0/Sg9GYzwLmaztcXQyj/qTJO23tVJj76jboRCOWeK0c0GBZkR0cTKmvCPIea0nVfi42PP2kkNBsgyZ3bO7lFQUJAPEZNNbnRWrixAR9ZEMwqnFCJauuHF00ikrb8O0LtF6Nw4cbH8y9xtwBJ0CjpYXpkoAkEGZJOvygimds/7/dSAK5AK6zCQ8oo+cL3IZr6Tb7XOfHjvj07qbFhmeYuo8oB4zGHvwWD9ITlYnK14IGOvxiLYF1TwhuvkPpTGxv7XeuybJO6mbZQ3MphNmFzSVapJCArRPGeNpj7FHL92/ajUi/JN6NYh32ceq0LY+u31rtg2WtVIV3ClUx/6XPiOsz3fOnhTy9UgbSENI0zcgQ9fKZs79b5qATahyAQ6qATqnNCHz8919H51qG8msFI7iqXSooDR0qL8fLEzOtJnOReno3xM34491vOJqMv0+hpUaDA798QAf5fKlD+Y1dzBnIn3Vt7MdrE1rbW15SeZ7wrFKBjQsq3ngo1YUAKE3UxFcENOl7K3AAi2A58Q9atR52MAkq5azXhcHVJt1htTRjbKmOBxOPRq0SEzeF24cj+EMUILcTaegIcczShfv1+lgjDC4b7ohDCKmz30/3J8r9ekKq0ilzKPi82EyV1lVIG2HTWHj1hTMl9SM3S9ZVRebGWWOK6bJYmq+QjNnqWBI3e/pSlP2ebO0q+sBMWRFzDk24+uMkT9UC1eBnsj9JLBpwU8hwe3cZaT5vERGEqgNtNrsJaf/sayjxajxE39n3SDkromhYyTBFsJZ+PmwIbbt8Hy2z4Gjlkw3sjs9PXFbsJWjBp0WzaqX5lEnIxTEGwyPAolXD0AM5xLDfYix+o1p6UVEoVERz+RHwlRmVB/+ORBwRKDQuCm9Utd5ctJ1Pq1XfVMke4GlowbkCCT/UJp5MOiAT8gJY63QH9SCPeOy8MbI+jRKZatEbnfgEMxtPLzJs25eBEWCZPP/PYVYChU8AakN/XQfvcweQ6WG8dJRIYKE2k6ULFmLoXLi+IhxhqutdEnGouQXd2AC9h/eTXFqEfx45G/FvIZbmmriF6z1y4K9Nkh7wFKwLwq9jpkjwlcb8cOg/8oEuTnBRt5uT3S13LVHFkktTHaZna2hH89mUn0ItCCIu7Pg/X5JKCVPc4r7qWZSJvzteQ0qhEBsc+lvNQDu9uMPH6WdFehUhJ6QwJNYHBmx6O+6U0C/VfZ7BIPDaXY5obRGScyJDPme1Cylrefa0uCaF9ch/uA+uOU+bz5os1HC1zo6rnu7AZa/erYy0Ptcahv74XkYwDElJqNydpdCjrd7Hy3gVLrqDN2gw187JRHk/RKSts2rn+dI5RkXM/Qt3xkThg2CAOUfB3koSD8EOl/XFeSI6zkS8eMCkFyS5GlHN0jamjQ3Ny2Z4gPBk7dSDpPG++QKgGeIi+o8A9LWNS4UgQT/LWWg7aUFP8B40puLOG4QjmCaxd4VtVJ8Yp2OPOCsEc7NL/gzzLOk+ufajeZkDXHTmRaoRgK42XnZ6EJTNxq2+/VpyNsYtF8l5Uo3R2D67StQWiY3yAlAHJOMPR54TstUqQ1jsDTYxf90eLAJfe2lsqcOSDmL8S7wvZjebFMNW+E4/JEDr95Wl6PO80GkTnJhOP1aAkFMOPDOV9l9gcGg9ES0VFTIAiilAowLMpX0X+xaJhUdTqxhlcPj5zSoRu559ORqLwWOoJRXOH9K1z47lWWaCECVnsNJEYYSKaXOCsn18eHs+EI69CH+LEc9YyqFfm7zJN4lXzWy9pyB0J5fWxxLv7QGZRQXfXpcwC90C/FepnpnMUUZX+wdzNzNYSzQ8xxkxsmK6NjTRG/kKdfhk6ejQTho6AkSFHlATdJksW0NJw17EIyzXxkdHUl3RjKC9CSeySZKdwPlRRpaR1H6Gs9qndqLrZ0Yu54RmNmczA0FO2oji2rzDlyUkgd+apRhp4A4Iz5c3xXoVFlR6NwBk/dU90vDPYFZSk5uyb+RrKULL6nReytuig4iVp6Mqzu1kPY0n5cCaua/oT4DXKz3LbaetAymjTVRD+Ou8x46HrlZb7ECW+p5l6ARFz7gE1d7WRMdAEN7lkRm1hRRfr3mInSCIaHrIbg9XWEoa+y6HXavNoHuom+YBQkI+YiIbQ0yGrDfZwwMmcGwl6P1TucExNLHxAOTFJ3cHJnx3YLRDRp+0zgYkuGQ403II7uQNiu6W5b3gDq228ddsJ6n/XoHB/wNyLToDow8A9bjKIZiPWfm200h0K666p/5EIXchaxn6Enpt2OnJ3LPqhtmBS8jgF7eFLso0ffAw2ajzsp6yKAMH9t3nLWMNCvRgzvD1BcE4SqkiMNwtjFYkx6iZxMFQT2KeFgpcIJTCukvdGhfmcxhGx7AjV01wnZVn9685cy5rnCcwO6cyiRZr3oXfbgqyLqIKgvwacyifAaAU2Gvw22i3E1vrRrOtwsBJt/Z4EHQShzWlUxLjpEA5Fk9sCBg4ki9a3uEhZiB0Lov7WQWoZHci01/mfm+REnNWQBhEz2mXaamemCgz9xF9L82GUEmHw+F9kn0OMS+JnOPLw5lX4RHrSzP8NZBrf8WoWPyUdDhrTMWck67jhAMpFfS4CCn24ttfufES526NdgUxmfo0YI1LhwERT52ParucvwY3r8ntXTj5i8bwUDHFkcZ9DNt4BvxLuePIUoL/1DnwRs7Dx3EY+gnhOD1AxMkIzGAK+HH/SY9ZR64DPkCeckDRqNJnwCFCKNOWEwtha4WY/+StXk0Skizb9BVD0X/uO76WYgvmOy2coJoGGfJXkYpxOvhlRxY2NshpAyrH9WCFujvyBnvKixHg6LOwojOyhdUTn3xt1NtFgeRYmzDy1R77H+6VQ+NQ24CMhXqm/FxyIOqDc4/wBf6gm65SgXVhOv6nhTLx88tMuRd6mbMK8t6WkwLy54xvYFKDGWNvafLyGBkgSbepf+ek10Qm3DlOF0lxp4Dt5zrVQzyMoeGs0ESnfRcwKBIKc396qNAwWnG8bYtI5dnyDA5Nh6S1P4HkJAvX63loJ0DHeeGJhY8P6inzdzpe7zlNfb3lxjBy4MMOnGWgrkkIsGvRJ2aOfOwu+2Zl700J9AiuVm2Js9b6GDd/ysVOcfdC/3xFGVpnMKswaqB0cFW/nccBfZ+C4hMMYytpNufA69Wdq43qgVWo8k8ERpQA9EKHHgsGHTaItlYd63xQoXLAwLaJsdeiyWGLK15xwhnj3zJt1JaTyFmCwoT7ZPnxh9YF1eXMrSSi4PPe1h2O9Z3oNhKAiMSoWiqD0SWBxtN9Mewsi101+H8+rX5gTvXbxAx619OMeK7nTS2Qrumo0tfXwP5GntURfabjVIbnF5sq9d11lPD8SL5uf3J1bvR4NWASgwZFKsovO12I6SJXOVcBZd2x5pOAwRUmoN+O4ytI5uVi2PuljQZuaVhe9/N0mRGQQfd8iXVZB2+AO0zwF/lU1WylOIgnjXYHQyTLpwwv2Vo4N5w3y76IF/lK3ItAQMgDhYgUhiyMAEU+yAzhk8OohS3NxdjX0hz/E+0c3mS//3FocCSJZKk3e8dNMFpcz+TWUJ7qlO452YJUjOUC6bwOA1gUSHrb3wsKnxoMD1JyBd4VDXYLA8HUk0XYVsHlC4Ae1PNaWIqLQ4dyrpV6Y7plk3iNVZggdSLEhCSmyzMARzvgQvCZ8xfafzBPWaVVAEhUTYSzKzUmhgXw4dahLSV26cFqWQ/DTskhEgaQ0bbWyEyh6wyvbbJxAdD5PDD1noBVMSGJt0dqJqpbkrTv3VFWa5DgOgbDT04R8kcKEWIk5P9Vdohsv9U3GyLvcqJcl0BBklt1IwOowKMlb5d/VkkhupY6Q/tHllWG9IWoyge6xM4V/rYqwPdeVQL5BMaj55ntjOXtPGFp1MSslo5xolJJzWCeTrYGIxNT2WA5ARLy1JcR/wV6TdgsbslIbys/z6rTt7qRTfjZ6J3IKnEbmZqLjudzVXCLRMKLgJqcCopuAIianE8Iq7wgSKLRaSH05bifqZKUyduqpATfn7UucKDoergHQJEhvFgLPOZh7zMLkvnDLh2Nj9wOUjwz+mC9LNfm4KgcZ6KN0cw7YHRjin/RsbrJjsJXXv6OrRvyguXeObbPIbtoL2aGF+IJtQ4WULpXJ7A2RmwtLlQFfykmt+TXDUdEvs+l7qkkBJscYUQ+Z3HYOrLBY+IsVG86okjyvl/jC4XTBXWWw0i9udD4Gc4HEd5ghX04hv+ERQuZdNMocf2k2AHfugAaazq2zca0FSGjoe3nlYvDGCISjMgX1MMZUERIx6ucN8fIkvvgpKIkJe5MzLYn6bDnrnYBBatifxbDMYDAlJrLssDecIJ8NG6hCR90oayBMsiSP6EpH0nyhmzZzXX9G+jYKqyI7F/ZEpVKuxWIlp9vvN2NEjBWi6GkoOCtSsSCPnPHAuznvgQY5eQeT5joAiVN5OMtxUgSW/EzYsf+xfs1rz2gL8k+IziddJtHUS/T20E0rwYkdjkgQXZI4nxU0W4vyy1e+nz4sl0KlUHIvlWCKE/l9rh465E1o6r3HHfyGeGIo/niPXLPOZfKaftKh511nNlDX48it81pLbiGWrocTezKlMlYQQf8rDCchTe9QCZfTFXG2ucL4SpTKyIuBiCpwPe9o+s7mOA6hKJVA9qltV9h9YThSF9hqLP4lKyhGkpEMrQuFoLoyzMRQZ0a8Rr0lDZOShIVmUzWvkuWGCYzLO7LH1PdUH94DMa0ZjFJZLQPL5ctRjZc92FkMyLtRlIf+hWVuMXnbJif6Adz0eYJ3A/NQ89FwvINBYP+N8V1s7rnGlu+p/iA3bd2f3EVuGWt4pvo1XFfeNkvgBL9v51u/Iab/L7OfG68z+JOo5+TNMV9RPVz8yoqqOYKK1LGp+fyZku+w7Ox5Y6E414UMCKH1T6wmnL2y9kTgn82fh/dcE1umw70lH9jf1EM/XILdxhB/NC0UDZ0iaM9P2ghBxdwgVJ1lgM92GEuEWB9sLiSxO8ymVgmXSfub1W9Bk+GjFB/onDhP3nxImP/M0qk7OPbzB1MUdFzq9C+6lzZykMloe5t/m52O/bXAccorRkXoukq9fEDRMVEFbzPxvo49IfLWjPu/WvTMwN72plC/lHFK8o5AqAZXYL+wCaxAwcn9+jhcrByiF0cHoa9BvLq9ljGffUR2UjumC9k/ve8i1gUnQmPLwd3RV+XYFQ/K5eR0SWM+AZvNkCbLIP/iEeyz+Sag+UU926jpB8jTHKuZyF8FUi1O999iAafccKCNdwSiF2zGRmjc6uSsaJR6+wOt3dUawazzZChKQ5pC38WxcLaryQciFJyqGCH26G1o0Gp95awnqmItbITyKNJ61kr4B8sxuINQaAvLNzTGN0oXcxbJbLufifbgrRh/O1QRHiYaZkLFo/YursXI6voz+IdIB1ndNnBY9ELMt1rJ9p5S97yncsAqtftX8Wbg6jH4e80nHFhgrsHeroHAl6nXgVxzWIsSQnjlcmN1Bp2pEJdm+auNoxvM1SkU08vEADM7bO73slaUAItrc5PqXqK7pctl7FttPWAEiezgV3qlUzWb92ZnHcMcjKqtkqNnZ9LSHKshtEVqTLNJo1Hg/kkY7KfO1wLwa9Q0bhVHVC6hE64RfjXk7mk+CyXVKigH/GPkxN2/ImS7A90ze7eoBut8Y+v6dZTwJMu2dyZfO0DAL2Ri5ppbP/J5ybGKdRfN8RYB3NG8WXTrTOQPI+oByvk+hG/AOgWHeyAxqF/xbOXV/2tROVHXd6kfjesfkzvG8Rk/HrwgFQQqvHm+TVUeMOIRnarL4GdIv+Yow/n4RUtHYfFoEFcnyIrGa9rNwMnJTGR2AsbNiiHHEl07QFLs4vTsDOBAjLoQwm6heqJZTcTeZRMQawQJD1b/cUlQMhIHUl0YoH9kbl4BRJxL+yKqxM90qUm2iJlXMrN+jtXlUcLULTj5C0YZtStaGQAn0tHwphj1BI5GGtAaBrIadOIim97t2vP1ZnTm1OcNr5Xpv8aSWz1lMlTG2CUrLTUmHyScHSRj28ClEdvUONXX1U/HSZMxFHqA6ntuKhwnEIwTqrRbq5kQ7AwRhzTgvXxLLYJp3KhvgjPr2nqofG3CDDufm6yIv967vvE0pBS/c2M3JphlgEGfQm0QCkiTrHIZWXWuT5GS3cHea4P6k9rTFnhZgm7pKY6sPQklBFFEmveZHzDjxN/Ccu5xel7xM9BhB5KHUB9gLRlG1C4TuXZJCgr/wLPJtzIu+cUdURFgUfJHby+ba8W6yFnphRwjDyKo3RxEwzhtPEV5Wo3F6ihR+jp7C8B1MOrdrVFBOBpYEyPCAMDnX/6/SFow1FH8UV9qKZaolVsiVZ++NT9vPpPOrKiu5xSb+eYr5urJ6gw1HOv7GJmGpqlyQDT3ov5+Xw+F5uCuuP2u7IpVSv3EeJhyjc2d4QGGcrPKWnIesb4DhKAF2K9oQWYW26EHjoscWRaZWpPoBBtsogsn6QWk9HsSxDHzr0Ja7y1M/bUcQU4bXOxFUm1OhRoncgOEs3SyI7zqUVWJAa12RldqsD/vvDHbbDOtArmROYzOfZlNufSc7uFLSY51Rr8H4Vw5+zA6SLm+oqnGdKfntzJZCCkFRC66WpEedw1BpYxYC+0XPBvQoQ7tOiqDXisB8Zrw++p54WFIZ63uxQi31o0wOhnXjK7gtHGer6noidtyCyGSZaI/PUTcUL0TkuIOyPanDEE6ql3LNyHPpv5FMAAGyOhFMcjQPCED0k/30Z9lpoN3Jdgnkvj9pyNGVR5AKkXOzjYZhAiL/43heslaDDPKZWNrfxYPagoyRqDtFydR8ccJYCmvp2FXHwVdAxsn72MNuZKnT7KNQG8VDXdiJbp0FDJY+3LytNWjHl/IgKas0znhgyIdq9FHMy2wtzSFYxsBNS2RE/XJZ2a51JOnZrtNAV0PYffjNnisUPPdL+aCRwa4b7XSOAGrW4WpUCHolTbPn6qedBiN5VUJNUwDNCyHiTAGubsdYoeNtC38+N5ZHYeX2GBCcPZB4ypimnyOZeVCEuh7WcZUts5Z+phoA9bLRF6/bwlwb9XMYdT5wUuPF0qqlQ7GHcpPrAEIcxMBtif0sQOqtUXPL/aeD0ZqD4u7SxgfiM6p3+Ta4OADpn7y1RRdXnZ3RbIvnmPOhMU6x6vbrW82zceHRsCeD0rZ7rf5C/PhXVAE0P1+sZMSv4DuGC/zPj0MXiGNroj5whtCpsr3xomI29HbvDm8C9NW5AVzX+LFipgpfiPCCC5grKtfV+OVmIuZKJLlCPgAh/NKVuSTFCXCcZTAc3BO9Lo7PWLhXFfbAoFdqGQt/lv4D7EBtnhr3bydPJev97PFD61O1wLYZP3WQ8bJNeVahpVkurwQBiGl7hRyc3wWB+QdNBW8Kr2HZ2RPd+OmmEh1LCjj/hd3RlzT/wxZssMtWdmDEqdKRWj/S1tUC/taTxppo54wEkPGteAbLY2i1SK+9lV0yNdC7C5b8KGeAufHXO6vvFRWtco5oJj/ubKWxI6gOjfqjlT3iec7q51wvIkiwiHk3t00zzTDp7IL1V3xCiHPOTzKPeI8yKP8Xmel7i/C6IZMnhtXVfx+P1jwtNGGY0cei1pBwQEyH+unI1i4xilk2WhGkl9l4MHZtQRg4u8DvI40b5MbdK9ns1oVxQ8TIBKswF6MrmLkx2EPJEVMvMFrGxFRZBCXp6/DMbrPEugDbq6dk96Qx6vj7vk7Qe+CgA2ghjeaUKjqzxYH/g3Zwc6PYeb6aPBEbFPSFkKzyspC9EC8rn1sFIyf2vUnDUCz8TfD3OjSlJ3q1I3okF5D4yANWQPkRE/1Nrmu3GDV/RICRLHQVlxcxnwR346pFuLB4jL7UzEntCzxT6CqS19ZdFTW9P5l9jQ286qO1Dv9TLHgWfOaHNY/yx2BTZ29+1VVBZVIl9PnGqmNw5rwYR1GZrjEOT18i3eoSNRaaoxNJ9NpqKpBKOnO9pypt1ZgKjlxrIVMCl23VsHxxQe9wuCNveiQGJ6U445RqkdCW9xP1Y8Qn/IwQkDZhaNj/geraGertEWKnIbqitYYdP33RGo1QOoF4tNsLqmkp171xAztSbzFBLudOeVm4j5y/KtW1YNM328ctzHEkWkN7EfEdG6eSCEitarOmxjGKNHlISMOsIHH3EbYYgOoLvm2RzGdBWFNDbHejvofal99p/T9Hq3DtY10awdlse/7DwtMywuS33rV2l5WYDtYb0zSH2vCl4zq//MJHscCnYKJrRTun8/N2CI4ea2lT6TRuqbMHWVgQCXxIvOUZ5uQFKDBdttidle9NWgkCPLMKqws6LYHJX0WjkxnVTLFM1M4s4HUBuNg2E3JAG63Xfo4u3wdzo7khda9OCvKVOTscUQSdEe/Kq030mQ+fwEcOKcPrlgkeS9wE8srk79xr2Xd48OYOP/7Z8D/Ddx89MQ7E6Ng8W4na1F1yT5ZLBOZGVKfXqe9gvt408bJg7OUHL3HZ6poLrQR1PzfJaowKNZMUpAmcKUVtp4MrXfG5kPbuj9j6jcRx5KD6NeHzMOAZTOjgexnMh+HvcyTJ3yPegcFu0fhY2VCNnkP21522v1LVk4s7SXAtdn0wQI20jyPs/n0duuZzcxRCcVDd6nFFEpZ4DINN9+LRo+SAdEPAXja9sytBwO22F7RtB23gKvdg/fRJ9Z+4HEBJwV/Cj9oAb5wwnU2CSTPzXPbumH1braInTIeNf921wfZ6YqYXnqmfmdgyqbD8s06FQ+SW7vj4Ksa1QkWUL/0K7iKxxAaq+eLUys8dMIDc0AQyeS7bX58PAfyNHrU69SfObR4dybYTLv7nnC7Ton/JrdHrYo3qQ+e07B0S66seDKnkvcb+NXLnOJUdBP/juwzcFciwWX7lzEhobrAsctld7adGD2/jvN7sBq5y1/LPjhrRdp2jLXifzTIIhhH3+PhC51GqI9qqLmIDg+jBBOITE7O2wWE/KZs2XjWvRhLzkhrOgs9qUnFb24cLwYBCySulP/bilbEPOehhy0bSVD2beow9K8L1RtnNcYcS6+Z4XT/hFRdV2OCRQRoSDkyAFH/8yG4znB52g9HL77DG2fTzjqNL2ZNSP+XFWoIa1k8Tid7AGbZg1pY9ZbCnLlnIaEn7qswriY4JMMP6tumKgSDdR8C6UtH2NUDzo40kb2HvOslkokRxZ4UvvAz2YuhL94nNm96o0dC9pxeTALN2wgrdd1XymWXog4UwxBZcoxFjN8bE1DKVxPOKGJ5DCKFHHUsHO52lkiBfgqDvIk/sTkGMmpvCECtbrBXPce6cVKu+D5G4fTu5yysdQ0RUi/62saf28OVipeSvlpn6ejPAraGyzA6UO0HedtZ5Hx1sZDcu6JAgD+pqWJq2cRD9CbBTAoYhk9f6Pw9E3IitF6dKokrRO3sSqbqcgr6ADB3OcKiBQZXIsv0IMq5TmhE6tB1kD+vRkS3VF7CZU7JChhGHLGt0uoh3OPCAnpRkM2fhYRF94JeaoVUF9HqobI7vuPV+5QgPB5l1O1ze5RmawRWZVcKkwzmHWRFS5rLqeTakSjm8oWaGK4QNmHUJOTMztDWMVuFPPT5iY+SUYZgZC4ivn25l0oWrEs4rQJT6xdcUkMjCNJRtqmfKFAxfZO55BkuOJdE8q0SV3vZupZ9HOd58FbYc/XcwNUsgrNu1GaOvd3Ts55TpGkMsuUUaZmkZYReM2FeS20lpNwYMTCAy5ftgIS58ZJ3AopKszGc8fkz+845DYOUmXSFwSZN28EEX1gMdZvPA/dfq8a3j1t+D6aaYZRUfg86aM3ZJcODQ6/FjY2NipXJ1EzgP3qpm03EvXz+oUFM+OQ/qnVxLQSs0PLiHff5mfWssI9+kGeRXrkMr8v8Ny/wqHLYwk79NI3lEUFG5wVizEktj1FqP3bHA5vmHWbYmbak/zuIorwj5xpZouUYKJwbzKzXcSiqVw1So8xK1vYD04eEMyULsotgZvMhrF04xZt7W1yS/EffZAQRk+V3opMHkyj+OArse8FNaXbysUXa7Urm82n/iH2Qfparf5b3Lziydn0XJBysJxSIgrvpSxJGk6dog9BGpiOZLzXk2B0YGiQFZsHE/ViUyVdqA5/Q8/yfDspdbQ5eSbl2d3e9lZheaRKKZK8kmJVkWIR95mSaeiQ+6cV0k/C8m0C6PXYEcfiwm5G4I/53bO5zvRTaXMgbcNhoppNDAJoj9UvuwZpt1Zcv3IEcob+hEBfZehOmujODGQojPEFj5SQceBLuqzSCeCbIKc4eDIZ7ZAprcbBPcOXYLs2rLUJGpB0vqU3XKJynT7t2exrI76aX1PGa9BGfmVSRgHKMu/6J+j78MQXt12BUcu7xknJhPJmSrfQF4/ZQVAHXEulzLAZg4pSRD87PPN5leo74gzP+M4RaWwlyKdFROE8rl/lc64acWqvdrM2RCdGEKY672wyb28RBIcBAJoid8ceTnh69mYIeuLsxCZN64HtOabMfjI6P/kTkFgb1pjw+3xgipm76MUY+AvdxNXnznNiYcN0d+OGkmV4RQwl+2vVpxLc5vPbuvfTXdSlvIuUp1Tt8xZWbV1BiZBnLkW80wkhng/w0ug9C8VgemR72ixC+idVhpfJ3PGDTpsdXP9S0C8R+UnvsnEgQBN71KlzkSp2tuPI9CfI1w9JJ1oxM9Z7WG5OwVjAOKpIeMeqf/M72f45nH2TXIbs2XsV3csI7z+T8Z0AS6d+jcASfGUWqHB/hLlqYhfFvvwtx42nssVNhsHJb7yCv6DRgf2V9tRXUcKYhebhZM6VyRvsFH6tQnxcP4yWjRb4nvz3C64PoHmzeQYjDodEV57l27MxsOJCM14QU1YzdNZOJmNwM3pVp1xQDeQk3sfoUM/Alww1d0JyyKNi3X4x5wstQyU8Yk2NNgGG9gPvKkfIw/v1kvYgcXFqHut6W08IKQH+/mIDDA3qjf83vZugtu0fC201mdNtOS6qlEop3ZNtdSnViyQPVPQuRpJgHSKpq/kyGqfaywF1oStSMcMbSp4W2Sac70hVXs1DCntc+mE4RoFSG9xnURFrHWUiHn8H9LWrvhPgbvnWAZd7VGPOiczT1XUGNh9fLak8ntN6DivRUseYsJEHA12qitfQYSBhQHnwaQc7yqNtiaRkBaMlHzCbVQEnLOZetWOrIPCF/PnOARpXwoVmntcaNPah4J1Ha3U4empCBTA3AW58Z/TOTd4/iEjFd/Py9YVu67zuU7cVxOj97cuVZw0TiD0S0X34cjlIKfYv1GMGZdC7bY6/POHRBbkcB0hKKvlI6a/Y7PQARVAXkYFlBEbtUJGXmK9kBxKSVZkP6nTdi9XXH5pZR+W/KZbvHh0vCkToSxOao40ABvjo5mOwV8IXYCRCRmtipDds2n9n0AtfrYFi59osNB4FCzi3+j6dyLLi6lHbtcXUFthm3ugDhzK7OfVtqwQUr8YCrgpmfq4ZJrbUGMvbIIjkPEjv/NsUlNWiD+Cg/S8pmNg7/v/rP/VG6akKkKyEIiJZQ2kZa12Do1lddZ7BGmquMM8SdLvFjTT81QKTj8CFPisdtITR7p+UJ1bOG0YLaIdTtt8iBt/0w6Ngw4pgTNnUeUyb+e/Orbwa9J4nKWe//9l0kbXGA4hNEinT2do5Fd/y9njoWzWxE1PQnQt334sxoPn7nqeifzHdBuo0VtBLp2WqGaGykDl6hYY2X+sSh9OIqZ17FWbf/bizUPGUcb6UxquulbDTr4v0XoIsR0q5hRiO3to0OomDQBIbR4x1nnXnaS6Y4gy4ww4HrrL3+O+m8phZvTXbOqFIg5Xo4AE8rHowtphp11FQGfJ4OnpI4QIiCFkaimleZWy5U+UmzlSs1DqoigJ/OUldeFyXn2uGJ/+oVDgIcno4rSr88pZrnjRN/thmrrYWGGveYzgUJUh2QjG84Bs1yRsAwW3Cz3A2Sp3ki0LxoPrUIxXTZjuxjmRb8mTJKhK6iw3b/031Jx4bR2tKYsP8yaww+0W8qPRSwUQmtSYvODG6C6Vd7s+/cHCAOYXatdoHUpVpPe9gBb9PXhgP9mmarPiA/F4SsJ84PafhcVzm4+QmWTSqz6W6xxkGxNhOhkmJXCsVO9oKWnK53FMIn3YpbD9VwpyLIaPpO+IIOkeWaF75t8Fn8ZwWFGCBLNEyNjHMa7E3XAe1wPHa453CTakSHOLVQaeSQYFfwbmTJ1dWIApxuNOQuOqzt+VkIAvtMMUDtGe3ArfqdBTYnn549feOVP0W9zojIaTDSbhflG39VLC/ovtYCj5IWPWl9ExbTPfEG4xtaukN727nu153+02DsXSbdUVwrfbIL73OFXwvzsvBbXN9xFWGyUJUhdPxKFKxowPQXx7DOObL/JyA8pADQde4hAUlbWerPQXl20rq5ibLn0Wa8zXbJ6yDI0KWGYhHH3G7sT4G6oD5Tm1osRBI9KdUlD8VTtMj1bjviaV/yEQlbMkfHR3akl58ZuQJJcFp0icbMhSJrISw8PabUWMCzXei3n8Ln50hT1slMTF3p5xdViIAsxzxGkG5VSCHvW3Ban3IfJP/3ggshzzFFe4d4VqRDdyZqsxJWpDT4X+fTcn9oXpjd/hxqByKF9KzZpG+ZUL0fYPU+lghHI0/alaMRG+Q5Yk4I8Qn5Lu5+7LmhBFaHXOmoe8wtwp3aaRnrPYI/m0mqT3DbAgn0ulYuUNQpJOQLo6Pig0BD/2EbKSEn02UDXbJmP98fxcxuI+Z+aEWfnGZLmhTDPWwYrjBW4bwPlhc0g8i3CFqOGQJxIAZcJEojqjochI8BymvBu1EYMn4v5VZDc+8TktlzifaVA9dkznRSwUcZuGF29jMJnqQ8Yj0NZ7/Fr0XwoQmlmlBFbgn9/7XSSBTXmz75v9KhgNuJ1Lmc5RtwmQauaZKAG2AZwDI11Gx4Blh8BN7CuWFBYslBkoAW6MmZ1xnlhlJxIT+OS+s+7Tr1fUTQ1FShe1YPmTpcpYBdb3+6kj4iFPTAL1weTB6qp03Z/ADQ5zHieB9vpzD6Y0VWhD8Xu5Et6jHC/ty1jMNslxJljNs6jCH/Wipo63TRIfdYkuEFu7jXK6Zq8ppCbFF4Eep1bCDn0AL6cu1jtlIb7NeJQ1PSJPFjedufxMSRXFBSN+t1V3CboXFdP6kaXicGRUU3sNObRPI25H/+/QvI/1OWVf6hVK5Ou85JHiQg9R/UEVa0B7m4aqtC6wi229h+KhhOqYdFCt4cOrF6uKZCOWskp3DJC3GXyKKWVv5CUVzVhNmBlTIS9xEBOHtGd8cd5sSBsfWb8t1eoEs5fUufxEkuc0RN2ALL7XgtZErvX+/745UxZVXSsxejjOgQEF5uLSrhKPZwNFLccqapi5+jA6MtaBRSPXaSbx4FKK6kDMO6OZVMou8z7nwvr0kMSRHMyzcJbTcUBeMPQP1VXyApCPOiu/mmqwbzwRljYDLADD/ESKC0I+s0RCu7ygVrH+KhWHjyTT+GDxKDCnTayARCzVbYgIYBCjat9lx4VCVNzb0Uf3VzsvGvFQVUp2laurX6faU/WhaQ7fgExV/P1mjo3n352DqQHXQt9GHWyB/wRAHTjJmm00QPacY17LRgIxmuSWtVHORJ4MW0HfeFyDznwqdqA184RqiUoe+EhLsI0WLEB24iQbRZmqIo4egzs0Cam8JLzzmAMh6bnL9GqImjWJ4YDtcf8+oajZPv/Yz+zs29QVWodKDIhYnz4C6cZEw5PuNTJgo+V+M8uRF4VU+KqL8QM80d1HlhSrys7vWzNEIftv90gv3+blDI7sl90PKny8NuUZJYuYcaMrft7wRjHfzBaJEjSwvP7BiEuxpLI4bGoFdP6yL7k5rKxfYCSdtCsMjeyTMDCCofsH6EbOYUOuExg4RiScDNk7Q/ZP17VXzNgjzbhAS+dDzBUZCoHmPcmj54xchPr82PyLs5/Wsx4d2mlG01jtCH6o4LaBP5vR03GYNgJlF9c25zxzY45BK6F7u6zGG88BabsLrQhK4m9OSRt0yHz6eoWVRTdoqbGcQViH5u1l2PElMxfnF2C3AP6Qg9BpZSDllHZ+idac+anIFG+yHdc+ci1ZKFJQS6emmShpT7ztvQ5jqHt6V9VVjs2GY4R0kb76P77EBfax7jQBLFI9MYkRW1y9FB65ecjXnmWaror+5YO8pwV7NaebIUoerZIf3opd7QDreryDxSDYWbbESocQD44RQHicUu0nRfpggE0l2ie29ms/akljEDY6G4cyXIqehjg6OH4iNrX5tTUOvIx+/eyQA3k/UlWNDfXMSZebQ2NNk/YzUDEB5C52zimIoQU3s5DzXASmNXW2bWlk8LsTJU4ImseZWY446+N8oAphB/BYMyofu2NoucAWAS/bqNxV38RyknwJYNPelvLaReIh9/QXSeU0EJ+UjCilAfxu20G9Q+GpGYvhheKWaNiVeqX0lAiCgfgoWH/R2N5tNMujOFHHtHhG7ythEc62gNbu53OL8zG3YrNHMX522kqHHRuiLUl4KJSk4Cf/Wk407SzHClaUCHc4Mhgg565ercRcycYBAZ7rHRf/u0tSDZ0nejfjbSppwu6JDBcTuGQIgPB/YIS4SQ5EVO4Iqb8sCyN6XXJKR4/iEbPdRc3vbpMdL64T5xH+buQAHXz5tLKY9P0Un3LDjybROYNUYRjXEwKPF7Lklf9cN24NLDmNS7E6EQqzUi8/DY/P6oozlQRVePCs1ONBPdHhgy2/W5UK0Ik/4qTyKR4M4GqY/tocuhE64NuZbWIEna9evGgdhGFs23dSRg2OSMhCcNqYwTWV0chQDee3KR5nBQHgqemQfYhXKqxeFD2wveck5JYlrAfahRw0zcu57io58rEr9s72wiZMZ1c4iNeX94KLgRbK3odjhky1Y6IWkRm77jkg5RqGX0ZM5gCzFTACyt4FuVeL1jCHw09DVmAZOSbBx08mpQnwI3RNHdN8l+c/7oHHVMnonEhOojLLhVJGEv9bYX9DWc5VOxKmTPBEBpyGIdfsAJNX3SQ5lwWbu5F8iWcGL1O2omvXdhPgUuaqkQ+9WCCimd5ElSWvF+iHz6Gnf9538s1PhAbA50PTwbXBjjaWasNXGbr6cJiTdp8RbiIRjSVOVotxOg7z2bCEvR6NZsWfDpJhvY9mQj9zvx086kd08HaBTU4LNPH9apGg0/9xzolWfdp8BZwHfSz3jTMLFgMnOgsd5NAVbeiz/OVhMOFS8SwvLrlYieAbYrvGzQVDH6lY5rRuykGkhr6vh5XOFL3OkERHKIGzvmuylPXBricXDO9JeB+7mkvSw6PIs2OJoLf7fYQ9q/ynmPa0jXwjAiucsJrioHBicldUIVMS59x+lMWY9NlpaGKwwP1+vodkvs6mCNq7pK/DyGkCiBhh1UDP49O0fBV4Nla8NL52M8igVdUs4uFNi0geWJDQyCvdAt5LIhQmEYbQ8+lVOUla/U5K8T/8j9vy77gpRsHC0y5zmPl/kRUBIDmyeK5XvcX2L+okc7LqV+cVToUObA6+35Hfpw6GZworV18qVJHbT1SFLHz1fpyFqRkwPuSHxGF0ccWRLFMua8hfWtlOIx8Vhdskexd3w0UFB9IEAIy9mA9/auSJyJu6NjBcBmo/gb5zbJGfYJVUF3FgPtFcXbLVmL14RGx8Pks9nmikifMha+K+qA+HXKqVueOk9O9N2poopEW0NNLvSTslurG2fFp/P0bR803TW7En1s1BsZ1Yx44V2CiHG7phqub08YFRg4JuNlXdllKS11J2y4PqO64jM3m/LiDT5F3yx3NxdeOdphbFvdOiFdashkKjm1XQkXTFXCvT2WTANECYTrvfFBqDB5SJDcy9Kt+1094P4HWh6duRlBJuwUJcbXXGv0OaHrk0rH2lDgwkOeYz2mcj1rD2atRQLHabLG4/32afzmmR1zcF6JSPTDKnga6iEGreWH16S6Vg+lxIcTZKWMC6hEeHQIA47tymeTuwhvPXWvcEPkJaFUfRCfsP4+XEQPyiiZR1wsYzx1muo/MwBstgPsStroJ4DoBdm2Wo/rDiG3Z3eHCkoimBR4PrK2HJQa1SS/ZmZbTFvEqLc8wRa5eQMJ/XnUi9tS7lE8POU87mgi6PxYLimYRn6ZjCk1WflN+B4H7v6oWUGd1r4N65SzctKqTyCdOPVe+EMUFvgiw54VB+m0dHaL1Ip6fpuaHBZ5O/InqfGKaoCcB/+jR0yePJI+uDukpsQcIGfIOdpRM+C4zfvDjOwnhYq1+te5ueRrvZlwBTwmwy5p53AFKrrp0xf5khX0SLS3lpm1H2lrhSAT/wYP6ivupT8/eUvpOO2TlMHoDBC1kPZVsZVkeZxs6+NDE2qHxpBMRVCV3j1i0YnQl2qgn43Ad+7Wj5ricl1pcHQgQys5FxQJb9+F0fgZ/GnDSQ2LFkbLWaQl/WTOZsCftsq44MqKMa3eaE8SAXOevv464zRebW8+nj2CDWV0KgkkjfdvrdGAlKiDsAvW/lfxP1AjR+QOYnVA5ba9SYHLX7YzBbz8h441sO3N6jpOOZ8P7ENXb3LXxlJzqE9lrRtxPtDiHhwxPib2S3hopVaH2t8lLevH/ne6vmirL6hXLN9lkRNlnVHbU3jLoU8a/7yButcpweIRofQz0e2VdO3+Yo3RcZIe+aP5jf5F9vJGzk+v5OQKRKaFAzPlORHs5BPL4KeF2tTsvVoPzAlei7veTxJDwTX/WyiMWEXw4ynxO89moOnAfLS6ntFrkqtVDZN2xqp5xO4SeA3RtSyGbQXTc37nykk8kNtTbZDTMRIapH1VOAFAMv11S0FrwO8YH6k47VV/3fcUcvxY26OgHq6GZVZ4Jfh8D13AeATBNmTPdC7JhXirqvLodlBW3U/FRVd7uTbxJytYszktb4PiEHYT2McRH8Eikf7D4+rNbcz3d/HLFvG8oEeqJkor0B1hXUvJSdal+xRVwcH2qx9dhqqqd4hGKkMC6pVquuaa6n8mUNOI0ZA5Sh2wZc7q59CGYCCvgY9zXx5QHvJVoT03ZYZd17r0np7qglfHSSTy1N72C6hPuDKBkvEVBgek3OKz/uzUOt875ZVkxjkx2YduMXySSG74+maLOYGaw90BUUXOVS2U5OyJ3p3OTd7R5A8f9sFEkMsnEQF+AnEbg2+UfC4V5vNGvj1Khlw7q+4alJpK18OaOQ7y1Hr11WdEpAspOHbcHOBYc41k+jrZ3zTjS2By512jU3+PAcu6380z6ekbiTOJcXp7defq3K3JdQm3KlZtJeLuvRYhYzXMwYDYTjmW3Olqt3YF9fTmaZ7UcxOUtdrFF+V26E00tg/JNc5wCirUtSOlcxCxb9ODZv+b0yirS1dfgF61VUdNBO0xTU2eDoMtw6MF2Bua+ELLKLO4EtY1QjkVBJ0kiF87jjcStyvperVsxQeAmcyTDrYkx7TkGT8VD6uqBh3/H+oVt3wrMOKGHrV4aFRFbRxnQN+ogzHFjfnHvKTNfgpZvciidf6Uwmq87+n0fuYPlnewvJTVZt9MsY8/mzeEXEqKQTC1T3+/d+3RRUBO5R+mgbEkMNjHI8QcvaHM09yyLhG06FD0+OhZ2bgiJXx9M8eeML5WAIx+ra4Lg5+45IqnlxwBUHP5EGMGVv42/nX3Q5v8KTe2ioAIl/YJN9ediZgwmxtnDWlmbWbyS1vJz6weYBPgiiYbrglHmxfgzfev8wneeX3Pag2vO0qEyHN7NdszQCZ2CwCLOYPUHM1aWU4aZ9udy6/+ou/gxqTyY/4wuAt7ZV64Qjhd06n9qbZqH4kdksXPJrt+z9H7+sgH81HcGvlA5ts/GbrCYFeoQWlAy+0T94RN+TLeN/g1ZJZoIgF4OX1o4OpJ0wKCOkHGYwZVw1kRapRiS1hNTfzfYAXhU0zPrnh7qipBWVL89PnkGbDjO7LB0Z7RmfsGiatEhXVb5oggkOFBSII19G7lF3rjO8r9VVKXnlY1ggK2AT7BZJyXqv5220YQqaf5LkXiYHc3mLJDDXNJ2e6BtRSgPqY33sd1vB6PdNg64QvSzEifbk1Pu1VN/f/BjWjMG+H0FU8VfR5moCOhV/DhvV6z86CW3kJcOINAO7lQEMxivBZ56nxh+eJT/y3sgNb8pfla+Hn08d0mr2eI33auGBxOTH/SQTGcArnpHM5B3TtUwb2go2yzQ6nYq+mxCBVZsHf3YXfD9XheNiHZbOMgT2iena3xH+NAx6JR7LfzS1bnZkLHxnPy2ugXj5bU4/0DaTZ8swz08P3lJHb/3cuN4dRM1SR1+yd4MjHqIek7lISDpL7uPY3s5eO34OzZMgvZo/tAJfZYpZCAhY8EJiGO7ZKnR8XLW3uuALm5sxtv8OACCvrXem9SSHSy/c+rF+j30zymBkSdfXa2Q7OmBtcXAy002PRPm/FDwBJ7zlc/cBLLELgoLUVoGH8MIp4J4jYdhL8qju0XHn7dFvfD0Ah/2u2UZSjPSs6ITR+Z82ggyzighffE0PlXOFTib1kKoonNNEq5DKT1YPDPoTUFqQGl1ldpafOG9Hwfb3hP8X0YHCCyEt2s6f7UL9jK0j3Gb5Li/kSXXDwb6LR9vuI36sKsGOZURNg2PvfiinFJs/Yn70Zj5f22ZYAqm3Ua2blfiGF9COtMzggLqLgaojj4uvuqv7Ihw+zoCVikan7OkoKxiRCxXbUSDA0sVCn2EckIWW5AbQQ2vV2xJKxv+KjN3JZCb+PKwL6kS3oLSUlqq/+fDfhf2xg+hF5tPIfST6ShT+r8KHiLunzZoft9BaqMSRJ5U27fcJEihL8FrAFrxhbJCEryY2zkhjQeWpFJQ+QHlZdnJjEQmrnCRFatlBoaw6p7G+PwnZH91JxUgbY6tPusBJFE2l/UoQN99mGqUEFbqXiZPVVjkrhJewnjOQ6I0vNTpXVXLmm+dzbGr6KrDrp49G2pUN0z8CIGE0WpQJ8H6M4dq8aBo+oAcLt0AYu36J+HTBdzpsc+SbaGeEgqkii996VHmdoW6L2iBZ1BVqFYqQuntHlShO6tm/D6HlAsKF5kORZaF+rzC9Y5CE95rkvCP1vN/9y6H3s+qXuJpNPmbMMhEBHywreObOdtXV8augfFJWxyp3e9y5zpXMlwVHUoaomSKipGMey03GWgN7Y/oqNxe7sMSl133He0cKE8Rdr3zlC6HGQFP4TF8CkWzFnS1cDtVDEWxOCqCJYxf4lmXK2m+B3zJzyEJWdIgKSG677pWnsr3SrS7YMml6J2A0xeudLfF038eXfapZO/TKvpLd3S+qJoxXqRtT3VY7usXO1GEic6ii4NEnFo3Oc931K9KK8zWNSe3HC0s2U5zhQtZNaO0cSKyNof64SvYPgDINvIOi+ai4KvtidzkIMqcg1ijbtXHN5ToiUTYvMWU3NO4hNi3VyKQHba24IVZEDZAk8HPn2urMAsqjNt/m/2fgxrJ2mzJK6jxknXKvhDXU1A6FR1wj+G+Kt+2K50U3r1cIx+9BQX8Zf1s1JSrZvG4f2JhzOpq15FCnkt2sEqvtQsSAuFLWZpNCug91oUy9owsCQcaDs2dBwZddVMk4jsBC/Na5qx1caIBh2lwjRsizLMioGu0TDEWSCQrTuLSUzNFNnkXN7hhUB0rom0NFpfQXS5MgGF5DMjUWbnpqQt+4b2jBxYX+8Cz4KXFJ5sQaLvqJq5vGlo11ZvdyOW25bm/E8nXESqJmn6vMZVYE77qxzlMWu3Eeon1F3wCkuJxZtmZC4JNRSedCaEG1KIhmYkA0Xf045qZRQY84eJDiwhQV2awQfUISMx7mcvVoIXnInuo5tWBnsTbcU31dcU1GAGQv8EuP3VRGeZlyoZJ4NLWbb6l2vPKrgDV9sOu8PChYuEGuPeJJ9v5us2/QU2wJtUcxjUeUruTjK1anZgpAYp6E0xxm4geQwgifYS/YPRum+w/6M984YUPyJPY7OD/PtH/VD5ekb5XOZ9fUYZtCgbSUDbdq3X2J4Nx6GWX3xykW3PhEvS1+B26ONyZLgtQho+JEGCBEwfIpyhU0vN21oy1krISb3s25UMCCsDu161tzQv8xnsa1oFzOoSivn+wqAgEDhiFPwWDjeCfU8wyPQumgGiZz/2CLnxZWNR3QHHd/nkfAovAlOfZ3sRnz7UJejQ1JhDTM8WnhJ2D9RFLXhgLJuayRWd2SR1QZhy9m6b5XgK1FyeidFdHjjmtQyW+mQoWkmTlEn95yPESdJdWvInGVkR+4upgIFEfxb7z4jAvuVLazAe3zxTgAdHOOyPLwlDcfu8HrhWj9d1UiL0/iMeYr5+YsU5eE8NI6m5FrcAbc3YrxLRrKT0/hSpjBBPNaym6k3tPACQ5t3HNKe6KDy6YeuCU8vMT0FuDzij27uXlxQOZz0tp6hIRjeRHJpPKqtVVLd27Q5q2zZKfTrbPXLCm5iZ8YH+PhdsKAEvm1naJX3tyjhuBhaihBXgjMGdbI+IM8mGQxJG4bF1ZEGG+0uLaRjyCAHzaZhSrbluZjFq22d4d5U5tY0GbahHzGAtFYahlFE2cauXBsFP5qC7fk06BqXG2zmDe33U+4E4ggvdnkJbz5guRBALt6km18QlAbAmgqzLG6kfiDy9s5Nu9lyqGQ77kCTylkdcawMv7eJRrGBh2/XQp19T/SAefgpxeVOqsjcSA3OqRoRa+Bh+wYWzcqTjwls/Mm97qAU2zcwuPVxvt1A4kyyQKvDsm9FVBtY3mb114JYdinrXJwk65R74rsRmo250TQA3e4TqmLBKD88tVJHjxrqDc7bhk7kegKz7ei8uFEWpPvcPDCXkpjcxp9GhytvCEsu/JIP8PCqvpAV9qgagIdxVLBjW/3e5rjXQB+Z++kP4b9PKQOi6u76+inIC9GCB7Jd26QFDC4eMKig7WKciioJrI9TerR7ucol8ee6IWRlGqzXFrZNtJVCYz2aMCvy1xWDQfFsbEZetuR1692rGZ+QQ2E+eF1vcQVa1mG5wcrL7YDxtgPZBwYV/Q5vtAKOeNCDUl5WLNu18SGyDiHllFmTxZjtjwR2Aea6LO60wSz15ve9r/riTc0FQe0NO9FLQPznmq9EWYtGQUTCXm1zUHn/N+RhSo+rJ1dda5UhYY1d38yCzg8d0W/PoT9uKY1fnZq8FXOovk2Hup0r33bEMouRQgZbc++vNfm/O10NwZWL8aF8bNIcp7U4tZbBVj9IaxuQ85wo2Um7PqCX0YtPYX1XkTp4OrefQJXarwXoIj+5MwljhwlLmpzqOV6n+nK+OWANXXxGzQ5L0ujafiGabwvXjbLc+4U9v3btAYKqy7nz1NcxzjwZAWqOCsGNv6D7GHoNXkoyrsowOc2eNmkuShBKNeL8CXJ81rwHDnxjPocKeW3y3VXmG0NFUE6g6lq273f7dkBhBcO4I9Z7qYKSgsPhKqoHUZrOYU6YNHh/oQKTmXHgmgmZb0BtHpA+kgpuWY7Ire5ToQSFdHH9gIhi9/Rxz4YZigxHwGve5ednSkRuBwmOT0At/2QMp6OVI5/9eoWAQvQ0Q5yKX9ifuv9LDUtKnYkiSIM8667hMzssbtdUkAg2J6kCnvrFPl0jXFhNAcBP2FEflqds/txfYeD/cbIeQj94ZX/wJZmcnra23FZHKJLWXeBAkmTZgqEX+lqs54WNYAHPNLcp+qKHBhlXB9sBUM6TprThOWtpisF7INqpzx//OzslukW33ETgl5d0R6unN2u02pFqHCTEONfpt5oPUkPgV6F+DN8zgTytK2vq1bOUaq52ixBXubqjPpzEb3OCzswkQAbGuWIooUTfrDEaBWOiFSuRS4X3s++kjwcPDYVDBMgvawuJktHRhWnKsnvtLwm7n5J20xy3ElAHeLiUl0QRV0Qg5KwAzsk/cmz+3+/JvfGEFhup6LgryILcWXO09vwzRWb0SCD8A2bXbxhyGjOYu0glJ5t4y/vtNLjtl0Hjog9OBp8XAKsg8RijMyRAaVhCIcciTEVf/zx3DUyYHHRUItyR2D+tSQXKBVWffqRunr5gij4zps2T1kMxlbja9alMxDVYiCfamSaKPcitQEzZhnrB8HhHQ66MJgl3ofJKxCdoTyWzTjQh3o//iOYulhFXopE2QCMA7QsTNDihHCeJ1iyJI9fpcA8THa2nrfurMwnFYuBG9cOLUQ6F/x4v20c9Yyb9rfE086cIUBz7d6wuNeoBFSyGxpIiUancavIGTX9q49iuw3MLqiQOK3W/0eT505r7flbm0MQdo2AQWpJweKzLXPyvXWtCYJ9RV7L+b7+q/N39FCNqf98OXaIeETadYekgLiNb2fVLQ2qX04S3v0nbf73XhSYPHDqfFKNsx6KInkGoYK7PTpS2goEKCJ2whcNCQHNFGKWi/ZBBmdbv5J0EOwb083peTL4qVRUT49mwao+zx9woP1+PQ+F2Wl4YiuVS7xxMqiWq5zt/lNYAEX7YPK1su1A85OEi7bBEIEGXfwRbsnspjlpV5d/ekuc8Ici+5yw5mvVF3TW5LC2bXvBPnTz8oFUr5jYqoti8xbTfbV0zihWKbWfoDetX9zCCg8UyvaMv9aUhlI3nHBZhPjV3qI4svwmwZm8UKsDemguZrzOadJfoTEdHM4YyCxD0qdqx0yH3j9feEmLRuPUNVliJuBMLr2TaBR+81hpZE4VKkA+++8FA2xapQYeNX9oPRf03r1LIX3dA9rTNUMea+btFnyE8XTyezuxF3CY1gnMvmzKoNbMZBCH+P5hAMqNGDMj6bMBhHGwHB00fuea0ETHD1vX4scsuBuKd+T+ZQN5LQTGRyWjiV7MKAwS87eqfRFVJLuSMbxos1xnXHJ6nCeNu/NUdCvIOuWF0mEa1BFc/4mQPmT2UiZp1+zaPRa78ovVe7I5OgWYeP+zDllNqH3tNPuGK479y78A7kfo4/2rQgB1jh1AN2yvhjmzD7Q/K1PJDL1qeeWD0gWINJqkkbv2bkmj6hgsmZ+/RmgIOYICBfaLIiLozAuZ6GBKfTn2gGcM/bWqBHZnSP8GpnDE/Tmw+H/my8Iw+10sFvl0LaxyDmCeD4W2k9nz+diGCKJdo8Bd6sukEuUhmV3at8HGxE+atUzazn4szkQRHp0JqAlnPbQw3UkIeJ+ZzuUn3go9XxbSJpgwL+dndL+7Aa4HEA95bM/nz9MdSdvVyEbpMoVdE5FA10ebdXdNr4K0ZWQVYoE0gbBocorpdtU+MpKkM5oBzHlfLaCfjFh1UkVH13LMf1/QKiKzp5JYaDhFe47b8bdL5pc3I7KpdFVXKBp7BPoCmRFurOkVKdW67bGj0IL7Wpxrn6kuYx+wU+8s1Fd3n0mld+/Weqw20RCtSQ09teI7dfPRGp9MHhl77lRMBkEVf/hxC0DCFjLNi6Uw+CPxEQDT+Qc48Tp1RbPsLIONzVE9AchExJkmwuaJgJfIOX/qdvW70QpvbF4SJBXXMXb3beLmoRUNLhgE5dupfmt2Ky2QppgirvsYGMFtaE+XQfFMrs3PO5jNNJ4u++okGGOUVwKOYR2+eXmIaSecsC6AiGxtxouh1n/HvPtmhlMVfdvJexZvSISTc/07VhaevgNtYWuF3wDaBOahQZeMV/PfsgkH+6cYs+Hgsdzc0ib2AyVZUCh7fp93J0h/R3azkqADmtq9g9EatzCO0pVn+Rq3wxPfd/1u5HDnViuoIpSmN+yfpTQ/NWdF3s9tFqb4JCAsqJVNjiOSj8dbwdNZCIMVLPvK/rikyXRDSFqMpu+yES5oXKqM9ilfgJK8KPYj5CH7brwGbDHdn8o0JoYOh0tqeWCL3yr8Iit1lJK5tXqDnG+KIADGrqSZxPFyK76GWYZjUekT/G4G6CqmBlqWuOlUZWphZnGsHoH3+na4c++QGMenDUx7tRXLsypHTtrdHvedQMBrXdlugHJC3N+VlyJCXndZy0jpMb74LQCDFWB9YpRLw/KfLStZ1yvnXu1jV5dicvVRH4GEc3w91z2TDlMah5F9Vb5f4axZXEjbbByfEPRi2r4FOP1k4xgIY6W4Udrs//tfnyFP1rjfHHzlsE04kprpfeIage1iTR3JIeixaxBW71t1HurQ9BBMRrFVt2du0InyBSbWipIldB/P2LI+1feaHYcInTAIwTfAaIVpqx1fkaNURjA/9TbU4Q5RyrJYzLiDA/pNfzx73n2vWbNDHiZUQUeSxvUAik/xTwwGoVaaETM8O/odKxhmmMGuXCSdsvjw7vWPCi9ol8kRYLzDhIAf9Ib2pweglHnMuaoSVusfGZ+zbV9KeR/uiDdpX2QlFtTUF+YDZN/6XpVaQyi2fJT3aj1Br3r6QYuPhHEq8kXxSZkcx+QULQkMpuaizHS5c1arOaPkgqtwUECbgyM87U6c0ggZbuVespokkzFXfYUbbYTWJVVrcZ7EC4Pp0S3AtKS3Z7ODGjOInGyW428wH2Xi7KjdTIvfkt/0e3YdsuyOXW4wc/lKL+qqkHU3jPfHWyzGKK/CJ5bwx2mpohPTY7luIn3jW+410wPBcWoM+VNUuyTMAVGPAt8tSlCF2toJDCnY5i05jr+4gBPo3ZlaBXjLuWCY5WsEY+US2NGnvkNxkDpI7d4bySgUnlTh1YntkW0pf5LOVvMMla0l/HV2Eoa7fNA26tNCX++XP094Bjjc+o90545WRbxnt/1rKe7AtaUjrWSt37eeFCfoTB2N7zq2YgAu0bxxKjqkqVA5J/BHA8N5PXQOUXQk1LF1KDtT86ZppPmuyQBgg1O/Ky+KlzYwCQyEkdA6hoS5CQY82XpDU3yd6y3/W2oUOAnnhizL8W90yto7bseO2CGIK+JnUe+4+o5abfWWF/KVV0J8mo+Z7Pfp/7jaqN1PNLd9lFCy6qeMqFBP9bZPpV9LKfCIBDQWw3kdSYETHAE0AE7gmmdc6ZmmXZoAHDrgiDZXsZxxLX+4VVK8FnSLIY1p1PonGzOAPoJkemjyV0vB5RZ0t3lAR5ciq6mguDT/q1bYHUmdHHe7NoQiEz5SegwarzIrDa551yizHKT7bEyW2uxs44JtIUzJqm9j2XyKIMx/+8unruxjcPWFfIzd7bhkZQNUjLZALziOxhwqX6+gfn9fX9W4ekcNmPcfH7wNA9nRc31zafSnyUTZ6Vb8saAjx0W2L0fwskv0AUMaF29CBfF3iw8OGRhlrlxz/8uCnJ8dC3fRu3LGEtf/wTwG9khRpN9aW9uFzANgoShmB1t4cysFQsQ9o6BURdXY+wTUFkh9mvap4vNRihsBJs0c5CBDl/Nsonko0v+T4KZ6ABPnhec48jOVi/o0ktQUJ3BrhWbi57tZEegJMQ2pdUsyzoXZtSB3gqKDodTKCc3U0awiZaRQXcZWbLSUvkz8816T2yomJ2nXES5bMgPKUpK/25nGuw/Js/fSFJWD/4sQhkIi7+4mwv8R1XH2AnBhfDozqlbSCradFUaDLn9G6K2UVL38DwGYki5bIll04hfBfPkjqhZU7JLHBMgMWPU+Ad/5LNwbAlH7S6830zWAQ/ZhrW/MtuYm2JKCYtorelGDBhkfiOLFwwAE1Mjei+4bqZaJhLkkB3rKr9m7lu1rBzqbd4i1TaAOuFhJgjlg5znYbeJ7EuRmDBsEiKI6BKr6ZFbykz32SDU6359CGMQqLnXLPQhvKfPFLnBoM1YPmNI6VnYnYlSCfc0DFkHhPr6hUxApvsr3VbErQshgG5geBIDhT6uWMvP1CLSAldDDcLx+BSl6HuF9kH4/Nrteg/I4l4HJwCIh7QllXyAgAwkWA4yAWdRBE2x/zXRZ6frNr++InsDIdRMVyCjcUmy4hWxUN5IF+Oy+1rnzNNl4xq7XnqjyeIm7Z1owTzJZIb5308sNVDKMvKYHJOmlrAw5GAjxe2TaEdDruckb6vU01zYGW4bb43V7Em1TiFacfUYghyUHH7G6zsRqkxOy0Bz1dK4qn5WTo96PUG7fUsN81m7+sXzEvaOpzartNET+s6QxgvLsvoEB8x9LAMscq7Uh+wNh6dopsLx6UBUK2CaEqDe6JueOzxCrEZDUCQiMZWETH9v3NW7FKJoOypXBkRu+64Dwh3GrC7Kniyf8EXBEwxzHDJ+QCGbYHHKrVsbMeuefcDLSldRjGULNSxzQgG4Ytfx4Pxl3dWCgvYUUPKF5nvv9wK9KA1dC2kgGB7l5aRuu9tzfN8AxJsp7VdoDjEUTzEaryD9a6M2tbKL/dkBPXuEvhcKNdqTokxE6Z0Ns8KDA2fGAllJStpfnMs1FDSOqefCtCD9n5uwunjaiDTD7z+1hXt3shV5C+0XYT8Pc3dYP1/6hUZUjjMTYPcY7s+7yEFHJfqJISuokKKvEeSnL2ToXRqp9S2XREp/rrey6NqrYSr4rI9kTDVLveDB3YR829z5bnXt2Z40FpGV/4WriszB83pliVZ63qzRZs3hIe2PfsU3BXA+rJ4jUCbCr9JPYHL/oOq+Al2eZXLoQWdbziBg4/5942DRNgdPoS/g2c6WWiJKz3+0dRr85Su1RoM43irLm3hDNsKUKzXhRNYpK4DFyilvtQNNp35JTK07ya5jaJ55LQbEyF2biRwy+q6EFED5awNh/QDm5p5IpiY0s9iWqSwarWrhADRXpMG4PHoV5bhC49y344Fn0tUweJyM9H7ZqxDG/BmoPeuSwL3K0eXtx1bus7xoRgHgDjoVLcFBGjQS++ZVY68nJwsIVL6g1taXsmxtwlNOb8VLeSXuW7QClXUZMwgSbf58CMhisivqMNuWaWs/3KaBakjInBh8zO5SRVkgKdVKOxC6NZPuqpl8QwuXHQ1hjgpYgOZrlaMVslzYZaonVFbPmNBd2IXwcSdP35luoU8/rU3bqbvdeFq7Flmi55N4/nelIA82apUBSIeyOQqk6itu+jXY/Wy6iZ4d33r3YCUU0bFJVtvozCyM6sk/QkpTMJrWdg9PMOtROT2V39IGdaO0w2/zuuRSsPsMRCLXfPaQyPpo17gEEWzjAWIWTfQTLZs3Qae4D4od3PXyoD2o8TDJ/h6AzzTDhMPJ9nUIajfVjDxABB+u3EBhaHxVSOsuMPkpQDQC0LluEU4C4bs9SL4csf9Mp96t5OqdFg/cLHek3yFVWa8eqs2sY6YAGHpJ1MTcoTUjl/pMgNIGo2+I9InbE0VzEqKv4MtHfeJR+BfPhb7/Mxz1NN13gkCJrXHyZ7W/Me+lUbK/Urq4Kqvz8HDj1cGfchb8doow1JkfgtH9T5egwsGycwxiRDMuAV4RzCmwpLjoERBVa68V985PTB4/eRqOeFjYE9+0B/En92/AO2LTfbihS6w4j9dEixio7by/ZSiqK3MGevOOTAYKCyRdfYE2uYsEj9mbKJxctqoprRQviPmBPt15L0krduEKbzFYHtZjjX6BqkDSid4R88rpvbistw5gaVo7AuSE7uMeFd7lE4QJaPnEXGGnS97BeuGoAO7uRg54M66Ry6c1TpVLniQz/92frDUVRJjNX8QEOV+OvWplA/qvqySxLqYSrWjJOOFzOyyF2SJuYtERYBfWuhgG36YdLkSaXzj7/WbwDLUKFqVP0YWabNYV5/VF1E8Jg5Z0yijGJz0BGRXUrZ7ZatTRgXFbwVXp6kDx8o2Pc3OoK+uaDhWDzSlNY7n1emKdz22yMqHLb1IZeDWKnjwsRhXuQWy11U1RW2q0NB+qlMvrThp+be1nqlJWqeVjydzWjsMJnBU+kAOWPz4PlhzHJx20tmjF8DO4PokaZ16mQx36uZsfXKk+DXG1wJL9/69rV+bpgwZ5W8W8akYvLOW0m46QOS5z6sqxwZio9ko++hHUbDEUtzmYkAfuEFxKUZ+kMoOTl8sYstWHPW+/GvpTYv/wSwJt9lCXRHFGeCxp5k+Z6JIrX1eXEwcWCPbCEoaRT3kkoaeRDAop50JzP86dtSUQOatX2z4ugIF6Eupv6O3ukvftYMjfe+0qfieH28XP9bJ2Rgj+SfOjB4kDQXsohlZA+a5ckte7/8RAj894SbZ4nqXHGxBhhEAMdUOxriplq/3jQAwds7NsaC/mOzys2Qi5BzjJXKfJOryyXW9V0GbeaQaj2fY5tFPHH9aQPg1XtR0juJ1AcbhyBS2llh7YHcJX51pStcVRmJE5c53cfw6XR7JI2KS04xnbNV58NXDtF5CObN7e08/k3Zv7BGYFI8idp/L+SxNbTnmDXk8MiuJ3bm7SREUmcMhuDEfopynB3JnUJrlSErhJ4+1hmXvIXBXUPaxXszSQvL9R8f5/DX49miN32leB2u82OnHO4603EGORzY5oKYvGS4TbTNkFs99kGWyXvPZ8PvAUhDoKLB3bTJhNjuG55eqna7AJD7Nq3ZOiqOVmgsHIzmd6YPp0zYz3V55pAosqKzuKpRUGJbGk0pMbqxiZQx9At83Yy3OZFnK7+TU5onng3ydB7YfkYMtDWX4dneepOkpyqbrLeLohsPK0OkjdxrTY7B1+QrRQieks7+D08wFGaKC/CY65ihWrs7Q1j77fA3GmUBzue7pFebtnQko1VfDq/zP0StgZNrRS5n7fDYX7Zyur+QYO/XcuVv8HoKs5yymsdyDarmgNlUip++wTumnkW9546hg14b81kv1+WYPbB1T7QhTudgaNuqZLAvjyL0dyxE5POesIAkLW/x0WuKbwSr2ZWFMc7JsYNmkGn20d2kZHGLPOTj8kG27hL/f53woVAxDaNlwTZzgQE3cmW0DiInDhz++eKu8AN4zdro2NMy/Z7PPtx+DjsmX4rIIKcm+SS2HX4hS7u/ejPyUNuNh49wiE5WANp/973qDbVNhuPAPsUZ+VQJ2+HIFRBN9RqrZgWeGsDnhacVN3w7ljbEqO39Iyzfy+4TTIe3WeD2KJ+stFDxfyRBIDoNplnd7ipR4t/7O4rvxifuJM7NekuXeiTob85KZE5GLLqzqhnw3bqt5H1RByYpky1NqS0/+ModdcLJrOORD9aUCjiwJP1VU5bLmwgewlRy8ruxe9Rwpb7Es6FWahrfc9gbDH/d8Pdqxe0uX/h+Jy9ecoOHmcmppNUt1SDnp9JIuFSmF9Bf92A2XI1u/0VQ3WXABjG8nhFWCUuMCKJDx3Ccrs2pj//FSnMI5POne1jnLc8kqLh4xtN2RUYoWApyJXsVqFxK+S/kcFlvsjjIC3GOCEl2DslTWIgZ9iB7zsprtTyvFHKCch5WUTlzOMJDoFNT9j6cS7svXcPkNzXLkP1PzZJY7BGK7C9JSv2SD1j+rj0J5dXmqG68Rb79QslwVwjCERFyoftuWiXLCciQ/iy8mGJyBD6kebGscCNA5cRS1fceCUm3rUy3O0gZ4GmhArtlIO+LOLL+eMb19ktgUf4D1LcNTFYAzhcXFO9qJkq1rRo/9YlZIq3XQEM5xhpkxBXt0Irqs48etzVhyvDbDtZ2IiiTTaPHgRFKPHdFxQ2VrEaL6Hl8tUxoAWyifRezJc6B+PIlWxpU+ytSlSbEk9pyTH9+uA1MI8SNIHyFtggxLCT1d24GEsOieMnpQh9pSaRPYATSsT+Bp0kE4PUoeHyyT7PBIZZ4FLG0mpaXQYb9iiE7criMXy1mvDQ24RqYJlXWoz3SFU8XitGW40b1DjwnNwjEYvXGgySFb4TMHgW/sIdXhw0mhjdi06V8Rr4iZvpjas4G4Nq8GxaZA1q7sSXMVNs1Dct8BwV9xNo/gCgmWTRIGaq1wjhbE9T00hG2X7IR9BJ75BPWTFj30Kj1pF77qc2ElKd4/hZWLJWVyDATcx9hu57a5wQynbsg92vcWt3BA7aH05VF490ub54irBKxZKKnAItFX5K0Kx6xq6MIbJAXHlA0C00yWdkalsNcY1eqz8TU7Lh3Vsg8bzDwRgn6bGIpysP5YXB5FYrfftMLv+Rhyhh/4sS8O6bT3P5IHZstt60It/bjNjrq+5mK2Pj0Etq1YpjMgtT6WOTVAJNQibqct0KS7ELT41ug/BZMstzzaUyTbUF2BaUam+hsbcsL/lnvwoT4HtQObkrlxcH/LMwyCbyrG6ak7QQq3IyDQS2d6PwohUshVfihgaqORTkNjwXKJRqUNUV4b1pu6vcMyKeJc4mjNLxwvwFXP1xlMM3D730uSOeS+9zE2M1gYc7P9ONvm9UPaefOdXJ1b6oBk7CRXj74ok/LgPkIfpn9+FWqoC9Q3gBCnGUeO5rbXHY2+jXIqbwKGYghqzkZt2IUZTrQcIFPP8Q6D9N6p2pzXVa43YNJ6pEEmMlLzXXHycWddYnojQBSQjgZxVrWynKZ5LRSSUDQ/PUSv4UWwE+1puvjkl4PTU2MQJ0gPNMcEZs7cEKEnHGoyOXfozcNli8hSsYKtEheqe83gkEqy9G2L3BbD3GNI+ovy4ifE+4xSOFK2GUl4prAkXBfJIe/xXBnsb+GDuVMCFjVgiHE9L3mHIbZV67/ydsIOoHCJxu1tvHYQkaKNq+yOpOuK3ghK3uZ6P65Of6qbfwCiB8PDW2ttjgxsDigNB2IjxqAhOaclihkFvJnVx5D3ed3KWCwx9kIhjoCq8Ts01mH5WRpv+L07MqTxdC4lFEw/Ro6vpmz8jRENJ/+fXBrP8+OWfmeUtbIlo5JeQAnbs6IeZDox613yvg4joURRUACr59qgHKdBBh3Bu0b36tjsW1XrGZ3W58djJP0IHV3aI9k8e+aAkHH7AybU7TuvQ9quZOPk30bd6Aef8JTyoFHMBd0MwiHF87VJxSv1jrf4Xz92I/QaQmc54YioGJK0tVakwhoTEdCs9Tlk/WraMB115KAGe+ugpYbrib4EjAJmtaUUGFRG1SkwGpAgMgUL84VkuZfTomPklLG8UmSKu7yxh+LegweZb1eSnWabZtwnr6Ck+jWduf/zmlxRH9F5q7SGYnvdc2LMwn+MGQpAKs1fgXo+kwVJzR8s+v9Rpg7SuUBWLYtDsn4OA9lOD1xEptwiLgZV3b1n7oUDme2qtMrvQOfIomsHaAPjSiT8k1BQ9hY5FOdDXDrE62hF9Jt4Ax9MzqTu0MiVp9jLbhSMSELv+l8C774ZJY9wPrw7tsRyaZ8vPRzjLu8qj9j7HSRX4Khj6N2Aoazq4+D9FF0x5UnYWigEQRVUndVO1hsh0FmXflklLmm8IbT3rWDWtMSBVPqgZrw9ZBXw1vkN2fZVqOAmigpysRtda2hW8erTfj17HBRT/8jzEjzEn5e7NJVQ0IsSbK9X67Ep4w503aJ0SzA/WPpJQ8sn+NepI62NhumqRa3pfGFdpzZbvTbtcXli87B5s4xkE/dGDPbgfSk4W4wvLFwfHV/41w5OT8xumfWxOCWYU86vfNdY56tlzA20hB4H44MEX+LixnZLTV836BJSTxYA20I3sQW13Ry9nltxZbxNOjz2Jpri4aKyyW0Xl1ddbxYFc0pqnjeR6jg7y9qHe3wi8gCLZ75IvM0Ve56AWXUFvQnEuXFHygI/Df+SHmLPK7aynWvuIefws0MRpmH1vU3BDY678uwmHvfSirIM7WhOjziiVmGptAjiYDeiec5VIRTuDQUc80ChX9LdMbcFZPoUQHdORX0CJuaxbCvJ+mtRW6RRtDaWE/29Jo4WJE2RkpbMF9eehmNhYbugFftRxwtC+L+ERHT37UQgy3mMnS4X52tToufNouuEgFFIxd4TTziPqfCUaErg085FW82+5Xjv3Tqhm1AgY4C/Q3p8WH4RRv+FY8J6D+cXDT5PE7gtbfMdZXKPV9vwOGCD3sg8ZJ+nde9x5wNyafsRWedATyov7D2k4dj/RKwf6+8eFTv02+vpcK+dcklZfcDNY+RZfXvbhyATIJErIYWhKI7kzG1paqPp3cBm36vy9SOrT+imFCitNzUrLpYRdtB/6NGA0K5bHCml89aNpLlD236id00fRxt5zd5t2tSx28t9nwv/m2Kw7wqAhv7CNhh7trUzbqvlXe49x6y4GIwFJucw9CliUjF+AJ1Uiu4JhGwUQJHHg0XO2Jy1VyaCPtJ1ZztaLoMSalCwi8YGLUS/h74TqEhJldhoFTe/0JSr0my2iJrDcgE7TM/6CB6Ost9wDGp2vvHVmU3701Efobkd+oiV+R/PHVft+mkE+BwNgzIugokTKbX/qElnUUvahqVqK7sDtrXXSJNJZQ5rxXXmxCLfaw5RUwmm8aU6e7Y2JX8YTqHLyxvjthINqTVAQHmObj1iYXA1w3csLk7f6ozARk6xxBpANLok3QDc89N6bNOz3ebf4uLvRFj8vX10XnYazRgPkllkXztw/B2rFSecZx2mDvgsQtEjU+iwdiGX0hk7pTOhw7Aaf8wRl2x/UdsjqOkigBR3A4TbARib8rmBKo5gjPGTANDegSpYAXUFGGmJjUK27XBpCy3DyEaNNhXoadjNXT3kbgtJes9SCkSH1/u97uV3soT0SThReNlZIaA/9X4o7oqwciFsrEIlh+4Ck+ICW1k2HsBhdyfxfrbfgU3xJUFSp6rhWmmDsUvakugAZoOzAuMact+fNuk3gosmzlQZIqdTtFXu+zvI9ZM95/laWh9VoYZ8nvFje8ajTK0LzktykC/b68Xr9qg+kj5LETXo3HMJF+AoMVXNmlAva11YHC/4pV75qY6+c4bIN6EveNXrntvqWzKPceDQGxFlHCk9OWfbCRUvk/twVA/Bw39MJjPxDHlsb1hr3T3LQhL5z1yqtiJGxK1Wb4Wn1G7MvVHFp863M3ehiFW9QqUl9wa2kvTGRfFHmKEdK54CCLEULX+n6ANDSzEp5ItzkK4GIYnDtv7TO9gYlWYQD5Kahpt60lHauYburZmGqLM9VABCmU59Q2TzMB9NfhBWFiQgVTtD6NxDJLnSksvsqj089dVhHOsk8EyITOj4cdizsFEwb/GU3y8z6BLoMOXhbHdfP6W6sCEYqVXdWLKc347hy+VmAG/nmWjmIh4LEUNkTUa1bAcFRyAgkZiqa4Eoj+FBybD/usYTcfeKaRELa5DxjgNz2EsSrEg4OTXOHcnVdtRL+9UQj61DXVxBSvOCfQdgAo9/kGtrqoflnaeiPL9ENK4UcUPtMQ678BM+DrosJkFiG7yJN6gNc0WipYl74wa6HSn82QMS1ZCdQTElRTx7rxE+i9qoZQm+cufBccrySvbqmGUkldCq5IFaONG9e39n83T2BB9m/g3aMoNHSA3lupbxTyJDwGcYI3J2nFJrJ0Iu+6jWDLGYvUjx6KpDU3g64ELTqfrPv4I5AzwlgemZafIm2eF8w4t94rDwKZZ4oQrLwKGNE6uJ24qOZ/+shDkAHOPDQ6LHMvbIMUc8uK92lGDcq4/+yNSadKEwgOLCQ+49w0VwmRWiPmvntA4k7hwT6OG3dS+lCZBfVEHuTuNPel0+Kz7+72TCjQyKmltkTAJbljisw0TpwS3DVxcH85Tj2OIcti7uBBqkpD+z+pxZn4Gd7upfrg5ZHM2hnko0lWlBYfNbpR6gICh/VmjXhZW6E0bjmMCWDVsJhdKpU1c41JNWiK+pKz7BgdKcyaPHXpKWQLd9zLOAwah8/w9bHBkxlQyzBuNRSzoPUXgWvytFYk69o9mFIjvD+Vrt+bHdgQGYb/k9n5sc0asKbIXkvmD0iAUuhNciZNzcPI/+Cub5K7JtNiRoYpd2BTKTjZulzx358AnmpXcXT6SzybrDp/LXpIBDEUt7BqWzxJ6/icQ/jA5gjOZXPjzBl1YSNuf6zddwYLmsbODSm3ULgnQB8b+6sMhf8eRTx25vQmx1EexrLK6/WviMn050ZkZPpIajKeWp+nHwTI63SRtiRoN71wJemh7rYOsZQrWKt/iWQz4tTXVvaWuJtt+rHjII5ZdsFcqReWQekjRYNg5ijhTn2ksdgKFXm454vtKZ3M0cXFukcvWwedxsB/pJfsK3Jhu9o3PeO9AZskgiugFbmCSyW0zKNJPaIGuad955uIPMb0CRRRQOJZPLtBmMsQO+NMi1V2ziV1RhAVUzrF6YfsvVxrlxlHdgiCvlYcYdqGos9QYWhPSVWXUvHJ0VUrz0A1mcnHxKWIskHKIuAIqP0+r/5MB7PM8TZ+0+PEyX71Qyusr2NTECFP61UH2dvcCsLOhbreM9YGeKGBH/3hp3E25KtQBzaw9fZkbfJeEUpXy6Sl71P1cHdDNGQ94kTqvcW+YvRqodpWvsVg/6pdgxTwPxcACG+mmF3AbWmixgdo5zgeCEkYlSabGSphM/3Pr/Vrn+XwICchMqdG9gujUojmrKwRl0gVfW/SKORXNwuuJG1qcf0537Zc//2kXtYQRo8DkVQDFOSTJQUpZcaXdTGokuoxQxnHpNcLKllhzoLhRnoFbn02q8LNorDTAmw5kLaJ7hYajldgC83511xe2J2yE0eVzwAMtwrr+1RbKSW1laPe7nn+ye2j6yV+t6hf0mBj/Rf7nqnlKvyX7PQ7lsVzv7tMpdYhbcJjXAAEY9PyppbyT3RSBY1SYvUZ/cf3hBU/z7VNDQK5Wz3f9AiryMeEuUmTabAvz307yz3UOmElNyyozhPNuEFtcumfU2cpvYtx4N96rMqERZzr6ZspCzZ3OQCODPQVr1C8o+L8mrBwz2GN0Zev3m/WRq9GYdF17tcZQX9OycHbGPMbWkNnqIB6uRxCr9TOzLhDzkbuO1Wej2SCQE7UVlWFX891qbdyJWiozGlWk8DIbRQ/obq9P1CE4ZyE6ljLoQvGMGXGmjU7BJiWifqvEVT3v1INYOrY7bfkV17xXa0eYcCbtPZISGatp+gPE1D6l5jPkVE2MQ7n4vbzEVQwg4waJCnZ3niSp3zBQMpEbj8eiG8mY8SEKc5vYMNkrIbv6iC6HLT5FVTARtcjtekRzJZRrAncjpyHC0kRprWnupbANzEDADKu9baBFQ9W4HdxZMbwc2XzYiI5HPmgIzsyCoo7fY/YHZwuMDSPURiNZ2xXxVU4vf7naYV3vi8nq90xH78UsbsCBJ82JK3dPW50vFBnoVOGBCUTrBuHcCjhmath84QyAKcLN5g7XNveEDnkvjpTt1khc+jMG4vtXmEG4xCkSPqtLwh3+094iwimWh3DJnaHDaPaTVQgx4nIQ4s46HjdYJouOCaLXvqb/jnvShbtkgOzXBOM6+RT6JFFiVwHwYt8FjlslYxIBxMM83SElWSRAdKU85K8hGWMgaY/tSoEGVM90TOWkWSJvP0MAJnUw/Hwwe9DAsNGsvdXJbjkcy5tQQi/z54FPIrJiGoRk1mPg3xBwpGgl7fQCucnqt3q1CL6d7M72u1eRRvktj8Kih5nj2cTfr1HbXzRVsAHJRHC4mzD3OWizEqZsIy+SVDMTpV1D9N5IAUDcMauoaL/oaycGGUwcXKkXMlYxJRSoY2I+uN83TDAym5kw2ElyEAYVyg90/eyzc16ANjNf9hNAIMt8EAcvJSIhtHCdPGW8epzBtgYAynT4Mnb/usU5OdZD2NeLctnxJCI8KvG+zcrhOlilI72UWyc6UUHyVHJSFV2/Lklzo6zGfrjWFBTZJdJTL1RP6mtIsowBqCENMgKavRkWrOI2bmmJjbQ5WrSd+bUJtiZVcTk6mT28H7BW/ymhkU6PWfqMdTRXHdARK5AEuuTNUVdrtHJG5NAkczngBkRK72kJ5EU404pZgXVCwqqTChsCop2hpXYwXBUXSKHwExn52FMSrl3L22NGA4oGVMaTeqKkwdHR8Zg/QzmPFkGZTjSO3o3QZI1F3W9ofk0DxgvrUd1Q3PmA9sjgnXruqZRHBq0Q9eCjF5/vGqHD8gQhxH2lJ452wFt+Ph65I2Y9LJpco8aNtvWvg5zrNudjiPkGxcF/1fvRkcHvNJ4icVhRHnaUeZLjCfkbapxdEmXd5QvZSiQCsfNwmQ1aaFrtX8OqzFT8Q2FkGa9Gqcljcct76ndSQaKKiOGIQJr5F+nxfY2Kkdcc2fP8sQxksjs9CVrbjRwg4q2xQkBpwSUztX5mjInLL180cxOZlK9+YrQ8ha+LhnVEQBWjqxwgNp0ycO+iUx/ktVIKoHGnBSKzvGvEkAPh+NjHRi6iNNrIdLdUA0SbgIwAp2ZRSuE2TcKqmTHpG0oUE3Xez/hZeiPGARQjrl5MI9iY7M9bEa47qO935+YfrLTXNmLs+vqwwCJMN4IpjOlF/qUN40lC1f6JHTuaSxUx2b2mEKEtTwqLXGxFSK3uoz0gLBdI7WQgqdPLUN47gG1LZaL+h7hxZQF+2H8RxQ4btEL7a21s36Wj5/g4yKq0bPXQD/JyCaf11xsNo2pg4XD6xm6TyiKSJ19h2hA/5sfWhhf4LwqczOT6CYD7i9C1rhN/g1R3H/E5yG/d3crczcEzRkNgSZCteLxSCXYgxMJz0YIArYAStsqPWqj4Vq5wwqRaHBruv/C9KMX8Qdt5xrU4psS64g6695fAlbO9xS8GTqwq0V9G/gcqpkAsBC//DrdGYaIrC91VoziDTsqVgfFMIpaxjAtwguu41LpFeh/J2CEE2BVqfa7l8g8KjXIVJCq2FMpXx1aM5+hglShpvfh2dws0+WuOFjhDR1MBnt1DOs43XFIxuiHDcOEzxv3DyJYTrKCpXvfqMQRKG4LR4QlrY5TV/D2/ZSGQHi3CXCEz7C7to6G6WZER4lsQfBArhTQnnfhfHXkJ5BqJddofa3SioIde4MktY2prlAuB8903Ksx7yyzhGSQ01UgT6Cx8ZwfPRCs2dF+dqUY/nmTYiTx+65YxDZ4EN74S++AR74o+Nh7Ysvqp73oJILB/5DcrphDrWaQdyfkEPrgY3BWgPlf1Mjbfjz4QGo5sa27xcGUGEKmNZd3UK4W7mUBNvhMp0+3LPcLJvdhTPOs955EQJYv8Vjs66YdiYfnbsswSPwZqH8uJwGpjq0ct2ny/q6SPoLrYDKWbI1hinLXAzmXwdVZatLttifTDIWAOkrynz8Fjt7Vw/QQt04R8lvDmdNIn6T2D41bU5lpcd2CrogZLBVln86MVyL7xKaUCAFA/cQ6TdeUB4Wa/dUALArXwbXhz91AwPo/1X03vcUnFHpyH3LgJRjrBgFJqBfif6R5S3stFtB2BzsQOj4JZifIYrQBNJYGt+nXeL7gVrV0YKEQxiYS+RkMIhzHpb1t6CRu1N6ArICu76C45rk+KP/HPpbNd+cJq4ESzS5l7fNLKLJ1EEM93zfbnV6QKjrFv/0LPUUnEo4E3RDOPQfGrFSHhQkeQVo9ZMHKO2y6N9CnTHJYYqUe5X3PFY0ZuCQVbRYuuCXkchRSkk+9LQh8WIFvMVERA0ynxJ2yz69IezG8zVCAsj2obZBVESvDsa08J+r7oc9ikKpojYWf+4CaAUWA+um2yFelwAVWVouDL2ATAMJzQHJlyUp+2peH87MXQ5lBpGm0xUNdVnwlTEf2dpR2yL6rrHGejeb4rOHoeoRozq+FTI97lgpRGvdqPMuFUdEJFrlkD4TxLwv9k1YfYcX9hqGw3rvx8zDDoocNEkwd/ftSV+Pqde7fyEsw5EPkquo2d2LhNS36Ct5pP5CD5EwrWcg7ALFrMEdkw66RyfSOBjLllfbFjWSRDTV1qDpQYZUdGdvPhE71SVKfq0t2dZbMEpGkbRgSNSSPqo5YCZkxhtVEHtypqkoiNXRaQ4w4YFifB/de/hz/Uv8+gj1o5oniuJ1EMiwlCp7C93BMjkjO4m/yIKLa2DXn+5BlXYr86Sxg6qCu0dK3Ib6DT2Sj389PT64L7+s4AWHW6aupp4wjueYN3BZ9TAb0rmJUh05fX/VQPtuGl6i33/JSKDICR/3do0mt97DOXW0/3IQ05ESR4+jhFfacS+5Ubg/YwR7q0oNSQ70kHV7fEIUg+xdEpfV1is5dky9nHIJJqih7ilUsWpb270vGJV/NLjXC7JFMvd+h6H1guhSquOvEtYn4ArkFp61U0OQo3kmiWbHEJVpGc5exAieyHe2Cg0sgib3daESzSaoMxWtY2ci92T4UYL5LrJqd97fqMd8Qc7ZAm9ObUxlbei8hJFsMbHMCkTwH58mVRP2MSMksOjrHAcGQ7Yhn9ZBmTJBBJDrG+DrLbTPyIyk2vQwChaPjA0579qhYU5GwSDza6wXzNE0kHkZXSEt9M8BVWnKkHmk/jk7bj6Cb8N3z+odd1oU/MAezduIZHAR5H1yPIZC2qN8AaiGrEkqiyS+SNdKi/71WfvUU2fiDwAo0pAnNUPYvSnGzN7ed50ANEE9gybl+79pBSLYXqPy6ZzTa7912U50wDGH7d58AIqJogwPptBvCbAEqswP2WHubJpPZhGZ0i1uW68wFyScv0+rLgitj9pEspsBMhYewfwhVJikObLS02YZhhuiV37vMGup6LvmlEJirIm/ek1JFtUj0u49vTXYgAyRdsljHRH9aebmo4QAfG1LblCtYWiYo5jjpyQjUz1eXnaLLG1qLiHwV54wmBFrNxazsHU7l0yL4ZTI4FMp0qZ5EFtdFxiGfYGkc14O93XUWakBdoG/JQ50li329UVI5VmDNo1hCPzIrnXqZCeC14HB6wL4oO8dxg2tfm57p0NPDWgBuN3vRknZJHeFOxrPSH04UryqRlVuPxp168+nDjeeIROoxp194quaGT6ETdEbJ+7ueoi4ruiXY/L2tAM02QmgcNycw26/jT0V/TlcWab3NbH9SjglIBnLmxlnNGZRckrxhSh6PxGG2kr1mKf2hWBuHzz/mGgWhLlk5vShn9qu0nD7pcPuRIjzrdIUDKLeklrS77v3l5aMPF42pi38o7cqyP2U67xdlnCVBdowcCl71jOsnt3BkTfGGMWAEH/N+bkHdcXtjj39MG6iUcO2jV8p7vrX40V8Qc7wwTCOG/pX5otgQlA4blFtwywTXLQ2FaJbw5YePnS1qiB3Ab/VEbM3G5bHM06RYdu8MrhH++YFJ+8WIyGuPQLZv9QAdfBvrA4o1cY7DDZDx54MUsncEl93YZw7WCHnrF1kYKZA+O7qhnBcSkuXSsrDL1SS6XMomJQ1FcRR4jcKqk6wQPY0JpWG70AIji+W9nxdAcaU0Flw1h6hIqAKMEdchqTNUIAfM+4m73ckbGP3Nm0YS6i36N0zxWD/8vWGQcDqGn3J9UGkyEooQniOdNaWQO1rd9nUrtB7EsGbbG0K2IU9rWKRlC60mtBrrbiJONVrIHKx/0N4Dng+4KXxmrzz5369IcDNxZzFgW2aggN77pALg3/iPYJYu+vuQ1VUkK548YtcjeQKkJo1bbvrcwNm3u2o9UWrutKt5W1SE305dft6KTk1Ka1DKt0SXvew2JcL84fKTqgwaunZA9FSd8GJC52WAfrE1zGjLpuFTwnhltBM8mwyEuB4oaHwF+xvhAxxART0HXymJ2afEKpMXqym9fgYSCOA83R0cYScrecS2PukH+NaNEwpBetEoSBTGC3+AeQu3RSXmGrwD54LzBUrQDy3mJI6tYQ1MxpHdIqYuDuFmMI7UMwEVSGfTmfduM1u4KhN9UlYTcacCvSA+pXlaL/f7/xr99aJQQjt4e45u3DRkZ2Q8Nv1Im8jXu5UTTDJHyEJwq6L82Mc94N/H1sHwI1hCuXWMroEEsAZhtMTBCLaNpdyVqusXKrfUHr9I7U/1NXtRwivRBfSQ+gGH/nTTnPyusOVYxWJI4SLIAkrWv6OrJdNDAuWZ46sh6C3/ft3ZJG8wZn/DLsnOrdJLnWb2b+JltpTGy3j3I8uwdCaTr5L7jTH+yKOWOc4jo9k8H4sQfZC8d111TOisMBoT1ONJv85I9RUNHpvaS/8wql9jKxRndnoCfawp+up18I/H4SZvmc1M5YAap+eCpexPE6vpp0KEMrcUkGsf6Y4lq7Ok5DPm9d4YX2lNoe/n1tb6oIDLvVp+aa/W7hgjd056d0jLNQl+9OelYd5gJNPcnBCQOqOT9cUf9PV+FmGyY1CuogQeVEkQOVCV6boo7y288wXMoVNpK8M9pu3WT8bUdffduOgZ9lJtTpa4peVFSinsLBMBufTrMobUhFPf6Hc2I4fahqGmcIx7CoLG1swlS5lK4nkAaHfMcymw0xOC07LnIMaVNqzqTsObVc6z+wlCP/r4HxBw8NVbtpwURYJZM4ARIBNvnCBPVixOMoyNyiAHg7+sxjmo6wOiO7O01HPNFDdcReTUnIdklYw362BJ1Wr6zzI34V2hXP4OgOSDa9Q09Uo0+p1osctHNr5uh8Gq2eUwTgU6JKV+k9CIJ8AgvuO2iW7dqoUyo/jfTpJgzVDQyLKpm3xqZ+ugpURDafMQd65b3NKQYGFZe8gtqXIWgPb5+1BoxNuO76Yyf/OnuzQkeAvSUth+gHV3cYNqkk+fAw6rq4pOYAcqbJR6poJkSNSyj1bqndkYLeEuYfHt9Kj38nhUIHGUH/LmxbCG0yrUfqCaFm5oOxPsVOf1hKbnmbJXh6fmRfu7bjc0OvWHKw1ZMa5+P+RykpbUywgnSww91bln5wd5+oyc4LV4mWg9Ogho7p2wtMuNPNoCVKMCo15tNGsEGMy7kZd6Vo3wUQ3mgyfZ1WoBB6Y+4z+aIbBFFHq8ovnvoUDiMSNgZoG2UWux56l/NllMMU7ZHD7M34XHAiAJ9dFGi3X/zwcsdp//ZyB+aBv1B2Hj6k99a9h+EVdbuzgX0HphJKuQOIL6NBEC6SmTb/4ZWU81CHh7A6iWbNa2wXkuq54V+yGaia3ehPJMW0LARy4uJdVQ+8u4BA771ACqKc+PKev/e3m+XrbdYD9kt+BaS+8vCYbyRajFEvwKearZuuKKJDHT4YE4Y8XgdwtiNIF1Z0xwHstDBfN5YH6d9R0jAdkx65fLllm8T4qDkC2v70LGVVVDnOd9G5ezxOO3iCSD4pyva5Uj/39brCy/G8aENjRRQzYOAzfu1aC3B3yO/aRNnXh1rqbynUU656ILxzoq+qxvLV02dL8oFjhG3CSjGLPd0+vds9fBN4pjG2pqFfkzzkkIkasMJ6ECoogYLvpgIyZfQOumbdX2Mky0nCLqmKcF5+VpVrUFDMQwa3g4bUC+Znf0iB/P8/1a18PFk2qCJ39Lqh6BWd935NQG1I1UiyOyNHM7odZ7rcjIy70CfJo1iRmIZFjMqIkFqaE0LWeTCfrjlHb1b5gRiKV+/jNvg04xIo3Gx4oOW+gImkLbcQoH7CV081kemHt0XBUMS96jKJtNLRf8OI98/fKdzTYYPvifJ1oQW2ZhVrSb9nYKgmUSFcZNzOBt7tTjXS4t9okDGt3yy9jJFZ1BdS4IlubnOjax3XR2en9TGIMHwnH2fZTsbD831L/iwPQ9Uoy/kYp6wRKQ6A/UYmel2aKvwJV5fnZwJbcjGON6axW9K1l+9hpJ4uXxOTZsbI7oFzfcFCjsSC4FFgUc5BiAgYzXUlJxpc2YuVs0ar3Hm2w70Ws0nEFlNbBvp9jdFf5XgTISTDHXWb2AbfeduUPPgLe+zJIi50mKxrCXbxey2fyZQDUtwz0DW2u5sXUdAEM3v/TBelEsU/nVZwf8it81bgIutZko/hfKk4EWfoSlYAy9z5vroZnCtMwLueg7GB7blAymDySxr+tM6dXk3A3Pt04/pV5GxsqU4Y4co/7KH8r83PfCYlr6brIWk7uTBqKfdTax7taVOyisST06vP7RI9KxR3IQ9/ysXfMCJSKNg4GJ3EvE8nwEI9rAlB44P+BRyNibndxrG1e9qUvQA+vmV6rasOPR+VeiMBVvV0OqebwsLmmKH5YX1m8Ky7DwAW3ksYrZUIQGpUVc2qOjwSuDLkuo31iczRh1YJpi6ukrqhSCbcIQtEDKk5MPUCuDjP9aeKq3dlmdQJNnZcjhFQS2wdGmMe1K3rlOAqBamVd9pAaoJurOhxc+QYGlp7I5GvFxg13wjVwU4gyQFWf5CQzwD7oLg9xzxmbRxV867bztStvKTpVVJzGoZsSfvBZpLI1w0NC3miKCzOVqPFcdXMNLemPxzzZdxC+KLbvK3zowSBrU+5LXvJoetnCI3QUjW8+G79IQzGLUQ7tyO5dz//FokIYBFF75A5jPQJVhfTI3ujThEB0P78+clQenz7l32a2wYpIdw1ntssYrDnTlgX50rgU08HNwbvOEIghMlvRkIZpc/VwMTLFGm8ELeMJ8cxZQoy/ltsPA/h96KER+K+NmLBTG9JZbBjoJ5ElPQ9LSd1KxXHzH6OeUEfimeP87JE5aNdoqJG9B1ogILk/Ut0+UdkmQ4JgGjaKjKiFhaY9aa8tZPz4ZX/dHEliHdXBvfB1rBXZnaauH0BytZS/KNIVs7ws97sm7eQbb6Ij/zbC9auj4hWNilNGMtT8BIUvcR1Rj8Bca+zQmtI43XMYlEvR2PlIT+AZMwixgqO0vdN0Gz13r1Th6ggG4HYV7N6ysNGtV3waWeTfu/Eb1FqmgcL6NMnCmBKs9V+GGbe6TjUCsh/djeOW+tYtOsjdttR8rlHTUK4GQ7j0Pu3F5VEK6C4HrVN7TdOD6lpBa4QqgMRXDyxgPrXX2aArnIBWkBSvkVxZl5/y6HspdfpnENUaF6pGGX7YwrnK47GzRLyiKsKXTZw9sbsOrX5/KPjbP8VFCvWN/2iQePPrWUm+fAJASeRVo84CPy6KEnVAeyMaF/UkeL68DGWtvcAsBEtt4KGfxlgqeD69MFhdgvyRFVdoTwaxStPRCwAnZDobOVp91ZS+/VGqWliWbLRassCl9j+kZq9jWH6Mg+qQJkG33dcelFnUQJiyCbZOtMeraiL9yV7aIsQ+mn/1NFMIEVqI6YVAW4b6odUpUkgJ6n/rAkjntzhTN+RpX9mykTwCKAwO1B6OHYewgMwtzJwh9/jCuvB7Ll5ocJKZC5nYnx0QWzWOi+lrDoVYjh79KHVwgPRKIIC1ZRQWLnZAIuzJ4prGiAykV0zKS3SSkTo/Sfxl29PDAVx1IQMlCghIBdEqi96K22CcQ3TpkKHNKY8J9NASnRdrF6o3OEfSrCCcJJNTLLMPN57J0YgLiBgzrrCcOKAMHG6ja6byg1z+7CwzRgEgjl236wvJHqyMv8LbbXlYGivzj9+raAmannE6ET7j0YkE7f3kBQLyElh4WLmvmdX6192z0q3u7p/XFclB3f6MVFBkckjZzoZZG39TaJOB/ARd2BF5u6iVCQyrSV2f9JDUK0qEFnSN+M8NqmpFWpjuJrVp95Lq6dAGSx5QlvR9m3T/kM+aU7vuYkAe3H+wY8gTFpZTEiAJ1fenScxMy23MGEtbzRk+3HduY39+tb04jpEw6fhhhgyxM1I8JVkHQlJ62Aqpo0f18hY5DfS6Wzt53J5uVyU/CIYvkhgmfBWEGMo9WcPATRdNtyqNGq4olj97FvPbphaYoVNrlmDbBdEYWAJlZeK3PgASMJ8MjctgfmU8yVOyTyjiKlXZldkKCyi+hEjwXO1a9Lorpz0Y/juuauC78Dyp8Fd56hk00q+so2CegMaUPG5/siRr1mrSBKdf9yQz9bjQTfw9Stge1pXHA5aA/zxffWGMNCnsf0V+zTupC12BdZupe9GZnDzBGp0yjN0SvqR6ux3iamyMoutjNfCGPEOc+LMg/FDh2gpnrSDPWGucbTPDWM0GX+dfCP6C3AA3Of+uSegIbR3qUwUvnWnByRyqbZvThm7IiW7+xXKly6se07EM/STCFlF6y0RRPgU29B++IEmO6vjFqix65HWGuxO2PDruWIFxL+Z/k+zG15BhJEU2CHqyVrJEU/BBCvfr5tUgP4DfYQRf6C8ZNtijLDCC2txBIKK9vxzS5Dpi9CjR5IRvrxbWBH2IhWC4nMr2vKTUmcDubsP/0MR3xQtGK3e0GVTj/t67iFZBkTs0ULhn8cvYdNJMTabUgGtOScL6F3oUaffiax4DV/sRxcQam/WwT8xEm+C/1HT0/QtVWWuHmXWoT2SfOyyx46nDg0yoFB0P7RU72m2WAx7pOXXt+I/Y53KM99pPIADoFHSwQZZc9+JCkP/dK6qa3LkKR8VBQRX46cFY9eB8CWeJsBWZKPfLAbRUfPXlhSTfNYv7kWVNC7dlvErP2+2BX87xkUuKVnrQlzylnK9rA273cpzADY9TBbhvgf0SvKBlRijJ0RS1+diCn2uvdNl6GAYt6OFf4Zen+VMIdZblr3HyJX+jWwBSBT0nST9t4njRG8s99ynSejGrxjOsFTUc/Gtr+wsxs0JoIe5JxMkeQGtuNqiyje7EPPx4/hd6FugaFXVEMUyyLelMgwfoU0z4jgHpUjL3ZQ1JnaTWm8kn363mLaYBWCBVRaK7zMXSK15nI4sNmYB9PNWJwjoQuviVPbqLyxgSMV6i+h1LpOKGAZnAruZAWKll/dVlpT8Y7AvxfsaT2EZAlqbAWXT8oNjPOviHc78RjSc3bdLf2kzz/jtP0A+Y9t2bmmCTuyl6efl3ba1bC7QQzMdrn0fbkCCbqfdnXFPV4fO0ucOWq1Zz0El9NKR46EjARfTouMXcImdp5sws+hUQ1Kw6vBHdmFclp8Hy8t94+7zLUhmoHS0Zj7dW8OD4rm5kpnMbo7S9vALKBdzEQVGfoH05PuC25U0ibtK9EnCQ1f3fIYAhweE80zIT96tv7ipwERj7XOW9j1YLuFbahpXo/H3UySv1a3fJ/Gaxed9Cvge6e4t29Q32dF/Vxm1hfnVMsK3BCsxOc98nWQuyVWp3W9BZIGYyjUZROSSariUhqTvhrIakmZfkwrDU0mmJhdQGyKociCvWZLbzFM6WZbRldtaADbdBwR9L2VLbADyRQfa6K1GkxJLTn24t+y06GarkDBjK/W27EnkvWpztcoTDk9iOi7RCvyBcd9Tcd1B2ZGlfLaJcIqnJxAy88TqG5SQs+Ct/fX4S+dvITzS8jzoAFQkBO/heO1Jud4tUO4WYi7ajG1KTROgUYPDDMtycCBqQcqeD6ShWFhcY/N7y3sJ9vvUhEP/YaNYySuuElGFTG0BV3anABdz5qtUkYcTS/8sWSTHQ0Lrtu89BMRYDCX3qvjbdOFog5E9eb1Or5hekH9SwCZqDO0FOwkNgYtB1kNiJ++gaeW61EHNlZ+oYcZr5zuC6+bCu0obrRLsKVUTd8RL6pEioQeIPSO5MYMmY+TBBkm50Lh5zGjDZeiqae6cCpDOzaD0uvnyCJX0+4C5iW8MN/LJXJseYIgaqzVFmWDX4bbgIZtNLWBQV7gZKKEgOnGdr3QzIwhtBUWdnmv81ZpnhGz5XKiDNDSlJB2eO+z2pjuHuoRtrflisM7uK5Aah0ZvDrLQTQ6QLzPiU3/Yr8gGrTFPrUXRfxJQI8jIWHjagLzUeso82Tlw24f19kBCmdVhuZa4CkFN+EGbg1evAracJJO10GEg1MwX1IQdeT/DHxmPFQmqpVQ377VM5CFC/eeoNfs+ZW9vgk3LyHVU1lpbj7lJ1nKmSLMzpJEE56kjbrb4QYyPh2FnvwlegxaIdrZlQcbUC9+nJ1EdA+hHrBOL9AJs6mW7Ekik7vAsdVcjolTXOulQJtJhI1ry9sdU5xkoLu2hhzh93EgAyA/RVpRCS0Vdvys2n3RydSrNe88Agg2myniMHUmLl2s5G8x0XRXAx9+kI6dYI+UhKpOUGPyalKadOrOd1wK54d9eXGtlQGSWA6+0zu60UI8QQyKckVw80HKskqtyWUDS5B4+SDo82jEnD4HE+eGN3rPVCfPB4PnTRYYjHY3dWq5SIkjtmBzYMjvdkQZDQyvaAUthFkAPeJeG8WjOz5tq/RuqyNM3LBX97opy+SKxI6Dw2myAazyGegNqMng4Y+yAmVb9x7aHs2MRc/uWFhHXt2De4gRkOkKWGJXTg4lADSPaKqxE/+9pQtMdASOVLlMVaE8lxIST2S8wYp6Yd3Yo4ErW9MKID3RtsIe3R2DAy4miH9qkCvg6vuAkHi1+fhTqzERATliL47BV7idjCyvwmbmQejgih3I61nvUBCK+xW1P6mbR0f0tRH392MPZ17P5Wtl4eAEsYl025ufU2EkYSzz5lp17KDOygJ0MtQz7dFlYMpUArnMPDsTFrgOgqLHjDkXHmzdNeG6GqHlrLvi8g8mxDz/cHF3lbZ+CGMClId55R3IvwJzX/s4IqKtrhEyFvb2wnrV2NcYMVpISOqsagbBWlSaeu+EQ1V3jg1laA0+0ry4M8dYVPxHpch1OIfDXLqXPesLjOBBGAQHbAW9frwEphO/dgdO6nyZp9Zyq7FOGNzFgHQqAPR7MVNq7otUJK+UIvzzn/uHPoHf8WpRGoL8TamtMaxOpPuM0PMjZp4UTdBP23dm0ft/FAxQJ9jfC3YSCQKow7JlVF5FCe3bOOfJHUt+Nslaayve7TiGDG86IXjqH837Zu751CxUbYu7GYnbB6AzJYWv57E16b9qa0wd2XUavCIHxtqMks+hLAd8EbGyApZo54WrzZtga2tymcGh1VG3tANj9Oi5dJAue5TyMWMVfske/ctkSjdQoBe6uKzaP236Iil8EkLPuC83T2e1fJpz8PlyvqkxJ6MskYvrVATi6CEbSPT/ajfg2sQtM/hKVKoeLJihhYLG7/tMIhwuiqyx8RpABJZbdZEG+NkmmLVkYHYEwt03/UFGfBV3ebZr4bC1YgpUgHMH1OuOWMexdT7y4m5k+GM7IIH47wgHVjqwOxTxQu5Om9fkGZbVqBVOyrA8S5Dao7q65p5saODbB5eqh5O0Fk4QOPR78XZZGIBF/PVgRXCAAuC11FDhx6mGQfTBG4Sshd2AdoQHGujWfGqyn9dUd8unriTKQZfMd6BGfq8yOerLRSIFMGHO3EeuXbcYSCjBHvCvD1ZPxyzCGuJfxIZJZD9qrIm4mr7MUP/iW+zheSGSglGZG6VSA7nJKZADtU3XBD8dziJQlL8X4rvfHzOPENo34zOnTGGHnFe4Bl+2WfqTO5sUz81fnKMxJ9WQvtqBBdmwoSlEUBco09r70vjztIIvSHgF+0L6USi50J7vTuvro11pV8LgccgGSVzEB19kg7jicumSOyCHP3ihkLHUtEtZbSdPTpU3FPYqpeSmu61I/xHME9hVne/ZluPSUc0zHiCBAKYe+zTlt6o+Ys5/z8cgz0B68qkQycNh/HfmXQgd0QFNeIVoyyWMJ62gUsCz55l7Zc6TBakPEeAc3TbbWUx00+2o28gBIm1jWVl6lM/74qK49HTv4P+PNLx65Ic5zFvMYMo3ddnDdBUg/zUXELg7vEwFeNhkRY8aMQUgV1ctVfeTvPIxDja/n1n69un6yMA0C6UgGZoa7SvfT/VYURpLTp7LHvD/dpVqjYphTFfiPoLipsmVosqPwsMzl8mWFX91SWb0jTnYd90H1+snFEfJoJp8ZjXHWjL4i6pKBFp1Q/SsuGmwJANRA1YXh3htDIlORe7UM0QgJlGWcxwfH7/ZWhL81sPp/uLpZSzIVzSkDxaecZuD5fDvJ6fHe7xQ+BZbiQqcnMMXD8H+TbuG9M2Y7F9DYGgg5MMSWK5CopXB2v+ZpTucvaTDNn0jpNuRhYlAxQgeI4c6CF5NNI5cTHj0A2FS2XLrmfgm1q1uhqJbbbSSDyvdddtLtNbdphTlcVY6dqFzLy5k5xHrEO5Yi8UIN7FmAcU95xaAFeITS4TAMCbqH/InvWgThF+2+qAqyA2S6YULmFOyarfVa5BvMmrdbCFZDULtPjr4p7r+YsBYQimezQEFqmeLsDgpZRkl77AKgpkuaaJ1yZLn1lhnQuqpNyJF/YE2GEJp6EBwlRZJMy6ydRUpKI+2LVY//gLqD0dkg7Srfc0ampkO9iAkdXWo4hUciE1fpbzG2PjNLF9P6PdGn2TaxhXEDp3+gEnZim4jvYCTceXo7e5yiD30qhou9O5Jqhegmr+S67vyrgi91KyTu6CCOyZskwa1NEJmxqmHgcZsO6AbAonMXuqIWnMCiBkTe7rbX/AiqteBV4gMwC8R+gbMKGf4HuvM+YV59ejp0wP8vpGFrZkq/ztcviAXXr77898E1wXJ7OKtsiAL3+euC4FBM7UvVtzPn7AXpLToj+LRJTk28ftpU/5H8CuzFfoZ6PgPljJs1vsG/mkukg5S1TYrejr5dragt8LcTdD3Lm9TbhZcFncnp19/ABwMl3NmKNAqoFEuFZ2VId3GXT9X4EMwBJrhYsFNG40AvKOsPR7Rqq+I9qgcCkYafrT8U8mtEIdsXDbu/DlB48DtMAiWIFyG4ymSjoMLieHTgOQuSqd1ntlFNG+pW5YahujfhSM7ZAh8OQD84juzoqmHJEf43VsAtRBFB6P48tNcfaHpNVV4n/fo/faWHx2Jrmc9sOsh3x9yefFn/WpwPrhFIFiim952dwjKrnZOjdlkH9xGI37tZFDRhSzh70hHd2PoGOZq1jqYKwMBkwi5Kwn0Up4Bgyq3xmqhA4oGnlMsoLc8Tfk0az8qY9QqUQzn7BhyEkdlaOx+0/ZKFJjZid/pFldRFJZCssOwucsjvjbryNT1IxcP8eBlBvck3+co3C2qBCnH7hpp3ElTY6ucFajnH/j5dG8FyJic9iTYMa0HEFaLgUOkghIzSPHHCf/5Q16OY5x6/dEp6LGvdC+ac1rOGwGLrTMex/qfd6Mrp6OVVZm1zRfXoe6u2JWKljhpnOdzxkBwC+U75FXhAf4PWf3zPx6sAXGi5SdXpxquN6gGWhWv8e7T7lgmQmWLc/pkat8JELBMg2xu8k3f64RoJ6VW2HnyG8vMPcDqSIWQsR4j7V3WSUNR5JQTtdIGw1IyipzTx/+n9NTJVR3ywiTBHKreX0ePWJPn+cE1zqej38PG3VDqigfcgIB+qjGKjhSd52NCtv5Yr8sFZ3UZTffV+yhHx+9Du/TKYt6L1xaY7fcHAh9k9EV/2lzSvoijRurdimBhbY3BAzuTp3+6jcUqfaMN1qT8YyVj349/Ytkbl6EjVj/Sxcfi9MNq+ytDza3MpRxisRXhn/5xz2lGsuWUKO25HFaGlZQ2Mjw2IKGBcckjfFHLcmdSVonBtIlRYZhbOs7Z+MkvndSM65W4YURoM03wDkfaVGBYmI3pyowj5ITV4NaUcVpClvGIv5ncA88QhVzxn7LV4wscdy0ZuoOeXdzdrqo/J5InWWIn+RxFjRJKi3qBn+4IKnk+wB+RgKHjUDKmNeqWAAd784RVtTQgNuKDdyt9b0fwdMqfzJm+olsyvMdc1BwvkKaQtNgIIl7CcPjR0g7VgCT3lhVVFrYP9XBo9mf6Ydg3jhvjs1J8Z90MMzob7QPD9dUzT7r1U45YZyxzLoJbfbfilFdZrvjw95DtV/csHEA9z4gZlUQ1G2x466oyNJSkNYEA8WCQW+l4zE8GWdSFrG1oF32qXGQTF8vVw1LEJ4kc7NukcjYiWHF+oi2N63i/6nTcjPvcE/Ub2vBdXWxixOTcwWNyg3OxqEF7X8F6jLZhNkavnIdPp9SNKB1SFMcdSODi4+W0XooZNn4VMBOpIXcMcu3nR55zFQPguaqf0ZsdBV7Kdtj7Y1/+LZDopFJly36fPnBGNDdjpeT2INWflbX/hB9BfXUlKxCF+1AD9mNAZyHen4pbcpiLDeBkN3ux+2AWEiI5K4kK9/CW8IdgDZSIYSi6o+KZHvaiExe9KDuF7f47WeiXDDVQBTqa/uz7wG+07Pfukr9J/kaowE6Txo2iklFFwYxQwgi700+4RrwggAuhW3/W5Tt1fvJ7V7I4BhdMrc0jnCGucMiPPbCkKTLHcuSRf5INcONjDoLquQFgCHKKRab2+dOss/PGiRhkxKySTO8pvScUyFoA95tRdsXoNWJ8yhZgzOkKWbBwH0mJlYPeZzAIviTSQjWQ37ibIMwUR8o6o9B+XBLo83foZUHQFzu0ayOPmLQKquUerd5TdFrVQLcWVmoVDVmycUW0m6u6bGfdYqXA2F2emDiHI4GATnfNDJiYPsf5u8fKEh6llvfiEX2hO79QuhVmvg4eqygz4OmA26L8BgUiEk6DlmxFdVoUb04VJb8FmUvP5qaioOvLdy4n7OLQ3XPm5usdW2sauZNxuzQkRcUMKDH7BtCQrFKoMZ2GltKRVpm1V5H8MQmto0mkhay0QJ56+rpJ2v1N86noHhzTnPFMV1qKpgVoU1LKmpbQW/4pMUb3KwjNX6lGsAKTCNRYL2AjdaB9pUj16GjC72ta8J9agoZwcwWqJIh2Y7BN2DGyQ8cea9nxRV5oYdExeYoqmdbb2WKEh3Kwa6BsVN209MDZUqpbRvofTy2u8+h7cla7Tuxf0ALfNoWl6h1Z9IFO87nZYDXN6L2O5vO796KxxUMsxP5M0Hq3LZCqSHuhbkK/rAR7u3y/G3GEl3sJ9l7fqtTjfYzavJxBVznrLuwBf/swp1X0wlmRPm/Su6+wfXTgmW26dBH9oeAmFzUw3BzjGDxvlZIWEemyea6wyJkTojrqy1CzDtj8U4ZPuoCY/lF9wLCcx+m921U4LrFyMnu4m1uh1qQGyfVcTMs3pMfkHsT4v69RDzz9SP7IvttYsat+PAYcpbM6TotCO35WlYj1UFR4nHmrYj7e6y0gT9wH4k0VChRq7pCvbdd0nYV6grt5fq/IPQkbIZaje+QmjcHuVD7ZfplrJiX6yvcSbRu2DiPYP5ocgmtmKCJY/0r3WkPkx5gc4wJosQFilEyAXmaSbZX0fY1yUiVafbrI4b9NWxgi3saWDlFDaHxfv6P0/NmD34/Sv8tKayWZe0Lmv9jk1y9trUw3YAunNTXK/316rp9qhm3nnQDQ64fKwwnuyUFCp+NPvY/IrtB6eyDanHGyNo2muC0Xe7lEi882FR7RHp3NVqM6R+kirQ2zfp508X/eqJsic+GtTCafjVuS7r7Z7xRDh365H210gJOFuDcqiePjxmqmU69LI/m1TNKtDL9xIYsGhDBG1QAD6MrHV0oYCWuJXBePXJw6M+AcZQpsiKFI+veKqMOBYbDc3hUAdSpRYKju4ZTcL8AmX9AwYNdgpoup/CB9lxXr6E2ImJiyqlHuREwj0x5UrKkwmmdMly4Y5+mZBMBuUR5IvDB8Ytd4onx8izOLP/m3XEtQKI8daXEb+xWhJp7g1t1xXaxw9hWkf1sWVRpixCvsP/x1og+WQKTcpD2mkNIkwlGHOKWuwMCSz/fzMkasceGW7NXbEhzcKMringvBP7lh9sjgZz3KrWzfPRkaRj2bldpFsLx857hMo1pO61pZCZtkfPRkv0B7r9Y2JBt6uRA+gUoVlELgyeJpTf3nDf6Ge7E2JarrNj0YBm8NzK1myiX+7ghgcrvwhyFP00STxp2yurly91LNKwa/gv0FZAusf0RFNxk0La9c54PeXfbxqvDcncEiaF1OjPwVEPDE6qdhth8Dap6YDjyC+tpZzmKf3nPSi2Cpoh07yLOfwIZhnMqgVN6VaWreGa3/sjwHs+xWVWiFR4FLN3UCWSZ8uk14McBl/QdVlwfb14b1asUFaT5lOL4LG4rgxwmKwDDX+bxbO0daxQ6kbYZrtp7UE3W6PwLqGJNRpjVlJpg3wGWfM5ZlNsT8twtCLh41bVtWF5Poxz2l1IpUWTQGbjrlkxMGr4rbr7wiWaiQMUL042V5cpnDBSLomhBTbkR1UoELw2SSvEGI6Pu/rUth17KXujPv85xj/d9PK55zkT8WztkUJfF0pT+N7K66HcevwF5par0ZCo9GcZBZSf2n+2bIMo34yMvya9WgAJNG/dmB3C0USPwaWLZqzcAaGv081fIOKCYwpo7sc5MD/NhBI3diiEl8rXHZ32ji7rR8rcGfB6c/B/Ves/DtHCoqD8dnt67oCXilZ28QcgyPjEQdwQGDO9c/+Nus8+OTPyn+FPZftrczquL1s7XdLXlcEvf6EWhyXuVtZuMEymX7TT+5t1iDaOaSYLw+bavR4kjNTOIbn70jMrhzoFmL+ygR7ycMpdx18W9qlQo2L7D9M2V+/HXmiNBs95HPTMI6F3UE70zXG60+eEGhtSVa44i1sf5Q1jzmoJOUGQBZr82ssSZHBdlKnMk2uTtR7NvVSwb59uuhZtObeCvhuM5DymTFsARzlXZYxF4iXdQ7qDoeIeJPPiR9bRNwzC6mvrK55UdpgdyGpy2InAxWB1Pj+ZfnxemO7TziaXJ8nT4tuXHj6SFAQK+MSOxOb/wRFk88rpeDtNBNVqfKEbPrzvExjY+z8hhr2X7S2goVFWAOZ795mEmkR4Z996Fyho7giMc9UTC/1gmM2fuKXBHCowKUdYAOjhEg71wDcgYvKLPZK12BIvT/pU+esbQlVNXxfb6L2Fsv46Rt6N7t4PZf6QSl8SejIeBI1L7ITsY294PWDHyWEAd23fm7vFjkSOsYioydwBukWMnL256d0LP7NHWFZOGdnF7aPDY4RjBTb6eWCnEhRaMgFsWiuJbsYMreEoVzzlyMjAvhr4u8BsVDpVEz3PxXBeWyqrwmuOPjXKy91I2KsUNehLfZgK/0dHmdI5K/u6AmCLCLT/FmfmuDeIGRYvWOWn54mgqRdRRI0m4zzMlOso4stwyRlQ2DsuTc+7xJjdGydTWtiZN1N+pQnh9H3xsbX2lCtGm7WpAaEDSzY35Sqaz+Y2tXQMrSsimYiRl0OA0UoHPdfYc5E2YVnx8Q+5YaI/qmzABG0273lyoVN/8GNDYQWmoDLHfVPh+BfA56XPnP0fkP47LcIfMtSX8ZnihHlDemYv2SQqfiZC5ULvw4fyB/OBSEtLOVf/IkFRDN9gLEzlCZgs3i7MdG5yTcNOBz+RHsF/weZ8zvb2QrRzdEITEjaBr00KsKZoV4balxnoVXBS4Vz4Rzge6/TpBSKl22q6XIUsSO6eE0MyYqwBHCEfvEpC1s3GT9Zraa1ntfhL4hT408Bj05WV1YisFqp4si4aeawLGj9raT38UdD4PfCX+zwbg3we7V3yYVc78Di1OeQgeZP/wnL+fwgxchhSSqFGJGxF8H4WBzK9n2JH4pcp3DNQWlp/mO905cenV1W0ANBD32vr5UQBMxHKqeJgi/bs5ZShOOZTlJZVVtUO1kBSlBmSWHNanE+Il0BO84s6bVEgGxbbCX2F68isO2mOedxJwb2Zr2IqoFDIIo1hQzxo7veCJoQxlnzYVFbTre6izVN0FrBb4N7AYFn2l0u+OAfzgfaL2oS4uQZlazsnJwFJxdIVqTcm+GlSrBn1BSo4q97Jd9PonSRlTYlvae0FhriUkS5awbMYTLa3H7HgiXp6/mObvYKPXhsrMM08T2FIBLsH1hF/OuAZEW5qiJSSH4R4aUQkDIW0SX48O/GdIUtcb/57U2EXcs8os9xN5kZsXaWbCDcoeg6eoVhVrcHvgmyofcvP9ggqSkc5SeMHPW4v6QcU7EMz8sCs/0QEKdY+UNEdPbt/B4REe6aiREsVQw2kxB+yLgenkQitZA0Sl1Z5ZdbguP7izBC7fiJ2VdKa8d1KUHFXFUfvIRCZMQIybJnhHyq0rWObQB9IKdmb1K5/PeIiSBApFdPHbksi6SdCTvJHIkLWytCXwlQMG57KRoFdxfq24dCn3/YSrcV3pjZRJEDcYYwFJVf4mK8b08TQ3TuQSYwO0GDvMEjhQXhyASuNQ8K7wIB8ZfwN+FQD8hZAPoGY5Pez8IUFHhLJHOeZWFlNb2Bvz9/wY/qX6MyHXyMWxHwE/orcd/Ua5sbHIWj1w6USGd1QM41q9YIbTL+IREePi+egbZkWvNbPBgsvLLz7M971lI4KqIOiVJ5FoTxFpXp9/LKEri1uTyr6kkFFRQN+V1Whh1PZ/yfN/hbOAH3esZnT5TV+lnjwhGHjJokyoM489qDpqsg29dzSA41puMsYdD4HZiqLmgDXh+91hrdtlXz9XAJeJXczk67d/hMn+s23re1z3e44mitfNhHGR8BsidPLyCbk2+rfOJzRLEfMAQf+FmE10vA4S1o6TxWHwG1EtdavcFQYBcyOxqgLpwzlroAjJx13+4J71VdQwTemmp6VwjbbPVrCmklLOOKyLxKIAG6bgkzHpMudElgXRx6fAc6eUKmafd294xkCefRUyhDhxSXAPR8sfOrXn5B6A55Ub9qCeSKULm4qXLw4AxQBB12NTsxUfpqcu0cWaUi+NxyytLpifXrDdP7Rp8Cg7Tw6M98EJLkJaiG/iC56OsiyreHDmMz+phkkttHIQ84fygK9ZCfi6JMNHaYiOECLMGGKbkC5Av0MxC3+RTbkyZPVTBsOJxFA/G4Pd7wGwKjFU4lPVJvN0skkdi/ZeFwIyqWFpQduBWK7xoKWrkswXWpNiNeW5qU4LNrJuUPhA2n3k8TPJ4hfvdp6iNjfFcky74PW4milcHSJhLBfSOfN4cT63ss1MUUvR2LU6sIauAXvo2K/TpuBKsHfHtIXybpQVKUD61yNi4A/oVFHax336XOYOZqyd1kM1cRV8Jmc10fo1cepM8040Cx0yT3CNztq2ocpheveyDPdPBYEUVaQbU1CUj6dGNSrMQ8l1Gl72qSBKFl26IzI0gprx5Edzg5hF9n1QtuCWyTpM+97ywncT7REo7OBZaNpl8ULiJBfZrF+jr6HBHlZH/e979UCn/WPOTKNYgj3Npus132rOtYORdfAuK/1j2/pTO55zApLghYXDp7r79bWUUIgk+nJkcBOvSLg7QQ5z25Z27HE+JcUH2CCV05bpohz1yIUtkW+GATO+zPPKTmxuAq3Z8oBjLbynUnkMpSubPgMBzrL3HjNomNDUqdFPRLHsQTxrWxlAGbadEj2eS0kT2q2Cb4ADstQsVYn2aK+glBmcy94oXRj4Ba/fz4E2OECTIYEA734e2se/++yC+viE0+7p4A14L2Of7lrx72vqHkUFra3MypLwHCFAixTyMgO/DK2gsZkszMOt1ehYk8IhXafSJv+M3n8PSVEnpBAt/JBsSXkKp4DkjOHhX9ePtVH/R08l2HIzrbtC01qtAGL+VE5xrIB+FPqoqRejnc/2gDhrOuiHIlfWbvWEo0bwLyQDsBUekFO4FCdo+a6L/Z6vPsqfj/YLPwF50/6GO3eTy2wjsMv9lx0pcYN77g4hVcz6G72u3Gzm5l0B/6Lr367w/Yw+gnMxMgYoDRmz9VniN02uBXTpRwnDcTKmHKAtkat+Gh3vA2htziWGyS3u1gBkNdueSHL2bpXPPy+YVVvRLH1wh21aeE/Mh4TuS6qq8aSWcU79r7yyqKzQtKkrLjTk3hgWyTyfycJZUPdCEkq99EkIZij1eEpwkwGu69VFoCkKbOqc3zmbGs6waBF4r4Yynx4r7I4prrmUrhgmxU/3L98LkxMFXLyVhEN8J9JJgodzboL65AgPPfLdNIFpEh/+8bw01XhBpsz3NnK4/Tsubt+FowAJuaozJMkemW6A3CAjC6tF48HV2fFQNQckhXBj4BxMWxCd5w0tSto+pq7RgjNc5/27k5wZIb6DgKMdTGrjx285QkpWBitP5E5AvxTp7jKOhwM03ZRLdO1qgBTb0Lj69GV5ZjIu5KH7jung72o5UssYdWe3KFXF6xQ9oFL5h4rLoygeKKi8rrOV35q5vYG659uYdXuD5mb+HXvHWCSgVl3FSm9QYHTlTQeNA9lC8dJIKLZYkvLuz0ZHunyKDV8xEqhCTYL/lUEsr1Lglp1OtVZdH1wXlC/E4mO+pUhq6/WF2u6XoXzZMR+MaBUGkr5tXPY6r0fRsYmzfNoTwiazAzk7+dgVMsQ8S5yIse19yV+v1JgCym1+C0pmJmK8kIwpXZGJxHtQIDCE9bq4B6kLGvdNMn1182Yr2UnsRhyDAGgrQZe3D6mnrbXs5x+78AJO07rBV/bpSVM5nWLIJtQlbeFRJf3pumpw3EUlWmJQ9PqYY5dWciqPaM4ro6tTWAeyg2C2YZQB5xVyplRofVmg+A97HY+nWa3hFBqHMWH9KEu9sw3MGA5tuQ8+Q9lG88eeBIPrMaPkVmFNPqd0+3XoA0G1CtorCxQI0cDtWfO9Ir9ncWaKv0mJrPUsQWq+EhirMkdtDVR4N7T0T0AHQYaoe4xWLOB9AowBdjyeYsnUzfDkL1sbHRrx5RbLAcwvvXWgxUUWM4VK2v89ogmjCRwtv/8K4k0OC7yMKSnATCJv7r58V/ScRzXSEyiIYlHQ4rRLyEUAPp1ofNBLqezl/Ae5MH0zKaW7L76r6ejFI2C9DEnmeePgOEyNZXoGCW79ZQQ7oDGiCbHyfDqSI2Sjz/odKZcDBmOAj8/Gqul5gxbv+sPQb+gvIJ0bhNwngw4QKzmTDnOxxJ8dclmtH5FTU/ezmLZsNObNnME64boJiRLFgBRzlxUNlL4RB/L3q+pnOHY29RdQdSWjGoO8BXiMjvaCCEsJA6QRmn8FochUKaKTzkWlMq9QNnWPVnO1ZRzfJUlUUhFTobR1TVS4RTfBL3ZIsoFz8hIAdgpzoNT7BKwxqRluikJoBxBN4ZkUOi2DnuGQnwK0Ul2Qi9eBJprQrqRDUtqQKAjmAGxBFEKh+U4sjdPlUKzDNXGIxXCQBUtgcmvEKMVLXcM6C2kCMQiwrHzTKIP880t+PJVSCBzi98ONCyXbkqENZq63OyXcc3E6yus0v/H6WbHuOIvl7dKYrgPg4lQsOO1y28M5+1DbHnVpbTPwGzC6asp0h9RKeMgTP7zSGbex4ZqDFyeNFUa9JmVxIxwz3AktV3qfZOVhlbwA8fpFC56Xwvud8TAcCWJZArSEy3INQDZxRwjSuPDF4cfGXqh8txhySgibab7osZLy3H53FWx2NH/3ln3joBhie5utJzTuKS/b/lP1q4DecPGXXN5P683D1LgFL2IW8Mhkz4SlV3CTf8nkGfOh/+WqFBOYRJ6d2lWENfpizFxpO5OajuvtpeEap3TkGkklV3DaFQbqXbJsjJl+F9mlmw5Fi+IpI9MFb+5mk1l0aj7SVoVpb8VUTPh1oTEiap3V1fVonOetZQgTE3i2btwWqMn2IXSdpuUXFy0XdMhuw53lxlswBVnP3elmW+UMOWglH+9OtjZXSHIKFp6a4Zx//eHfTmchoHIIJvkd2uHMoYjYcWctW/m6p85cr9AxnGV7C4O3WYsj8FDflxI6OZrKp9eCVHvXdCT6p3vr4aqiRu7y8+zAVPOF4Ab+htn6mah/BYD+94dj6uREcursg5D7xKT0b0bx0wTtXE6N2ItSBbVOyRTnE3hkU4rwCa6EFPapaShSNixu1sFSfqsFbWjlkV98NDJEKZocLehCHTuL5f+7JTrd6HE6f31bskh7dnNSU6M6JIklmh6cy/RCuhYIhr5lvJ8rHKv3jg45S2CgqByicfcxN0pI21n0FXbGfZDuSf9yGCItCRU5Cukg5MyGex8BJBn53Fvm2nGEh70eg22k1Zc/sy5x+dKvP8xroPuIdZ7X0wF8pNdvxW1gVZlrEYblk3NR+93XtwsFSThhQeMWKKmHlS/9np8yj3YEYUdAm9dV4SMKbIiG71gZyIK3W7YD0Q4EGixVPSnk/zwAw5caGpJ5FrIhrtQUu9DztM9wklYTPkxygKZtJKPnxiFYJCgtHFbi0OWtc3lyS9nC7qpCXpqenTiaE67TPFkonR1EJxBIW00JKe6FVbghdOXR89blrKRomAVQmQgDVEl+rQ4Q6HQ9ouw2k92TH2LdGF0IE99b+L/BqA0RnlrK5zbgQW8zzRDt5bcik+3TIyv5FBDWdDiVXI1odrHgnG1MUPqWMF+dg6pyLQpDUdueZV/PsyMyUH/jHTINEDR5WYe4oVreYnbmBssYstt87Qt3NPDAaeMjCSnPEBo6YrE+hv4HnMWUzN48P2Qez5lg8I8n0W/GdMOIFfO5hqXGoClRewibFLmfaLotaXYXwqxK9/FmJtHD6r0sEvTDBP0lRoFbORcOfZ+Khde7HTfRpSfi5qbmlzaQ9CyyoGzRjGv182rz2Z5WrJtK4lx9RHnfeIm6f4KJC+qZEt8iOIfX385XKVJosmm8YJZuAHu+SioyHJZ4OnO14ANkStPufqV7yuK2YpQxFqkVK7QcPdProMbWU4++OINJlJmMP5D58mdG3KuC9Ua7cgBbZv80qCxVSgPjRZjWXkfii/WNNDC+Bw+fD5yxmaJfsNARnwxW3J4DpZiiCMAfiWLRq4ExG0j9rqAJliOM0ew61BRrG/qkkriM/A7nrPTpI8+139TR+yMVayy/WwtKgkQ9Ns1hB3WMdKeNVOnxaNv+iFMQhGAXEYHji1lypER55fjKuJg28si6j/JWEZ7YQQuPHVyVylbb4PKatWqj3nBlJ6eZLSJZVLkXcNxmCfOuQi2Gwjq3tVyMp77LyTC06Csm77dptoOH5JUnBEDyaRUTmOxCgstT9rDtT8KyxHf/tN4IrPCk17dZstFk+T2x5BJiwW7r2F/l2Gh4vzGv/TBTYx7XUuv8ASWw//zx0CdZg1YHCheN7d+mI3cBACPyDjkRzzcRQYlalcyxyhaQF3M9IgVR799pKPHhuoY2ypl64LyPWT8DLzoan3bMdYCgDEyjx4onaQVeW8Y8IiUDoVz3UG/XY4FUeQII1VNzA/Mnn3IoRrrfiGJsfx1ieYh1l5W9V5Pgkd2Sxf98PqguKejfzxGrXCPjs/chNSoGE3/Les0gLBDsMNqo3PRDVQVUOY+QtLJNTrGZ4G0BKd3yoD3Eu4UeiOnT3OnD7y0aaNgQ/zJTTmCdTKGcN7mNwYxhf4W8DE7TTdUim+iowH0IfQhgr/n5XJZ0yB35/bq2esYRpuwDMpCkHicqDLXkXz7TpulTnCrDbI+NshkKYtJR4qK19+wfbKK63QGcqQAHlLJyFncXbBL0ihwr0f8aWX3YDnmiWhyn1xOZtKUVeDY/zMjuAn9A3QJIAYML0TqlLnbXYJ2YQjXqHbPPPrLGljgIItI7DADbWCx2TjbK+7VZ+T5QAT0EV1GiqtkMgUAWTIP6D2IXWgLIdv1entzwpT6jHu5Lk69JFc6n1u9toBTqafThWQoFSGCyZ/e0vhJI9m65E/xMiqnd4EPeaO2tkLVim7IHrH4MEFmlEyi0lYg3GTA6Mwc0hNUSyQ1jkcz7W1jCrWCrvQihvZkfqSV3AbO4gvoRZVUIks6WNsHAt9GFSKSCPw5WdXkbeAWIbwHCAxtIgDS4ma2e/kUs3he1azejItv+XbmgFmYEA1hgpcZjT5G+UW1NdujMOzetEVtjINoJUCQGdGW24PY3qE6EXKmkw+htKMW3y9L0y7agCGdMbRNb0dsxt1XvqAcyDGzV9YwRlM9xiv+3AIfweyOXbTHaLmpIAIAPNMuWsNXwp6El2ZdS6wpK2nnYrX/QmHreDYkRKMW3tBwTGcOcEGXe12s6rQ4TTxYj/3p5XVaOykAieUeqLyXlEhJGinPD65zPPv8pdhjXs/J/XGGFh7uRq1vxGDRWPKoApNKtjqvaNTwUWtTU/d+/vqctMFNXs4Q957GH6VGpgAKQKDs8nQ7EtDac+c1F5QBCrO4DSNYNZhA73gyNYk9cvOeDWO2jqQsgTpWUoUBB0JNxG4TeXCjs/MQQdsHGDs89i0yfAZbkzku1H4iRJjK/soH70ZhJQMcRiPFJMvwM1Bn++3G4KnPKfdKQJxV3O55ftx05K/v0jlAQahhfxosWa2+SKRG9UlUSoFP2GwMUVKPd/pGxj1KanHjXUnWj5K+YfDQoezTtAEXbL9H/Q6W7wHJwEfeZTNlixowTo3C8JrKpRbkpsQ1Sko6YsjGJrYN+VFYN2PeXDM2z/IVL9fBh0NktVfd0dEcfXLtwVgiCuU4Vi/Pg9lyLKJ3GvTWXuVAKGPJNLzqBkvu/A2AQtN2kThGvo31Dxp00ZpxY546EBwiGW7hqv83o+tU+02wtvC24DnpjTs5Nl0/0ZRyL5L+Hl/VwnGTvbM4eyXGfumeuAZ9FVTZRf6noKTpvCPrL0hSo9lhbi/c8hDk4vxGOjXs/axO/KYUEu4GQz2u5Wc2vdTFHBZqm/4ssoMbWrUq8SsJ7OuX+NLCSxDlPISPUpwhVVeg7Vlz+/xZnB8pj6C6p3FtCidMAiW4oNcisBUOlPoyO9R0F6DVSUtPFB6BVxErIgXv9dkWnUbrn0Gf4htFEl+s8Wt/+sZs6cMaOzQKEqD65PTLKwXdmoMGSnhp3Mr9fEGTacowZfYX0He638TYZC39KFLG1iZlkeZgukFvh8GwDFRlJBNQXQFy6EmzJeqgxMmObewKPnwGz9yNrdC1fpQ9MoCg+gJZwAVrDmMM3aOg+LNZfxlorac7X8lEvvfeB1YXKjlPS/DE140TVzgBk86KzmvSDy56MjkzK/SvadLE/LX1XkqZD0v3wUMFG4DmcB1OAgw1lOYex1iTD/zZDZYvDDo8yivTkjQ+kkyg/QsIsloYQwYJwZvqm2ywYTSw0H7MxdIaagDnPPa8wZFS0U2UU7iSwGdPRPvd8i/MDKYbsTlGtyrX2dkCnwZXY94iYRK4TQXXmnz/lKnB0KBnZmXxRr2m0JxQrCvMREOjWNRIPKYJsYJIkOX9o+2E5dmKZ3yAVYpq29Z/QAsm+Lm3ahlkJYPNk7CDw0juROyOJYZuXP9CQYhkd2i9BYMY3U544XAzu4t3+G2H32uGDn8fnHrg3i/6R9m89aiwe/FH1HJw2SyHCqueQSI3XtXU5ZY+CknogseXHTiswkBxWBkiWdlG2dmpoIxx/EiMkGJW1+2oQNnW4LAcbZ49aqyoBBOa3kr0YMYEybs4SX5ujluySleIDWXiw7Jn6JVVXg80K8ugXF8r69lZG/Ahw7gTv9i9a4YTqBXwmfy29UtY0iNmxg3b04VHyJPjp6vnjRtwbmF5aSwkgBsVb8rM9E3w+v8FEc5E4jekf+lt82sUJTmc/tMVUDSFui9CT0Cw/5ipZtoiRFMmIDGTMiq8y6MkpfHMbHct0LHz6dgABRQ5GxPDixz6o8CMV7PAe4FjiYMCw7e/d1TLLjnB97cZaUPBZkKoFdoTrKyL1BL4oPwrC6nm3UitOuVQE7OiHb0sZyXwAKl3u6DpSLhNGlJkdn3yk+sRlJwlLeSe2V34CZukYKOIMRlPOqmkpG89goNKUHBBMT6JAiDWV1QeQ/+RcERIhPV1GVGWyXzZi7YwfKo5DuK4Qooi0F2t3Bb90jpvuccxL1UFK6vYpVFZglZWn9CT4P6utHWENf9CmA8Dwn5XYYsT/kltBqN5BLrXOOCf4vXRRnABJ9s9CYFoOEPBmSx8ZOvtUxm0TYc+wF8Kpnw8fl3UZodEliZQdgRHiiyu4YQQgYefdjvfI+CG26oEuLq84frxv9dncyrS0zv7jW8opuhXMCX6uqZyVdiDMoVsV68E7GU+D69IHHPikTcAMKinRozWVm9QYDF49VFTMuq54Icihi8uL3OpLadK/n+PtZEbEAdSnbIvjPiYUqQM0r1+jDu6vPR/EvlWP/zb9SYHJhNyu3bktR9MFY98i4aacXay5h9ZXzYDx+BFOhCf7HAW62utMT2Tdb7k3Gar7xoQa0wVRYPEWB0vX5C5Ibu+R34C5JSGbhxcjcrZ2eS6Ir51CJps2MACC0tnPGWGADfcIogWuv/9OSvV4ehDe+kAvjMZ3+brpUGHbzMg0zu4fxx3rXbJLbNWFw0PHVThYq3DXluqnuh/sTSgk9w+DeAZETMZGDAEaM1SLIszaBlXoITHS3/FvtYNzidiCGxh9NXnaGTN5x+G3Rj2IhNdCt57eEvIVib4/WJo7uD7pcZBaYG7tCtKJGjU8jcShZthOy+Qfmx5Qfn71jae1SzSsh6SBnuSUIRuAeLu3QwvYwVIcEjYwrORhZ9XUxC9rQwYZmpM9MA6n9Ih00VsjlSCyKCDjEeTlTlAXWYetiDBl8TgzzWZcB0k5d0QHWJ98UKBO/DOStb3SrDFbE2gMTc9IL/f3dssKrXTBm0YvWUGTquskycbw7rwrrk7zQdbH1K8g14WxSp0QyuTK0QLyH5pL4ALiLOJFzqUBQBTTrBD+5i1sfLm6XziyOfahbhSuWGx7y3uddIlASs67qYPJKZvBrjcuoWaGjZtKVFq4lUS4/8xT/v9MZ6/9WXSa3eUDcoE03JHRCxczJ8iKfDf2s6poS2+99UbgQ3Eg1CLdWiLl970j0/5hTH6DBWEH4DG9uXQ2f5rPuVoTGUqkxyKTr4fE0WkDT/Q/91nuBGiMk/m+pK4FWmGSp/kahTFOCxzIzl9CzLsQGsrUA0hpLNOhwlpy5yiVoNlTbzNv9lCjdtaB65KOizeMwT+m149nNW7nzNEcC78uP6K1qrDeBUoHjN0Gkr5uwk/R4XgHNcL9WjXq7BlYVUlwwdLC31iixV5r9Xr6XXdzOkpPLGmzW1/v52XVcQuFE/WXHvtmRwI6QHxwHMiJmxv+rt2HjE2+BWCc65Ts7hlK28WJDHtO1Vwk43bomAAB8buS4E5on7CaDkOSznq7gybHXqGbnrECJwQgtlOAjFX87XtEpVVvvPiNlseauGWK9UC4ydtYWzdaIIVJk7Hh0Spy9JhU6nDbd1/eaQG4ZSTa8WLIxDChAJGSozieCfVQdtoXpbSAfYsdquCXnsCrxKuyx1ZHBk+T7eHXoTS0Kt8lbI3jEt1isyLmOvCoT+vQoOpp/FaROa/iUAWE1WuyMUFD78r2jMlO6guyjYKxqnTprCh8CEJiJqacxa73/SPOyrcLCcwNWRa64TlNJadOYRZQfndYiBidAq+N6lQDS/nliTEaFwnuVHh/Q4tg8yIunbJ0/4t4eq10md+DloaG6GK2I/xRO2S7K5Eey2V+Yajz8BV8O/9mzK8XiuIXjn8l6m9zkksEkWYY5m+mB+Vk6EoNbpX22p0lA8y0VFmkYqdM8nhfcLWeBADBjuv1KlR3ex6xhFVRYkpILMG3jKaWc3B6W1Y35qr+urIRePZWnZ/XRJjROmb80NUUy4G8dw6LItr0KqiE9UW2WE6zXVt25v0U3G4htNncWwYjjiGyxk8iLT5LrBdlQ4gBM2Fxjh9vzRG9CbAXsLUluVPteIafjcmBnoiXL4OG6Y3XdlK9mlZmc1Ot0/Y3loqCGW6x2/sm11frRnAcQMBD3o9xoMX8HftHGDw0rPogquXr4p1RM3E0Kpms0hYLunogZGbgDFguSjrxMEehqMBkcu8g0BlYSK8eYyMtLzJU3zQHM5hJ2ayGIYfSk1/He5TZkGV5Hhma7yCCem5QXVb2B6ruERN9B5uQDVV2kI5HNzJwuJ2AH91bRtFwpvjXwM6c6tmia1RSsAX3p+Tr4cLAAFILmvoqKFTPxozLdhggCu6fkD7ZP9MvyIM/UtVOEDJ4qb1WHCDSA+Wg4x1GgijxWeC1q21G4urc4wBKwMDG7T+tNnK3vCsjO5RD/MoTb2/P+DI/MSrpZcLMoboot0RxVxR7QYA0UC2BNMFnxeNQoKyv76X14F/fnr5+upI7AESt1wUZCcPxAVMAm6x28FCbZCWth7MQg4F/zos6dD16H7ovMIxRu8lRVuwMsZ8nmuokbh7BzEpIYDdegfHzs6Q4n0g04IJfPXLLBr6YXFX6fCEvmdxx4v7I72Ifoz38ZRTVjMw1UR3X9HYd94UVOmoom7ht1Nuvlpd4jrs1u10I9DCHZm24V1ePbItC9+lOiJ8E1aw4UZB+KTQKXnQ6rJNOmx2yqSkqJsQTg9mzy3v1WqQw5Btx9k/dfm5TsCrqRws4N8n2xeWFr4g0PB2kYB9G2sDWBT9sCiw2eME2TslAtF0FAK4V+NIEXEcn/1CiwnbUK+z0v2fbAjzuXf4geSQ+cSeQQLDs8PKgBkYE/3HCr12GBO2DNR/JoSY0lMTEPpIbjhNZntOeUup3JK5QD1E5Pe8jTHMNe2tRaEON1tjtpkeojxAAyVxYsPeDxwhdnHAlmkH/zNq8z2ri9TMjP5DO41xdnNcc8AF9kLzW0l19y49uyiEReI8TrXxTtCEoBvDbQvTKXtmrBL0QzF7EoI/mJyZm9JSN6T83aydaM5x7wN81z/tKC7n5GA6nSyNivZuBje+Q1ptbJ1tGjKy+GTGkF+7EFOiC172hFmYhmFhxniMzlByS76Xr7tl0nY3IMjGmQYNHSnXl35M1z7NQbm3XLrAzuIdPnMcgoqz3uHLhsueBwFDtsWO+GTb13FKPDyWRdAAY/+dYdI/LEzSDd8Z1S5BtWznPanrmdJOl2Uqv/4W0M+EXfliYi3dKneIzyn+EKk6tJSuO7Ayj+2aCmJgTrco93dQUhblmbGxmMln+FOO1rxoR4sq/wEUJbjLFean+NNLH7AwKsFFcKG0KCyURblNveAaGBjuFREXqOI97MZWbaVlv3DYPYFLDPN5Pi9M5rSJdQ6don98SEpCuGVSpZff9QBgqvtymuorUaSzzRljniO7pDe4y5jcz6dXetHTwXAbIwOFbE0lpwdp0xVMt9Y2EM41wdgzMl7gG+bCHgMWfKtktvzQhQRvRvbKHOmaLlEmk7AUDN5w9NTDiUyyCMvGosMeEF/CAZz9Z86AS+cgeZDxwg1mDtgc2QCHQvWFRAeKrtuymB+GUeOzAcMDCl4JakdxwEMnJ9/NEZCpcFMb5ALVNW9tGHXxAAEOd5lnN4dgrr/kq4AI9LCAQIh2M/oBMn1b8228cF/UU5IeefjQQE9dDzMXrn5lLaWNuwYR9rr+T40FiNCbULFVWnsgmcZHkrwsM3UZb1m9XnpZ4u/7hoKZeRZW/7KOBOxUMXzDIAotpzYXaEHuEMjmO08JpfJAzXSDGq+Kw7CIa7DAQfWTw6Q7OcofOWbikk2kUk0cGIaYk61SC2pN9Tq3gY0u7wcXp4jXI8CNL5YM/Au0QiKTtt2u3UDgBYLyCEohstiouTi2TIZJgQqwuFEbAyZq30J8EKBm0zNzMsbswwvnc5NjZsNnfY85Ig2GayS3o4hKT/1VceDAtYEOwJaydKKx2nrw9LFnFUsB6fMtoF/YI+IhdItOHGs1sJ/uNLcSQOm1GlwzXukP4Nv8y1ucfQcW88PzvlXsRODSexAIvKpcaVa+G3DQyEXlBswiiBFKlH6TqQ197jsZkXv/zjnGa9LGs4vPAnYgrxZ6kgMUwX1A5MrWcBtiLPj6KdSsl9IkCL43l4iteJVjFjDdPkXvAaQ+OJo1i0ultVRqLyRL8mMffW1T+gujpiFc7mU0QPgyltPdsqeS1wT5U+pxdkwCNiPZ+lP07I94Vu3I79s002vALxEh/mC8t9HD+4uS3QM8Sm4Xfh8GC24Au/wOUpw1rdhZAjvMQ811XV2TgDXwRUy0Kxf+zfbyaBMWZeO1S6Kuxwi5fcRbMET1BoMQ8KekgJ+XAVM7DCDsJougXwPR+Kzel5zzU+kJi5Ui3I11v4umqgDHMCMqoUNG3o4/MsymkAs0aJNoqncqjKHGUW+nkZg3E86PUue4iAjHnzKt8rcqsFFnT5V6AvzKAS7xidPHaQRp9MfrOaOy8+srch0Me53LADZ7ZAkc9eQ0hPynMtZPu881yQCAz6or19fHEvYgH/C+860r20p3CKxObwn7Ewc8YvVkSba5AAHe9W8RGTy5QHeUPnFqgX4S7Y85Zfb6AszOh0FYNrvjcd8WRVDhY6tkDj6wDmQrmE0tQKPEe28d6MAjh5I/AgzoA46dfC3Sn+SQkUnNb7BD8smO5n6aC5prcj3XfWN3XqaNeeqMmtNjO8xZ9suXyxIWGYuJvjcv8lFxAlcEKSQoF6AyTo9odlCDzc+7n9DKG2/tBz21WzYWneuuyQMApBQcg4s9QpkL7oZwC8e8mWrnV5ADJ0hZ0wVCFmD090MZa0Y1bAYRIlZvhI6TLu1s/QN3Fd79hM10R55iYjwzGI93EByyokbOWgHRWdZCu4/D4DGuy+5CBrxUPxJzKf13firnzwslU5oTBReGo+x7w0q7Lq4KLy+9YbTQrgYfnVZldwyMUmaPAXAdfMj9SzK53AzhNJesgQgwvyfvhPz/OqQxpnEVFsMZanHJuJ/lhbRkTe6w+kjd3mjc2rXPmJXbB2HrSHth1Fad1GG0PVW6qRlrKaomEVKEc+7oBHfYsMGZgq1zxkG1u5x2NGSwQpIYlsN7BXJbg4MjR69qlYV8hU4sxGevrBQksECwkBJF4t5+e2/Ld6P0EL9/h3TJx4ieKW7GftSylcYNdZbjSmWmeuwurc3NqeWxK2FI7lSrOxIH6bKBnlcpMBYwRB0NFsFVuNUy6oZ+mqToMOduOEeH+DFpF9zcaxGIHYHQBky/zQ5AADNgZSY1Y4xRHBNd3BNaQYTz6lUsEMaTUhopyKbmNCzbbtZ9e5YOD48N7QI+1gftNHRJwo38dMsiLSrL+peHFq/YUh1swnN9RPaUxX1TlKPx+M/JV6kJegKClfZaKv8gtZ+aiA/DLJ13UXn3BjIuMxCGcsEzz61LfyOnSI2m7maynTmzkbn7GjSGokeQZodI5MeTNvBXon84Ff2vtSeKYdv9ncp9yCrCaexdG6RpVmT9v2/DcNQCZ+oWAoJugcmncu5pLijtKaieIqvJCnFPg3mkaWSXElfn9Wh6IGNIzGI4IP6cMlHSofurYdazCkSH7TRrjXSZ5pZCS76ZrblL0kDn52Xu1b12maDuyshKOC59TvwIiwvK4GbaylMHF9GI0moRjHpzSurV68nBMZnf5Gi+yMwIR2d6jEMmGKV3qLzG7VLtA1+cb0PPRaKdgeEz2gtDjBEkrM2+I/jy0G4jmM/oi87vQU1LryQOFZGsL9r43u5mwYXn9fXzXKJdu0VlJRAex0Ia96kmrbzK9lOHngm8ghyhE9DvF3prFtf0cJ1BdZp+NocnDZFOMcYl6TzSXRym5giOz9ZUgAQNvw8gITCPi1stAGQSQ77q3IuB5k8u/GcOv6hCaaU4ku+EShI4h6xKxqCLP/1U1AkUHeaL58VVpovNcrNG/mXCCCcGQ8Eed/Mpk7ZXVDgoeKYd8LrQrAcmDwm3lcVA4SUDvnBC2tCGbaNkW52xT14L8GYg+e+66nnj9eGOTjK1UPd+86byUcQ/1X4IcAhjKLKSa9e+qRJbTQsUPuG24p3v1ZC0/gyL7lR9lO9Q1hVMyOAoGpLdAfEfORcKtBZBoIVRKVL0n6hZS2TnDFpaDLWqviDXUag9rSni8MjiYqWecwPvM0eCt1fvM+Oh0T1dpbNtB9ee6mYDuzlHVtWNQDmW0RnuNhEGuO7fgH4LxIola+fwjeqLUak2AZyaYchrz2A9aFK8CEDz+PMkEQqzaurqzk6h8QReLrBbu8K6w6HZL4myYF1uv2tYjwt8hzD4QuhPdg8hzDQtyJxGwKV1nhiIN63W6Y0drhIi8/b2fzvb1DlIFtAZUYN3JObZ2CEB0bur0vaMZwwt0Z93EQClHM+ZvRniAepfNvQhp5t88+JcBaQUdSoOg3p9b0g4sSbo1JtZV2rveGz2/Y+W6152ATY2C/6tlzaGttxDq2vvRie0mexWVPrtnhkJ90YuoQryKhmdQWtivDCnR46PCz/YAn0GORlkev/MoKeS0J9G334I/mbMD+ojlIU8CWFzxoNsX+iD3OCYPwTjgH169w9bZrOBgc9gZ6hV1buKzP56L27I6bVTmyQqKpl0RgkEDcpYq5Nxa+cpd4EwVtPOk024B6U/2JVV6s/OUnTN5xL2HvRFJxYRCruzVkCbxDliVTtt/asjDTFakvrhof3yjiIGcg2pkUPCAPss1BDVQ0+dYybdNoeDOC67isT62nuxkAXob0JD8fW1kjouHMizanukktXMYdsiOy3r7Iju+dO6LBCZfJZl42p3kzXrOy36RE7zPz8Ka6dCVIWrVNZ4zTCABCsrbd++Vcxa++gMl4I1Hz3drhDIRmxLaK8lB13x1Pw4DWYk6+55UpdzHhEyce+P6cuDbkfxza/vuZuEYgJkaIBWUzyGAGMMXIj+S0vDCf0j2q5qhS0Ep5ewcRzndecZIE9q6kvjKxhJpuu+ZshsARbRllMHlxkEpVB2wlmT3IhuO2lM3xUQE2/w4DB9g8JOEmXzupVwPAi5Uo3Twrj+jq23hhwvdxlHbNEi9b0BSgTLVoEdsR2My+uf6AtK5l+mEP2KPPmewoWI61ACt5vsTiX47t+OCiX6wuFXIdeRAGMOB6iSJM7xQ1uBsbW6etETbblXpI3SjK/JjrnGX90Zb5b+efxC3A1XFGnKdV1zhe1k9to0OuUOvX1Z0sYyzJhXPPRgi11T27Qtu3ptwEzOBKxq48P6n4K+chKVlZ9A/JTuR61V3kwM0thTchvWtso82d8EbmrRrbYrMSQwYujfO1JlT42l58fMb9N/V54VX/my3DhWnPx7YYQmeIuvPKIhOAw6fHlIB2PDjGesxcUcXFQ6VuaGT6Exy7y839XXfj8kNL4WQWlHCNoElCzpjwdq+oE49vWKdIS7eaa8P+DNe/Do64k6D2hvjBrdekLDM5Mm51GHCawhAkAPdc1Htu9ldseuuEDtH00UIsxA//tDFUwd/I+RrLlHuC6TRq3PgOtS6PCziaYReG9i0x4+rJv04N4TdClRRmerKWUK8SnBmqHmerR/mgTfwzalr6iN2orn86+5+1tdOCj+sE0tYkc6bPzMvfxWmfEo1L39O+B8Fc5/JWPEQYATkSVdskO5YvMZ6A80i8xodO64WJ1e4wwJ4iZaujQBa4XCUh9Xdd7I7axgpwbrd6MZus/BYghUudujP1DD/qyR/2IEttQ7IZWE9oG+D0qELcChFZyESdkKN1rcdcHUdNA7nDwCXT7vh1Dbn8F08JNG29PhC06SBMOEYOw/MB86gzLBx9HnkRh7B0XgZjFMBfJ+hIzBY5VZVaCpPDujzPI7LCz+n0CxScc6UIZ/LcMYMnbnyKLhyvcEcEnUn0rii6ltnxHCvCvEPy/BOv90cmjgAE4xKObqmiaHyT4blVPLV+JfuxaAjCy9hjm1oTSDAutAeOOVvjcTlv0iXy9amdllH7173OErYs+yfrlIR29Qh9b5xucOGv6SGZ8MJBakkzo2YTA6+gyK2ZX1KdV8jpO5eMsUanfelc94+08m+UajM2hGVxMb/bGUEs2+V2iN1Gn51IETOYMJ8q3/SuPGA/RKHksMYyh+bJiaf7YZ2Ketrl6ieMBk/oR+cZVb60g5sG6SiVXqGQ4EEQ4nxjJS9EbFkPFjH/0bLwR5Kq4DpM/+z5cUwluF30LV3fHXNbJ8WXjJ8eFTfutKEGG1dzwB7Zz2SunF1VWbeAEIZbmui99q3r/+PRCQw3SksAy0EGxfhR6tkYMIXSTj3DO0yO3vPs3Uf/fyQFMFsvm5z+U80Q/6Jw7D243Tvq47hSIGXoYBubN3hAxm2mi7e9i1wib3hcKl4T+f5YjteaS6yvnCoPH7PKEg74qC3EuZF9CrfIdZhS87BXBU/VFl56pm0NA/G0X9iSrHXrB02VBxQymN8omxytJFfNFDLVWFno7OyEdymydlh7hJweAHbaqg+mAmrUZNY8R/6n2XCdzP2C9SLa7WNSCujFtuHpouBh62sU84VZRCTiYJAl/qaU6fivlCRusXhrgY4zXEC73QJCriMlNMSgMxFRiRTu68yponrGqGWWBNA+E9rtXL7EKNNzMlWwawm5Obxd0BvZya75zeZpoT2hPNKbp0qs2iIJ2qiv+HSqvqlNpHd+BS0oocnNtmZZjTgWqH4ODgBBz4CJwKy6hpHgLzMMuvRuF4hzLwH8VKyXyCPJhnV7izi5VfGA6IwiWFEyN/7gc9diE7myfbW2CBVdb++rWhcG4fdtVgvNFMxaRyGLJTyELiGrEEFIFRIs82ZaWaruUlAkJcLb6g/vtHevXSJ9QO7b3u5519Dq2VD6Vjq29jxfsqNthRgqmpOWOaFDchCrppQtWCPw1eq3jrgnSNe+JtozMegHn0cVBqkATCphlCdYm672EJmvTYaCgcFFMd1wxf2s8o2iL7C1/sKmngv+gDvF7PEpWgR9fivPLq1N9M6H8xJp1KH+Z6ksyWF3PZPZ4VWjwlf3AxeXGxPJX+f/V7MkCJ0hA+DN9XXGCiHpBzJt6e7MRSuj5sfuUpxSitqX56qTEovMWBgnSQj2VdmfNpiGo85x25odsQktFFq9FLdOgpzYtvcXSqDBe1kaapmQi9ZVjssRyMt7OtvTu9xBr4ew35e7pswoVRCEL8wZcUkkakD9d8revHvZ+nApw3RzA/50rMP3UKyIR8Wk5Z/H7cYq7s78dPYV0gzl1P71wgXnF+9QkqItKLa8ACJD0BnzrA1EmlkE5R4zCgw6FFvjmE9f/3SuZjNdGkkAequTT9MKlxlD+dgg3bkKqCiGWfjkFDNP8AURyzzRTlK8Qv0aG9V+vyqKTGilC5QWQrU1m5XioH7tYFQIgjHSKGvjKHa1FKm+4HuARFCt42wlyQp4VTgbdlNbHP7m0VAFBtC9QVwuAFnrNOBRXVW9Aszo9DSzXoqWFxDNZL85PzOhTrWsuMkaAsf1GB8fLbYFK3bWcPz3vZlbpelIrWRgNg9amWtx4nKBFo6/l4PZ1zNa0YrM7aoJxNoKNci0TenFmGxzsKnlgHUm0vs3FULrF3BD+B8VZ+Ryrvosb8Ol2LDEjtkUBq6xqjQtlIerqi1AM/wHH+Thh1Rigepig2gvUoQnetKt32owPx2oQucmD3982jIORECB3Yf8V+BwbZjX5RJuHisEJEqLhysZIWbqxF1Jt3h0qfE1PMVL2UQDzPu0UPxLCXQ0OblSDaw+kyna+dbcEqY3D0+N45plDHm60+sRHV93uNv8IJsHI5SBPE17BfA41SGLGigjBCUN4xpziis5pTrXjXZ9EoMI6GkOE9nyMLLVB6C6cVeE+ZA1jHh9hDM7L4sAedaX5R98XCVZXdPrcshImkjdSQ2qYMnQTNa5bfDyG8Bku/DL02OoDxCe0NjSiEew4qOUh51sH3mnMBxc3xNnQWuJXjUAcnthAk6vkq2WS7ygZab6V09/eGtVSSxN5lsYvSeTA2n8V9U8Wd9lxRh3Iy9ASxt5y9wcw/gtOmd5Cd4pTrp3ntk7qRhk7v2rEyAESWWX4M5kdVK5DTy6sw9/WYvZGQrFuY8pBzwbnjshuJ7+lWvKBOub94I90qicQ88D27zXW+3dT4QITrgQVU4Xu9RvrjMCuRzfgSk24bgMi2tyZosfNLSA/hKyipPH57js0aM0pgLoeWt+/4EkHrVpVZorm5QKrxnjalJ1EjlrHLjoZvAs45K3YaBVVR2grMP2YxZS2OrTJfBMUUXuB2ezKFVvUOqbzG3UwZoLHFPxdX5fWiKNIc7CmBaBMQyoANgwpd06iIvlUjMUviHVcmIvn6PYIhN73wWqs7BvjyXfMCV/1UeWuXzQ05aJ67MfCsy3Icxr0pMv3uKj50FpbPKGjF/L5Om6P6TawHUgJMSkApgr3V/3f6BoFuiH6yLFlOXN1s2/2lkCwatZlO9jXEpXIng+NvRWS+Cs5DR8kWUhw0UzdO+wl0XxuPshr4MdDquqLoCAdO2uXvzTUdNXzYvm8TT52UT5Juhk2IiLX7tW2C9E/caFXq6PwnFVdvmmexKSCaA8scHsPKuFPmQOKNVM+Eod6wxwlMGQxdV++FUdOx0Vwzv8JJMU51AjChqYPi0OXmTqsEW6Jo8gezTKQ5R6S40upO6z+gdSlaWJ4g6O0k3NLpSeh0O3q1ZwGeD6Mbts2jlyW2vMf9WT8VDR4LGHOl3zeYKOTrZuoVu9sSNGWYyiZh6Wwir0vt+DiqeA/NYbHv61ORp/m7buZbIKP2dMYS68nWoC2fpvSwVHfNMojz062Jvis06d56hGH5xzTFPBdiUc6MOhVwpQGhnTXlO2zRRB/xjau4GlJ0h93RMKLuBPHPsqtXrLjTeJFj4ehw390g1Op7nE1LRIS9HVWK0iMQn//Yo1kkGHHxoXaXwyze9rAV3reL/K4qPnNeCU5+m+2ggITAmMZaCPZy7tfLnkdWDvy0plYVKEfVotxNqQP80pOAEd36CRvvXGw9cRWJINj7SeivBw8H6+NbaI7BzO/rDIETgJsk5DsWKJ8RoqoKCUDLD6CrWXrF8KzTBxYey1sm4oLIaeJngBlrgGQ3+Ma2BQrY8X0xypYYaIR83feEv4s+3BEcz32BidM07MWZqITKTAObhl7syCxa52EurNI2iMWW30VuDLqCXjVCHeiEX9r7uBKxqc+j5Rlgt4A3+y9EiRMLZ5cL3xssdORrKkWq4KnQhPaxb8Wbt7/HpOhM0nAgIvoe3L8nq4B2u5OYiIdmyeZr4ngQatxm5CCauwX/jpDuFhN3Ljw/rGH1EwjnyyaW2vaEQ26fJKCJU24B47MdkdxxxEt/8xsWX5NMy3/u/C6h+rVc6yWYUdsV0sBqO5PFPM5h9GpRoEboUzDF7xmkrYwlUHA66ve4jgaPgry46x7dbAfMLK786QyrOx1G8CKIM9Bx25+T6gG8mSRbbGoIFDOGfkJ8WbzdUd6eF0dL9qWsLPbYdsa5erWYXim6hCLGa0tnuuN9iX2chLJt9051PCZ1Kw2rirkFJtaZKEyXLQ0Cqg5jsJbLJKSFQvfNlgS58rCift+tGbHQ4O9hthHk6KrPCkRfLVSiPidlyWl7/8Gyp41+UqRymrz5Ove0akOV8vRL6sOptiT6fptAojJmJcJYPt2C/cfQHiPl/9A4ZUzlQ3tygi05WmUThVliMv5P50wk79bYlX3FuCa6DhvhKZxAhZrMQWM710EnLrxPe1NldyTUclqK4C44n6rNw8QnxIyf5FK+2QKPy4GgWQqTjpdX+T09kN7VjHKUKtI3zEUY6Ok6FQX+I/sOBeoHjrkapQnc6h262Cs+kRAJ0d25ZdaN2jDzqZkGa4eWVG+IhHSxtBQMGtqpS1eoJUZzJFTd+xjAZ79UEq4yXd3Y4u3gGsO9OF5vUN9gFP61kB/fsO3xc3+bvi9ydEkAa28sLS3Tl3MC61Ir3Z85ndv+F6qv2x5OuZp7mBLmpSQzZ+yxQVtDL90RkUpxlYfptN0argmNdE+ABq8jdIw+JqMl3CkNilaJXqEgKl0CQq9R90ZAt6XsI5zqZNJYOZOqndt7t9dzo0mTP24fBDONi6DPblQgPCX2t/opP5Y0RocaFa/IpzBDqtOLSRfJnIJfVGxqZcp8UNhWXzaagDa8vofPgRWwYeUQo0iddDSXvSbGr86EB8AJtOsS6PAdknstAYwQI0813uQTbEDZfkVW09dsbhwHdmB5I7r2TkZ5ORauAvWSbsZYY4ta3205jcxOXA9K6m56TNDtDIn2kA9x12/g7jX4A+cJvZfRx5+4TIUqjMNim71G3ibA+BOxWDGfO0FCE95sZuXkJ2HwJVHkAU6PH0z4hwy1c4TIHTtUNuE/UcmBwxvpsTq5MTL39bWhqYB9+c1bqhA3evPsWFI017mLRzRPAwA6jYXQm87p7G58xOrGCr7xqIZrZgfjxsOeWcmbMa8S5pK6GKcPF8B9k1ZJOwUIh8aYfTi4UIihuSx3LJfG48TsrG7dBWArtQPZyCpmsPvj/wQq1GP0Gj8UEJzznVvWkuu6L7/0mCYd6X9nWN2/5/2APRkrm9PIUxWcyiwu8yEPduZQTLH/sdQlUpD+GGogU5Y5/c9FBZTRRe+mqSB80WXsOMMF183WMhl8U0jNB+79OQPOb8GTe4Xaqzm+lOV82XuvPcLsBQASvXCQJD6dBdg8TNPOVgSRHFCyESPQykM6X3lW5q2Q1k4+F1p4V9Dn49aMzujVNyGt5j4NCv5bO7iyYqRJbJaxDDZt8hJB70mw0LqjTKxy+0EgmoouA5N0LpjOaynWNaAKw2TIkYoQjW3uttI4YElnNIst110VUEPNMWIXBcAxeXQ5xT1s4aY4cgGZ19U4hIvq3ur90KQMRBwpsugrxeSZEDZoOdiSvvHko8cOJmQk71clhbS4KxsbsIAz29A6vnsmnZmkbJG6nR4RtlTnQ3XF+1sKjCPp0gjxLh+Ani+eacEmp9+Vj3tZ8AE/JzIIl77kQRTxAjq0cpu6UpDr61SB19odz0AEztc/bqZCNNvi8X73pyESHAGl7iKQSfIeI3D1oaqnWm8UDFm1E8rVmskgI5Opw5scmDE47u157T4eFLP2Do5mUOQbPo/Msi/BiMpKTScoTZSTRHtsD/mWJFbZFf1OcgizzAZGE+yoTOXkYt+rhWT6KHragkLHmaemR1DPg8Nf5A1SrGBjiu/SFhoE3ARegaNNbttqtFJD/IpuIZ57hiykWYPBpEXCbRrYGP/cPbEi+7/CEwE1MHrUgbVkuAbKDyK+wqd0C5Wj5SMu9QEVxbPzlhd0RAwsioqM4IjWkb84SeXLPe50YpK7yPHmrR3HYnSm2H746GiNxN/oeDmQ1tmYwoHgfNUhVJiW5FAXzHVjyXzjuC+CjALFhEv8LtWUkAOdFI3GXXmAvPZbbzX1RozIhNIQ5BiAVutrKIbGQLieq11VYDWaCxKbuNtF4sw5b5pCRidvfdqijRm8tVUE5hn1CV0djrFFgaiasNWFUPacNiZmb1t/wUzQjGTjxyGCdq2SkNMM0/fvT5tfRj/1CITWzF1/9Y05YyEVt1qKcXaNHwCpTcTlcopp8Qh86VdQR6bPq815R+lGa+GdswkLHsj0gvaoPPtqeKyIswJaB4BDLhIfuPUOYvuvLJ3r/Pkg2mOQMEZGjoxS91zj6Yi5AHy5jvD+Bd9aB0IZ8M7dpWn/XLpLPm5bXocxBns5T6joAJ0umLSWb0gT3YO57igmbulgLKPUM44/x71wvhb335eyVWPKQkWkHgw/A8Ce4fAaUalHC/pM8qhYgln3T2akm0jowomxGd3t78N7r7sPieO/wbX0p2u+dP13OymNv8BoYgO25ifbkF4WUNe7G7udaCajAi1kOvMb6DaA34V+2XPWRHMeuNnyUQztNf8tFQd8eAcxC0MYC9f2naJoEcqOU1BakWDVJYxgc/sxJ2no7H7HS9dxPYaQvCh5b7gXFmOz+KMphYTWq+y4ET3KgbDltxqFiWRt08C7Lh0/eeRpycXfBwtXnxuvlg7aAxU3WNmC2mlUXvN83jUPEcJA0JfatgN36+ZuRHi+edX3hOi3FF8UhGsIG+k5Z9SL74MAwjwD0Z5n74KW/xEFgHZlBgU7V+EfEWKwhf0gtzGCWN/Idq+vIYv5BYJMNEu/xBZSzXXRfiOPQbw96KOTPRmnLJlD9tJMCPh/YO56TD4OZ0v+HUx06qRLjmjh3U1Wc1BJKf2v5005nNd8aPPS3QqrZ+iEN6XHF4UUOIup9f3/mEvkORl8T7HpPTH85q0fyh3XQXitxg3Ogv9ZwIki8VnMkUPLZKKkl0t1GVvNmHBdVpD+zTXBDe/drbfEsmqiAvgvD9VFdpAKi/V93HsRPqZqIYBWejHv6DqY6UofpPTEgVgKK1hHdV3ae6vu2agCZv7mp8dzJlk6DunkM52wRvdL6KSmAx0gLeoP6uuYvSnkOtrz11s0dWMxjaqkn6Hmr9Mko/5vZ0r84I5Qcd6wpl3DhSfMF3dD3T9HXwUv7Wsya5MQAO3HaHhiHRJF2U5JWhStGMrzCLAeW6QZv/sAR1Dj/AZuRAZIuFq15V98emwPFYaTg0CuoK5zN9gufV5SSTIXix7cautRYVnnEwcWpdCfgFlrYQaxv97FEZxqWc8D9SrJSoCor5mhk5eG7x/4GiHnvvr+pJrzZkGtnVpS8JzewI3ET0RSZmcItdKOXzvZewSsT8EP1f4U+J2hgI63/cnXIZfZjTgwDUUGdVljMd8GPAYk7ITmPrz7gYLOGIIHKbO7qqA1hJ2FCZ3P5u0Hp1YaiPxwjVPYEoi1h4R5/Qh96QeCDDUVJyfIXAZaVM+9kyRrSz1K1UvqWNI1zk80lQU6vXPbWh07marFTHdqfgihgKR9DvTrbgrTBw3TvKyPJ87RxPElESygaCd2E09HkFWdi4vWSQLJtoz7z+HoxcAYmuPq3qjoSO+0SdR2h/okZg+PdJ0vWDMiG8x0ySscYC987uHwhQ3LkS14Zd3LtJpZ4NvNXhfeb6loeGAj7gvwyjJIXNkE+VJ+yGqlReWpEBQO9HT17dVDfB84WDUkZdU1inu29KkDJClFSAXA+fKo942Gga6TTT6qxjMs4wDuWkXlvuSV+eWlHkdCHCOX3jX9A2nBHLkJuokJLaDYmsRuJ7gklQhfzL+mimlXdDe3S50nlLx7I55Xo1zXSohgeLqIqaOPyfLRRgdOlyzzemqc8sp8exOsBAmOXQlGmYsdkmVcKUjriPfLGLAD6SrVTnF/M6W27SYRftAudahzgzH6mgpkhmr1Km0GDIemrJc8Lh+0F5+XlakGBLieiaPTCfiQCraYuZkcqKCjYLqNNAMydCAsXz5vAvdjxgsTlEjO94WHHaL0l1XJT8eJ1V9CfWJnBQkNZ1FNH3MRfQ6JdrlqMgI6pjm1lvTEehyiYnc70HI2DMprGPIK0FnbOzVE7zrbVj5XHQxBTlRRdy02byAHUxLbLNaHtg08Upr66gkS1L3rG74x4ySmvYpxnE5XFMe/LtsdrpB0m46p0MQf9DLCyelzyLgjCi+gxN/Pncy3ZQmzzYxpaCn5slb9mY+FNN0xrbOduqOnLrZEK07u5nQkvIL0wDXk7UdYbE5BwjngqlR23ATSL7QarVDyQTgPGKO5qlg/8vC8wEsJDparkAgSQ+lXqvNZdFXyHJFAnzWDE6o4UmAQgykgMRN3/aLFS+DsCpmNGjb91bJF23Ncl1TeGaEZ7je0y8NETwDwEvDqnmmh6sGBkj7Q8FZVZ8I34wV4LYEBeMYjGRqOM972OhXl0cuJsIQUewChodfxmBCkkSGMqt2k8Kfu4wk/hbfksWBhBIBxmimj+D0TqdG4nCYD37XNDM9HICuo8DwWKxQEuW5WXCMcHqasGKxDk/Ba09G129u5iXvNUrLnxJb9SzgflcVroUvi7p+s+xpzNEpYIc61CbJqNYQvIw1YWP8VAoU2Oy3L6u042i5fYMdv6tGBN3Dg0HhOFkgAfJGzov5kEot5z/5wGK86PU7EPta76yCsAnFKiRqB226Qug4lygonI2bwr2Kwf/bXqiUNlvXaj5j8VsJi16zte02s0o8prLN5jzrymybSlc9/EzTLUV9q4vl6RnvzpBtpXn6krtWocYY44ft0ilXSPwfMDNKJI2NzaMkYtQfjY2N9n3GSwXUFYjV6Rp7PfK1VIp0w0UuU8IkEzuTA0yNN7m14ff/0FPt9h9rrYNLMBV88WxqF7FvLiv0s6iCT8jjJy1n3fuGGEgbGQcTdiGfbZyTFwRYp878g1DpjTpwEPL5FRDYKNZHYz4aJTmNGwZkeGG3isOwDFiCWw7IpbESgOiPqJPvfIQqrQu8MkRYggqyUIGw7vchyYYryguWShhZVjT8WNnwVr3Ao5+ddN9KjjxUpE4qaP9uutwkiEwExwayqcgHvMdCQkSDgioIb1JLf/p8O89vpR+zSqKmBrZov/bMuR2UIE0zV0cdzHk7WLkxJnYEyj+5y14u4rLblJxwNCBOTzcuHW6cf9UomR9WhfeTSfOHhywVCJdqza8iauANbBeiTegoxZpYlqaCaQMXdjTJp5tNxDFTmGZy/yyYKDLyCjbrYgLiEKq0+w8EwmNF3PvH1aahFvJv8CGjuUgGnnKO9yj829AGmM5BhxDAnDAMPdQx4kb7y/dv7V+vClVss97IBR304+0UmEBG9ig5eOi+haIqLBTZDnMZ0avUBMyiUMvlWQMHzULURMVFTRzYLHZa3WZ2nOgAhUSz2rpnyysm6F4jV3sy/6xPQ/J/ROsxRbQeWBAeKJCymSp77OhznGQpq8DCKNuqJUS/Kpk6d5zh3ejELwfu6tOxrEoO6rZEa9+F7yhevJ5gIN5zciEsDhT+WAr1mS//d5v2EsuSdCFhkNCIe5+nMEU6RLhLZUaTLtD+Dpr1DI2Syq3XvdKddqXN7yGbHN8loi66iAHOsyTbVPUhraifSZLior+7zO85n+yG4TG7XI0qMqt0JpHRIr9S4v3a6GMgXlSFUTww9dC/tWUo/H9vTH0RGtwm/mOWzPOigiLfGcAValI/LHPGNloljzcGUUUZTwgaml2yqgT61znrCrtXgwVQJF1kh/smsY/8Lv99VAf2S4omy6K6qpSB7MoPQ8jgrkqtIA2ZLdJzgESRyYtAIKvu0OJSvkOx1q3rAxPUbBeQrYifexqC6zFbRYzG9R5kQVctRBUYJfDA0oCoTE3Zbt/SENxHpz9rXODfrY71AvDcGL1erqm/wWskExngdTiFhV/KahgYk4NgnuIbZhLy8Rf4klmThSLwbDLPxnLv5MKFv8rLbD2v5yh+rl0tXsxqdViF3rji7Y5/hkTuyiLpYABgDRhXuX9uyt9UrMYdaV3t6Ay+8xlQrsPT8qLsvHYYBKDqTnK001l83M+Nco8pQjrKYAnc1syQCyFTwn135o/BYtNwOltPTtaxSxFQnlFiFQ9BblpH9BTnr49iG44LBrnUcXCm4yXkXusdyUGqWT8E5j8s5SmfIOMaOf9C1z/Im6BwKIODTgifXx1EqsLOcl1UY8cAQ+/bwHlzNeAx3w/1DOpSn0D8J0RN54p1szfSmbXJlKu6FrukVXDAiPDo881ISE4HJANilNYY5TBbaxShOJD2GPrBHGX9DVqd6Zga1xIdlVZUVRUSZLS6uHs8xJ1dDA2cc0k0MnMRe56651n/Lbg87g0CmMGFO107KXzDnx0tMGVBR509ogWei8tIvM1lsEqCdmB64ADxPwbaxChldh1byx7VCiHIQjdpccGOKJ7UO0U3A5AMD1gsCukBUnIsR7ONHUx8zzlXYezaPwHxCIAWrSJhBhAo35eW0f1hJotDzEqsQrJEW3Rxl0Q60alfTvCVNweYDoloTQPO8icE54DHTTe91lLBxSjkouARXc8IJtxH+HzYkMAuWbxFw1jz6WcncN+mhKORoYGoNt2KJ/gDOpLEDnLCh2KHLk53TB1BmNAY2atNc58wAKnPWZtnDygEr12As4W53g2tdmwXRlkiwn7V3fUzQ1O1t+lmle0ql8cwQMMWV2IYJQ74BhTqoJyqTkvdIe4wMcOMRHFk9IzouLWeREo6WSwkdTG6SeEaNlbBYvOXVpK/T3ipTsVtRgAExNDPPOWnBdp+r8qYQsPQSM0h2dbm4gBi0pZOuNvXoRWB1oYQy6QfQUX8OzqMpwMJY95j2ft9p4f5ICQlbPx6NTFf1zPfvv1TZILtFztCeeMF4x+4iD+J08K/cl/NGbN8s9CKHLry9gRIeew91+3SXYyquxiNE0ezf8DL4YMD9c0dd1z5eMMFkNja/QlgU/79M/gPTfo8K2S3X9LquHEjVHlSoUxmPXKWlUsTT8Ad9D5Y2zWvCxGcze3wVJ+CTeOCyzfztfen6jXtyibqyKNXZiBu42b7CVzC5jkp5j05SJ19PDJ5hI9cBMnKGz+h3kW2Z7ZL9pBrv0PvFN1Zve3AhAYo1IWR/3TjXYQkf2ok9m7/qClhlK/gOsS9Vefb//KdehgfZL6AnSpucLPNgqTk5EC3NlQESUgkLijPsi2ZBgz6MTUg6aYU+kZeLnCntAM8vE++3p0ekghEilupgIVKO+y8DLoA5OpawMFnsyhQ7EF+27iIVyUjuVzkVAHPgKZ3V75s2tgghen5BHOwuLbZAiMcOFDCUsMsHG0x2qfaVfbRUEC5bVKrEey8WZoS7ta8sXivFhzFO36xMu3bGsMC8AGAFVed53tVdq0D6+JtqTdf4QiC8ircbIo3VTSKvkVSu3p8qiFKmHJXTTbvfjaFRYk4OXCN9dUtw8V/qMub/PSEh2F2aVINPIy1EeScDZ/WUclX0iOj02Km6TjQzcQW2KiwR6xY9rNzbFDEMCSWnhuTkcdxpP+LfjixquhpJQ+tQo7rB3oXWS4l1WVOrq5wk7iiCcI77JLsMSsZnGrOVlxDKul6+VMDZyiU11QtGZjX4x+vpyNbYtAKWiyQD7mfHM4ckmAe6YStkzti7cGQc3O9GMlIQrjKq5Np2k6DLR75lxK/8E6gl2KsEnK6az+9i339C2l02co5qvc8pMUN581I03CajQMOudYEFMhq7z74IFvr8ADZu2Jgmyge/VXv3X0h5bgOXnOnb0rfij9kcqQICbuaBLxaIz7F5S5VXr4nOEpLHEL1392E8TKSNUXxow0x+dYlMqnf5bOVGCOx4gYZGHRXmGinyzSQWqq6SAD8KqDOD6N/N2/RLXPW6MeRUM1NoD7xgrwNSNM1aBcFFn+9Dn8gfsXaltX9szEcrgYdFHOYoBc8zjHDchuNFru4KV6KUzw8kNMHVVjZn4Id6gqZB/WtSD6BDSn3lKSdwCMQm+aK3L+fziQWuQELaDr+c14cqsYAZsOftz6WbXBd55CBmBTshhnoqOHypWuE/y2B72Yjd1GeKlhufQf1qhrl8D8LxDhT82YCmkhZLp88vZAW1E5dOBQQC1YBM5zqa2qHtf1vLV+TogKSS0mROHYC+pXK52pWfCq6w0IE2kMKQxpXVUekknfRo6jDsOaExvlyVA1UHx+7TLAOC/8CjxjPRKXG/iqVwZPXI06sum/ZnVqOJV6St7RJLN5zE3UjRhmXG7H5Qj222nEuax1S3z4OmsWDm0N2M39+8Ka4w6BsedNEaStQ0SOkwQOIAvzQwIy0KoPltP1kp7p/79wcgt1E2GhoTPz1rkor4hU/Y0p78xpsSWVtIbCRDXdGVHlATtXyNBpb8Pz+1LPwcTjUlOslqHAHCy/T3NDfi31xnMQXfT14qbN3ZPlrBkPnBXgEJafR+l8UXIYR+acsbNfGS7Bv8HnKjcFON5rI+Ip8gr2PFp+bOY26I/flPMySfUINJPltABxaAZ516pWQVvzW4fdubrLuGH8lzqLMXF3onftDZUt+2f+hEGdRclVGGbJD3wCKwxwfCdVe17ch6cf56qtrSaPi2JMr1dhf7s04fuNR8EOARAVN2aJ1uKmDs4cTQawLFnIK/724fMVwuoNt0Jq4eIGgPyOVcjKCJUUcLsoo5HMcH/WI4NhidDf5h6V8YNlBevnGLBFundw4aJni+PCSSggfm5InK7VYlUAEttNr51B1lKIlIGfnJItNFUkoyHQeqYv6pVD2ne84E0qC5EPwleqwAhlY5kW02JrELi/xAGufqs/Xbip5srbTd6+v4PLvHwG+xC05kRQPr0jQBK3B+E62uTITtOuHtCwzqsbapcys7unfHzcnluA5x6u3F56m/ioEm2ZVwEDCSG3jflnJloIXjJ1dh4EP4xlmDSUz8/fg3HqW5o3g4uAh9j215nr4TZT/9ZirJsOe90fTY4LbySDCMgUpcCsUyyIcqJ5PwuIFhtJEjB1kODSLMisuLojoJ7m+LwO5J6VffTv84kZJff7bGvCGbwA7Lvw94eTYVnmFUy+cTlE1o0fbiZHhDTIqR+Z/oVx+6zqIVxQynjr6x257/yD7Rx7ogwq334fY8YpMjedBGyBPFqgLgZaafArc/C+Fybf/Ax+nVMnhBcuYiAJ/fyK0jc8dEdmnrZAXJbmTU9iq/OXpeYWtcfdsu2vJFlm1YVEar/gei4/zqbQxbiKLrKvKfzH1I+RwM3HUWxZXMaCY7LhE1ueK2i4uzdtnCBeVAnc2YOtrs+xp8zltRuPQbrY/dbeRdRlzVKNA2cfO7im2t2CrtqE3r9B4eCNyvTXr+kfro+VX53ImmIxpW2udRkdX/olZ5d/pYFOLHBNa0V0lSH5na1VLIUtFUExu4Y0DID1F1/hvvMO5IpttXfZqOBHYgwXDWP2Y99Kzh+fGpz0f36jSrGQj4wQWvdjW2PFfMPfF2BSzCagt6lUF6T0g3Fl/7Uz7yrURinNnNp7NFJZjEHOjXJ+f9lrTjY06PKJTaLKts8de60YjpKUT1Y+7DTCBrKIZIGpITeb4VqGwCyQQQpJXbHFoZY+EUJXkDKi+jzndIBJt84vhIIJSHJKsvv6UeZiDgMeyYGRsIFrSf78aKCDMNXr8wE/VSFRzlfGyZ+XtQ+l08cDL+jz5NjmPHx8BLEtQy1bbsuIbvT4fN34T640bezbyWM96AFX//8TzkKD0wvum/waSfPQDIRVo8/b4k4WvTCsVN3HMiz/KksZ7xi1nhRdpXbEoSh+cML4ttB8/sSHUPQpZAnxvYK6jUB/Pz4bNQk8p/HuC3V2kUvT9s9EBRIpuAtGAqhLKNqM88XdpN4KOt7cYPsiu5Lg1qaBfKfC+Z80AJSZzDQFc4sF+S5cuwVZcCRUkMpazEFCMjwlyAcvqWLEf9wSB2CWqbR4Moa8nxKXNiUzYXei8FvvWG/OIuU6lHz/uEC8BLgVk4PKYskOKq+6LD0c7w718EiCCpsxmLOnVWXAt+58Q9MLJ5RZlwxYCvonEDmxYMrp1ukHF2roVpsSSHNa2raP2o2RekE9qY+YKp9ohiLaq1J1+FA2KgQXbGFy96ypCJ7M+7HvaF1iEdMQdCigeM1C7e+Chh4ZfObru3NR0TJImCwXBaA8XG8KnKBTxfPqfsIHuIhmi49cz+3QjegA6xpansmCNZuocjLcC70JkSDKQGXHwk+hv35Hmx+0qqagfkKJny2pJ61u8GJ2+16RyXHUOP5xf6lc+ZPTaMLCQ2Q3BNXrbHu0h5cM/NGu+BH2Gc4DnV3HBrHB/+EJxOrcu3dSTui9wUQgKMyiBGe4RiSWbAcCLJxqPQxgYNr/PntzNOCqAeVO9QVdr/oew3HKgTT0l/vJJuE0EKhecvgESJRrW45779BCzK+ZxPcDyADToqkwEdhQsUkKC7PmFRDc7Xlct/vYsQzgtVRiAP9HyyehNK1s6dxMsOxmHmLk5n34D4xrqUJQOJ2qe37HzVgyjro6itoYl2Ile00k7qYfLbcOsdLelx+GjOudkUUNf91Tr1vpLIzJ6AtaRbzW8DIsqbeOFiNVSEVlrQ3CoLI="/>
  <p:tag name="MEKKOXMLTAGS" val="1"/>
</p:tagLst>
</file>

<file path=ppt/tags/tag129.xml><?xml version="1.0" encoding="utf-8"?>
<p:tagLst xmlns:p="http://schemas.openxmlformats.org/presentationml/2006/main">
  <p:tag name="BAINBULLETSACTIVATED" val="False"/>
</p:tagLst>
</file>

<file path=ppt/tags/tag130.xml><?xml version="1.0" encoding="utf-8"?>
<p:tagLst xmlns:p="http://schemas.openxmlformats.org/presentationml/2006/main">
  <p:tag name="MEKKO" val="MekkoChart"/>
  <p:tag name="MEKKOCHARTIMAGE" val="FILL"/>
  <p:tag name="MEKKOEXCEL6" val="False"/>
  <p:tag name="MEKKOEXCEL7" val="False"/>
  <p:tag name="MEKKOEXCEL8" val="False"/>
  <p:tag name="MEKKOSAVED" val="1"/>
  <p:tag name="MEKKOXML1" val="4HooU0THZk28POP9trq+pbTvvzd/gcV8t56cq85kb3NDTsUhojRA0EsgEHHMH7oYP1SYpn09ysXVivguJdhTvfyVMsBLTGvcX7WPTor/CmXKFGCqc1+ur/ZLkecd4XTq0YSyo0IZQ1HzNdMN3Q9T7xGyCivks99x0wG/JFz5iKPvkROckC+u2AAcEV8wShoTbkibY9vkHT1EHoGCaWcrimc4M/IfcEVoPloL6gPibH7t+WWq8rkApWDIqCSuKqrAT6dP0P9ZRnTzImMpfDQymRxL8wMa0hJtYCVHVCttTJcmzG7aA5UOkbBZBMhO6WQkoaBEqzg7BWWSppup0J8IH345s7W2Js92gjjehAYBtDuWuEuN6uHEDaifSdQwadAEvgYtCIx9PDuU6QqYyBJcr9mlSdBq1UXwp+druyVvsgFDjJO344iH9DZ5pMyEu5UH/Fz2bUkP/kwfc2sh7qOtaI1RVqenYIKItoT33+MCvTDsVUdS9aSHoak4h9PdHdgJnzNaM/znmPX40+Pcpqyj9urgWHfRe5MP/bSiISlnbfgIeG9MdzyC4cZl+e9UfOhYCwj5b6dWMQAXOMbxuE1ti9r5mLZYAFVQ9X7UWajDXZz+2ymXOchvIUSd5USprDvumSD0KOuqglRIS4O/fblspB/jCuDX92I7UcIh05iCRVav4ky1nqAxyBtk5eIFL0H4mABid1DBRm/O3WijpQB+1OOBQi6aPLrMvtdBG95PlRDNS14kXw819X/6BCv5bLksILV8LYRKYnyV84ljauiiC4sGq1oPRoJphPjZzh+m9kaOAzujAhP4ZMIsfEe7/pnwWPzlIeQPummAT+XTIXiHkWHhCRorr9z2yqQuXCY+GcFqJu8FYEWwRdaPEDff9/DoWjJ5b9PNdfmErgmcJvUeiYALrBfIf+PysjT81H7G4OUBxF8lHzvayVqB57rvto7uP5o6NdnCAzVS8YprG5Wrem458MJoGUauFtf/TYiElPOWGFReueeRkhkjWSjD/0DCqo4hwU4+whG8Y6bApE63LyFOr5eLsKBhE7df4WFBfRywRup/xmBbMtdJUom1/WqXb5tLN+csc/D2ZLnkP3YZRoAZJmQECLK1DHnI1VfZgFnel5wOILlEvuh07VZXYse197whMdw1v6PLBlIujKwk/XT/7K7wxzWMA0u5CuVSrxdiawqTC///sySvdjZg82+s3DYEwPiKdO8YZVwAdiwwSDbbQt2OPDwpBvh14JvSnkFWA5VU4ZjHwRUSMFWvtSYP1s7h9sqGT4jKfvHTHTrkMWAsibUVars2woV66y1yr403iP3Abe/H5XTihEL+j406FqxuXNf/CqapI/4TiZXxFNRIHRvHaeKJxUtY6EBpDnj+wSz2r0CQut6/4ppFkQ3Jpitt8lqxH2zXWtXxS0MH3ASiYVyPIYGgOPtEXkjlDtS4xD6KwRbWasRYtMKw5WPKUcyf5XAGjcm5tA+JaamI+Z0xqZZ/6T5SGrrsAtMWwzurAeB0d+lmLbozMrZJxEG0IwIC17WMvZFA8fUXeGml9WOrXEjBo6xGZb6OCrKHGePXg0jVaiRsG4xzxLDUC+cYRPtzqW79iiygHZKUT1UAtcNFy4WbWRTo8cNjm72G3TDAA+AGFyw/VTK64J+HLN/wTODKnxzSzQRpLn5cUllL2Zr/xXtkSfLniROqZkAn7EtErApeThNx/WBbpAcfDXvWWseWtNqAOrRJhWbq4bHp2HjZLv/+QyVdzndOnNd2BbCXLDjcg3yzChoxLTfkLgfvOnZCPkqhlWgZK1E7iRXJeCZTRwyJlngsmoZOKYSiJtdQsLQDyHw8zkKAErtGAgwfa1585qmSlyWOdkWqp92yXwFl4JwpUZm0XN0oF13k/RBTwUYfyz0It5OdO1KM3CJPNe121FxWrZ3PS1tud+kog/Fm0TigId6/4HafMtHdZKuEoiHBs6H9y3T1E1eLwwZCdf/hVoms758tecFCdQgx0djQm59aS9CSG4BVisiOJTTVgHLAUKJ0xDLMidKDTtV8ZG0PJnqCi4qGlCj4puPx60IMx/dVTnNuXJNL9vA4oZTPcLYuUhIgkGxJ8fohtRkJmiXm53TZEJt9Of2S3vtFt1c/g1n9uIOTrTN2UhTSxUvpMB3Wd4VKqY2703LszW7fzmVM38XijzkBlCAFTACYq3Wnzrobag1OwGAxSUnJI/H6cxiIWBVRJn0h/WjnfUKlIQzHPkGGRAYbkP8nMnc9DGkbtrg58poXvu4j+ODE16N7ur1GHQaU2cHVoF/80tY/jTWp/YGpN3Qbg6T6wneEdj/hlgTP9OG6tbtkJE5YhWx6bvjyopFEr6UpF1S1YJP5Ew7gY9i91/wQIvf/22gIGkEOGeZhhH1XdnozqTtSbmTSIh1ODjCBgC26ibOupmGo6u+reb4Sp9SLOLMyXJojuZEDTFZKM3bYgS9iPp5uCGke35zgMCFlO4mI3UhL8YuUkPw+NpX4o55TefSijKoEdq3UWNSPqcL4edX+iOy43eiwI4227hbZFLxLZdT34x8CSDlWBAFQu8+VXsP6BjF1fzy0WImkdvBHKxrEUidMd5vuRppjEyD/coD5r/mgidq2iR/KrbQIbFiNpqkjaHND7bQkf5m+2TLgNbXvVJXEGM8OU8s03Ctexa2nVinvSybLtZco+7L5BYV4BpzgL+yrBXEgh968CrxOm5BeGTtGQUkNdXqOTMN38E3yI/BpHN6a6mI3RSdTV/EQg2ICfWozjx+xYw+X9PTey6x5xUIZAcS04hJGbcc9jqLvzPXD1NNQG6vlYduNK8aIksJ3GH4lnzE6t7HPXodZrXGdfrP/iCsodfrCCk1QDByMw9t9dJidxgdzFb69EXhfmxxyduFUICr0MaqQRG5mMfAEqpLGkWWLJDFd4o58sW6HmJuUPr0NYYrBGgBd/ULZcT65F7PqYLYZr5ttd2y4GyuPscLJI9QIPIyi7xD8gLBxKMkosqPrJ4O2AIKgfF20LYr6yZhq03l4huoqtslEhrxZMGz4u/MPYOYSZ60bGW86mhc0nJ9FlBkNcb5IsWDQaomIVFBHNnoJhNz56NjjWbwpn+entF+AXMRYl/9bFgmF8LBTSjvlnlYki6GEzBWAlLsAMxFrZCmNQdT4fqNucggMfUR7QV7eFhg5TJeFtRkU9kGMM38jR3RT1NQQ0XEbtlGi5bdJDwvVTBRTXX76MiW1BIJVgduNbgmktx4s5uQ5kbh82ZBhViwfpDYSrIiif6ME6ZlBvMoUrs0hxy1dFRNR17ACl3wzmCcqkPICWCs1oqv50z51b2q/em0734igKC+I4QLTF4MQIpSQyNg7+3R/dCLy4PEDCJ/K7Is6Js6UNVoSKMBatAVZDOjqTpSLCd16HtaSjggs4bsvyQDKhl6gATMq7jMTyFT1N0kKg9UIZLi8J0Fak+1jmaShozA5mE9kxYZdXSJ5/2B4nbX+4qhembvpkYnY+uniDnYW1Ba/BB32SDtwyKmPYZKNn57KbsXV/24JObhWlvUj9AXzKFeY+W6KDvzpakhvHfzeBCVFxDqBzo7jJtexBJfIyIdViJlV9u9We7TLLL9kYIfubjk114Y5OHDvRCQND2jQeUT3mz6ONQsXqGFVhACRulPUtR/zXOcjNUv0kPECScJJRHzJv1oCr6rsziLiSglkomYejAfg8YTFiYVTwwD96qY2kqc53QN4kcA6MAE4IW+7rFWZIgSZcJjbO4wZ7k4kdielG4I8MqIa9sKoUbeXIMGBIJNnRXex/svdJ6tF+ZgnGlqVt444kx5mNahUkYUYEpF1wkIEk/gYQ0gISos6K1vqhE75nt8ASyKZa3MkBhQCkxlX7AvRKSp8TF2Bx2/MaY7y00V9sckeIfdo/RFsrIfHiXaOhfiyQmljDO7Feog47KeFX1bflpSyX0JMM0GeZuDZHGpfo+rLvJgtXJSKQqj47JTbu+gTesD9I2U7WIHGUuWYonYDwqqDBdJ+VBqZ0G6TdeZhg0XwEayXWKF/mnI06S4+7+10I45pcn4I4R0I6f9vIjmzMfizgcrnljvPJNrOWYAd5h61AYLEMf3EZm8Yl/NHyC8veRolV0NL9/xkVvwrrHNfsBSTOShc5Wq7SX1nEoiekWWvs/NNSn2aAQCj8ny4+0x8HCuI72EXbHFAHhJzbyYPQqOQ6TXVFVUCnW31i3eUDDN1r9MxY70dMqCc83wE36uqAdYjxI78s1SxyUloR02ANYDtDblEImp5JlFX1KdDPETerkn5Q1dl2D/DhUlR5JUErMisGReCeORHXyZdG9ylCSHmYcP1eL7qfYxYwXY+W+fnIarNjDbfph34jthRU5Onnw/2NOyXnnSte6BNkqBn3h3CNa20QtibyoFp6dhZXyqymcSxYlsG/1YfezDj4cpXd/P6vBSUg74bXsIJH95fi7d1EbHKWJjdmMjdML8V1BZfN6XY6EoirypjXKSvjHvNvHqOsf08lNWOZtl2sxDCzAzIALFwoHk1bltSff8TIFG/OZRggsTf4HxHN7RNPye45Ea+7pU9u56RJtGsvo/lTKgfD9/wFYBeFNdQ27Q6TGTNy+FEgKFqmOwYCKYNyoSf7G9TBbF7ZekDxOKcABsb2pOPPkmst1ufNAWAhNz/H1atehN7OmcYYohsOPQLA3yQtNxg79QqoCVmEXHFQHaF4EEJjMM4Ua4GZ5wLy7p/DId9UBB0Yl89vshGLaoxptCpDtZV0RX/dmFaPO9DqDDxkNiPPH2Up8Ke93wCBX0Ny0vLyJpKQhzZkMXvd0+gMiRVMUJvbxD7R4Gs7NUqbscdgsPvFDC2qba1lJqxg1HwoVdp7PCdoRNXcMLEPrS3w5z7QJxHusTbeETihVolhGGb6MiCqQZRqgFN6bsTYRu5yeGU9zxHvV3lQv8/eew6fuoEGLC9DXdlk6rh72um1pEyr/PwST3fwps1x4IwGd9F3QUNEitY7a1/Q2tlzaEEA/rR/WMdCNII/8u86hWp5yn3AbyE63cxtx7rViees+wMsutLeTBjrNvF0Pu6KWXpzwWXx6bDtQvxTQ0gtpjxkB29Q5xbXL0JGnQOqmh0j+7k/6kRMoEdcoPoJ67/iA+TxpinyVzsKr4kbmws0lITOLom55YWWf+rC/PJLjGDqPzVcY8ylDp4eHQcbwVRt+CoteAhsuHvswfRkIw3dGKxqPaCUnGVMWVVRNoigN4r1VNK8jM+0rOTD8e6dPEDSWzT4/Zw0pX3UbE29iiwCURpBvn0V5yvof7Uz12UJi4Q5lmxGjFbbRTsR4s7UKHVdhBhYHFYFh030296vxP4ALE2ancBsdx2A/0pJrXwZZC5Ep8eQJ6OWpyZWZQ1l7GxrgthyrbbslO4QH3DECULfj+RxOTKy+GzdBJmZxMYK2tNvWD0HTIHd9LNmnNeNCShdASGF1kgKuHMoaaTlmBQD9h2nfkGfdpZKO5z5iDkPrk+3ljcRiBYyFF5I3spjEXpRYX6ybWiMaICajJYJMhDsq7jt9EVM47ABQktvvXQagbfVUWYmLpo1zp0zcuD5pkDWITTjV26O3xg+sMHOhkiiWx5MEXOhT1F/gNS6pnYibhpTC20MK3sCgBm/uGwcLnyglIL7WnowCQDcfcrmQqzwRuogXHMGckPh/hzYd/OaIIfdpRtHB29Lmvtjxqy3F4FGfLhGS1USZ5ihf/yi1Z1XZyGqgoJaGfHM8Js+sbJ/EzqpawZ6py6qj/RIArvQ8klbvDU4MOap2XmFs4EIcHci2I+WjvuEfsy/4NyKXiiHmOOOH5ks3009iFG/thBE3selh7mYBsHXE8pdUJzcP2bdsgpTyOQO3Sj2pMSKpgfPCuZAP91OUWwmv+Gi+e+DljCQNZnCv//OeqLPCkrf3bVfEhpKfSd7gDFqqZqvfiXbOGAowOgZZmOnLbJWakVAQSZ3GDLwhTCTSZ8ZkO0Wg7/DPeQNgj01BE7tUnR1kAwk9hUw4yMKMv6pV0UJYLLp+6sYEW89lbabrb0ArfVtM2jt/m3jr5N0UFdup1mxwnDVz2PaMjSLKlB8n1CaKCNrRrRSkbSY6geLC95R0LUxZtr/3t177qj0xkqJmxyvDtUdLGu8qQafN2qAqO0z9hHTpcMGC2x3ePlD5lP/dCbVRjy49kpePtJxP1QBJEdX0pLfGzI57UGnxmn+WPbEqqXxoKJ5nVzy9S/k9HRN3AO5CT+8JJoQIWCGgg4SFxasI7Ftuuh0dWD0wp07lWpVMc5/VrVGDaNlNuZthzEXLR9nZaome6lvKyRiiPyTN4xQnKAwV7Ep/0XFWg5fGnGa2S6tBEQywGkDO9WYDyGGrBdnAM+Wx4U2FWowFarZSV5TboWFZzEMZ+rhNUfmjDBadBq/ZI8PuiwQrhRWpLb8C98efPhfeSbTVtsMj3YhsLrhmkuzaoCaDGphys4ktFKiMrX3AhHYhD1t1Dw8LKt5q8TbpD6RyL8zHgtx/PznU9W4wzePoEVRUx6/ytVWp7hob29PjqA2HLPKBUid3LZ2OJJ2Ilbd4ChSr8+FEeCzcJQg5kkHGtbPyZnVmakgB6ZIuYMImm1aVZ2Lew5L/PCE8M+mUhUKblWZZzHhWX4YPv64SiAARzdia4doZHlhJqn0dB9gbQNybPq1AUHGXnNQRiLKRe4mthPESVXb3u3I6sXbS5t5unhTPZYec4Mb11ozBOedtj+vz2jL6J6krn6ZGeND7vKMTvAQlambwrVDAUPuUAgLkXUH7HKMSTrKNvokqemXZImbwY0w2ShNbxfESNLmyHjH4jBrkmuE/g4+Ihkz58K3RpqwQSB14ijAOiMnhzNxIS7GvSsSDmWrVqWGVFqdcHaTmc6qucobIFwt6eWudGbVVm1928hqNBSXvahFq9gTt6EomWaY7wCiqBIhzn8H43H+JU41nq7SRVtmghbf1Hqj7reC0t/U9h6TbYwPlbwG0V/sONAKMUfIeMa9nlK6xiP/sw+n46gRKfC139TyRGOMyTPuTPyMGg2Gqi6+xk/Zl4L8+iSmYvhwpglxZn6A0BLSxFZuL6X/fyrG+sbLtwCstsC95z9l8ATtGt8hpibp3I35/7Na0b83Omml0iOhsXVsSxGT4BuGx6e+MHtoLadPXfLX58GqMC5lGx+pzUOB7za1JfU8BrSmcdnec0iywFnKiY6cTeO2qZ1mQUr29yqOtn9hT5wODl5k6nelmLHhbNmsIzz010BEGQg9Bei3OAXWwvm/FIUrmBD56/d2IPlqSZM/bV2ottyVXzjG4C/mLcw1ulvbesXy9fTyrudphUuv4J/pAm/LgoI77THajsZe7mjH7H/4cbmzUK7bILU1yzThjXsaRy2TuNwkhFpbUv8VG5nznHSPuoo5Xt3auTTxVnfiC78GXT9OBvDdtwAoJNCj+13H2aANUwkYAzTM8EcwMCZK8HnjZhyksA0vdzbzSNvi4pEwALmy1Zjb5Ozwu5ZhlKdf4l6T40fLJYl+J86ENqAOZQMsFetBhBsr52P2XRnKogbAmr3pHSZVoK2xxcSQsvLhL3M0uVZON9SLR0imKVafkxHq9SbjO05Gq4FbCiuP7ovLVt0FsIs1HzpijN5kN38WXiIU2eriCDr2MG+iDOg1LUjn6ad54hEUqcvwapqIWMEy/D+Wo/Dye4jloVaAhff3LZoSnQzxW21p3RK2MP2aVFDrlQ595xqtMzqBrD/Ytz34MTxJ9wBcsbgf0SA7ilsC6YOPdpYvleIzk+Ckfj7L8R6lHxhBCFnWjHr9urj0ywtT/jyEt4wGX6BasMU0WumONzCaH/AiBJxWV082lmhVp8OShSB5LhGqQED441tJYlxFoZefjNvS8UtZPYjIbKKRl4g9pBgAxtbw6LTsWA+m4sx6jwAXtBrnWESQegXqNG1gp8ahxFHKMS/sfzkP7eXi3aFsguANXgsyZ8xO6bwGzb+Nd/xFARH1pf8n2kwtEhe63LAZc4SkFpJs0M3IFvPRZZvifVb6ixLohCKkdrSUekhODSCTo/PhbmxGQa5RHzOyvEz/PY/yGe8ffdSMbZstUouimolGEltGeEHesMMO8yli98LUShj/9a8Zkzq/KtGv1ppPyzd7vzQBJY06MgaoFFxwbg/jfjKT/t8DAh+c9ey4l7hbGE+NBS48n8UTlMdmCnyzhzOyIfBLVkD3KakQ3P9LeNJv7fyuSP/mf9pb2KdgOl5Xw5TUPkI9XoeK81hDppZCe++zYbzHjPcwPP54wiOx5f4eNkFoKTplokjnjB/1Fw+Sv+Yjos4qrfqOZG3Jbql1Gd5zq4OfEDMX9x5X2cbBSWffM755gxyzu/n3i38ZtmYmmWSYHHz0j0EH1AMVeR4yIYQ8P4ljqnXiK9MajKRy7xZLCXJnXxtx5nSTGRtLkRQ0z+iGZsZn4UrCVG6FWvsvPFNaQw0WRlBRu4wYo/DMxUoWNhk9W6yj4k8tR2uDm+KXRAlEFpxA8T9aPddhTWkGxvGS9BHTqCmtbnAWTJOJY9eZNqGYjy1TC/S5n4VPhwmDf4d/LHpPys3I7wnghcaJJ38Wv050wIVTO+H3Ckn9fc/8Y8xzZzudnldp4uw7Pn97afGmZo9MVB0cUZ1XU6/8juouOTCdgylB4UHHV7eY0RmFDw1BLi5H2O/BH6loWOTd0rGpXPZXdkNbJSqetNmluMyTaCUXligND8ykHb9S8AqAfDkhkKBcC7FuIO7Vm4pFmfalJ92LFCj/6+p8WafbbKvxkV58Z1E86+Ty68saZSiwx67GBK9sqwp35bphhv3fTqpuXkSb38qLhWCY50bB+7+oy4yGgL4oaT1dJL2xEopdZh8uT7bYdYORUg2JHbO3Dfe3Dbjf3qQjpAd91Loki5dY7kw7BXLXv/X0SXQr5keuxuszb2Vbp60CN1vZICV09fyAtYoE7gaHEsqdTWMpDqsm3C6vOMWVE1dSdoEAOhPo80M544nTKF1pBMSpOTIsNqg/qPuK7O1y5+fwExRQK6PLpLSiXXZLaZbWS7nWo6CkrzDYuWMpVMhs8M6+szv0o8FNBvaEaeP8wr8j56N6VuWvVWftoPPjnL2gA4U12FFIGy+pRz9SsNSoW1vTYc4QtrpO7A7pGRRJzjN2epIXnvdUbFRaXY+45LnQHfasbOlJ1oxlEbGAA8HwRbJ0C47Dvkz0q4nVcbaLPmoDXbYT/wb/yN5hjL2uTeyZr8lrLrDeTzhVLIxgM1J5NvN8v1ZuJPi/QnMQ/Oj/lM+LD+WilN8N+aL4HOSs1ve4hCmExUXPJJerMxcY5ztWz8svNKY78YL0fQLLGiHfXu0Ga5RG3jFqeLUp/ejnEfykKvo4HFIzPVV9nUBDXHYY9YD+sFN6t30Fk0zaObejYHdvO764rlLtrfu7u0iVhcI89fWrKmbF+cPgRDR2S2f6byt2d1VgPiBdxXpfV2U67nDSOBP/wLuMcGQ9YrqjA9Ma15cPZBHJ8qNmTjjvCXghLkwIK1Ha2TcL0qPifEOCvnPL5FT5I9URle3bwrsLTBN2Ts8AYFPhOE6PKFo6RLBBztkV4KusL+k3vUBrl3cw69u6avNRVKHh0lbsBTokNhhsrSLIM8K7juKbjxoy8lGW3r+n4dAwyU0Mu9Z+Sp26o67dCkGmVOjO0bRoyB1gsnve/860YuK5fD4PuYMuupkgYFGwDNHnAMLVc6zdETU63r8vTgA2YjZBALMYfqVlszUZmMeAwbVj6VlwnOsJW7fs9c/4+50d48xUgavoD9FSJA7jsciITRQoJ9VaSp/f9CZNhGx3uPTEkVl6B9oToktCLU5jay5gdgUyipebtWOFIwKwHcj9nUntillVBERN5ZyveAjAM5gd5N1k3lEQA29ymfidXAgeadzvH7bPWAhqG5lNMZrTi27KEibZZBaDlIq5iv7P/8nF+DyaX5dp6WjgDs8ii7/mcjk6rA+hGFQXyStYF7RZjVgMK8tPv+D/9ezroIRtE8EN0JA2BtYq1UYibgfcFGk5MgFIXumYHJXaA8suRUDVJMG1thry6xwdCbJtKNo6wjTOor9jEQH+06fhYAUzjCermK2JLRyf/KXytAYZAJEIiaGEKdlnCe7RgXj8wdiyTv07O71hUMpWFHxfJ1haH5XMKay2lyg+eT19mJLG7KnMOIm7LWi0qisnOJ20TnfScjIj+IeZHuK47wf5ansP+FMA9Z4oIPin9pc/vPKIHsEoTb1j3VwDHZg4/RxpdB6kS1PZfjmBJ9fVmLIC7kUlB14a/zlY1o14Fh1rzUGZKGrO9uZ7Pvbz8XVdXWeqHIi+eNwCPEuI8G5jD4tmvUEuNiUqj3XY0KQCFccvOjTmXHqT6pltKK/6GtB11aJeD6D/5AyBDrN+HLHBT0wK8PjAJ13Rf44CmMW3MYDOW04CGUVoBFDaLvgXHatdL/BSplV3DCwT20ZFcWHHd/LT1rmoFuiK0q7tXeRcFvDOLnacBj0atjFr+AMYGnRhNPwF+a9zlO0t8Ii5KClA/V4bgxttOADnLwxXUgMBvNZ6voaCqOVuU64ex1JHvXC+GygHRBlVswop/8xLQjD849fqS37YQxlvIFY0nLs9BiEyUUCNZpFw8fAEKhJFuk1TiCTzwDgYU00jH3shbg44YLgTKU69fPNenZwqHJMQs+DsES66naB34PpFJkJDgu8I2NGgNL22KBHKvyNxIR0YpqRixuV8DtmZYgqiWM1VS2K5QV+XQulpGYBYUaeTv7AOH67QDMy4lR3RQXgbRcv1CnWjUcZaZGWn/qm19qQt/xd1cJhV50/1FC5+GpIENmFf73A/JZh6HMGwmmzRVkyu6DMU+SB+ne8xyKYhyFhOPSJPzcFxJ5Bmuf8Ryus+EvDdxPxCk42cVqzpimb3CGGYssD7f6sHcDUUBIidvBrkQqjEEGuYOjiHLUKG5WqnzFJnfNIQKrr7Qniynj5PzaMwg8v4YvqvwdYq+RrNMX2cpt3Vj0mqXfBttRJEPkr2RK9zEM2kbtaFJuBIUvmpWjnhdGW98uQfZbDuBSoSgMdo9yQAdhW3VenFxG+2KQ4dF3ELEaFEDUJ37sbGXLClepHNHE1/Bn/aFFx3V/OU3/4on9L3Jxq7hHv8/bFKtlWJ+LH4Qto1NJjJX27BOqHV9C5+Tc+UJA2K1KPSalNCoI4ZvP5HhXeYzrWhMnSvRX/5hnfMdoxG8XY/yYzyrZHmBSk7TMZ3GSdrCSy8gft5OO1lfq80dCXvfn+bCWmuPqdGpU8OJQ/PoYu/7MQNHl4WPfGCYHtfHVr081fiIC/DAvyoUrrL0qQuk/9c2U6lmYyax7Cy6zEZY8zNCWhFiAO8HkYmlPzP1an2spAvzc/giten9hJDHCD8NkyFbDWX3xkIvL4vYAdSLagjZNs2V2jgVGkf4yuLQZc+Z1yevhcI8kVkEs/Sfch/ViOOsr7qVdkbIsxfcA6/L9O9KZF3PZGF67eCbfQKnX80xX47o78YgMFrxfAMXRKqC+qR6iW5hqNZjgoQBXYG/gsqDAaSSzY9pvhkjmQeBppbSoLqgX9FL31/61C6kePyW0CsxvumiJO/HhkAG83SttqS/hz1PSwI3Jqt9p5MzRtIupitBtpf4gj2JfJoM0TdiqHj5bN6xUoyC2koWtsdPrkpT1CWWfqIm5k43AJuz4OKVoVd6V0Vb6x3driNHGvVyWv5AIhPkfZxVGhrWCFc3JduiBQU433Lw8QkM6WBRv+0ShO2Y7k5mQDrq7qo4ifxEWAmDkUODy+6JldRxiidmxvQ2aLQmU6v6GciOrE82uYO6U4DV+VpS5/iAdS/0uZpCLkBny9Oti62yO5tAP8iMuhsWotUrKHlRnMwFyO6SS67riCUCFE3hAgPYdBBNUtDTSPHhbCoKnFvRTinXAgMbjeHOclh/hPL617LdLoL9QfvGjbpBWclTq+ksOfNU+xzPKp5LkfRVdKWoQ/vlyUXNoIcrBB4koOLyBoaMO1zP3pg436RwdYD5xABqoqWQkymTOUwV7GB1YP5dfkeY4PyoA5ADJu/mhPWdc++Cs0Y/4DZADXEvqh/XP1d+xUsAnq7Zad84+jYKIA5rCB0xlzttjvJrQWrgk7am9kizpfAhYfnfXShQBh65PyaKDdJl2TWTRmTlbyd10BxJ03PxGy3Bc6lM5wdqErbwwToETTnrfKuRUlYh1ZCkRyD4A+6TD6Vvul/0kv0zmgHrjVmi1IiyLOkJis7CPc/o98dyiPShWQRDumTsSyWWsj4aayrkH7wkRbq135o8Pf/oYQMHyCPEoSWXZ8jtXIAAFlDGPZkuzaQ9go6MhiYHDIeiukNQgnmjuMvaajY99SnqO6mX17HFQOQ6CCgFsA58onUM8+3UudcyTf1l9h1Gb6qhdJZ9Qj+/USVQv4I2mM/pkQN5YNHXrBnJca0TfW15L3/E+M7tknwy89zi8QV+uC4m/yV4EBjohKNVY2OLSygRIzCbpFS1jd+55VUCUJ53b2ReDCVJkK00c3AjjZ0XOzb+Fcck/kAI4NV7PVlDfJDsYQUNeQKELtEdYywV4R/gOWG6nLdrfjQ1V7mnn+d1R3/hzJpiaAywYFI+cJv1+yLIfXu3GzuIN9cNzQp5B8HAuUoRm4cpQILLVH7Lmsfc7HgHBgeLcjOL6RA3Ezfw21apYg3QQA2TD1iCosI80wz+OeIcWNlW1WRidfM/Rzs9LUnWlk5+0Nbbh+3EpwxeHaGzw6Uv2W0K1RNyKK4xK9nFzNFagdRZseWa8mivWWCu5xvkJVI6llSXOg8bYIWMMQ9u4khUW6Cnd0zjFf5F3yRM8O2oYKFmy9jkSGJeddY/QkkmvvScPC+gTDL7G7mT9emcmY6WBqdRV5DcO697XRTqrEcAviIrlUVdGyYARWid/1JPyjc2mW1Jlp0f2oH8T2uT0OhBuMsHhryxrLHN+j7ZCZKKcQrn9N9aDnOvlcKlOR6f2lHc5A9TtOGrpn4N9vNV2JQSinw6iNgQQk9Y2iz1qvsFj87GxEa3Yxx9sFmpcaedImCda8nx3BMoOfLgn7YPcioBarYXq3BwB7Z6u5IyTSEHk1XyT7CKIlaZhUk2gtNLneV41Ki2Y4EjJzSX2ne1DlG3vFSf5549zf5dfhO46OcoN2+ey7HexS2e8JCL9wtkdzAVwbcMhPjXt8TDw4n2oS0vMZKYEzx6ve+GhrZXcl8HqX4nGYqT+BDVMRQaevP2M+Vs7fHfg7gn9P0L1sVBc4rjbMVNNt0wjH2NgtT8y2cLrl92tB1AJnpIJpJgTPQwSLS3C9+E+d0HaDBtaDXDpQU4Bs+HsqHSLZJfyfO1KR/ljMgDWjD6zMO5z3fUW1+0uL7s8OpqU3tsWnS8yMUvE4+QMsVNyL9CUNmNOKiqHzpTmNrmZ/2oUAFtZELdS+XsvRcJx0OeRjhSgHR4l+alQ5bosVo+/Zm2mUA2AWYIrJom1Y8zxTScuYE80Fqbmm6LZBy97i4xqnsx3hKVXFapVbAaBn3SbxVhF+GsgjaWIt+yVc6WC0fvnV1Y265egLgrUsk5B9V//PfRwSQXEoNbVTzvOxLGV4DmFkIqSsYlyVbs/Fqoo+vcI9rNCkufdmSBRpryzCqJkopWwIMx61vgRyoFXg6R05c3xDJU27Ehegwm4YUVj3VwVZO3m0RZSu/d5ayXTMy5nrV/L8JxQS/HGXncYDrDWKpDmhKGwq4+EburZR9BSEIJQv+LMXAu/y0RZmKViqUPqdkpaxUxBT0sdlOJuWHa5FikN3HjKXoS8dy4q75TNIjvQvPfR+GcLOzPBVUBNchZyd7djxLo3gFA27ZwaJZQwKxNCunUSo9+lR3YUDs/yX5sWf9LkUaRXZe8t6vrrT4RNe6GawUPM9P4DbtqXkjdgPC6uu2zIrlBRA8EmoRimx+SSpEGVUbuMQ/RvbEw7Omg4hESwaxow4GPWPV2Ne0EaLA/9qd9zPD/1/+qWOIh2yozp1HLXwW4mjvgiIUnqpbVZTGuMzsZqywrFCGsdSXYi6SHOwjP/uBuM5GT3fS+DtPK9XmM4zuwU+7K7w3WN5RriUyufbPwjMs7zFn96/XZoSCBecMEUstC03wRMAA+SVRty9dMsinKyCrgZtRy/Agkv3jubcoRTT09KteH2i6SbBrAthS68nZc9B3/w2DkCQ0fexQSTZNtyiaY8QLfuI8dF3JOGSPeHf/Hk8f57G2QBAZIu0REM9Kd/ZxC8oNlwNkafaHYY5B9s8ZXwBXha2Hwe9Emt5bf7WO/kS1POkUTca3vsFSvaA4xp0sZ7dSdfKUK4Hpu1dpo+monsL4TGoXJWFRPt8zu9yVMOJafoqTgNOjhnHp3hVB1/N8gUO9Ck/7HEOVEvE9DVrCsjCsLm/GvJKvwCZUtUN9X7MzYI5Qnmem2lMeoBLDvuppLKfcd1+gFMFR6IGl9PFbTOwBjcIyfT3OFkTZci0OrF6QJJoOCFI3OCoXlNzclcrVe5Qw8yEL5WOXNQlRlM5P26QnquXviye+ugGKXZIeKF8m/RvWKYdSQUl49BdgO8HlWCUaY/ecOzWMDvuyAvStSZ8WjWQAP3HNSx29cjqLxqQo5XvMkt4Nu3QTj3tkHTlasZPgGZc5xrEEwEnoylpmElFh1TG3dQL1fLmLyi5cZf1L1s/uzYq3mzVVDh8oMe3gzDhU4QuJxj2dHJVlDtYDJXLwtxBjF1xzax0cbcs66un0QfnUEhU4tS8sPwzpiv4p5TLhzUnsnKtB7M5IAeaOKc1G/f/TjnjLGqHbDawBpK7QznuZpxcUWE7wJQlqbyLPmxqVOO935F9RDyB2cTvpYJ2L8XCpd+D2benWGZaizXqoslmem6xOQoUHqtwK2cbVPWhWqRNQ8VI5yLAYsgyytqt4ViWcEbKjc6/IpbP+xgIpa5iGTNLIkQfFIqi+lj2CMvScI9v0sn1OZSr9Go3JasjcDnBPjjOEhTAqFPrltS2Pu/bYqes4sB7Ud9NqwsWXUmQyOiXCQLHPYSiPV9ULkdx50Nmt6JRW6L1iQ+hqWGRcECkxC5Ywq0YliUYMS2G/sJKcFcgxyPxsRW1ZxqNkRLLtiSARxZZ5AXSIrzYJEaGlMGrzISOTLCXYh92aqy4uEJfKTnEIn59K/0Hb0uKg9FcJRN4H0AHjKj9B1/PM7Y9Ij0JxHBPzL+pQ0hTWEq0EmdMOXw6PkV142WxDWPmT/z1Bv0P7qLOIfljvxZ/QHRzSBtlxqUCHL9lEhSCpCQKX5/zs2rihzUqilxW6tTvjdBZa1/JMrzQ/aa8WKfzGml7+TkjhcmLPL3NfhAD5xnG6xXuHSxpEmGZTk8EhIUI79T4nTWY4x4LAninP3X+qzodyeCEBufiaEvsbjTZHVtAmVmjZr2qHvF2R0nzESvB/SXayvXLfW7XJENjN9rkA6E/U4GNnCjUgqkAwKp+MEcvNlpGnxBpa3fSUjh8+Zvqitps2t9S5Eb9UIaZlNl+f0yDYMroBHniddsQtj8vWmv/DCtV9b7xQd8wCuBR8qfPESWRmP4EyOILCLX8KpaNO/IKdAu1op830a/OQPaTgdDXUOmlkZqKGquOtJHkcT6LKDF6/oFCMuiZJLo8KLv7j3jN81EDflBmLgEK+JhCSavwr/wAn2zAA48PBTNnucZQRCKYkZEnA+RSjfko8/tIXF8jaozL17HegRk5CqNJSAGdZoacN//OR2Fltpcb4dyjUzlUbNYIfkvQZRTMNMou/rj3yCQSVOcieGSYGWSEHIrArift+TylZu4yodhcTqhkSmqcMyGLNKw3GSoZ1U5vAHWF5WzCEijS5qHaU2CGx1FASauWHqMMEceFXbQ/qfbOqMIx2MBfAG7TOchVB+j2ucP2GrS53PumskMfhOWuMAJdxuLQaU5aojsMV4EqMP1Pmaa82KeDknDJoaHYIB2yJliIkc+qpcIl1YOJKTWsFLN1fWLjm/o899/7WRTA6yVtShazEt5rIM8+b22eX/KAbotVsyx/DY3ZeZu2iS2EaPsJ56Wdy50v7L2NlCQz5dAeW/ETXtmw5jP7as+W89quJ94Pwdcz3h9HJaaabuAHHyzRf4i1Uuh5Rc6UfDTN5MuqpEvTIoe7+di+H9snRitGw6dSNEOU4houFKbIP+eAG8uIhCi8RpEutPgC4qF5pj1BCLqdy44axCKqLY/5+DOPWj3yhpsIATKpqwYNaw62JvkgR/ai6HP1CRj0r7iU036LLyflEa8l0auCNou32nbAYueSIslj/L+puwXD3U3WscMnEplxWKV29gJSOp247mMRuW0R3NbSINJK4DM2BABnMqAgLrIp+6m3xdnZD6KSWU5YMBtL8+BvPH000gQkElGScw1LHWjEjnBM6j4ZaKzsfPdMO7Aed8pJ/KrVldXO5cd2nbn+bfpMvVVB7Oladbzw8rTNvIfCg0fZhvmFQU3Z9QAuxxE8dTMVr3ZCGAyqJnTikyS+yupKc2LPvihHeXMHcX8cyEKqDNw0MMhsBXwOgctqJjmWIg5uiFmWwIU6gJjavJHf2pAEFjYBs9bGQNtrU7WQcrn3NlyaNa/2mQ2P/loTWwOvps1o09w4IfeNTmRujCEs7WKeaYUgm4H69B7kiyOqcDgoEEDogXEeHDehi0jHwbmhFCGXuUFLfd7zePZOMrpiqvP80MIWHNGiB03x5Q5qz+mMB2ykY8nPN2qn8APR5fMy48kiztbo2weFd8fykp77Q6AHTFQ7LH0oevSwBNFlYfrDDHVeDcGa3XCuATW2liL0XHp2nOWH2I7kuynnJYN0MLlNKOep5ZmYdYajFv4le3+kTaUraeLpLJoZawU9IG+31zeV2EMLns+dUjJQwZz4M1XQulmqDRCHM3EirZEcXegjBXVmKq/Qwou9A4uV3gmFb9cMdGeODGxb6zamUle3fR7jSv/VdgxcOgy4XozYMJrPNdiI4tp6r13pEaDcU98JECdogN+lXgdUOQvh3E1+csfXSRdXRz2KBdd4fQB7AWjqgYqKTig/yW8wZG8sQzCEBYo6Q0r1p/9mZlVC/zqrgE7+0xD2RuCAokpZ+wSNk/v5N0Gcvcq/gJLrUShqxeJk1Uh13Rbtglo82k9IlpQoB1FAgGz2/KTznaT8y0i8loLstkp5fCS3r7zkYaQBnR0Omh4J/W2dPIWqD7K0S+l46+BqT5VTFis6xLf8y8tGfxR2ci28PujT/vdhc9FXlmucVjVn77p+77xUcOZad0lMQIm+En/E0vBbqXrT5zw2brNVjmyxL5axOroKvFopblUU+7hgQB2NpO/ay0Zz43DJ8GYVBxnDupBTmVFCN5BwTiMzKHblCuNpcoJQcOM+uoR5niFDwg0ZxN77lgSItwuj5cXZiRoetaZKrR2zRZKTsas/pMqfcTyfsemWsxG1mIeAKkVi9c5cOAFZdSc/kT1fFUYNBjcp5931SFWXqABSNrStOwUM/l4JiXMTE1b9b55JFAE5NGjBdhD09AZJvFvQMOtwlQSnIckjpNo6+AW+NkrRVg4RdvQq8C+ktHN3DLqXLFTnY7j4/EQlzVHuND/mI5JSb2itsfZDNkMvk70+GMEmmqOyPazQX+SgI4cfDlCO4YdXNJ+XXak/t7605/LqIrQ9zbfhSdF7e1IbTHWEwRcioShzzY8r3gjTbn6nlqzaQyC75D+prt9DGRHq6swZvoy/UOi6jLIqCeWzZyOi7ut7yzPoEySMme/b5fTetkOeiZuZVOzoPSfPglpnVHEhsnQkqpxHPam5L2dQ0Ya2mXN6v2vhXu/sU3rYt34bjOwD6jk+D52/U/kGn+CzqAY3BtRr8GCpQt/BeOsMt9I23bJgSGhXYajnJIKvoKGmIx0HRRiwmDfnIej+yIFUbSrhWhCVzFWWH4k6osV+wG3oenOVnLyjKh6ACY7T1McXultuSTX59ciwxE4CjY+1OqpT+NbAC7vEVjbbx25C7sFf4dwNh5E9RJRHLpJZVNo0KUM6ID0+Hg6mhEGkT1S4cFnIa/XPs0jcrOWmuJhDSPQaPf/KTeTf4bvcY3TIt+f5XYivGeWDvn+iNjZvsOCNX25B0H6NUrOMu6I+cHTkvr3T4k1cZwIdleb/hK8cb3V6LGh0M8zE7JSvgtprLvxlrsH6fqbxx2bHqXh2VCS0zskfXESMgUBQBXznBLgnuqXfEv3QBySs1gdrYwmpRFcQVtvsMUQkFtU7ksxgTgvbuB5heTaxtxo55IfxA8KDIT93phEDVD5Lh3LRmfJh49hlPX0xOxBkI352smVlsDIk1CayKFtEDecSZ/ooFAn8q5czrf9JJd7bl5iaFzUAG27X2in9/c5A+aqB9Uc+QdsVwIfIPu5QGTk9gYjlOtrQD7zVVd9V7LKigjIwXXSmDMjiErspGAoSoN9WP1hiO4JW1yHisDN9N4grLfUwlMj+hmLFqvg6p81KJhn8QjIzsw0bw3zjfKkxHiVXfEWsmyxdTyHsmoS6o1iFuj7MoBWZRr5B8NSlpj+qNh0NutRawupc5r7+D5q508j7wFUTMljv/vcP74S6veDhqrRJd46Nl61g6EdOZthGtqphg34M0gk9NcLy21u2MYeWdVOUtVu4DwZSgk+LF4kk/gR0uaHn0cLd8ku1m14poJYfu16IgWt0OH1TjRUsGA6CP8gqzdzeIHCW8LlV8p3IhIcpMhbeArTGmTrpp3eI+YVZGwzEv1jitiXMovwQEBNbsqVkadRxUzq2Xr6iXAsHg3leOVaPIedH6ocDRiiE1aQOjwmHpTRr/PMKsokQV2Qmh04lUGcU9GdbmvqmiPtHZstXGiuSMijDg2IE/geG1HNIERsHXqw3WSK+iidE8mMIWTxklzponN94nfAz3gpl7itXD9DjlSLTWf9XU/M8DX132UCEcrD17rAe3ysgJss0FYn4X79vRQPB6P42z4BbIxZ46cLzXXzA42PypniOFdEDXAffAnoo8aVhlsVna5v1/JZY3KAkqI3N3+mhlwEMpSxCwbCtZOz3BIxUIsjIdmQQbzJKJAyl1loa6WsFTP/JO1aWRwIfcaXH71vhGXcLCyq7F8Mfvm9FSkL2a06Fo9tyzTQS8qOCxdZyqJ6n9VI9l+GAdU49JdK8OruUp0WVfw5w0nOj0M3rK/qfI4Us7iZboAoqZ9Phe8PkdLPhO2PrMofhasOeB3I3lL/7vU01R67Od9pYPgO4e3Lr3BgpWBoH+7PyqcqmnT9uIkMIlsACDaRTlAW+3At+gzd7RIT+TGimkeZXamyT7Fa/tmgTtGKTUfUFHSCV8ZE1mvSua8NFDanavx/AoJvw0eSNDnFLq7ICH7EEbIibV4EK/qj3IK/PynV4a9yzIpC90jNjotzHxKWXs5lZ9Uepd2sIv/NGROSLiaeiaq3AW0BT1sNcoIV0UCFSsVtFnPDNR/IhIT2+WTd/7rKe5fueHyCRGTXgxFb1QX6qngzrv1uUQ/ntbCMv8ifS3Vl6bDqa/QAcI0Pp0EYOKhR47O09xe9/SsPLYpcE8t2junHWdIgnYS7kofURgBaptQta6YrHGMpwCyPqLCaGEWJHS6gNT/1/1vptgj8ypZQ4j2zZF6J66GdI0/AsoenhrWVFtobywj0GgO2WDpS9NWbjOXpj8IbrCmhPH2C0BUMcDiDeOjGILoWlq9h6FhGCAkpz4kTQVb5+7WdOusGJ0qdx3isN16bDDPFPYWdb9brUk0uhdZq9tjtVbzv6c2RuqpbK6kCvsTUH+77y+As4+9vzJHwVkiJaTKRYvLaT3h1b5TN9YJR1mhLfSKO6dhAkcdTeC/1M69V1ITUxSzO4p13C4JS1erZjA11th/9eBRGZYMaGWQzAntV/N/a7FDWaUUQvUAbuYaDGI64xgwt2lsWnltexa4PymLRP2fn7fTBxtvj63NY6V596b67U13rH1+6v+0YHBRBbpxt5ksHa8ywEnLh9bPpj4+YA/pQSdcLR6F8eSOMCfQRgmrP1l9xtVbuh6iB39TTMpVWEOLehkUtl0VvQLQ9yNrhMnqjakeb/1nlTOdCcU0+2IFJ1clk4IpyqUNGj13kf4hg8Ydo5r4qgfUJtein4aMR9iN/zkaNY5q7Nh50VGC5xHWiyKmrt9fmvVa1iDSY7kkoshBGkqKPY0xvBXob40CeA+oE4uHc2V1LrBoNe4VmzRBrd3Haae++lOJWDdePc3RpU0tWIeXsJlkjifFiyDHC+mKz2Pv1ICnWikMVDoqqF4CK87AvTWryLU/gs0S1qpXB8dbqkiLiSmOU/6tCb0s9zzXCFgJ7AwTkV135ZHIGqYQXZT5JSosKVGRpLPYFsQn/KgkKycpjfQDBkGBpBly+cJ3nP2/d6J7zOJ8aRK+qjio+J61VxKVnOeR5bp4TWTA1WRFNpPb4i7sdcHRHMkZuEjtDtg8m5L/VpDdxG3Nf48n5nwMzzB5l/81p8oXeb+RZtEa+35mgfFrdYoh63HBo1RRtuIJek8/tW4DVbNJa3nW3x6nrA2UBZOglMrUmTEv8aPWL3C/9yFIPPDMOfK04aQGa0eSovilqzQlRelCovLv6sYXYMupAYL3L+KpFuHiGzIgoCWFre9PM3Z6qOg+lo6fXOAoJtY91opA2NLUGF4lLedg+cZizUqUYC8ZYpzT/dMhkReHZEfMc1rqu/Uq+JHFpVImLhHBlN5WXdljpQSnf1xzFJ4NT1Senvgpc/rIFjnXX07c3DTUHGIjAKKGX24AFUrLiuCj2+QyKigFLSDf9LwBDtYPNCBwznlTJ1YUxSD2aF9tRvL88YS1TIAopWtEbOf5ctJ6QFlEY+2f7nLCgBUDWHlyJJXsj/WJ5F6BwL6+FKa7qB6Wz1OXx9yNVOK0J2tHZE+qBpVL47OLCm/3do/hDhaMpsLiIIXOUbVG4Y9xAyqgcAh2cFPUk/j/rHMjBSzlbTS6Lr7+A3K7PJHcXgeD4vujEUGJ0S19JfNYxEeB85PIH4Sg5Uc8D++8iFa5WshMPZzkzCOj75n18kj00sx0uawre02WuWn3ZNw1HM6cArEKtjOvrC9qxJg43xN7SA69X70jTT1M02wiRIz6X8NtbiYR4kmK1+e+ZgueTUrEiimzbHWltGhOrSulZI8KAX5TBmRKL26VComq2vJdEN4IykaoHTUCN3v+oxTH62UeivR2b70xyHlf6Fdwy92Upmy7LyNRnlNpWe54WfS3n4o3M0h7WAy1xk4gIpJ7vHViNzomo8JduI9pSprBFGGpzhYWd6QBLLenjidzBiS6d3lS9i6z2m3jRHpmPCy8VNUpBYsIz5Xr30HrbdlhJ5roez7kVWrplvo/GVz/YUSAdpsZ/qQs+7irgjdBlKv3u3aTqn8+lYE2YeFDzelOrFsMB3cMLVXmnx9rULgBkm3QQ+PfcRvUbNCCt+nhGL/qD7Wm4IywIgXN6LncvWhIoTUczhE/BZO1lMLEbwlhf3QcXJ7U0ZL5EwyfixpLeLf0RZU57kPMq2CTOrzBtRsoChjfcHIjenDvy3Ak0354UFgkHCMuTM0Xu9SaEnkUx6t88jyBCafz6Ti1ye++qU+o76BWf6aWce1OMTOZOiawdap4HhS9x6N24jjbqxGSLAH4NpBN3/5VWk1dJS7LaaSoAEbmnKHDTwa+kms8zz6LzH6/iLiLCd65GgUIyUNPGsZQTsyNJctVxuJL0V6ctctR48bq8LQYgehKXY0Viw39rIzPoFMVo5BSNNSM6z+TK1eablfm11shBjZk8MG9mY9ZYzEaGPMXLssFC3T9lrznPpX7Y+DweIroHWhbZhOP08UgAjSVeXL6xsPn33tX54Dssz+g8sNoFLH6w7ugI+4gs/P+nfMmACIhq+ZwLuCKcuCpK8M7V8T92I6VI4cOdpdZn8iNFc/ftJmgwyt1ri/qQRbMWFt9cpSSV9sQhDr4HlzfCkQFVOlKib1qmTsOwH4gfc7aaYqDec5ildD8/wrujFw9OZeu9ut7Ug+rPSRa4SO8rmX8qcYDkgcwWZ7IAGZ8ymZol07MoqZBJ98h21kYqh51z8dDt/3hZH17wxOCYOzyNifV8j7D3Sj6LbcLna6smA3TNL/4Y5binSTw7TTLAz6ari9FwutcI+rRXTN8MExJTuGE3eWZfnlIuNW/M9dGpmgOesEFDfrzpRzoVnhzeF3AIVQ24aK1/rSSszcGwi5vQhu6S+gX48ycJDHRQAAFrHZNx1v1l3LQBC+nz87zrSxPmbNYecMCCDSkTpwszHubmQ6mhoO0EvS5bGJDaeWO7DeMpCuDyKs3KIGDyahAH3g6/HEq/7jN5zvx8X7UegbBGpKwp3HVKQ76KLW03uDPJyP/tX4+qt++LUMA6HKKBnHAE2tmzK73e6PvS5hexif9Cr9ziBALYtyRHGDEMyf5BEuwHguAONImJiSSpMSd7MCUo8sWgxpytxiXbmC1gkLzo6kHTDlC21++h/0zHdOF/oZVyPlSFi+nRBttyU15v2g1jDejXtDSqCY+dGeXUZ0aLZ+Tw+gwwqPRqsvM37Ol0h9y6VDvkdCkTQ5YWzWEAR6aaKSdVjr5NFV2Yp01VDBqywhUzFQbUHH7bP9+0J0DNPzMZd4onVKz8v7av4ufseH+Hp8D9ue3Nkm13+cwpyx6plQa3M+1MsFW0iFzOReea3X4jkYwpobQRKkdbQ8FbtvFqDdXnzB5LJy6VYQr0K0Qsg1Hti4leQ99ShmbFZZGy/jIOvn5G109Vgx8YK9ZqFRxb2i2P9sLP9bJ2NZpshdgZc5+dY8qeTHdUiH7rMdNipYrAyOuNmkamHtb3WMDuESE+8FPAR6BJA4lgYMEAWXH0a6K4nPZeE9ESVbPzsaWrU6LHuLpc6kDCoC+kh2FIQJvA54BGrVy2gW0JE7W+z5C5IDNQwPuSA9+ughpH1qjR6qO9oCcvcBG82ZOIAQun2NSCd2AwwdIJrQavGnxSu6mbzvZ+QaEff16XPeZv/rpaTs9ROGoe++CktcNwpkuMEfnYLLECqApLNf7llZnXbmxwhCZKZWt7d/funbcsdzeaiI8pYR1j0bKVrkMZQSe3nKuo3vq7EksFrwpyb2SuhJtoDHvN+za5KqyY8jbPzR5WVxt6/QrSIxfnA+Uuktni7NQ3CE15hst5U4NuIy9+E8DrM2QecKFXJLLQflh71LuJ0NMudu9K40nzh0ZDE4XrJTWdvCd6IXdE8WUquhJOaykFnuSgg08zJpKD41I2iXYPPiNFqs1dp5X3Jbsstdv+xHytb0hcszaUVr/WC7jK7C0eQ5Qgeohh3vWgvRquWFoswYB8M6H5F9q6S7Fe8XRYS626nvdGPoCkBrgCczwD+Jl/pOfCt7APxuRZexA5p4IeZlHwWIHhFR+QnjRrmK81s4sStU2On2nLPTgsm1+hGUA6qclL0Lnm9WRlwwg6f/1BpNSwZi0JlbMWaGt0IyVGLuhTeUaZT4wmTF0stn2ond7dERBJLFccTpPoVpi0ADG3CPe4CFgBLRx05DQAJen/IBWIPas+x4PWshCl1o35YJj5Vl0VquH0EA/EsPJn2Vl0ii1dc4ns5L0tiQ6uGIiJR6Ye4G/AaKr1r8OLMOSLWaRRauZtGsJtK9OZw3qegpZjLYUyJPDOsGnBwn2FLEEQ/4DMiTsERXvhj++RrJ8Qk9py+b2583Ptd+cjrgjDDjzhW0u4O5PIbo3XSawDlRAV1DvPM/jb1wTwLuMP+Z/QmdHkbm02e+np8mP8uct4Ro0LWZzfrnaU4Cj5rzzl+jAuvE1jqDISOWrDFf1cSrEW/ydTv8mxnQNBIvc3AMf2a4L0FnMb+JneslS2czACPPXzZ7vUYZ7yeTC6oSyuFFyV7fecLH7Z7WSNRvIxl/cQEm2Z7TVRv+ZqHLKW3exLL9YsnWYJjaiz5UgRZl8V7BvqiQxqqI0cAGTjwWkOyJvTxlF42l9RmZBZM4XOZ928BKIPev/ZGpNmXdwqd7UMSo6apFzvsuLSxGjEl4hMmiKbjlUBcabd21mYbPGmnBq8AdTIA73dSsdfA8Ks6aSnUYRlgrMA78vQT1j5RKQYsiF1pZ2lGcm3gdlMu0RltU1e5McTk5HFHMOPjHxr6NXQi/H0lW6v4pKmgkL8eQ//3JGuFdQBuUB+acF5gOdY5WBBaXRUfxOQddZlWup7vExJz82cK/YB0ZLHpI31Z21M9EKvwsVOlcwADm7PqLfIONMT854PSlKu2QETWEDK+pe1IPHnzzumTmqs8GQWrdxRHDZrEJYJtetdIcavxAFoALigfCwHnL/xBYpnDnWZSz9ExUAOPcu2aNOjQPvisBulmWyCIwQ9SLXWj88EGHd5rCIb8WmYRP7+KZeRVV6+YpAPoe0jD9bxSO3ASUay2ojit0K95IzW3TMJt+Q9VbKOtR2baSR/ON7C6JPkczZlCE21viRrrgSSSiceXLLT66qXTohO/Y6tIY+AZnmQJbIGL/9CzFmcsxspqImon5cBg4RhjLEbLZGNTIZOTVYmuijEbt48yESTLZusUpCmrb+DT7s91oczKbjEev53PNjZTmNfOshSc7AWnmzhA2c5jyK5PR54hJdJdr99yNUq0XLnX1gJ4LVFLYnvKpf2Y4hgxItBTimehGEpjnRCW2FZdyK6Lql2ZbG00hO9s+oC26WvffXDQ0wirQL2NRwtaR5s4U8HW3csuQ9KfcK3wdVVKK480eP2hHFNbLwj57voxS4Ujovgz9z/EnEpnx8RJg1FsuFDcYDbb29tNrPoOw1wZIj1Nk5VhVMDfXJF7aTzSkOoxqGYo+0JPiRSakxsOWQVq1t+Fz1MqgSk="/>
  <p:tag name="MEKKOXMLTAGS" val="1"/>
</p:tagLst>
</file>

<file path=ppt/tags/tag131.xml><?xml version="1.0" encoding="utf-8"?>
<p:tagLst xmlns:p="http://schemas.openxmlformats.org/presentationml/2006/main">
  <p:tag name="BAINBULLETSACTIVATED" val="False"/>
</p:tagLst>
</file>

<file path=ppt/tags/tag132.xml><?xml version="1.0" encoding="utf-8"?>
<p:tagLst xmlns:p="http://schemas.openxmlformats.org/presentationml/2006/main">
  <p:tag name="BAINBULLETSACTIVATED" val="False"/>
</p:tagLst>
</file>

<file path=ppt/tags/tag1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dirty="0" smtClean="0">
            <a:latin typeface="华文细黑" panose="02010600040101010101" pitchFamily="2" charset="-122"/>
            <a:ea typeface="华文细黑" panose="02010600040101010101" pitchFamily="2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468</Paragraphs>
  <Slides>21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40">
      <vt:lpstr>Arial</vt:lpstr>
      <vt:lpstr>Calibri</vt:lpstr>
      <vt:lpstr>宋体</vt:lpstr>
      <vt:lpstr>SimSun</vt:lpstr>
      <vt:lpstr>华文细黑</vt:lpstr>
      <vt:lpstr>ＭＳ Ｐゴシック</vt:lpstr>
      <vt:lpstr>楷体</vt:lpstr>
      <vt:lpstr>Cambria</vt:lpstr>
      <vt:lpstr>华文楷体</vt:lpstr>
      <vt:lpstr>华文黑体</vt:lpstr>
      <vt:lpstr>Verdana</vt:lpstr>
      <vt:lpstr>Times New Roman</vt:lpstr>
      <vt:lpstr>Marlett</vt:lpstr>
      <vt:lpstr>STXihei</vt:lpstr>
      <vt:lpstr>微软雅黑</vt:lpstr>
      <vt:lpstr>方正兰亭黑简体</vt:lpstr>
      <vt:lpstr>Microsoft YaHei</vt:lpstr>
      <vt:lpstr>Impact</vt:lpstr>
      <vt:lpstr>Office Theme</vt:lpstr>
      <vt:lpstr>产品融合项目里程碑汇报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2024-09-05T05:36:51.737</cp:lastPrinted>
  <dcterms:created xsi:type="dcterms:W3CDTF">2024-09-04T21:36:51Z</dcterms:created>
  <dcterms:modified xsi:type="dcterms:W3CDTF">2024-09-04T21:36:55Z</dcterms:modified>
</cp:coreProperties>
</file>