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9F98B3-0184-4127-B873-C0E092CE3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2AB15C-2FC5-4163-9846-57A4B2C2A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432CB-F68C-4556-997C-76C484BFE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D72526-6F2C-4D0A-99E9-D9374A6D9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05DE78-DEB3-44E7-B27B-CA28B2A85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897EEA-5936-4486-A0F2-3682F1C26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522831-B305-448F-87FD-F8CC17ABC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9982D6-BC6B-4E59-8531-78BDCE4E0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2A3514-1FFB-4439-B6F3-D4B7B647B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DA25C1-E076-4CFC-ADFC-CCD1AB3C0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C47DA5-9ACE-4EC7-8446-939C335E4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4107212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船旗国法适用范围\n## 1.船旗国法的定义与重要性\n### 1.1船旗国法的定义及其历史背景\n### 1.2船旗国法在国际海事法中的地位\n### 1.3船旗国法对船舶所有人的影响\n## 2.船旗国法的适用范围\n### 2.1船旗国法适用的船舶类型\n### 2.2船旗国法适用的航行区域\n### 2.3船旗国法适用的船舶活动范围\n## 3.船旗国法的例外情况\n### 3.1国际公约对船旗国法的例外规定\n### 3.2船旗国法在特殊航行情况下的例外\n### 3.3船旗国法在战争与武装冲突中的例外\n## 4.船旗国法的实施与执行\n### 4.1船旗国法的实施主体与程序\n### 4.2船旗国法的执行措施与手段\n### 4.3船旗国法在争议解决中的应用\n## 5.船旗国法的发展趋势与影响\n### 5.1船旗国法的发展趋势及其原因\n### 5.2船旗国法对国际海事法的影响\n### 5.3船旗国法对船舶所有人的影响及其应对策略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船旗国法适用范围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2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3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船旗国法的定义与重要性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船旗国法的定义及其历史背景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船旗国法是指规定船舶国籍的法律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国籍是船舶在法律上的身份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船舶必须在一国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登记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，才能获得国籍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船旗国法规定了船舶登记、船舶所有人权益等方面的内容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船旗国法的历史背景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古代航海时期，船舶登记制度逐渐形成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19世纪中期，国际航海法公约确立船舶国籍原则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二战后，国际海事法进一步发展，船旗国法逐渐完善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船旗国法是国际海事法的重要组成部分</a:t>
                </a:r>
                <a:endParaRPr/>
              </a:p>
            </p:txBody>
          </p:sp>
          <p:sp>
            <p:nvSpPr>
              <p:cNvPr id="20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规定了船舶的国籍、登记、航行权等方面的内容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关系到船舶所有人的权益、国际航运秩序和安全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国际海事法中，船旗国法具有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基础性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地位</a:t>
                </a:r>
                <a:endParaRPr/>
              </a:p>
            </p:txBody>
          </p:sp>
          <p:sp>
            <p:nvSpPr>
              <p:cNvPr id="20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船旗国法与其他国际海事法规的关系</a:t>
                </a:r>
                <a:endParaRPr/>
              </a:p>
            </p:txBody>
          </p:sp>
          <p:sp>
            <p:nvSpPr>
              <p:cNvPr id="21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船旗国法是其他国际海事法规的基础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其他国际海事法规对船旗国法进行补充和完善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船旗国法与其他国际海事法规共同维护国际航运秩序和安全</a:t>
                </a:r>
                <a:endParaRPr/>
              </a:p>
            </p:txBody>
          </p:sp>
          <p:sp>
            <p:nvSpPr>
              <p:cNvPr id="21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船旗国法在国际海事法中的地位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船旗国法对船舶所有人的影响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船旗国法规定了船舶所有人的权益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船舶所有人对船舶具有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所有权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经营权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处置权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船旗国法保护船舶所有人的合法权益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船舶所有人必须遵守船旗国法的规定，履行法定义务</a:t>
                </a:r>
                <a:endParaRPr/>
              </a:p>
            </p:txBody>
          </p:sp>
          <p:pic>
            <p:nvPicPr>
              <p:cNvPr id="2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船旗国法对船舶所有人的影响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船旗国法的变动可能影响船舶所有人的权益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船旗国法的实施程度影响船舶所有人的经营效益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船旗国法的规定可能影响船舶所有人的法律责任</a:t>
                </a:r>
                <a:endParaRPr/>
              </a:p>
            </p:txBody>
          </p:sp>
          <p:pic>
            <p:nvPicPr>
              <p:cNvPr id="22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0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船旗国法的适用范围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适用的船舶类型</a:t>
                </a:r>
                <a:endParaRPr/>
              </a:p>
            </p:txBody>
          </p:sp>
          <p:sp>
            <p:nvSpPr>
              <p:cNvPr id="23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：包括货物运输船、旅客运输船等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渔业船舶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：包括捕捞船、养殖船等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公务船舶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：包括政府公务船、军事船舶等</a:t>
                </a:r>
                <a:endParaRPr/>
              </a:p>
            </p:txBody>
          </p:sp>
          <p:sp>
            <p:nvSpPr>
              <p:cNvPr id="23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不适用的船舶类型</a:t>
                </a:r>
                <a:endParaRPr/>
              </a:p>
            </p:txBody>
          </p:sp>
          <p:sp>
            <p:nvSpPr>
              <p:cNvPr id="24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非商业性船舶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：如私人游艇、帆船等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无国籍船舶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：未在任一国家登记的船舶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临时船舶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：如临时停泊、作业的船舶</a:t>
                </a:r>
                <a:endParaRPr/>
              </a:p>
            </p:txBody>
          </p:sp>
          <p:sp>
            <p:nvSpPr>
              <p:cNvPr id="24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船旗国法适用的船舶类型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船旗国法适用的航行区域</a:t>
                </a:r>
                <a:endParaRPr/>
              </a:p>
            </p:txBody>
          </p:sp>
          <p:sp>
            <p:nvSpPr>
              <p:cNvPr id="2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国内水域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：包括领海、内水、港口等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国际水域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：包括公海、专属经济区、国际航行海峡等</a:t>
                </a:r>
                <a:endParaRPr/>
              </a:p>
            </p:txBody>
          </p:sp>
          <p:sp>
            <p:nvSpPr>
              <p:cNvPr id="25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船旗国法不适用的航行区域</a:t>
                </a:r>
                <a:endParaRPr/>
              </a:p>
            </p:txBody>
          </p:sp>
          <p:sp>
            <p:nvSpPr>
              <p:cNvPr id="26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非航行水域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：如内陆水域、湿地等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封闭水域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：如港口内封闭水域、人工运河等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特殊水域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：如战争或武装冲突期间被占领的水域等</a:t>
                </a:r>
                <a:endParaRPr/>
              </a:p>
            </p:txBody>
          </p:sp>
          <p:sp>
            <p:nvSpPr>
              <p:cNvPr id="26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船旗国法适用的航行区域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船旗国法适用的船舶活动范围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适用的船舶活动范围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航行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：包括船舶的移动、转向、停靠等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作业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：包括船舶的装卸货物、补给、修理等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其他活动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：如船舶的科研、环保、救援等</a:t>
                </a:r>
                <a:endParaRPr/>
              </a:p>
            </p:txBody>
          </p:sp>
          <p:pic>
            <p:nvPicPr>
              <p:cNvPr id="27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不适用的船舶活动范围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违法行为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：如走私、贩毒、非法捕捞等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危险活动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：如爆破、放射性物质运输等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非商业性活动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：如私人游艇的娱乐、运动等</a:t>
                </a:r>
                <a:endParaRPr/>
              </a:p>
            </p:txBody>
          </p:sp>
          <p:pic>
            <p:nvPicPr>
              <p:cNvPr id="28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船旗国法的例外情况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国际公约对船旗国法的例外规定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国际航海法公约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：规定了船舶国籍、航行权等方面的内容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国际渔业法公约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：规定了渔业船舶的捕捞权、作业规则等方面的内容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国际海洋环境保护法公约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：规定了船舶在海洋环境保护方面的义务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国际公约对船旗国法的例外情况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在国际公约规定的特定情况下，船旗国法可能不适用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国际公约可能对船旗国法的规定进行限制或修改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国际公约可能为船旗国法提供补充或解释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国际公约对船旗国法的例外规定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https://d.book118.com/278041072121006037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船旗国法适用范围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2024-09-17T18:16:25.173</cp:lastPrinted>
  <dcterms:created xsi:type="dcterms:W3CDTF">2024-09-17T10:16:25Z</dcterms:created>
  <dcterms:modified xsi:type="dcterms:W3CDTF">2024-09-17T10:16:27Z</dcterms:modified>
</cp:coreProperties>
</file>