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BE4A07-97D5-49F1-9C4D-994F60E1A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90381-FD0F-4138-989F-B515270C4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AA9336-48B0-4CC5-8E81-0CF091ED8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46EA34-E967-4EFE-8D94-F1373B9749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5CF431-DE2F-4BB7-9C73-5C66CFAD7A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19BBAC-AD06-48F0-95DC-069D39777F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5D788C-04C1-4F53-AA1C-29EE64E647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1E487-6FC4-4408-96B8-A92F7027B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882BE-4877-45FB-9CFB-61FC690C06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03A4B-4E7F-41F9-98FA-1DECEAE8F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9CFB6-6789-4AD6-8727-CE340F5EA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51110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周围神经损伤的康复护理</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周围神经损伤的基本知识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康复护理的重要性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康复护理的具体措施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康复护理的注意事项和挑战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400" b="1">
                <a:solidFill>
                  <a:schemeClr val="accent1">
                    <a:alpha val="100000"/>
                  </a:schemeClr>
                </a:solidFill>
                <a:latin typeface="Microsoft Yahei"/>
                <a:ea typeface="Microsoft Yahei"/>
                <a:cs typeface="Microsoft Yahei"/>
              </a:rPr>
              <a:t>01</a:t>
            </a:r>
          </a:p>
        </p:txBody>
      </p:sp>
      <p:sp>
        <p:nvSpPr>
          <p:cNvPr id="21" name="TextBox 21"/>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400" b="1">
                <a:solidFill>
                  <a:schemeClr val="accent1">
                    <a:alpha val="100000"/>
                  </a:schemeClr>
                </a:solidFill>
                <a:latin typeface="Microsoft Yahei"/>
                <a:ea typeface="Microsoft Yahei"/>
                <a:cs typeface="Microsoft Yahei"/>
              </a:rPr>
              <a:t>02</a:t>
            </a:r>
          </a:p>
        </p:txBody>
      </p:sp>
      <p:grpSp>
        <p:nvGrpSpPr>
          <p:cNvPr id="22" name="Group 22"/>
          <p:cNvGrpSpPr/>
          <p:nvPr/>
        </p:nvGrpSpPr>
        <p:grpSpPr>
          <a:xfrm>
            <a:off x="854583" y="3639788"/>
            <a:ext cx="248317" cy="552641"/>
            <a:chOff x="854583" y="3639788"/>
            <a:chExt cx="248317" cy="552641"/>
          </a:xfrm>
        </p:grpSpPr>
        <p:sp>
          <p:nvSpPr>
            <p:cNvPr id="23" name="AutoShape 23"/>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63537" y="3450812"/>
            <a:ext cx="226885" cy="256032"/>
            <a:chOff x="863537" y="3450812"/>
            <a:chExt cx="226885" cy="256032"/>
          </a:xfrm>
        </p:grpSpPr>
        <p:sp>
          <p:nvSpPr>
            <p:cNvPr id="29" name="Freeform 29"/>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1316450" y="3639788"/>
            <a:ext cx="248317" cy="552641"/>
            <a:chOff x="1316450" y="3639788"/>
            <a:chExt cx="248317" cy="552641"/>
          </a:xfrm>
        </p:grpSpPr>
        <p:sp>
          <p:nvSpPr>
            <p:cNvPr id="33" name="AutoShape 33"/>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1325404" y="3450812"/>
            <a:ext cx="226885" cy="256032"/>
            <a:chOff x="1325404" y="3450812"/>
            <a:chExt cx="226885" cy="256032"/>
          </a:xfrm>
        </p:grpSpPr>
        <p:sp>
          <p:nvSpPr>
            <p:cNvPr id="39" name="Freeform 39"/>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778317" y="3639788"/>
            <a:ext cx="248318" cy="552641"/>
            <a:chOff x="1778317" y="3639788"/>
            <a:chExt cx="248318" cy="552641"/>
          </a:xfrm>
        </p:grpSpPr>
        <p:sp>
          <p:nvSpPr>
            <p:cNvPr id="43" name="AutoShape 43"/>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1787271" y="3450812"/>
            <a:ext cx="226885" cy="256032"/>
            <a:chOff x="1787271" y="3450812"/>
            <a:chExt cx="226885" cy="256032"/>
          </a:xfrm>
        </p:grpSpPr>
        <p:sp>
          <p:nvSpPr>
            <p:cNvPr id="49" name="Freeform 49"/>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2240185" y="3639788"/>
            <a:ext cx="248317" cy="552641"/>
            <a:chOff x="2240185" y="3639788"/>
            <a:chExt cx="248317" cy="552641"/>
          </a:xfrm>
        </p:grpSpPr>
        <p:sp>
          <p:nvSpPr>
            <p:cNvPr id="53" name="AutoShape 53"/>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2249138" y="3450812"/>
            <a:ext cx="226885" cy="256032"/>
            <a:chOff x="2249138" y="3450812"/>
            <a:chExt cx="226885" cy="256032"/>
          </a:xfrm>
        </p:grpSpPr>
        <p:sp>
          <p:nvSpPr>
            <p:cNvPr id="59" name="Freeform 59"/>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702052" y="3639788"/>
            <a:ext cx="248317" cy="552641"/>
            <a:chOff x="2702052" y="3639788"/>
            <a:chExt cx="248317" cy="552641"/>
          </a:xfrm>
        </p:grpSpPr>
        <p:sp>
          <p:nvSpPr>
            <p:cNvPr id="63" name="AutoShape 63"/>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2711005" y="3450812"/>
            <a:ext cx="226885" cy="256032"/>
            <a:chOff x="2711005" y="3450812"/>
            <a:chExt cx="226885" cy="256032"/>
          </a:xfrm>
        </p:grpSpPr>
        <p:sp>
          <p:nvSpPr>
            <p:cNvPr id="69" name="Freeform 69"/>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3163919" y="3639788"/>
            <a:ext cx="248317" cy="552641"/>
            <a:chOff x="3163919" y="3639788"/>
            <a:chExt cx="248317" cy="552641"/>
          </a:xfrm>
        </p:grpSpPr>
        <p:sp>
          <p:nvSpPr>
            <p:cNvPr id="73" name="AutoShape 73"/>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8" name="Group 78"/>
          <p:cNvGrpSpPr/>
          <p:nvPr/>
        </p:nvGrpSpPr>
        <p:grpSpPr>
          <a:xfrm>
            <a:off x="3172873" y="3450812"/>
            <a:ext cx="226885" cy="256032"/>
            <a:chOff x="3172873" y="3450812"/>
            <a:chExt cx="226885" cy="256032"/>
          </a:xfrm>
        </p:grpSpPr>
        <p:sp>
          <p:nvSpPr>
            <p:cNvPr id="79" name="Freeform 79"/>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625787" y="3639788"/>
            <a:ext cx="248316" cy="552641"/>
            <a:chOff x="3625787" y="3639788"/>
            <a:chExt cx="248316" cy="552641"/>
          </a:xfrm>
        </p:grpSpPr>
        <p:sp>
          <p:nvSpPr>
            <p:cNvPr id="83" name="AutoShape 83"/>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8" name="Group 88"/>
          <p:cNvGrpSpPr/>
          <p:nvPr/>
        </p:nvGrpSpPr>
        <p:grpSpPr>
          <a:xfrm>
            <a:off x="3634740" y="3450812"/>
            <a:ext cx="226885" cy="256032"/>
            <a:chOff x="3634740" y="3450812"/>
            <a:chExt cx="226885" cy="256032"/>
          </a:xfrm>
        </p:grpSpPr>
        <p:sp>
          <p:nvSpPr>
            <p:cNvPr id="89" name="Freeform 89"/>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4087654" y="3639788"/>
            <a:ext cx="248317" cy="552641"/>
            <a:chOff x="4087654" y="3639788"/>
            <a:chExt cx="248317" cy="552641"/>
          </a:xfrm>
        </p:grpSpPr>
        <p:sp>
          <p:nvSpPr>
            <p:cNvPr id="93" name="AutoShape 93"/>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8" name="Group 98"/>
          <p:cNvGrpSpPr/>
          <p:nvPr/>
        </p:nvGrpSpPr>
        <p:grpSpPr>
          <a:xfrm>
            <a:off x="4096607" y="3450812"/>
            <a:ext cx="226885" cy="256032"/>
            <a:chOff x="4096607" y="3450812"/>
            <a:chExt cx="226885" cy="256032"/>
          </a:xfrm>
        </p:grpSpPr>
        <p:sp>
          <p:nvSpPr>
            <p:cNvPr id="99" name="Freeform 99"/>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549521" y="3639788"/>
            <a:ext cx="248317" cy="552641"/>
            <a:chOff x="4549521" y="3639788"/>
            <a:chExt cx="248317" cy="552641"/>
          </a:xfrm>
        </p:grpSpPr>
        <p:sp>
          <p:nvSpPr>
            <p:cNvPr id="103" name="AutoShape 103"/>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 name="Group 108"/>
          <p:cNvGrpSpPr/>
          <p:nvPr/>
        </p:nvGrpSpPr>
        <p:grpSpPr>
          <a:xfrm>
            <a:off x="4558474" y="3450812"/>
            <a:ext cx="226885" cy="256032"/>
            <a:chOff x="4558474" y="3450812"/>
            <a:chExt cx="226885" cy="256032"/>
          </a:xfrm>
        </p:grpSpPr>
        <p:sp>
          <p:nvSpPr>
            <p:cNvPr id="109" name="Freeform 109"/>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5011388" y="3639788"/>
            <a:ext cx="248317" cy="552641"/>
            <a:chOff x="5011388" y="3639788"/>
            <a:chExt cx="248317" cy="552641"/>
          </a:xfrm>
        </p:grpSpPr>
        <p:sp>
          <p:nvSpPr>
            <p:cNvPr id="113" name="AutoShape 113"/>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8" name="Group 118"/>
          <p:cNvGrpSpPr/>
          <p:nvPr/>
        </p:nvGrpSpPr>
        <p:grpSpPr>
          <a:xfrm>
            <a:off x="5020342" y="3450812"/>
            <a:ext cx="226885" cy="256032"/>
            <a:chOff x="5020342" y="3450812"/>
            <a:chExt cx="226885" cy="256032"/>
          </a:xfrm>
        </p:grpSpPr>
        <p:sp>
          <p:nvSpPr>
            <p:cNvPr id="119" name="Freeform 119"/>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854583" y="4613529"/>
            <a:ext cx="248317" cy="552641"/>
            <a:chOff x="854583" y="4613529"/>
            <a:chExt cx="248317" cy="552641"/>
          </a:xfrm>
        </p:grpSpPr>
        <p:sp>
          <p:nvSpPr>
            <p:cNvPr id="123" name="AutoShape 123"/>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8" name="Group 128"/>
          <p:cNvGrpSpPr/>
          <p:nvPr/>
        </p:nvGrpSpPr>
        <p:grpSpPr>
          <a:xfrm>
            <a:off x="863537" y="4424553"/>
            <a:ext cx="226885" cy="256032"/>
            <a:chOff x="863537" y="4424553"/>
            <a:chExt cx="226885" cy="256032"/>
          </a:xfrm>
        </p:grpSpPr>
        <p:sp>
          <p:nvSpPr>
            <p:cNvPr id="129" name="Freeform 129"/>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1316450" y="4613529"/>
            <a:ext cx="248317" cy="552641"/>
            <a:chOff x="1316450" y="4613529"/>
            <a:chExt cx="248317" cy="552641"/>
          </a:xfrm>
        </p:grpSpPr>
        <p:sp>
          <p:nvSpPr>
            <p:cNvPr id="133" name="AutoShape 133"/>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8" name="Group 138"/>
          <p:cNvGrpSpPr/>
          <p:nvPr/>
        </p:nvGrpSpPr>
        <p:grpSpPr>
          <a:xfrm>
            <a:off x="1325404" y="4424553"/>
            <a:ext cx="226885" cy="256032"/>
            <a:chOff x="1325404" y="4424553"/>
            <a:chExt cx="226885" cy="256032"/>
          </a:xfrm>
        </p:grpSpPr>
        <p:sp>
          <p:nvSpPr>
            <p:cNvPr id="139" name="Freeform 139"/>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Freeform 140"/>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778317" y="4613529"/>
            <a:ext cx="248318" cy="552641"/>
            <a:chOff x="1778317" y="4613529"/>
            <a:chExt cx="248318" cy="552641"/>
          </a:xfrm>
        </p:grpSpPr>
        <p:sp>
          <p:nvSpPr>
            <p:cNvPr id="143" name="AutoShape 143"/>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1787271" y="4424553"/>
            <a:ext cx="226885" cy="256032"/>
            <a:chOff x="1787271" y="4424553"/>
            <a:chExt cx="226885" cy="256032"/>
          </a:xfrm>
        </p:grpSpPr>
        <p:sp>
          <p:nvSpPr>
            <p:cNvPr id="149" name="Freeform 149"/>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2240185" y="4613529"/>
            <a:ext cx="248317" cy="552641"/>
            <a:chOff x="2240185" y="4613529"/>
            <a:chExt cx="248317" cy="552641"/>
          </a:xfrm>
        </p:grpSpPr>
        <p:sp>
          <p:nvSpPr>
            <p:cNvPr id="153" name="AutoShape 153"/>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8" name="Group 158"/>
          <p:cNvGrpSpPr/>
          <p:nvPr/>
        </p:nvGrpSpPr>
        <p:grpSpPr>
          <a:xfrm>
            <a:off x="2249138" y="4424553"/>
            <a:ext cx="226885" cy="256032"/>
            <a:chOff x="2249138" y="4424553"/>
            <a:chExt cx="226885" cy="256032"/>
          </a:xfrm>
        </p:grpSpPr>
        <p:sp>
          <p:nvSpPr>
            <p:cNvPr id="159" name="Freeform 159"/>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Freeform 160"/>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Freeform 161"/>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702052" y="4613529"/>
            <a:ext cx="248317" cy="552641"/>
            <a:chOff x="2702052" y="4613529"/>
            <a:chExt cx="248317" cy="552641"/>
          </a:xfrm>
        </p:grpSpPr>
        <p:sp>
          <p:nvSpPr>
            <p:cNvPr id="163" name="AutoShape 163"/>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AutoShape 165"/>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8" name="Group 168"/>
          <p:cNvGrpSpPr/>
          <p:nvPr/>
        </p:nvGrpSpPr>
        <p:grpSpPr>
          <a:xfrm>
            <a:off x="2711005" y="4424553"/>
            <a:ext cx="226885" cy="256032"/>
            <a:chOff x="2711005" y="4424553"/>
            <a:chExt cx="226885" cy="256032"/>
          </a:xfrm>
        </p:grpSpPr>
        <p:sp>
          <p:nvSpPr>
            <p:cNvPr id="169" name="Freeform 169"/>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Freeform 170"/>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Freeform 171"/>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3163919" y="4613529"/>
            <a:ext cx="248317" cy="552641"/>
            <a:chOff x="3163919" y="4613529"/>
            <a:chExt cx="248317" cy="552641"/>
          </a:xfrm>
        </p:grpSpPr>
        <p:sp>
          <p:nvSpPr>
            <p:cNvPr id="173" name="AutoShape 173"/>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8" name="Group 178"/>
          <p:cNvGrpSpPr/>
          <p:nvPr/>
        </p:nvGrpSpPr>
        <p:grpSpPr>
          <a:xfrm>
            <a:off x="3172873" y="4424553"/>
            <a:ext cx="226885" cy="256032"/>
            <a:chOff x="3172873" y="4424553"/>
            <a:chExt cx="226885" cy="256032"/>
          </a:xfrm>
        </p:grpSpPr>
        <p:sp>
          <p:nvSpPr>
            <p:cNvPr id="179" name="Freeform 179"/>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Freeform 180"/>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Freeform 181"/>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625787" y="4613529"/>
            <a:ext cx="248316" cy="552641"/>
            <a:chOff x="3625787" y="4613529"/>
            <a:chExt cx="248316" cy="552641"/>
          </a:xfrm>
        </p:grpSpPr>
        <p:sp>
          <p:nvSpPr>
            <p:cNvPr id="183" name="AutoShape 183"/>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AutoShape 185"/>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8" name="Group 188"/>
          <p:cNvGrpSpPr/>
          <p:nvPr/>
        </p:nvGrpSpPr>
        <p:grpSpPr>
          <a:xfrm>
            <a:off x="3634740" y="4424553"/>
            <a:ext cx="226885" cy="256032"/>
            <a:chOff x="3634740" y="4424553"/>
            <a:chExt cx="226885" cy="256032"/>
          </a:xfrm>
        </p:grpSpPr>
        <p:sp>
          <p:nvSpPr>
            <p:cNvPr id="189" name="Freeform 189"/>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Freeform 190"/>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Freeform 191"/>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4087654" y="4613529"/>
            <a:ext cx="248317" cy="552641"/>
            <a:chOff x="4087654" y="4613529"/>
            <a:chExt cx="248317" cy="552641"/>
          </a:xfrm>
        </p:grpSpPr>
        <p:sp>
          <p:nvSpPr>
            <p:cNvPr id="193" name="AutoShape 193"/>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AutoShape 195"/>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8" name="Group 198"/>
          <p:cNvGrpSpPr/>
          <p:nvPr/>
        </p:nvGrpSpPr>
        <p:grpSpPr>
          <a:xfrm>
            <a:off x="4096607" y="4424553"/>
            <a:ext cx="226885" cy="256032"/>
            <a:chOff x="4096607" y="4424553"/>
            <a:chExt cx="226885" cy="256032"/>
          </a:xfrm>
        </p:grpSpPr>
        <p:sp>
          <p:nvSpPr>
            <p:cNvPr id="199" name="Freeform 199"/>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Freeform 200"/>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Freeform 201"/>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549521" y="4613529"/>
            <a:ext cx="248317" cy="552641"/>
            <a:chOff x="4549521" y="4613529"/>
            <a:chExt cx="248317" cy="552641"/>
          </a:xfrm>
        </p:grpSpPr>
        <p:sp>
          <p:nvSpPr>
            <p:cNvPr id="203" name="AutoShape 203"/>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8" name="Group 208"/>
          <p:cNvGrpSpPr/>
          <p:nvPr/>
        </p:nvGrpSpPr>
        <p:grpSpPr>
          <a:xfrm>
            <a:off x="4558474" y="4424553"/>
            <a:ext cx="226885" cy="256032"/>
            <a:chOff x="4558474" y="4424553"/>
            <a:chExt cx="226885" cy="256032"/>
          </a:xfrm>
        </p:grpSpPr>
        <p:sp>
          <p:nvSpPr>
            <p:cNvPr id="209" name="Freeform 209"/>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Freeform 210"/>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Freeform 211"/>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5011388" y="4613529"/>
            <a:ext cx="248317" cy="552641"/>
            <a:chOff x="5011388" y="4613529"/>
            <a:chExt cx="248317" cy="552641"/>
          </a:xfrm>
        </p:grpSpPr>
        <p:sp>
          <p:nvSpPr>
            <p:cNvPr id="213" name="AutoShape 213"/>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AutoShape 215"/>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8" name="Group 218"/>
          <p:cNvGrpSpPr/>
          <p:nvPr/>
        </p:nvGrpSpPr>
        <p:grpSpPr>
          <a:xfrm>
            <a:off x="5020342" y="4424553"/>
            <a:ext cx="226885" cy="256032"/>
            <a:chOff x="5020342" y="4424553"/>
            <a:chExt cx="226885" cy="256032"/>
          </a:xfrm>
        </p:grpSpPr>
        <p:sp>
          <p:nvSpPr>
            <p:cNvPr id="219" name="Freeform 219"/>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Freeform 220"/>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Freeform 221"/>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6807708" y="3451003"/>
            <a:ext cx="236315" cy="430816"/>
            <a:chOff x="6807708" y="3451003"/>
            <a:chExt cx="236315" cy="430816"/>
          </a:xfrm>
        </p:grpSpPr>
        <p:sp>
          <p:nvSpPr>
            <p:cNvPr id="223" name="AutoShape 223"/>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AutoShape 225"/>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Freeform 226"/>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7" name="Group 227"/>
          <p:cNvGrpSpPr/>
          <p:nvPr/>
        </p:nvGrpSpPr>
        <p:grpSpPr>
          <a:xfrm>
            <a:off x="6842665" y="3811905"/>
            <a:ext cx="164211" cy="381952"/>
            <a:chOff x="6842665" y="3811905"/>
            <a:chExt cx="164211" cy="381952"/>
          </a:xfrm>
        </p:grpSpPr>
        <p:sp>
          <p:nvSpPr>
            <p:cNvPr id="228" name="AutoShape 228"/>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0" name="Group 230"/>
          <p:cNvGrpSpPr/>
          <p:nvPr/>
        </p:nvGrpSpPr>
        <p:grpSpPr>
          <a:xfrm>
            <a:off x="7270909" y="3451003"/>
            <a:ext cx="236315" cy="430816"/>
            <a:chOff x="7270909" y="3451003"/>
            <a:chExt cx="236315" cy="430816"/>
          </a:xfrm>
        </p:grpSpPr>
        <p:sp>
          <p:nvSpPr>
            <p:cNvPr id="231" name="AutoShape 231"/>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Freeform 234"/>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5" name="Group 235"/>
          <p:cNvGrpSpPr/>
          <p:nvPr/>
        </p:nvGrpSpPr>
        <p:grpSpPr>
          <a:xfrm>
            <a:off x="7305866" y="3811905"/>
            <a:ext cx="164210" cy="381952"/>
            <a:chOff x="7305866" y="3811905"/>
            <a:chExt cx="164210" cy="381952"/>
          </a:xfrm>
        </p:grpSpPr>
        <p:sp>
          <p:nvSpPr>
            <p:cNvPr id="236" name="AutoShape 236"/>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8" name="Group 238"/>
          <p:cNvGrpSpPr/>
          <p:nvPr/>
        </p:nvGrpSpPr>
        <p:grpSpPr>
          <a:xfrm>
            <a:off x="7734109" y="3451003"/>
            <a:ext cx="236316" cy="430816"/>
            <a:chOff x="7734109" y="3451003"/>
            <a:chExt cx="236316" cy="430816"/>
          </a:xfrm>
        </p:grpSpPr>
        <p:sp>
          <p:nvSpPr>
            <p:cNvPr id="239" name="AutoShape 239"/>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Freeform 242"/>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3" name="Group 243"/>
          <p:cNvGrpSpPr/>
          <p:nvPr/>
        </p:nvGrpSpPr>
        <p:grpSpPr>
          <a:xfrm>
            <a:off x="7769066" y="3811905"/>
            <a:ext cx="164211" cy="381952"/>
            <a:chOff x="7769066" y="3811905"/>
            <a:chExt cx="164211" cy="381952"/>
          </a:xfrm>
        </p:grpSpPr>
        <p:sp>
          <p:nvSpPr>
            <p:cNvPr id="244" name="AutoShape 244"/>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6" name="Group 246"/>
          <p:cNvGrpSpPr/>
          <p:nvPr/>
        </p:nvGrpSpPr>
        <p:grpSpPr>
          <a:xfrm>
            <a:off x="8197310" y="3451003"/>
            <a:ext cx="236316" cy="430816"/>
            <a:chOff x="8197310" y="3451003"/>
            <a:chExt cx="236316" cy="430816"/>
          </a:xfrm>
        </p:grpSpPr>
        <p:sp>
          <p:nvSpPr>
            <p:cNvPr id="247" name="AutoShape 247"/>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Freeform 250"/>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1" name="Group 251"/>
          <p:cNvGrpSpPr/>
          <p:nvPr/>
        </p:nvGrpSpPr>
        <p:grpSpPr>
          <a:xfrm>
            <a:off x="8232267" y="3811905"/>
            <a:ext cx="164211" cy="381952"/>
            <a:chOff x="8232267" y="3811905"/>
            <a:chExt cx="164211" cy="381952"/>
          </a:xfrm>
        </p:grpSpPr>
        <p:sp>
          <p:nvSpPr>
            <p:cNvPr id="252" name="AutoShape 252"/>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4" name="Group 254"/>
          <p:cNvGrpSpPr/>
          <p:nvPr/>
        </p:nvGrpSpPr>
        <p:grpSpPr>
          <a:xfrm>
            <a:off x="8660511" y="3451003"/>
            <a:ext cx="236316" cy="430816"/>
            <a:chOff x="8660511" y="3451003"/>
            <a:chExt cx="236316" cy="430816"/>
          </a:xfrm>
        </p:grpSpPr>
        <p:sp>
          <p:nvSpPr>
            <p:cNvPr id="255" name="AutoShape 255"/>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Freeform 258"/>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9" name="Group 259"/>
          <p:cNvGrpSpPr/>
          <p:nvPr/>
        </p:nvGrpSpPr>
        <p:grpSpPr>
          <a:xfrm>
            <a:off x="8695467" y="3811905"/>
            <a:ext cx="164212" cy="381952"/>
            <a:chOff x="8695467" y="3811905"/>
            <a:chExt cx="164212" cy="381952"/>
          </a:xfrm>
        </p:grpSpPr>
        <p:sp>
          <p:nvSpPr>
            <p:cNvPr id="260" name="AutoShape 260"/>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2" name="Group 262"/>
          <p:cNvGrpSpPr/>
          <p:nvPr/>
        </p:nvGrpSpPr>
        <p:grpSpPr>
          <a:xfrm>
            <a:off x="9123712" y="3451003"/>
            <a:ext cx="236315" cy="430816"/>
            <a:chOff x="9123712" y="3451003"/>
            <a:chExt cx="236315" cy="430816"/>
          </a:xfrm>
        </p:grpSpPr>
        <p:sp>
          <p:nvSpPr>
            <p:cNvPr id="263" name="AutoShape 263"/>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Freeform 266"/>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7" name="Group 267"/>
          <p:cNvGrpSpPr/>
          <p:nvPr/>
        </p:nvGrpSpPr>
        <p:grpSpPr>
          <a:xfrm>
            <a:off x="9158668" y="3811905"/>
            <a:ext cx="164212" cy="381952"/>
            <a:chOff x="9158668" y="3811905"/>
            <a:chExt cx="164212" cy="381952"/>
          </a:xfrm>
        </p:grpSpPr>
        <p:sp>
          <p:nvSpPr>
            <p:cNvPr id="268" name="AutoShape 268"/>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0" name="Group 270"/>
          <p:cNvGrpSpPr/>
          <p:nvPr/>
        </p:nvGrpSpPr>
        <p:grpSpPr>
          <a:xfrm>
            <a:off x="9586913" y="3451003"/>
            <a:ext cx="236315" cy="430816"/>
            <a:chOff x="9586913" y="3451003"/>
            <a:chExt cx="236315" cy="430816"/>
          </a:xfrm>
        </p:grpSpPr>
        <p:sp>
          <p:nvSpPr>
            <p:cNvPr id="271" name="AutoShape 271"/>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Freeform 274"/>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5" name="Group 275"/>
          <p:cNvGrpSpPr/>
          <p:nvPr/>
        </p:nvGrpSpPr>
        <p:grpSpPr>
          <a:xfrm>
            <a:off x="9621869" y="3811905"/>
            <a:ext cx="164211" cy="381952"/>
            <a:chOff x="9621869" y="3811905"/>
            <a:chExt cx="164211" cy="381952"/>
          </a:xfrm>
        </p:grpSpPr>
        <p:sp>
          <p:nvSpPr>
            <p:cNvPr id="276" name="AutoShape 276"/>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8" name="Group 278"/>
          <p:cNvGrpSpPr/>
          <p:nvPr/>
        </p:nvGrpSpPr>
        <p:grpSpPr>
          <a:xfrm>
            <a:off x="10050113" y="3451003"/>
            <a:ext cx="236316" cy="430816"/>
            <a:chOff x="10050113" y="3451003"/>
            <a:chExt cx="236316" cy="430816"/>
          </a:xfrm>
        </p:grpSpPr>
        <p:sp>
          <p:nvSpPr>
            <p:cNvPr id="279" name="AutoShape 279"/>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Freeform 282"/>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3" name="Group 283"/>
          <p:cNvGrpSpPr/>
          <p:nvPr/>
        </p:nvGrpSpPr>
        <p:grpSpPr>
          <a:xfrm>
            <a:off x="10085070" y="3811905"/>
            <a:ext cx="164211" cy="381952"/>
            <a:chOff x="10085070" y="3811905"/>
            <a:chExt cx="164211" cy="381952"/>
          </a:xfrm>
        </p:grpSpPr>
        <p:sp>
          <p:nvSpPr>
            <p:cNvPr id="284" name="AutoShape 284"/>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6" name="Group 286"/>
          <p:cNvGrpSpPr/>
          <p:nvPr/>
        </p:nvGrpSpPr>
        <p:grpSpPr>
          <a:xfrm>
            <a:off x="10513409" y="3451003"/>
            <a:ext cx="236221" cy="430816"/>
            <a:chOff x="10513409" y="3451003"/>
            <a:chExt cx="236221" cy="430816"/>
          </a:xfrm>
        </p:grpSpPr>
        <p:sp>
          <p:nvSpPr>
            <p:cNvPr id="287" name="AutoShape 287"/>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Freeform 290"/>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1" name="Group 291"/>
          <p:cNvGrpSpPr/>
          <p:nvPr/>
        </p:nvGrpSpPr>
        <p:grpSpPr>
          <a:xfrm>
            <a:off x="10548271" y="3811905"/>
            <a:ext cx="164211" cy="381952"/>
            <a:chOff x="10548271" y="3811905"/>
            <a:chExt cx="164211" cy="381952"/>
          </a:xfrm>
        </p:grpSpPr>
        <p:sp>
          <p:nvSpPr>
            <p:cNvPr id="292" name="AutoShape 292"/>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4" name="Group 294"/>
          <p:cNvGrpSpPr/>
          <p:nvPr/>
        </p:nvGrpSpPr>
        <p:grpSpPr>
          <a:xfrm>
            <a:off x="10976610" y="3451003"/>
            <a:ext cx="236220" cy="430816"/>
            <a:chOff x="10976610" y="3451003"/>
            <a:chExt cx="236220" cy="430816"/>
          </a:xfrm>
        </p:grpSpPr>
        <p:sp>
          <p:nvSpPr>
            <p:cNvPr id="295" name="AutoShape 295"/>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Freeform 298"/>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9" name="Group 299"/>
          <p:cNvGrpSpPr/>
          <p:nvPr/>
        </p:nvGrpSpPr>
        <p:grpSpPr>
          <a:xfrm>
            <a:off x="11011472" y="3811905"/>
            <a:ext cx="164211" cy="381952"/>
            <a:chOff x="11011472" y="3811905"/>
            <a:chExt cx="164211" cy="381952"/>
          </a:xfrm>
        </p:grpSpPr>
        <p:sp>
          <p:nvSpPr>
            <p:cNvPr id="300" name="AutoShape 300"/>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2" name="Group 302"/>
          <p:cNvGrpSpPr/>
          <p:nvPr/>
        </p:nvGrpSpPr>
        <p:grpSpPr>
          <a:xfrm>
            <a:off x="6807708" y="4424744"/>
            <a:ext cx="236315" cy="430911"/>
            <a:chOff x="6807708" y="4424744"/>
            <a:chExt cx="236315" cy="430911"/>
          </a:xfrm>
        </p:grpSpPr>
        <p:sp>
          <p:nvSpPr>
            <p:cNvPr id="303" name="AutoShape 303"/>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Freeform 306"/>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7" name="Group 307"/>
          <p:cNvGrpSpPr/>
          <p:nvPr/>
        </p:nvGrpSpPr>
        <p:grpSpPr>
          <a:xfrm>
            <a:off x="6842665" y="4785646"/>
            <a:ext cx="164211" cy="381952"/>
            <a:chOff x="6842665" y="4785646"/>
            <a:chExt cx="164211" cy="381952"/>
          </a:xfrm>
        </p:grpSpPr>
        <p:sp>
          <p:nvSpPr>
            <p:cNvPr id="308" name="AutoShape 308"/>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0" name="Group 310"/>
          <p:cNvGrpSpPr/>
          <p:nvPr/>
        </p:nvGrpSpPr>
        <p:grpSpPr>
          <a:xfrm>
            <a:off x="7270909" y="4424744"/>
            <a:ext cx="236315" cy="430911"/>
            <a:chOff x="7270909" y="4424744"/>
            <a:chExt cx="236315" cy="430911"/>
          </a:xfrm>
        </p:grpSpPr>
        <p:sp>
          <p:nvSpPr>
            <p:cNvPr id="311" name="AutoShape 311"/>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Freeform 314"/>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5" name="Group 315"/>
          <p:cNvGrpSpPr/>
          <p:nvPr/>
        </p:nvGrpSpPr>
        <p:grpSpPr>
          <a:xfrm>
            <a:off x="7305866" y="4785646"/>
            <a:ext cx="164210" cy="381952"/>
            <a:chOff x="7305866" y="4785646"/>
            <a:chExt cx="164210" cy="381952"/>
          </a:xfrm>
        </p:grpSpPr>
        <p:sp>
          <p:nvSpPr>
            <p:cNvPr id="316" name="AutoShape 316"/>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8" name="Group 318"/>
          <p:cNvGrpSpPr/>
          <p:nvPr/>
        </p:nvGrpSpPr>
        <p:grpSpPr>
          <a:xfrm>
            <a:off x="7734109" y="4424744"/>
            <a:ext cx="236316" cy="430911"/>
            <a:chOff x="7734109" y="4424744"/>
            <a:chExt cx="236316" cy="430911"/>
          </a:xfrm>
        </p:grpSpPr>
        <p:sp>
          <p:nvSpPr>
            <p:cNvPr id="319" name="AutoShape 319"/>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AutoShape 320"/>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Freeform 322"/>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3" name="Group 323"/>
          <p:cNvGrpSpPr/>
          <p:nvPr/>
        </p:nvGrpSpPr>
        <p:grpSpPr>
          <a:xfrm>
            <a:off x="7769066" y="4785646"/>
            <a:ext cx="164211" cy="381952"/>
            <a:chOff x="7769066" y="4785646"/>
            <a:chExt cx="164211" cy="381952"/>
          </a:xfrm>
        </p:grpSpPr>
        <p:sp>
          <p:nvSpPr>
            <p:cNvPr id="324" name="AutoShape 324"/>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6" name="Group 326"/>
          <p:cNvGrpSpPr/>
          <p:nvPr/>
        </p:nvGrpSpPr>
        <p:grpSpPr>
          <a:xfrm>
            <a:off x="8197310" y="4424744"/>
            <a:ext cx="236316" cy="430911"/>
            <a:chOff x="8197310" y="4424744"/>
            <a:chExt cx="236316" cy="430911"/>
          </a:xfrm>
        </p:grpSpPr>
        <p:sp>
          <p:nvSpPr>
            <p:cNvPr id="327" name="AutoShape 327"/>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8" name="AutoShape 328"/>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Freeform 330"/>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1" name="Group 331"/>
          <p:cNvGrpSpPr/>
          <p:nvPr/>
        </p:nvGrpSpPr>
        <p:grpSpPr>
          <a:xfrm>
            <a:off x="8232267" y="4785646"/>
            <a:ext cx="164211" cy="381952"/>
            <a:chOff x="8232267" y="4785646"/>
            <a:chExt cx="164211" cy="381952"/>
          </a:xfrm>
        </p:grpSpPr>
        <p:sp>
          <p:nvSpPr>
            <p:cNvPr id="332" name="AutoShape 332"/>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4" name="Group 334"/>
          <p:cNvGrpSpPr/>
          <p:nvPr/>
        </p:nvGrpSpPr>
        <p:grpSpPr>
          <a:xfrm>
            <a:off x="8660511" y="4424744"/>
            <a:ext cx="236316" cy="430911"/>
            <a:chOff x="8660511" y="4424744"/>
            <a:chExt cx="236316" cy="430911"/>
          </a:xfrm>
        </p:grpSpPr>
        <p:sp>
          <p:nvSpPr>
            <p:cNvPr id="335" name="AutoShape 335"/>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6" name="AutoShape 336"/>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Freeform 338"/>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9" name="Group 339"/>
          <p:cNvGrpSpPr/>
          <p:nvPr/>
        </p:nvGrpSpPr>
        <p:grpSpPr>
          <a:xfrm>
            <a:off x="8695467" y="4785646"/>
            <a:ext cx="164212" cy="381952"/>
            <a:chOff x="8695467" y="4785646"/>
            <a:chExt cx="164212" cy="381952"/>
          </a:xfrm>
        </p:grpSpPr>
        <p:sp>
          <p:nvSpPr>
            <p:cNvPr id="340" name="AutoShape 340"/>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2" name="Group 342"/>
          <p:cNvGrpSpPr/>
          <p:nvPr/>
        </p:nvGrpSpPr>
        <p:grpSpPr>
          <a:xfrm>
            <a:off x="9123712" y="4424744"/>
            <a:ext cx="236315" cy="430911"/>
            <a:chOff x="9123712" y="4424744"/>
            <a:chExt cx="236315" cy="430911"/>
          </a:xfrm>
        </p:grpSpPr>
        <p:sp>
          <p:nvSpPr>
            <p:cNvPr id="343" name="AutoShape 343"/>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4" name="AutoShape 344"/>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Freeform 346"/>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7" name="Group 347"/>
          <p:cNvGrpSpPr/>
          <p:nvPr/>
        </p:nvGrpSpPr>
        <p:grpSpPr>
          <a:xfrm>
            <a:off x="9158668" y="4785646"/>
            <a:ext cx="164212" cy="381952"/>
            <a:chOff x="9158668" y="4785646"/>
            <a:chExt cx="164212" cy="381952"/>
          </a:xfrm>
        </p:grpSpPr>
        <p:sp>
          <p:nvSpPr>
            <p:cNvPr id="348" name="AutoShape 348"/>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0" name="Group 350"/>
          <p:cNvGrpSpPr/>
          <p:nvPr/>
        </p:nvGrpSpPr>
        <p:grpSpPr>
          <a:xfrm>
            <a:off x="9586913" y="4424744"/>
            <a:ext cx="236315" cy="430911"/>
            <a:chOff x="9586913" y="4424744"/>
            <a:chExt cx="236315" cy="430911"/>
          </a:xfrm>
        </p:grpSpPr>
        <p:sp>
          <p:nvSpPr>
            <p:cNvPr id="351" name="AutoShape 351"/>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2" name="AutoShape 352"/>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Freeform 354"/>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5" name="Group 355"/>
          <p:cNvGrpSpPr/>
          <p:nvPr/>
        </p:nvGrpSpPr>
        <p:grpSpPr>
          <a:xfrm>
            <a:off x="9621869" y="4785646"/>
            <a:ext cx="164211" cy="381952"/>
            <a:chOff x="9621869" y="4785646"/>
            <a:chExt cx="164211" cy="381952"/>
          </a:xfrm>
        </p:grpSpPr>
        <p:sp>
          <p:nvSpPr>
            <p:cNvPr id="356" name="AutoShape 356"/>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8" name="Group 358"/>
          <p:cNvGrpSpPr/>
          <p:nvPr/>
        </p:nvGrpSpPr>
        <p:grpSpPr>
          <a:xfrm>
            <a:off x="10050113" y="4424744"/>
            <a:ext cx="236316" cy="430911"/>
            <a:chOff x="10050113" y="4424744"/>
            <a:chExt cx="236316" cy="430911"/>
          </a:xfrm>
        </p:grpSpPr>
        <p:sp>
          <p:nvSpPr>
            <p:cNvPr id="359" name="AutoShape 359"/>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0" name="AutoShape 360"/>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Freeform 362"/>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3" name="Group 363"/>
          <p:cNvGrpSpPr/>
          <p:nvPr/>
        </p:nvGrpSpPr>
        <p:grpSpPr>
          <a:xfrm>
            <a:off x="10085070" y="4785646"/>
            <a:ext cx="164211" cy="381952"/>
            <a:chOff x="10085070" y="4785646"/>
            <a:chExt cx="164211" cy="381952"/>
          </a:xfrm>
        </p:grpSpPr>
        <p:sp>
          <p:nvSpPr>
            <p:cNvPr id="364" name="AutoShape 364"/>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6" name="Group 366"/>
          <p:cNvGrpSpPr/>
          <p:nvPr/>
        </p:nvGrpSpPr>
        <p:grpSpPr>
          <a:xfrm>
            <a:off x="10513409" y="4424744"/>
            <a:ext cx="236221" cy="430911"/>
            <a:chOff x="10513409" y="4424744"/>
            <a:chExt cx="236221" cy="430911"/>
          </a:xfrm>
        </p:grpSpPr>
        <p:sp>
          <p:nvSpPr>
            <p:cNvPr id="367" name="AutoShape 367"/>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8" name="AutoShape 368"/>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Freeform 370"/>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1" name="Group 371"/>
          <p:cNvGrpSpPr/>
          <p:nvPr/>
        </p:nvGrpSpPr>
        <p:grpSpPr>
          <a:xfrm>
            <a:off x="10548271" y="4785646"/>
            <a:ext cx="164211" cy="381952"/>
            <a:chOff x="10548271" y="4785646"/>
            <a:chExt cx="164211" cy="381952"/>
          </a:xfrm>
        </p:grpSpPr>
        <p:sp>
          <p:nvSpPr>
            <p:cNvPr id="372" name="AutoShape 372"/>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4" name="Group 374"/>
          <p:cNvGrpSpPr/>
          <p:nvPr/>
        </p:nvGrpSpPr>
        <p:grpSpPr>
          <a:xfrm>
            <a:off x="10976610" y="4424744"/>
            <a:ext cx="236220" cy="430911"/>
            <a:chOff x="10976610" y="4424744"/>
            <a:chExt cx="236220" cy="430911"/>
          </a:xfrm>
        </p:grpSpPr>
        <p:sp>
          <p:nvSpPr>
            <p:cNvPr id="375" name="AutoShape 375"/>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6" name="AutoShape 376"/>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Freeform 378"/>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9" name="Group 379"/>
          <p:cNvGrpSpPr/>
          <p:nvPr/>
        </p:nvGrpSpPr>
        <p:grpSpPr>
          <a:xfrm>
            <a:off x="11011472" y="4785646"/>
            <a:ext cx="164211" cy="381952"/>
            <a:chOff x="11011472" y="4785646"/>
            <a:chExt cx="164211" cy="381952"/>
          </a:xfrm>
        </p:grpSpPr>
        <p:sp>
          <p:nvSpPr>
            <p:cNvPr id="380" name="AutoShape 380"/>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2" name="AutoShape 382"/>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周围神经损伤是指周围神经系统受到损伤，导致神经功能受损，影响肌肉和器官的正常功能。</a:t>
            </a:r>
            <a:endParaRPr lang="en-US" sz="1100"/>
          </a:p>
        </p:txBody>
      </p:sp>
      <p:sp>
        <p:nvSpPr>
          <p:cNvPr id="383" name="AutoShape 383"/>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康复护理是针对周围神经损伤患者的一种重要治疗手段，旨在促进神经再生和功能恢复，提高患者的生活质量。</a:t>
            </a:r>
            <a:endParaRPr lang="en-US" sz="1100"/>
          </a:p>
        </p:txBody>
      </p:sp>
      <p:grpSp>
        <p:nvGrpSpPr>
          <p:cNvPr id="384" name="Group 384"/>
          <p:cNvGrpSpPr/>
          <p:nvPr/>
        </p:nvGrpSpPr>
        <p:grpSpPr>
          <a:xfrm>
            <a:off x="454963" y="93878"/>
            <a:ext cx="10641129" cy="914400"/>
            <a:chOff x="454963" y="93878"/>
            <a:chExt cx="10641129" cy="914400"/>
          </a:xfrm>
        </p:grpSpPr>
        <p:sp>
          <p:nvSpPr>
            <p:cNvPr id="385" name="AutoShape 38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6" name="AutoShape 38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7" name="AutoShape 38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TextBox 40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意义</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通过康复护理，促进周围神经损伤患者的神经再生和功能恢复，改善患者的运动、感觉和自主神经功能，提高生活质量。</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康复护理对于周围神经损伤患者至关重要，能够减轻患者的功能障碍和疼痛，预防并发症，提高患者的自理能力和社会适应能力，为患者重返社会创造条件。</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周围神经损伤的基本知识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周围神经损伤是指由于各种原因引起的周围神经系统结构和功能损害，导致神经支配区域的感觉、运动和自主神经功能障碍。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常见的周围神经损伤类型包括臂丛神经损伤、腕管综合征、坐骨神经损伤等。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周围神经损伤的病因多种多样，包括创伤、骨折、手术损伤、炎症、缺血、代谢性疾病等。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周围神经损伤后，神经纤维发生断裂或压迫，导致神经传导受阻或中断，引发相应支配区域的功能障碍。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病因和病理机制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周围神经损伤的临床表现包括感觉障碍、运动障碍、自主神经功能障碍等。具体症状取决于受损神经的支配区域和程度。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周围神经损伤的诊断主要依据患者的病史、体格检查和必要的辅助检查，如神经电生理检查、影像学检查等。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康复护理的重要性</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康复护理是针对周围神经损伤患者，通过一系列的物理疗法、作业疗法、康复工程等手段，帮助患者恢复功能、减轻疼痛、提高生活质量的过程。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帮助患者恢复自主运动、感觉和日常生活能力，提高生活质量，减轻家庭和社会负担。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康复护理的定义和目标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康复护理的原则和方法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原则</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个体化、渐进性、全面性、科学性。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物理疗法（如电刺激、温热疗法等）、作业疗法（如手功能训练、日常生活能力训练等）、康复工程（如辅助器具、矫形器等）。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急性期（损伤后1-2周）、亚急性期（损伤后2-4周）、慢性期（损伤后4周以上）。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阶段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患者的具体情况和康复目标，制定个性化的康复计划，并在治疗过程中根据患者的恢复情况进行调整。一般而言，急性期以减轻疼痛、预防并发症为主；亚急性期以促进神经再生、恢复肌肉力量为主；慢性期以恢复功能、提高日常生活能力为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时间安排</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康复护理的阶段和时间安排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https://d.book118.com/278051110011006050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2024-09-29T15:11:57.742</cp:lastPrinted>
  <dcterms:created xsi:type="dcterms:W3CDTF">2024-09-29T07:11:57Z</dcterms:created>
  <dcterms:modified xsi:type="dcterms:W3CDTF">2024-09-29T07:12:00Z</dcterms:modified>
</cp:coreProperties>
</file>