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57C34-DFED-4FDA-A58D-918D4D0CD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2F5A1-B709-4F1E-82AA-BFA435E0C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AECF8-28F9-483B-ADB8-BD322C2F7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98D52-CB4A-4776-B8B2-95F8EF9FD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09F4D-C2B5-4EE8-9493-AA37B8331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F059EE-365A-4F75-9C42-108F8FEEA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F8C493-59CB-4301-BC5D-9D3D2B32A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43B7A-8FBC-446D-8D37-B006CB738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DD715-83D4-4BEB-B7EC-AADD2165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10609-0B76-449B-A9EA-3DFBDC1F7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94C64-2274-4B19-AE41-4D972D486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560310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师职业道德\n## 1.教师职业道德的重要性及基本原则\n### 1.1教师职业道德对教育的影响\n### 1.2教师职业道德的基本原则\n### 1.3教师职业道德的实践意义\n## 2.教师职业道德的具体要求\n### 2.1尊重学生，关爱学生\n### 2.2爱岗敬业，教书育人\n### 2.3严谨治学，追求卓越\n## 3.教师职业道德的培养与提升\n### 3.1教师职业道德的培养途径\n### 3.2教师职业道德的自我提升\n### 3.3教师职业道德的培养策略\n## 4.教师职业道德的现实挑战与应对策略\n### 4.1教师职业道德面临的现实挑战\n### 4.2教师职业道德问题的原因分析\n### 4.3教师职业道德的应对策略\n## 5.教师职业道德的案例分析与启示\n### 5.1优秀教师职业道德的案例\n### 5.2教师职业道德问题案例的反思\n### 5.3教师职业道德案例的启示与借鉴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教师职业道德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教师职业道德的重要性及基本原则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教师职业道德影响教育质量</a:t>
                </a:r>
                <a:endParaRPr/>
              </a:p>
            </p:txBody>
          </p:sp>
          <p:sp>
            <p:nvSpPr>
              <p:cNvPr id="1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教师职业道德水平高，教学效果好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教师职业道德水平低，教学效果差</a:t>
                </a:r>
                <a:endParaRPr/>
              </a:p>
            </p:txBody>
          </p:sp>
        </p:grpSp>
        <p:grpSp>
          <p:nvGrpSpPr>
            <p:cNvPr id="17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教师职业道德影响学生成长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教师职业道德高尚，有利于学生品德培养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教师职业道德败坏，学生品德受损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教师职业道德影响教育公平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教师职业道德水平高，教育公平性强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教师职业道德水平低，教育公平性弱</a:t>
                </a:r>
                <a:endParaRPr/>
              </a:p>
            </p:txBody>
          </p:sp>
        </p:grpSp>
      </p:grpSp>
      <p:pic>
        <p:nvPicPr>
          <p:cNvPr id="18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教师职业道德对教育的影响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忠诚党的教育事业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忠诚国家教育事业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忠诚人民教育事业</a:t>
                </a:r>
                <a:endParaRPr/>
              </a:p>
            </p:txBody>
          </p:sp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忠诚教育事业原则</a:t>
                </a:r>
                <a:endParaRPr/>
              </a:p>
            </p:txBody>
          </p:sp>
        </p:grpSp>
        <p:grpSp>
          <p:nvGrpSpPr>
            <p:cNvPr id="19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尊重学生个性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促进学生全面发展</a:t>
                </a:r>
                <a:endParaRPr/>
              </a:p>
            </p:txBody>
          </p:sp>
          <p:sp>
            <p:nvSpPr>
              <p:cNvPr id="19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以学生为本原则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勤奋好学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求真务实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创新进取</a:t>
                </a:r>
                <a:endParaRPr/>
              </a:p>
            </p:txBody>
          </p:sp>
          <p:sp>
            <p:nvSpPr>
              <p:cNvPr id="20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严谨治学原则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</a:t>
                </a:r>
                <a:endParaRPr/>
              </a:p>
            </p:txBody>
          </p:sp>
          <p:sp>
            <p:nvSpPr>
              <p:cNvPr id="20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教师职业道德水平高，教学质量提高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教师职业道德水平低，教学质量下降</a:t>
                </a:r>
                <a:endParaRPr/>
              </a:p>
            </p:txBody>
          </p:sp>
        </p:grpSp>
        <p:grpSp>
          <p:nvGrpSpPr>
            <p:cNvPr id="21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促进学生成长</a:t>
                </a:r>
                <a:endParaRPr/>
              </a:p>
            </p:txBody>
          </p:sp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教师职业道德高尚，有利于学生品德培养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教师职业道德败坏，学生品德受损</a:t>
                </a:r>
                <a:endParaRPr/>
              </a:p>
            </p:txBody>
          </p:sp>
        </p:grpSp>
        <p:grpSp>
          <p:nvGrpSpPr>
            <p:cNvPr id="21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保障教育公平</a:t>
                </a:r>
                <a:endParaRPr/>
              </a:p>
            </p:txBody>
          </p:sp>
          <p:sp>
            <p:nvSpPr>
              <p:cNvPr id="21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教师职业道德水平高，教育公平性强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教师职业道德水平低，教育公平性弱</a:t>
                </a:r>
                <a:endParaRPr/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教师职业道德的实践意义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教师职业道德的具体要求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尊重学生个性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尊重学生兴趣爱好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尊重学生思维方式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尊重学生价值观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关注学生需求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关注学生学习方法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关注学生生活困难</a:t>
                </a:r>
                <a:endParaRPr/>
              </a:p>
            </p:txBody>
          </p:sp>
          <p:pic>
            <p:nvPicPr>
              <p:cNvPr id="23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促进学生全面发展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培养学生品德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培养学生智力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培养学生体育</a:t>
                </a:r>
                <a:endParaRPr/>
              </a:p>
            </p:txBody>
          </p:sp>
          <p:pic>
            <p:nvPicPr>
              <p:cNvPr id="23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尊重学生，关爱学生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忠诚教育事业</a:t>
                </a:r>
                <a:endParaRPr/>
              </a:p>
            </p:txBody>
          </p:sp>
          <p:sp>
            <p:nvSpPr>
              <p:cNvPr id="24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忠诚党的教育事业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忠诚国家教育事业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忠诚人民教育事业</a:t>
                </a:r>
                <a:endParaRPr/>
              </a:p>
            </p:txBody>
          </p:sp>
        </p:grpSp>
        <p:grpSp>
          <p:nvGrpSpPr>
            <p:cNvPr id="24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热爱教学工作</a:t>
                </a:r>
                <a:endParaRPr/>
              </a:p>
            </p:txBody>
          </p:sp>
          <p:sp>
            <p:nvSpPr>
              <p:cNvPr id="24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热爱教学内容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热爱教学方法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热爱教学对象</a:t>
                </a:r>
                <a:endParaRPr/>
              </a:p>
            </p:txBody>
          </p:sp>
        </p:grpSp>
        <p:grpSp>
          <p:nvGrpSpPr>
            <p:cNvPr id="24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履行教书育人职责</a:t>
                </a:r>
                <a:endParaRPr/>
              </a:p>
            </p:txBody>
          </p:sp>
          <p:sp>
            <p:nvSpPr>
              <p:cNvPr id="25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传授知识技能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培养学生品德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提高学生综合素质</a:t>
                </a:r>
                <a:endParaRPr/>
              </a:p>
            </p:txBody>
          </p: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爱岗敬业，教书育人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严谨治学，追求卓越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5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勤奋好学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勤奋学习新知识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勤奋研究教学方法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勤奋提高自身素质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求真务实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实事求是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踏实肯干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追求卓越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创新进取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勇于进取</a:t>
                </a:r>
                <a:endParaRPr/>
              </a:p>
            </p:txBody>
          </p:sp>
          <p:pic>
            <p:nvPicPr>
              <p:cNvPr id="2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教师职业道德的培养与提升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定期开展教师职业道德培训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加强教师职业道德教育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加强对教师的培训和教育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表彰优秀教师职业道德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惩罚教师职业道德败坏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建立教师职业道德激励机制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弘扬尊师重道的传统美德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树立师德榜样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营造良好的师德氛围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教师职业道德的培养途径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https://d.book118.com/278056031066006041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教师职业道德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2024-09-20T07:55:49.832</cp:lastPrinted>
  <dcterms:created xsi:type="dcterms:W3CDTF">2024-09-19T23:55:49Z</dcterms:created>
  <dcterms:modified xsi:type="dcterms:W3CDTF">2024-09-19T23:55:51Z</dcterms:modified>
</cp:coreProperties>
</file>