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5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8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EA692-602A-4E0B-BCE9-F1B00762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A5F29-D666-4528-8F00-89F31D06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94F86-0829-4541-9C7B-53449DF82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D98AF-09C2-4D21-BC48-83B392D67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D88BF-BEB5-4426-B4DD-5BA0F56E9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7B93C-4575-49B4-8A90-83FF9232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BDFE9-4448-4CC1-91DB-3AE503443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D2238-2D47-4CD7-9947-207DD0FDC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26ED8-EB79-445E-9BC5-21CA025B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025F0-27DA-4067-945F-C962491B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19A00-2C89-4E1E-A789-4D064FAD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551" r:id="rId2"/>
    <p:sldLayoutId id="2147492552" r:id="rId3"/>
    <p:sldLayoutId id="2147492553" r:id="rId4"/>
    <p:sldLayoutId id="2147492554" r:id="rId5"/>
    <p:sldLayoutId id="2147492555" r:id="rId6"/>
    <p:sldLayoutId id="2147492556" r:id="rId7"/>
    <p:sldLayoutId id="2147492557" r:id="rId8"/>
    <p:sldLayoutId id="2147492558" r:id="rId9"/>
    <p:sldLayoutId id="2147492559" r:id="rId10"/>
    <p:sldLayoutId id="21474925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20" Type="http://schemas.openxmlformats.org/officeDocument/2006/relationships/tags" Target="../tags/tag257.xml" /><Relationship Id="rId21" Type="http://schemas.openxmlformats.org/officeDocument/2006/relationships/tags" Target="../tags/tag258.xml" /><Relationship Id="rId22" Type="http://schemas.openxmlformats.org/officeDocument/2006/relationships/tags" Target="../tags/tag259.xml" /><Relationship Id="rId23" Type="http://schemas.openxmlformats.org/officeDocument/2006/relationships/tags" Target="../tags/tag260.xml" /><Relationship Id="rId24" Type="http://schemas.openxmlformats.org/officeDocument/2006/relationships/tags" Target="../tags/tag261.xml" /><Relationship Id="rId25" Type="http://schemas.openxmlformats.org/officeDocument/2006/relationships/tags" Target="../tags/tag262.xml" /><Relationship Id="rId26" Type="http://schemas.openxmlformats.org/officeDocument/2006/relationships/tags" Target="../tags/tag263.xml" /><Relationship Id="rId27" Type="http://schemas.openxmlformats.org/officeDocument/2006/relationships/image" Target="../media/image1.png" /><Relationship Id="rId28" Type="http://schemas.openxmlformats.org/officeDocument/2006/relationships/tags" Target="../tags/tag264.xml" /><Relationship Id="rId29" Type="http://schemas.openxmlformats.org/officeDocument/2006/relationships/image" Target="../media/image2.png" /><Relationship Id="rId3" Type="http://schemas.openxmlformats.org/officeDocument/2006/relationships/tags" Target="../tags/tag240.xml" /><Relationship Id="rId30" Type="http://schemas.openxmlformats.org/officeDocument/2006/relationships/tags" Target="../tags/tag265.xml" /><Relationship Id="rId31" Type="http://schemas.openxmlformats.org/officeDocument/2006/relationships/image" Target="../media/image3.png" /><Relationship Id="rId32" Type="http://schemas.openxmlformats.org/officeDocument/2006/relationships/tags" Target="../tags/tag266.xml" /><Relationship Id="rId33" Type="http://schemas.openxmlformats.org/officeDocument/2006/relationships/image" Target="../media/image4.png" /><Relationship Id="rId34" Type="http://schemas.openxmlformats.org/officeDocument/2006/relationships/tags" Target="../tags/tag267.xml" /><Relationship Id="rId35" Type="http://schemas.openxmlformats.org/officeDocument/2006/relationships/image" Target="../media/image5.png" /><Relationship Id="rId36" Type="http://schemas.openxmlformats.org/officeDocument/2006/relationships/tags" Target="../tags/tag268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7034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高中生物基因是有遗传效应的DNA片段课件必修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基因的概念和特性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基因的遗传效应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基因与生物性状的关系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基因工程与生物技术应用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人类基因组计划与未来展望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基因的概念和特性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基因的定义</a:t>
            </a:r>
            <a:endParaRPr lang="zh-CN" altLang="en-US"/>
          </a:p>
        </p:txBody>
      </p:sp>
      <p:sp>
        <p:nvSpPr>
          <p:cNvPr id="10492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基因是具有遗传效应的DNA片段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基因在染色体上呈线性排列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基因通过复制、转录、翻译等过程实现遗传信息的传递和表达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基因是生物体遗传信息的基本单位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基因的特性</a:t>
            </a:r>
            <a:endParaRPr lang="zh-CN" altLang="en-US"/>
          </a:p>
        </p:txBody>
      </p:sp>
      <p:sp>
        <p:nvSpPr>
          <p:cNvPr id="10493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基因是DNA分子上的一段序列，具有遗传效应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基因在表达过程中具有选择性，具有选择性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基因在复制过程中保持稳定性，具有稳定性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基因在染色体上呈线性排列，具有方向性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基因与DNA的关系</a:t>
            </a:r>
            <a:endParaRPr lang="zh-CN" altLang="en-US"/>
          </a:p>
        </p:txBody>
      </p:sp>
      <p:sp>
        <p:nvSpPr>
          <p:cNvPr id="10494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基因在DNA上以碱基对的形式存在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基因是DNA上的一段序列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基因是具有遗传效应的DNA片段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基因通过复制、转录、翻译等过程实现遗传效应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基因的遗传效应</a:t>
            </a:r>
            <a:endParaRPr lang="zh-CN" altLang="en-US"/>
          </a:p>
        </p:txBody>
      </p:sp>
      <p:sp>
        <p:nvSpPr>
          <p:cNvPr id="10495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遗传信息的传递</a:t>
            </a:r>
            <a:endParaRPr lang="zh-CN" altLang="en-US"/>
          </a:p>
        </p:txBody>
      </p:sp>
      <p:sp>
        <p:nvSpPr>
          <p:cNvPr id="104958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9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DNA复制：DNA双螺旋解开，两条链分别作为模板，合成两条新的DNA分子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转录：DNA的一条链作为模板，合成RNA分子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翻译：RNA分子作为模板，合成蛋白质分子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遗传信息的传递：DNA复制、转录、翻译的过程，实现了遗传信息的传递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基因表达的调控</a:t>
            </a:r>
            <a:endParaRPr lang="zh-CN" altLang="en-US"/>
          </a:p>
        </p:txBody>
      </p:sp>
      <p:sp>
        <p:nvSpPr>
          <p:cNvPr id="1049644" name="正文"/>
          <p:cNvSpPr txBox="1"/>
          <p:nvPr>
            <p:custDataLst>
              <p:tags r:id="rId2"/>
            </p:custDataLst>
          </p:nvPr>
        </p:nvSpPr>
        <p:spPr>
          <a:xfrm>
            <a:off x="9087234" y="1590221"/>
            <a:ext cx="2267211" cy="11906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基因表达调控是指基因在细胞中的表达水平受到多种因素的影响，包括环境因素、细胞类型、发育阶段等。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正文"/>
          <p:cNvSpPr txBox="1"/>
          <p:nvPr>
            <p:custDataLst>
              <p:tags r:id="rId3"/>
            </p:custDataLst>
          </p:nvPr>
        </p:nvSpPr>
        <p:spPr>
          <a:xfrm>
            <a:off x="9087234" y="3217581"/>
            <a:ext cx="2267211" cy="11906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转录调控是指通过调控基因的转录过程来影响基因的表达水平，包括启动子、增强子、沉默子等调控元件。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4"/>
            </p:custDataLst>
          </p:nvPr>
        </p:nvSpPr>
        <p:spPr>
          <a:xfrm>
            <a:off x="9087234" y="4810111"/>
            <a:ext cx="2267211" cy="11906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翻译后调控是指通过调控蛋白质的修饰、降解等过程来影响基因的表达水平，包括磷酸化、泛素化、SUMO化等。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5"/>
            </p:custDataLst>
          </p:nvPr>
        </p:nvSpPr>
        <p:spPr>
          <a:xfrm>
            <a:off x="838200" y="4018039"/>
            <a:ext cx="2267211" cy="11906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翻译调控是指通过调控基因的翻译过程来影响基因的表达水平，包括mRNA的稳定性、翻译效率等。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正文"/>
          <p:cNvSpPr txBox="1"/>
          <p:nvPr>
            <p:custDataLst>
              <p:tags r:id="rId6"/>
            </p:custDataLst>
          </p:nvPr>
        </p:nvSpPr>
        <p:spPr>
          <a:xfrm>
            <a:off x="838200" y="2377778"/>
            <a:ext cx="2267211" cy="119068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基因表达调控的主要机制包括转录调控、翻译调控和翻译后调控。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平行四边形 6"/>
          <p:cNvSpPr/>
          <p:nvPr>
            <p:custDataLst>
              <p:tags r:id="rId7"/>
            </p:custDataLst>
          </p:nvPr>
        </p:nvSpPr>
        <p:spPr>
          <a:xfrm rot="16200000">
            <a:off x="4019390" y="5030060"/>
            <a:ext cx="537938" cy="623080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5">
                  <a:lumMod val="85000"/>
                </a:schemeClr>
              </a:gs>
              <a:gs pos="100000">
                <a:schemeClr val="accent5"/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56" name="标题"/>
          <p:cNvSpPr/>
          <p:nvPr>
            <p:custDataLst>
              <p:tags r:id="rId8"/>
            </p:custDataLst>
          </p:nvPr>
        </p:nvSpPr>
        <p:spPr>
          <a:xfrm>
            <a:off x="3974884" y="4735290"/>
            <a:ext cx="3421134" cy="621790"/>
          </a:xfrm>
          <a:prstGeom prst="rect">
            <a:avLst/>
          </a:prstGeom>
          <a:gradFill>
            <a:gsLst>
              <a:gs pos="20000">
                <a:schemeClr val="accent5"/>
              </a:gs>
              <a:gs pos="80000">
                <a:schemeClr val="accent5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58" name="平行四边形 17"/>
          <p:cNvSpPr/>
          <p:nvPr>
            <p:custDataLst>
              <p:tags r:id="rId9"/>
            </p:custDataLst>
          </p:nvPr>
        </p:nvSpPr>
        <p:spPr>
          <a:xfrm rot="16200000" flipV="1">
            <a:off x="7610161" y="4226377"/>
            <a:ext cx="537938" cy="629530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>
                  <a:lumMod val="9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60" name="标题"/>
          <p:cNvSpPr/>
          <p:nvPr>
            <p:custDataLst>
              <p:tags r:id="rId10"/>
            </p:custDataLst>
          </p:nvPr>
        </p:nvSpPr>
        <p:spPr>
          <a:xfrm>
            <a:off x="4772117" y="3934833"/>
            <a:ext cx="3421134" cy="621790"/>
          </a:xfrm>
          <a:prstGeom prst="rect">
            <a:avLst/>
          </a:prstGeom>
          <a:gradFill>
            <a:gsLst>
              <a:gs pos="20000">
                <a:schemeClr val="accent4"/>
              </a:gs>
              <a:gs pos="80000">
                <a:schemeClr val="accent4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62" name="平行四边形 4"/>
          <p:cNvSpPr/>
          <p:nvPr>
            <p:custDataLst>
              <p:tags r:id="rId11"/>
            </p:custDataLst>
          </p:nvPr>
        </p:nvSpPr>
        <p:spPr>
          <a:xfrm rot="16200000">
            <a:off x="4019390" y="3431080"/>
            <a:ext cx="537938" cy="623080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3">
                  <a:lumMod val="85000"/>
                </a:schemeClr>
              </a:gs>
              <a:gs pos="100000">
                <a:schemeClr val="accent3"/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64" name="标题"/>
          <p:cNvSpPr/>
          <p:nvPr>
            <p:custDataLst>
              <p:tags r:id="rId12"/>
            </p:custDataLst>
          </p:nvPr>
        </p:nvSpPr>
        <p:spPr>
          <a:xfrm>
            <a:off x="3974239" y="3134375"/>
            <a:ext cx="3421134" cy="621790"/>
          </a:xfrm>
          <a:prstGeom prst="rect">
            <a:avLst/>
          </a:prstGeom>
          <a:gradFill>
            <a:gsLst>
              <a:gs pos="20000">
                <a:schemeClr val="accent3"/>
              </a:gs>
              <a:gs pos="80000">
                <a:schemeClr val="accent3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66" name="平行四边形 13"/>
          <p:cNvSpPr/>
          <p:nvPr>
            <p:custDataLst>
              <p:tags r:id="rId13"/>
            </p:custDataLst>
          </p:nvPr>
        </p:nvSpPr>
        <p:spPr>
          <a:xfrm rot="16200000" flipV="1">
            <a:off x="7610161" y="2625462"/>
            <a:ext cx="537938" cy="629530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2">
                  <a:lumMod val="75000"/>
                </a:schemeClr>
              </a:gs>
              <a:gs pos="100000">
                <a:schemeClr val="accent2">
                  <a:lumMod val="9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68" name="标题"/>
          <p:cNvSpPr/>
          <p:nvPr>
            <p:custDataLst>
              <p:tags r:id="rId14"/>
            </p:custDataLst>
          </p:nvPr>
        </p:nvSpPr>
        <p:spPr>
          <a:xfrm>
            <a:off x="4772117" y="2333917"/>
            <a:ext cx="3421779" cy="621790"/>
          </a:xfrm>
          <a:prstGeom prst="rect">
            <a:avLst/>
          </a:prstGeom>
          <a:gradFill>
            <a:gsLst>
              <a:gs pos="20000">
                <a:schemeClr val="accent2"/>
              </a:gs>
              <a:gs pos="80000">
                <a:schemeClr val="accent2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70" name="平行四边形 5"/>
          <p:cNvSpPr/>
          <p:nvPr>
            <p:custDataLst>
              <p:tags r:id="rId15"/>
            </p:custDataLst>
          </p:nvPr>
        </p:nvSpPr>
        <p:spPr>
          <a:xfrm rot="16200000">
            <a:off x="4019390" y="1830165"/>
            <a:ext cx="537938" cy="623080"/>
          </a:xfrm>
          <a:prstGeom prst="parallelogram">
            <a:avLst>
              <a:gd name="adj" fmla="val 47404"/>
            </a:avLst>
          </a:prstGeom>
          <a:gradFill>
            <a:gsLst>
              <a:gs pos="0">
                <a:schemeClr val="accent1"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72" name="标题"/>
          <p:cNvSpPr/>
          <p:nvPr>
            <p:custDataLst>
              <p:tags r:id="rId16"/>
            </p:custDataLst>
          </p:nvPr>
        </p:nvSpPr>
        <p:spPr>
          <a:xfrm>
            <a:off x="3976819" y="1541200"/>
            <a:ext cx="3412749" cy="614050"/>
          </a:xfrm>
          <a:prstGeom prst="rect">
            <a:avLst/>
          </a:prstGeom>
          <a:gradFill>
            <a:gsLst>
              <a:gs pos="20000">
                <a:schemeClr val="accent1"/>
              </a:gs>
              <a:gs pos="80000">
                <a:schemeClr val="accent1">
                  <a:lumMod val="70000"/>
                  <a:lumOff val="30000"/>
                </a:schemeClr>
              </a:gs>
            </a:gsLst>
            <a:lin ang="81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+mn-ea"/>
              </a:rPr>
              <a:t>添加标题</a:t>
            </a:r>
            <a:endParaRPr lang="zh-CN" altLang="en-US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cxnSp>
        <p:nvCxnSpPr>
          <p:cNvPr id="3145743" name="直接连接符 27"/>
          <p:cNvCxnSpPr/>
          <p:nvPr>
            <p:custDataLst>
              <p:tags r:id="rId17"/>
            </p:custDataLst>
          </p:nvPr>
        </p:nvCxnSpPr>
        <p:spPr>
          <a:xfrm>
            <a:off x="7458584" y="1823069"/>
            <a:ext cx="980415" cy="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5" name="直接连接符 28"/>
          <p:cNvCxnSpPr/>
          <p:nvPr>
            <p:custDataLst>
              <p:tags r:id="rId18"/>
            </p:custDataLst>
          </p:nvPr>
        </p:nvCxnSpPr>
        <p:spPr>
          <a:xfrm>
            <a:off x="7458584" y="3466555"/>
            <a:ext cx="980415" cy="0"/>
          </a:xfrm>
          <a:prstGeom prst="line">
            <a:avLst/>
          </a:prstGeom>
          <a:ln w="9525">
            <a:solidFill>
              <a:schemeClr val="accent3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29"/>
          <p:cNvCxnSpPr/>
          <p:nvPr>
            <p:custDataLst>
              <p:tags r:id="rId19"/>
            </p:custDataLst>
          </p:nvPr>
        </p:nvCxnSpPr>
        <p:spPr>
          <a:xfrm>
            <a:off x="7458584" y="5070050"/>
            <a:ext cx="980415" cy="0"/>
          </a:xfrm>
          <a:prstGeom prst="line">
            <a:avLst/>
          </a:prstGeom>
          <a:ln w="9525">
            <a:solidFill>
              <a:schemeClr val="accent5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674" name="椭圆 32"/>
          <p:cNvSpPr/>
          <p:nvPr>
            <p:custDataLst>
              <p:tags r:id="rId20"/>
            </p:custDataLst>
          </p:nvPr>
        </p:nvSpPr>
        <p:spPr>
          <a:xfrm>
            <a:off x="8508660" y="1625696"/>
            <a:ext cx="394746" cy="394746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  <a:lumOff val="25000"/>
                </a:schemeClr>
              </a:gs>
              <a:gs pos="100000">
                <a:schemeClr val="accent1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cxnSp>
        <p:nvCxnSpPr>
          <p:cNvPr id="3145749" name="直接连接符 34"/>
          <p:cNvCxnSpPr/>
          <p:nvPr>
            <p:custDataLst>
              <p:tags r:id="rId21"/>
            </p:custDataLst>
          </p:nvPr>
        </p:nvCxnSpPr>
        <p:spPr>
          <a:xfrm>
            <a:off x="3720105" y="2644812"/>
            <a:ext cx="980415" cy="0"/>
          </a:xfrm>
          <a:prstGeom prst="line">
            <a:avLst/>
          </a:prstGeom>
          <a:ln w="9525">
            <a:solidFill>
              <a:schemeClr val="accent2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51" name="直接连接符 35"/>
          <p:cNvCxnSpPr/>
          <p:nvPr>
            <p:custDataLst>
              <p:tags r:id="rId22"/>
            </p:custDataLst>
          </p:nvPr>
        </p:nvCxnSpPr>
        <p:spPr>
          <a:xfrm>
            <a:off x="3720105" y="4272173"/>
            <a:ext cx="980415" cy="0"/>
          </a:xfrm>
          <a:prstGeom prst="line">
            <a:avLst/>
          </a:prstGeom>
          <a:ln w="9525">
            <a:solidFill>
              <a:schemeClr val="accent4">
                <a:lumMod val="60000"/>
                <a:lumOff val="40000"/>
              </a:schemeClr>
            </a:solidFill>
            <a:prstDash val="dash"/>
            <a:headEnd type="oval" w="sm" len="sm"/>
            <a:tailEnd type="oval" w="sm" len="sm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676" name="椭圆 36"/>
          <p:cNvSpPr/>
          <p:nvPr>
            <p:custDataLst>
              <p:tags r:id="rId23"/>
            </p:custDataLst>
          </p:nvPr>
        </p:nvSpPr>
        <p:spPr>
          <a:xfrm>
            <a:off x="8508660" y="3269182"/>
            <a:ext cx="394746" cy="394746"/>
          </a:xfrm>
          <a:prstGeom prst="ellipse">
            <a:avLst/>
          </a:prstGeom>
          <a:gradFill>
            <a:gsLst>
              <a:gs pos="0">
                <a:schemeClr val="accent3">
                  <a:lumMod val="75000"/>
                  <a:lumOff val="25000"/>
                </a:schemeClr>
              </a:gs>
              <a:gs pos="100000">
                <a:schemeClr val="accent3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sp>
        <p:nvSpPr>
          <p:cNvPr id="1049678" name="椭圆 37"/>
          <p:cNvSpPr/>
          <p:nvPr>
            <p:custDataLst>
              <p:tags r:id="rId24"/>
            </p:custDataLst>
          </p:nvPr>
        </p:nvSpPr>
        <p:spPr>
          <a:xfrm>
            <a:off x="8508660" y="4872677"/>
            <a:ext cx="394746" cy="394746"/>
          </a:xfrm>
          <a:prstGeom prst="ellipse">
            <a:avLst/>
          </a:prstGeom>
          <a:gradFill>
            <a:gsLst>
              <a:gs pos="0">
                <a:schemeClr val="accent5">
                  <a:lumMod val="75000"/>
                  <a:lumOff val="25000"/>
                </a:schemeClr>
              </a:gs>
              <a:gs pos="100000">
                <a:schemeClr val="accent5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sp>
        <p:nvSpPr>
          <p:cNvPr id="1049680" name="椭圆 40"/>
          <p:cNvSpPr/>
          <p:nvPr>
            <p:custDataLst>
              <p:tags r:id="rId25"/>
            </p:custDataLst>
          </p:nvPr>
        </p:nvSpPr>
        <p:spPr>
          <a:xfrm>
            <a:off x="3257633" y="2447439"/>
            <a:ext cx="394746" cy="394746"/>
          </a:xfrm>
          <a:prstGeom prst="ellipse">
            <a:avLst/>
          </a:prstGeom>
          <a:gradFill>
            <a:gsLst>
              <a:gs pos="0">
                <a:schemeClr val="accent2">
                  <a:lumMod val="75000"/>
                  <a:lumOff val="25000"/>
                </a:schemeClr>
              </a:gs>
              <a:gs pos="100000">
                <a:schemeClr val="accent2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sp>
        <p:nvSpPr>
          <p:cNvPr id="1049682" name="椭圆 41"/>
          <p:cNvSpPr/>
          <p:nvPr>
            <p:custDataLst>
              <p:tags r:id="rId26"/>
            </p:custDataLst>
          </p:nvPr>
        </p:nvSpPr>
        <p:spPr>
          <a:xfrm>
            <a:off x="3257633" y="4074800"/>
            <a:ext cx="394746" cy="394746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  <a:lumOff val="25000"/>
                </a:schemeClr>
              </a:gs>
              <a:gs pos="100000">
                <a:schemeClr val="accent4">
                  <a:lumMod val="85000"/>
                  <a:lumOff val="15000"/>
                </a:schemeClr>
              </a:gs>
            </a:gsLst>
            <a:lin ang="2640000" scaled="0"/>
          </a:gradFill>
          <a:ln w="317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sym typeface="+mn-ea"/>
            </a:endParaRPr>
          </a:p>
        </p:txBody>
      </p:sp>
      <p:pic>
        <p:nvPicPr>
          <p:cNvPr id="2097153" name="图片 48" descr="343435383036303b343532343134393bcdb7c4d4b7e7b1a9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8600252" y="3360774"/>
            <a:ext cx="212092" cy="212092"/>
          </a:xfrm>
          <a:prstGeom prst="rect">
            <a:avLst/>
          </a:prstGeom>
        </p:spPr>
      </p:pic>
      <p:pic>
        <p:nvPicPr>
          <p:cNvPr id="2097155" name="图片 108" descr="343439383331313b343532303033303bd2d1b9bad3a6d3c3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3367930" y="2548061"/>
            <a:ext cx="189110" cy="193808"/>
          </a:xfrm>
          <a:prstGeom prst="rect">
            <a:avLst/>
          </a:prstGeom>
          <a:effectLst/>
        </p:spPr>
      </p:pic>
      <p:pic>
        <p:nvPicPr>
          <p:cNvPr id="2097157" name="图片 49" descr="343439383331313b343532303033313bd3a6d3c3c9ccb3c7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8609282" y="4973299"/>
            <a:ext cx="193808" cy="193808"/>
          </a:xfrm>
          <a:prstGeom prst="rect">
            <a:avLst/>
          </a:prstGeom>
          <a:effectLst/>
        </p:spPr>
      </p:pic>
      <p:pic>
        <p:nvPicPr>
          <p:cNvPr id="2097159" name="图片 52" descr="343435383038363b343532323339393bd6b4d0d0d5aad2aa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33"/>
          <a:stretch>
            <a:fillRect/>
          </a:stretch>
        </p:blipFill>
        <p:spPr>
          <a:xfrm>
            <a:off x="3360835" y="4170261"/>
            <a:ext cx="193808" cy="193808"/>
          </a:xfrm>
          <a:prstGeom prst="rect">
            <a:avLst/>
          </a:prstGeom>
          <a:effectLst/>
        </p:spPr>
      </p:pic>
      <p:pic>
        <p:nvPicPr>
          <p:cNvPr id="2097161" name="图形 2" descr="343439383331313b343532303032383bbfcdbba7b9dcc0ed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8600252" y="1717288"/>
            <a:ext cx="212092" cy="21209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基因的突变与进化</a:t>
            </a:r>
            <a:endParaRPr lang="zh-CN" altLang="en-US"/>
          </a:p>
        </p:txBody>
      </p:sp>
      <p:sp>
        <p:nvSpPr>
          <p:cNvPr id="10497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基因突变：DNA序列的改变，导致蛋白质的改变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自然选择：适应环境的基因突变被保留下来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进化：基因突变和自然选择的共同作用，导致生物的进化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基因多样性：基因突变导致生物多样性，有利于生物适应环境变化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基因与生物性状的关系</a:t>
            </a:r>
            <a:endParaRPr lang="zh-CN" altLang="en-US"/>
          </a:p>
        </p:txBody>
      </p:sp>
      <p:sp>
        <p:nvSpPr>
          <p:cNvPr id="10497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https://d.book118.com/278057034060006023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YPE" val="l_h_f"/>
  <p:tag name="KSO_WM_UNIT_VALUE" val="7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15000000596046448,&quot;colorType&quot;:1,&quot;foreColorIndex&quot;:9,&quot;pos&quot;:0,&quot;transparency&quot;:0},{&quot;brightness&quot;:0,&quot;colorType&quot;:1,&quot;foreColorIndex&quot;:9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057_4*l_h_i*1_5_4"/>
  <p:tag name="KSO_WM_UNIT_INDEX" val="1_5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9,&quot;pos&quot;:0.800000011920929,&quot;transparency&quot;:0},{&quot;brightness&quot;:0,&quot;colorType&quot;:1,&quot;foreColorIndex&quot;:9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057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-0.10000000149011612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57_4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8,&quot;pos&quot;:0.800000011920929,&quot;transparency&quot;:0},{&quot;brightness&quot;:0,&quot;colorType&quot;:1,&quot;foreColorIndex&quot;:8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5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15000000596046448,&quot;colorType&quot;:1,&quot;foreColorIndex&quot;:7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57_4*l_h_i*1_3_4"/>
  <p:tag name="KSO_WM_UNIT_INDEX" val="1_3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7,&quot;pos&quot;:0.800000011920929,&quot;transparency&quot;:0},{&quot;brightness&quot;:0,&quot;colorType&quot;:1,&quot;foreColorIndex&quot;:7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5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6,&quot;pos&quot;:0,&quot;transparency&quot;:0},{&quot;brightness&quot;:-0.10000000149011612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57_4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6,&quot;pos&quot;:0.800000011920929,&quot;transparency&quot;:0},{&quot;brightness&quot;:0,&quot;colorType&quot;:1,&quot;foreColorIndex&quot;:6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5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15000000596046448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57_4*l_h_i*1_1_4"/>
  <p:tag name="KSO_WM_UNIT_INDEX" val="1_1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30000001192092896,&quot;colorType&quot;:1,&quot;foreColorIndex&quot;:5,&quot;pos&quot;:0.800000011920929,&quot;transparency&quot;:0},{&quot;brightness&quot;:0,&quot;colorType&quot;:1,&quot;foreColorIndex&quot;:5,&quot;pos&quot;:0.2000000029802322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5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1_2"/>
  <p:tag name="KSO_WM_UNIT_INDEX" val="1_1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3_1"/>
  <p:tag name="KSO_WM_UNIT_INDEX" val="1_3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5_1"/>
  <p:tag name="KSO_WM_UNIT_INDEX" val="1_5_1"/>
  <p:tag name="KSO_WM_UNIT_LAYERLEVEL" val="1_1_1"/>
  <p:tag name="KSO_WM_UNIT_LINE_FORE_SCHEMECOLOR_INDEX" val="9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5,&quot;pos&quot;:0,&quot;transparency&quot;:0},{&quot;brightness&quot;:0.15000000596046448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57_4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2_3"/>
  <p:tag name="KSO_WM_UNIT_INDEX" val="1_2_3"/>
  <p:tag name="KSO_WM_UNIT_LAYERLEVEL" val="1_1_1"/>
  <p:tag name="KSO_WM_UNIT_LINE_FORE_SCHEMECOLOR_INDEX" val="6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4000000059604645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4_2"/>
  <p:tag name="KSO_WM_UNIT_INDEX" val="1_4_2"/>
  <p:tag name="KSO_WM_UNIT_LAYERLEVEL" val="1_1_1"/>
  <p:tag name="KSO_WM_UNIT_LINE_FORE_SCHEMECOLOR_INDEX" val="8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7,&quot;pos&quot;:0,&quot;transparency&quot;:0},{&quot;brightness&quot;:0.15000000596046448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057_4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9,&quot;pos&quot;:0,&quot;transparency&quot;:0},{&quot;brightness&quot;:0.15000000596046448,&quot;colorType&quot;:1,&quot;foreColorIndex&quot;:9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057_4*l_h_i*1_5_2"/>
  <p:tag name="KSO_WM_UNIT_INDEX" val="1_5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6,&quot;pos&quot;:0,&quot;transparency&quot;:0},{&quot;brightness&quot;:0.15000000596046448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057_4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5,&quot;colorType&quot;:1,&quot;foreColorIndex&quot;:8,&quot;pos&quot;:0,&quot;transparency&quot;:0},{&quot;brightness&quot;:0.15000000596046448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57_4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,&quot;colorType&quot;:1,&quot;foreColorIndex&quot;:14,&quot;pos&quot;:0.649999976158142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800000011920929,&quot;rgb&quot;:&quot;#ffffff&quot;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2_4"/>
  <p:tag name="KSO_WM_UNIT_INDEX" val="1_2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5_3"/>
  <p:tag name="KSO_WM_UNIT_INDEX" val="1_5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,&quot;colorType&quot;:1,&quot;foreColorIndex&quot;:14,&quot;pos&quot;:0.800000011920929,&quot;transparency&quot;:0.2000000029802322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,&quot;colorType&quot;:1,&quot;foreColorIndex&quot;:14,&quot;pos&quot;:0.6499999761581421,&quot;transparency&quot;:0.4000000059604645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3,&quot;width&quot;:821.75}"/>
  <p:tag name="KSO_WM_TAG_VERSION" val="3.0"/>
  <p:tag name="KSO_WM_TEMPLATE_CATEGORY" val="diagram"/>
  <p:tag name="KSO_WM_TEMPLATE_INDEX" val="20231057"/>
  <p:tag name="KSO_WM_UNIT_COMPATIBLE" val="0"/>
  <p:tag name="KSO_WM_UNIT_DIAGRAM_ISNUMVISUAL" val="0"/>
  <p:tag name="KSO_WM_UNIT_DIAGRAM_ISREFERUNIT" val="0"/>
  <p:tag name="KSO_WM_UNIT_HIGHLIGHT" val="0"/>
  <p:tag name="KSO_WM_UNIT_ID" val="diagram20231057_4*l_h_i*1_1_3"/>
  <p:tag name="KSO_WM_UNIT_INDEX" val="1_1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宋体</vt:lpstr>
      <vt:lpstr>Office Theme</vt:lpstr>
      <vt:lpstr>高中生物基因是有遗传效应的DNA片段课件必修</vt:lpstr>
      <vt:lpstr>目录</vt:lpstr>
      <vt:lpstr>单击此处添加章节标题</vt:lpstr>
      <vt:lpstr>基因的概念和特性</vt:lpstr>
      <vt:lpstr>基因的定义</vt:lpstr>
      <vt:lpstr>基因的特性</vt:lpstr>
      <vt:lpstr>基因与DNA的关系</vt:lpstr>
      <vt:lpstr>基因的遗传效应</vt:lpstr>
      <vt:lpstr>遗传信息的传递</vt:lpstr>
      <vt:lpstr>基因表达的调控</vt:lpstr>
      <vt:lpstr>基因的突变与进化</vt:lpstr>
      <vt:lpstr>基因与生物性状的关系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2024-08-30T00:19:15.661</cp:lastPrinted>
  <dcterms:created xsi:type="dcterms:W3CDTF">2024-08-29T16:19:15Z</dcterms:created>
  <dcterms:modified xsi:type="dcterms:W3CDTF">2024-08-29T16:19:17Z</dcterms:modified>
</cp:coreProperties>
</file>