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43E5F7-09D7-45B8-9574-6D68C88ACF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6F0C2F-AD42-44F3-BEE6-31A6823E86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E8919C-CA6A-4C02-8023-51DCD60E8D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EC3999-8CCB-4966-AA65-7E5AE23583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FB2E89-9357-4839-84F1-324535568F8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783217-EE32-4EF4-9DE3-57F48082363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EDB16A-C447-4D90-A9DF-6B3A077B667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7489E1-B1ED-4F7A-AE83-4377F46433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DDF1DC-C7A8-452B-AA57-32326A5ED3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6F16D06-5D4B-4502-98D9-A5471100B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305DD3-939E-4B6C-8ED2-868F7B5DF1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806204110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443552" y="5298017"/>
            <a:ext cx="309880" cy="4603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311557" y="3754267"/>
            <a:ext cx="9379662" cy="0"/>
          </a:xfrm>
          <a:prstGeom prst="line">
            <a:avLst/>
          </a:prstGeom>
          <a:ln w="28575">
            <a:solidFill>
              <a:srgbClr val="FFFFFF">
                <a:alpha val="100000"/>
              </a:srgbClr>
            </a:solidFill>
            <a:prstDash val="solid"/>
            <a:headEnd type="none"/>
            <a:tailEnd type="none"/>
          </a:ln>
        </p:spPr>
      </p:cxnSp>
      <p:sp>
        <p:nvSpPr>
          <p:cNvPr id="4" name="AutoShape 4"/>
          <p:cNvSpPr/>
          <p:nvPr/>
        </p:nvSpPr>
        <p:spPr>
          <a:xfrm>
            <a:off x="1311557" y="1950146"/>
            <a:ext cx="9400476" cy="1714909"/>
          </a:xfrm>
          <a:prstGeom prst="rect">
            <a:avLst/>
          </a:prstGeom>
          <a:solidFill>
            <a:srgbClr val="FFFFFF">
              <a:alpha val="19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11557" y="2075454"/>
            <a:ext cx="9400476" cy="146429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950" b="1">
                <a:solidFill>
                  <a:srgbClr val="FFFDFD">
                    <a:alpha val="100000"/>
                  </a:srgbClr>
                </a:solidFill>
                <a:latin typeface="微软雅黑" panose="020b0503020204020204" charset="-122"/>
                <a:ea typeface="微软雅黑" panose="020b0503020204020204" charset="-122"/>
                <a:cs typeface="微软雅黑" panose="020b0503020204020204" charset="-122"/>
              </a:rPr>
              <a:t>规范桥梁施工安全管理程序</a:t>
            </a:r>
            <a:endParaRPr lang="en-US" sz="4950"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6" name="Connector 6"/>
          <p:cNvCxnSpPr/>
          <p:nvPr/>
        </p:nvCxnSpPr>
        <p:spPr>
          <a:xfrm>
            <a:off x="1311557" y="1848443"/>
            <a:ext cx="9379662" cy="0"/>
          </a:xfrm>
          <a:prstGeom prst="line">
            <a:avLst/>
          </a:prstGeom>
          <a:ln w="28575">
            <a:solidFill>
              <a:srgbClr val="FFFFFF">
                <a:alpha val="100000"/>
              </a:srgbClr>
            </a:solidFill>
            <a:prstDash val="solid"/>
            <a:headEnd type="none"/>
            <a:tailEnd type="none"/>
          </a:ln>
        </p:spPr>
      </p:cxnSp>
      <p:sp>
        <p:nvSpPr>
          <p:cNvPr id="7" name="TextBox 7"/>
          <p:cNvSpPr txBox="1"/>
          <p:nvPr/>
        </p:nvSpPr>
        <p:spPr>
          <a:xfrm>
            <a:off x="3399708"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汇报人：</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6155002" y="4301515"/>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2024-01-17</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33375" y="3484033"/>
            <a:ext cx="3881973" cy="1001619"/>
          </a:xfrm>
          <a:prstGeom prst="rect">
            <a:avLst/>
          </a:prstGeom>
          <a:noFill/>
        </p:spPr>
        <p:txBody>
          <a:bodyPr vert="horz" wrap="non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800" b="1">
                <a:solidFill>
                  <a:srgbClr val="FFFFFF">
                    <a:alpha val="100000"/>
                  </a:srgbClr>
                </a:solidFill>
                <a:latin typeface="微软雅黑" panose="020b0503020204020204" charset="-122"/>
                <a:ea typeface="微软雅黑" panose="020b0503020204020204" charset="-122"/>
                <a:cs typeface="微软雅黑" panose="020b0503020204020204" charset="-122"/>
              </a:rPr>
              <a:t>Contents</a:t>
            </a:r>
            <a:endParaRPr lang="en-US" sz="1100"/>
          </a:p>
        </p:txBody>
      </p:sp>
      <p:sp>
        <p:nvSpPr>
          <p:cNvPr id="4" name="AutoShape 4"/>
          <p:cNvSpPr/>
          <p:nvPr/>
        </p:nvSpPr>
        <p:spPr>
          <a:xfrm>
            <a:off x="1258959" y="2520951"/>
            <a:ext cx="2065299" cy="993775"/>
          </a:xfrm>
          <a:prstGeom prst="rect">
            <a:avLst/>
          </a:prstGeom>
          <a:solidFill>
            <a:srgbClr val="FFFFFF">
              <a:alpha val="18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23781" y="2516293"/>
            <a:ext cx="3335655" cy="100584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rgbClr val="FFFFFF">
                    <a:alpha val="100000"/>
                  </a:srgbClr>
                </a:solidFill>
                <a:latin typeface="微软雅黑" panose="020b0503020204020204" charset="-122"/>
                <a:ea typeface="微软雅黑" panose="020b0503020204020204" charset="-122"/>
                <a:cs typeface="微软雅黑" panose="020b0503020204020204" charset="-122"/>
              </a:rPr>
              <a:t>目录</a:t>
            </a:r>
            <a:endParaRPr lang="en-US" sz="48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671623" y="1175236"/>
            <a:ext cx="6516705"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引言</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桥梁施工安全规范概述</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桥梁施工安全管理程序</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施工现场安全管理</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安全事故应急处理</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案例分析</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rPr>
              <a:t>结论与建议</a:t>
            </a:r>
            <a:endParaRPr lang="en-US" sz="2700" b="1">
              <a:solidFill>
                <a:srgbClr val="FFFFFF">
                  <a:alpha val="100000"/>
                </a:srgbClr>
              </a:solidFill>
              <a:highlight>
                <a:srgbClr val="A47575">
                  <a:alpha val="0"/>
                </a:srgbClr>
              </a:highlight>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引言</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r="-1"/>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桥梁作为交通基础设施的重要组成部分，其施工安全对于保障人民生命财产安全、维护社会稳定具有重要意义。然而，由于多种因素的影响，桥梁施工中安全事故频发，给人们的生命财产安全带来了严重威胁。</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rPr>
              <a:t>随着社会经济的发展和城市化进程的加速，桥梁建设规模不断扩大，施工技术难度不断提高，施工安全管理面临着更大的挑战。</a:t>
            </a:r>
            <a:endParaRPr lang="en-US" sz="13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规范桥梁施工安全管理程序，旨在提高桥梁施工安全水平，减少安全事故的发生，保障人民生命财产安全。</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通过规范安全管理程序，可以明确安全管理责任，加强安全监管力度，提高施工人员的安全意识和技能水平，从而有效预防和控制安全风险。</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b="-65"/>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b="-6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规范的施工安全管理程序还有助于提升桥梁建设行业的整体形象和信誉，促进该行业的可持续发展。</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4"/>
          <a:srcRect b="-64"/>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桥梁施工安全规范概述</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b="2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b="2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b="2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安全规范的重要性</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rPr>
              <a:t>保障施工人员生命安全</a:t>
            </a:r>
            <a:endPar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安全规范是保障施工人员生命安全的重要措施，能够降低施工过程中的安全风险。</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rPr>
              <a:t>提高工程质量</a:t>
            </a:r>
            <a:endPar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严格遵守安全规范可以确保施工过程的稳定性和可靠性，从而提高工程质量。</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rPr>
              <a:t>降低工程成本</a:t>
            </a:r>
            <a:endParaRPr lang="en-US" sz="17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安全事故的发生往往会导致工程成本的增加，遵守安全规范可以避免不必要的损失。</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r="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中国根据国情制定了自己的建筑施工安全规范，如《建筑施工安全检查标准》等。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国际标准化组织（ISO）</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ISO制定了一系列关于建筑施工安全的标准，如ISO 22369，被许多国家采纳作为参考。</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美国</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美国各州有自己的建筑安全规范，但总体上遵循OSHA（职业安全与健康管理局）制定的相关规定。</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国内外安全规范比较</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智能化监控</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利用物联网、大数据等技术实现施工过程的实时监控和预警，提高安全管理效率。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绿色施工</a:t>
            </a:r>
            <a:endParaRPr lang="en-US" sz="2325" b="1">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强化环保意识，推广绿色建筑材料和施工方法，降低施工对环境的影响。</a:t>
            </a:r>
            <a:endParaRPr lang="en-US" sz="150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国际化合作</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加强国际间的安全规范交流与合作，借鉴先进的安全管理经验和技术。</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安全规范的发展趋势</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03</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02</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rPr>
              <a:t>01</a:t>
            </a:r>
            <a:endParaRPr lang="en-US" sz="3450" b="1">
              <a:solidFill>
                <a:schemeClr val="accent2">
                  <a:lumMod val="20000"/>
                  <a:lumOff val="80000"/>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桥梁施工安全管理程序</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建立完善的安全管理组织架构，明确各级管理人员职责，确保安全管理工作的有效实施。</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设立专门的安全管理部门，配备足够数量的专职安全管理人员，负责日常安全监督和管理工作。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建立安全责任制，将安全责任层层分解，落实到具体岗位和人员，确保责任到位。</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14" name="Picture 14"/>
          <p:cNvPicPr>
            <a:picLocks noChangeAspect="1"/>
          </p:cNvPicPr>
          <p:nvPr/>
        </p:nvPicPr>
        <p:blipFill>
          <a:blip r:embed="rId2"/>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安全管理组织架构</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r="1"/>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r="-1"/>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制定完善的安全管理制度和操作规程，明确各项安全工作的要求和标准，为安全管理工作提供依据。</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定期对安全管理制度进行审查和更新，确保其始终能反映国家和行业的最新安全要求。</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加强安全管理制度的宣传和培训，提高全体员工的安全意识和安全操作技能。</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安全管理制度建设</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b="32"/>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b="2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b="27"/>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安全管理人员培训</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0" name="TextBox 30"/>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对安全管理人员进行定期培训，提高其安全管理水平和应对突发事件的能力。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1" name="TextBox 31"/>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微软雅黑" panose="020b0503020204020204" charset="-122"/>
                <a:ea typeface="微软雅黑" panose="020b0503020204020204" charset="-122"/>
                <a:cs typeface="微软雅黑" panose="020b0503020204020204" charset="-122"/>
              </a:rPr>
              <a:t>培训内容应涵盖安全法律法规、安全技术、安全设备使用等方面，确保管理人员具备全面的安全管理知识和技能。</a:t>
            </a:r>
            <a:endParaRPr lang="en-US" sz="1425">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鼓励安全管理人员参加专业机构举办的安全管理培训和认证，提升其专业水平。</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4661112" y="2474335"/>
            <a:ext cx="6168948" cy="1714909"/>
          </a:xfrm>
          <a:prstGeom prst="rect">
            <a:avLst/>
          </a:prstGeom>
          <a:solidFill>
            <a:srgbClr val="FFFFFF">
              <a:alpha val="18823"/>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750028" y="2577044"/>
            <a:ext cx="5991116" cy="1509492"/>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rPr>
              <a:t>施工现场安全管理</a:t>
            </a:r>
            <a:endParaRPr lang="en-US" sz="36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1290034" y="2474335"/>
            <a:ext cx="3067716" cy="1714909"/>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rPr>
              <a:t>04</a:t>
            </a:r>
            <a:endParaRPr lang="en-US" sz="9600"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310956" y="2387805"/>
            <a:ext cx="9520123" cy="0"/>
          </a:xfrm>
          <a:prstGeom prst="line">
            <a:avLst/>
          </a:prstGeom>
          <a:ln w="19050">
            <a:solidFill>
              <a:srgbClr val="FFFFFF">
                <a:alpha val="100000"/>
              </a:srgbClr>
            </a:solidFill>
            <a:prstDash val="solid"/>
            <a:headEnd type="none"/>
            <a:tailEnd type="none"/>
          </a:ln>
        </p:spPr>
      </p:cxnSp>
      <p:cxnSp>
        <p:nvCxnSpPr>
          <p:cNvPr id="6" name="Connector 6"/>
          <p:cNvCxnSpPr/>
          <p:nvPr/>
        </p:nvCxnSpPr>
        <p:spPr>
          <a:xfrm>
            <a:off x="1310956" y="4280471"/>
            <a:ext cx="9520123" cy="0"/>
          </a:xfrm>
          <a:prstGeom prst="line">
            <a:avLst/>
          </a:prstGeom>
          <a:ln w="19050">
            <a:solidFill>
              <a:srgbClr val="FFFFFF">
                <a:alpha val="100000"/>
              </a:srgbClr>
            </a:solidFill>
            <a:prstDash val="solid"/>
            <a:headEnd type="none"/>
            <a:tailEnd type="none"/>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微软雅黑" panose="020b0503020204020204" charset="-122"/>
                <a:ea typeface="微软雅黑" panose="020b0503020204020204" charset="-122"/>
                <a:cs typeface="微软雅黑" panose="020b0503020204020204" charset="-122"/>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施工现场安全检查</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TextBox 32"/>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定期安全检查</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rPr>
              <a:t>确保施工现场的安全设施、设备和措施符合相关规定，及时发现并处理安全隐患。</a:t>
            </a:r>
            <a:endPar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4" name="TextBox 34"/>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日常巡查</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5" name="TextBox 35"/>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rPr>
              <a:t>对施工现场进行日常巡查，及时发现并处理日常作业中的安全隐患。</a:t>
            </a:r>
            <a:endPar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6" name="TextBox 36"/>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专项安全检查</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rPr>
              <a:t>针对施工现场的特定环节或设备进行深入的安全检查，如塔吊、脚手架、临时用电等。</a:t>
            </a:r>
            <a:endPar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8" name="TextBox 38"/>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rPr>
              <a:t>验收安全检查</a:t>
            </a:r>
            <a:endParaRPr lang="en-US" sz="17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9" name="TextBox 39"/>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rPr>
              <a:t>在施工项目完成或阶段性完成后，进行验收安全检查，确保施工安全符合要求。</a:t>
            </a:r>
            <a:endParaRPr lang="en-US" sz="1275">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https://d.book118.com/278062041100006035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A0237"/>
      </a:lt1>
      <a:dk2>
        <a:srgbClr val="E4E7FF"/>
      </a:dk2>
      <a:lt2>
        <a:srgbClr val="000000"/>
      </a:lt2>
      <a:accent1>
        <a:srgbClr val="609FFF"/>
      </a:accent1>
      <a:accent2>
        <a:srgbClr val="0F8BFF"/>
      </a:accent2>
      <a:accent3>
        <a:srgbClr val="5A44DF"/>
      </a:accent3>
      <a:accent4>
        <a:srgbClr val="A495FF"/>
      </a:accent4>
      <a:accent5>
        <a:srgbClr val="9AA4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2024-09-14T11:59:15.841</cp:lastPrinted>
  <dcterms:created xsi:type="dcterms:W3CDTF">2024-09-14T03:59:15Z</dcterms:created>
  <dcterms:modified xsi:type="dcterms:W3CDTF">2024-09-14T03:59:17Z</dcterms:modified>
</cp:coreProperties>
</file>