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EA7BB0-FA44-4E01-A0AF-206627F02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49D0DD-96F3-4F58-AD10-C94CA5029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8F703F-56CF-4AFC-AEE0-45316B9B4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982B27-772D-47F2-A8BE-2AC8918F16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2DB311-D7EF-4AF2-82E2-DA9E907E0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5E9DE8-DE1D-4541-89CB-99168B092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16D0BA-D00F-4353-BAC2-7813B924B3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F5CF0D-3D90-41F2-9860-D756F928B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45DC80-AE4E-4373-A615-30EA1AA9E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8765F0-4483-4362-91CF-6B1988DB4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4E30D5-5557-44A3-9316-B0DAEB2DD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07004007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Business English Writing Materials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Fundamentals of Business English Writing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Business English Writing Skills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Common Expressions in Business English Writing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 of Business English Writing Examples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Common Problems and Countermeasures in Business English Writing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125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Fundamentals of Business English Writing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Proofreading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Carefully check your writing for any errors or typos before submitting it, as they can undermine your credibility.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Accuracy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Ensure that the information you provide is precise and accurate, avoiding any possible misunderstandings or ambiguities.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Clarity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Use clear and straightforward language to communicate your ideas effectively, making it easy for your reader to understand your message.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Conciseness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Stick to the point and avoid excessive wordiness or redundancy, using the minimum necessary words to convey your meaning.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Basic Principles of Business English Writing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Formal language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Use formal and impersonal language to maintain a professional tone and avoid any potential misunderstandings.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Stick to the point and avoid beating around the bush, clearly stating your purpose and message in a straightforward manner.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Use precise and specific language to communicate your ideas clearly and accurately, avoiding any vagueness or ambiguity.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Be mindful of your tone and maintain a polite and respectful tone in your writing, as it reflects your professionalism and attitude.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Direct language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Precise language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Polite language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The Language Characteristics of Business English Writing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Font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Use a standard font such as Arial, Calibri, or Times New Roman for a professional appearance.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Choose a font size that is readable yet not too large or small, typically between 10-12 points.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Set the line spacing to be consistent and easy to read, typically 1.5 or double spacing.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Set reasonable margins on all sides of the page to provide ample whitespace and enhance readability.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If necessary, include headers and footers on each page for organizational purposes, including page numbers.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Font size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Margins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Headers and footers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Line spacing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Format Specification for Business English Writing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125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Business English Writing Skills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Catch the reader's attention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Begin with a captivating hook to draw the reader into the content. This could be a relevant statistic, a provocative statement, or a story that sets the context.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Establish the purpose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Clearly state the purpose of the writing, whether it's to inform, persuade, or present arguments. This helps the reader understand what to expect from the document.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Use formal language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Stick to a professional tone and avoid colloquialisms or slang that may not be understood by all readers.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The Opening Techniques of Business English Writing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Briefly review the key points covered in the writing to remind the reader of the main ideas.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Recap the main points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Clearly indicate what the reader should do next, whether it's to make a decision, take action, or seek more information.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Provide a call to action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End on a positive note, emphasizing the benefits of taking action or the value of the information provided.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Maintain a positive tone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Closing Techniques in Business English Writing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91113" y="1349255"/>
            <a:ext cx="1102900" cy="11029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846826" y="1336491"/>
            <a:ext cx="347186" cy="34928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15621" y="1171423"/>
            <a:ext cx="158782" cy="15878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5257991" y="1574521"/>
            <a:ext cx="859155" cy="624840"/>
            <a:chOff x="5257991" y="1574521"/>
            <a:chExt cx="859155" cy="624840"/>
          </a:xfrm>
        </p:grpSpPr>
        <p:sp>
          <p:nvSpPr>
            <p:cNvPr id="6" name="TextBox 6"/>
            <p:cNvSpPr txBox="1"/>
            <p:nvPr/>
          </p:nvSpPr>
          <p:spPr>
            <a:xfrm>
              <a:off x="5257991" y="1574521"/>
              <a:ext cx="8591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01</a:t>
              </a:r>
            </a:p>
          </p:txBody>
        </p:sp>
      </p:grpSp>
      <p:sp>
        <p:nvSpPr>
          <p:cNvPr id="7" name="AutoShape 7"/>
          <p:cNvSpPr/>
          <p:nvPr/>
        </p:nvSpPr>
        <p:spPr>
          <a:xfrm>
            <a:off x="5091113" y="3060668"/>
            <a:ext cx="1102900" cy="110499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846826" y="3048000"/>
            <a:ext cx="347186" cy="34928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115621" y="2882837"/>
            <a:ext cx="158782" cy="160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257991" y="3286601"/>
            <a:ext cx="935355" cy="624840"/>
            <a:chOff x="5257991" y="3286601"/>
            <a:chExt cx="935355" cy="624840"/>
          </a:xfrm>
        </p:grpSpPr>
        <p:sp>
          <p:nvSpPr>
            <p:cNvPr id="11" name="TextBox 11"/>
            <p:cNvSpPr txBox="1"/>
            <p:nvPr/>
          </p:nvSpPr>
          <p:spPr>
            <a:xfrm>
              <a:off x="5257991" y="3286601"/>
              <a:ext cx="9353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02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5091113" y="4780407"/>
            <a:ext cx="1102900" cy="11029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846826" y="4767644"/>
            <a:ext cx="347186" cy="34928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115621" y="4602575"/>
            <a:ext cx="158782" cy="15878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257991" y="5005674"/>
            <a:ext cx="935355" cy="624840"/>
            <a:chOff x="5257991" y="5005674"/>
            <a:chExt cx="935355" cy="624840"/>
          </a:xfrm>
        </p:grpSpPr>
        <p:sp>
          <p:nvSpPr>
            <p:cNvPr id="16" name="TextBox 16"/>
            <p:cNvSpPr txBox="1"/>
            <p:nvPr/>
          </p:nvSpPr>
          <p:spPr>
            <a:xfrm>
              <a:off x="5257991" y="5005674"/>
              <a:ext cx="9353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03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1353066" y="1349255"/>
            <a:ext cx="1968722" cy="4629531"/>
            <a:chOff x="1353066" y="1349255"/>
            <a:chExt cx="1968722" cy="4629531"/>
          </a:xfrm>
        </p:grpSpPr>
        <p:sp>
          <p:nvSpPr>
            <p:cNvPr id="18" name="Freeform 18"/>
            <p:cNvSpPr/>
            <p:nvPr/>
          </p:nvSpPr>
          <p:spPr>
            <a:xfrm>
              <a:off x="1956379" y="4609281"/>
              <a:ext cx="827723" cy="1223582"/>
            </a:xfrm>
            <a:custGeom>
              <a:rect l="l" t="t" r="r" b="b"/>
              <a:pathLst>
                <a:path w="277" h="410">
                  <a:moveTo>
                    <a:pt x="277" y="410"/>
                  </a:moveTo>
                  <a:lnTo>
                    <a:pt x="167" y="410"/>
                  </a:lnTo>
                  <a:lnTo>
                    <a:pt x="139" y="105"/>
                  </a:lnTo>
                  <a:lnTo>
                    <a:pt x="110" y="410"/>
                  </a:lnTo>
                  <a:lnTo>
                    <a:pt x="0" y="410"/>
                  </a:lnTo>
                  <a:lnTo>
                    <a:pt x="0" y="0"/>
                  </a:lnTo>
                  <a:lnTo>
                    <a:pt x="277" y="0"/>
                  </a:lnTo>
                  <a:lnTo>
                    <a:pt x="277" y="410"/>
                  </a:lnTo>
                  <a:close/>
                </a:path>
              </a:pathLst>
            </a:custGeom>
            <a:solidFill>
              <a:srgbClr val="38373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725684" y="5635886"/>
              <a:ext cx="609695" cy="342900"/>
            </a:xfrm>
            <a:custGeom>
              <a:rect l="l" t="t" r="r" b="b"/>
              <a:pathLst>
                <a:path w="141" h="79">
                  <a:moveTo>
                    <a:pt x="112" y="17"/>
                  </a:moveTo>
                  <a:cubicBezTo>
                    <a:pt x="130" y="36"/>
                    <a:pt x="141" y="57"/>
                    <a:pt x="109" y="61"/>
                  </a:cubicBezTo>
                  <a:cubicBezTo>
                    <a:pt x="80" y="65"/>
                    <a:pt x="0" y="79"/>
                    <a:pt x="20" y="40"/>
                  </a:cubicBezTo>
                  <a:cubicBezTo>
                    <a:pt x="39" y="3"/>
                    <a:pt x="61" y="0"/>
                    <a:pt x="74" y="0"/>
                  </a:cubicBezTo>
                  <a:cubicBezTo>
                    <a:pt x="86" y="0"/>
                    <a:pt x="102" y="7"/>
                    <a:pt x="112" y="17"/>
                  </a:cubicBezTo>
                  <a:close/>
                </a:path>
              </a:pathLst>
            </a:custGeom>
            <a:solidFill>
              <a:srgbClr val="563A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407293" y="5635886"/>
              <a:ext cx="607504" cy="342900"/>
            </a:xfrm>
            <a:custGeom>
              <a:rect l="l" t="t" r="r" b="b"/>
              <a:pathLst>
                <a:path w="140" h="79">
                  <a:moveTo>
                    <a:pt x="29" y="17"/>
                  </a:moveTo>
                  <a:cubicBezTo>
                    <a:pt x="10" y="36"/>
                    <a:pt x="0" y="57"/>
                    <a:pt x="31" y="61"/>
                  </a:cubicBezTo>
                  <a:cubicBezTo>
                    <a:pt x="60" y="65"/>
                    <a:pt x="140" y="79"/>
                    <a:pt x="120" y="40"/>
                  </a:cubicBezTo>
                  <a:cubicBezTo>
                    <a:pt x="101" y="3"/>
                    <a:pt x="79" y="0"/>
                    <a:pt x="67" y="0"/>
                  </a:cubicBezTo>
                  <a:cubicBezTo>
                    <a:pt x="54" y="0"/>
                    <a:pt x="38" y="7"/>
                    <a:pt x="29" y="17"/>
                  </a:cubicBezTo>
                  <a:close/>
                </a:path>
              </a:pathLst>
            </a:custGeom>
            <a:solidFill>
              <a:srgbClr val="563A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2123638" y="3523241"/>
              <a:ext cx="495395" cy="1115568"/>
            </a:xfrm>
            <a:prstGeom prst="rect">
              <a:avLst/>
            </a:prstGeom>
            <a:solidFill>
              <a:srgbClr val="F4EFE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2314138" y="3546577"/>
              <a:ext cx="97346" cy="110109"/>
            </a:xfrm>
            <a:prstGeom prst="rect">
              <a:avLst/>
            </a:pr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233652" y="3643923"/>
              <a:ext cx="281559" cy="965263"/>
            </a:xfrm>
            <a:custGeom>
              <a:rect l="l" t="t" r="r" b="b"/>
              <a:pathLst>
                <a:path w="94" h="323">
                  <a:moveTo>
                    <a:pt x="34" y="0"/>
                  </a:moveTo>
                  <a:lnTo>
                    <a:pt x="0" y="268"/>
                  </a:lnTo>
                  <a:lnTo>
                    <a:pt x="48" y="323"/>
                  </a:lnTo>
                  <a:lnTo>
                    <a:pt x="94" y="267"/>
                  </a:lnTo>
                  <a:lnTo>
                    <a:pt x="52" y="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1442029" y="4422972"/>
              <a:ext cx="556736" cy="535591"/>
            </a:xfrm>
            <a:custGeom>
              <a:rect l="l" t="t" r="r" b="b"/>
              <a:pathLst>
                <a:path w="128" h="123">
                  <a:moveTo>
                    <a:pt x="48" y="0"/>
                  </a:moveTo>
                  <a:cubicBezTo>
                    <a:pt x="48" y="0"/>
                    <a:pt x="39" y="21"/>
                    <a:pt x="26" y="44"/>
                  </a:cubicBezTo>
                  <a:cubicBezTo>
                    <a:pt x="13" y="66"/>
                    <a:pt x="0" y="89"/>
                    <a:pt x="9" y="94"/>
                  </a:cubicBezTo>
                  <a:cubicBezTo>
                    <a:pt x="18" y="100"/>
                    <a:pt x="35" y="72"/>
                    <a:pt x="35" y="72"/>
                  </a:cubicBezTo>
                  <a:cubicBezTo>
                    <a:pt x="35" y="72"/>
                    <a:pt x="22" y="112"/>
                    <a:pt x="39" y="114"/>
                  </a:cubicBezTo>
                  <a:cubicBezTo>
                    <a:pt x="57" y="117"/>
                    <a:pt x="64" y="81"/>
                    <a:pt x="64" y="81"/>
                  </a:cubicBezTo>
                  <a:cubicBezTo>
                    <a:pt x="64" y="81"/>
                    <a:pt x="60" y="120"/>
                    <a:pt x="78" y="121"/>
                  </a:cubicBezTo>
                  <a:cubicBezTo>
                    <a:pt x="96" y="123"/>
                    <a:pt x="88" y="77"/>
                    <a:pt x="88" y="77"/>
                  </a:cubicBezTo>
                  <a:cubicBezTo>
                    <a:pt x="88" y="77"/>
                    <a:pt x="100" y="100"/>
                    <a:pt x="114" y="90"/>
                  </a:cubicBezTo>
                  <a:cubicBezTo>
                    <a:pt x="128" y="80"/>
                    <a:pt x="93" y="55"/>
                    <a:pt x="99" y="29"/>
                  </a:cubicBezTo>
                  <a:lnTo>
                    <a:pt x="48" y="0"/>
                  </a:lnTo>
                  <a:close/>
                </a:path>
              </a:pathLst>
            </a:custGeom>
            <a:solidFill>
              <a:srgbClr val="F9DAB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1598620" y="3538100"/>
              <a:ext cx="582168" cy="1030891"/>
            </a:xfrm>
            <a:custGeom>
              <a:rect l="l" t="t" r="r" b="b"/>
              <a:pathLst>
                <a:path w="134" h="238">
                  <a:moveTo>
                    <a:pt x="119" y="0"/>
                  </a:moveTo>
                  <a:cubicBezTo>
                    <a:pt x="119" y="0"/>
                    <a:pt x="22" y="34"/>
                    <a:pt x="0" y="213"/>
                  </a:cubicBezTo>
                  <a:cubicBezTo>
                    <a:pt x="0" y="213"/>
                    <a:pt x="28" y="236"/>
                    <a:pt x="68" y="238"/>
                  </a:cubicBezTo>
                  <a:cubicBezTo>
                    <a:pt x="68" y="238"/>
                    <a:pt x="84" y="189"/>
                    <a:pt x="102" y="183"/>
                  </a:cubicBezTo>
                  <a:cubicBezTo>
                    <a:pt x="134" y="2"/>
                    <a:pt x="134" y="2"/>
                    <a:pt x="134" y="2"/>
                  </a:cubicBezTo>
                  <a:lnTo>
                    <a:pt x="119" y="0"/>
                  </a:lnTo>
                  <a:close/>
                </a:path>
              </a:pathLst>
            </a:custGeom>
            <a:solidFill>
              <a:srgbClr val="38373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197743" y="3538100"/>
              <a:ext cx="165164" cy="135446"/>
            </a:xfrm>
            <a:custGeom>
              <a:rect l="l" t="t" r="r" b="b"/>
              <a:pathLst>
                <a:path w="55" h="46">
                  <a:moveTo>
                    <a:pt x="55" y="5"/>
                  </a:moveTo>
                  <a:lnTo>
                    <a:pt x="23" y="46"/>
                  </a:lnTo>
                  <a:lnTo>
                    <a:pt x="0" y="0"/>
                  </a:lnTo>
                  <a:lnTo>
                    <a:pt x="55" y="5"/>
                  </a:lnTo>
                  <a:close/>
                </a:path>
              </a:pathLst>
            </a:custGeom>
            <a:solidFill>
              <a:srgbClr val="E2DC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1920375" y="3489427"/>
              <a:ext cx="326041" cy="1166431"/>
            </a:xfrm>
            <a:custGeom>
              <a:rect l="l" t="t" r="r" b="b"/>
              <a:pathLst>
                <a:path w="75" h="269">
                  <a:moveTo>
                    <a:pt x="52" y="0"/>
                  </a:moveTo>
                  <a:cubicBezTo>
                    <a:pt x="52" y="0"/>
                    <a:pt x="0" y="62"/>
                    <a:pt x="6" y="259"/>
                  </a:cubicBezTo>
                  <a:cubicBezTo>
                    <a:pt x="6" y="259"/>
                    <a:pt x="24" y="269"/>
                    <a:pt x="50" y="264"/>
                  </a:cubicBezTo>
                  <a:cubicBezTo>
                    <a:pt x="50" y="264"/>
                    <a:pt x="57" y="102"/>
                    <a:pt x="75" y="0"/>
                  </a:cubicBezTo>
                  <a:lnTo>
                    <a:pt x="52" y="0"/>
                  </a:lnTo>
                  <a:close/>
                </a:path>
              </a:pathLst>
            </a:custGeom>
            <a:solidFill>
              <a:srgbClr val="3F3E3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735429" y="4422972"/>
              <a:ext cx="563118" cy="535591"/>
            </a:xfrm>
            <a:custGeom>
              <a:rect l="l" t="t" r="r" b="b"/>
              <a:pathLst>
                <a:path w="129" h="123">
                  <a:moveTo>
                    <a:pt x="81" y="0"/>
                  </a:moveTo>
                  <a:cubicBezTo>
                    <a:pt x="81" y="0"/>
                    <a:pt x="90" y="21"/>
                    <a:pt x="103" y="44"/>
                  </a:cubicBezTo>
                  <a:cubicBezTo>
                    <a:pt x="116" y="66"/>
                    <a:pt x="129" y="89"/>
                    <a:pt x="120" y="94"/>
                  </a:cubicBezTo>
                  <a:cubicBezTo>
                    <a:pt x="111" y="100"/>
                    <a:pt x="93" y="72"/>
                    <a:pt x="93" y="72"/>
                  </a:cubicBezTo>
                  <a:cubicBezTo>
                    <a:pt x="93" y="72"/>
                    <a:pt x="107" y="112"/>
                    <a:pt x="89" y="114"/>
                  </a:cubicBezTo>
                  <a:cubicBezTo>
                    <a:pt x="72" y="117"/>
                    <a:pt x="65" y="81"/>
                    <a:pt x="65" y="81"/>
                  </a:cubicBezTo>
                  <a:cubicBezTo>
                    <a:pt x="65" y="81"/>
                    <a:pt x="69" y="120"/>
                    <a:pt x="51" y="121"/>
                  </a:cubicBezTo>
                  <a:cubicBezTo>
                    <a:pt x="33" y="123"/>
                    <a:pt x="40" y="77"/>
                    <a:pt x="40" y="77"/>
                  </a:cubicBezTo>
                  <a:cubicBezTo>
                    <a:pt x="40" y="77"/>
                    <a:pt x="29" y="100"/>
                    <a:pt x="15" y="90"/>
                  </a:cubicBezTo>
                  <a:cubicBezTo>
                    <a:pt x="0" y="80"/>
                    <a:pt x="35" y="55"/>
                    <a:pt x="29" y="29"/>
                  </a:cubicBezTo>
                  <a:lnTo>
                    <a:pt x="81" y="0"/>
                  </a:lnTo>
                  <a:close/>
                </a:path>
              </a:pathLst>
            </a:custGeom>
            <a:solidFill>
              <a:srgbClr val="F9DAB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553311" y="3538100"/>
              <a:ext cx="586359" cy="1030891"/>
            </a:xfrm>
            <a:custGeom>
              <a:rect l="l" t="t" r="r" b="b"/>
              <a:pathLst>
                <a:path w="135" h="238">
                  <a:moveTo>
                    <a:pt x="16" y="0"/>
                  </a:moveTo>
                  <a:cubicBezTo>
                    <a:pt x="16" y="0"/>
                    <a:pt x="112" y="34"/>
                    <a:pt x="135" y="213"/>
                  </a:cubicBezTo>
                  <a:cubicBezTo>
                    <a:pt x="135" y="213"/>
                    <a:pt x="106" y="236"/>
                    <a:pt x="67" y="238"/>
                  </a:cubicBezTo>
                  <a:cubicBezTo>
                    <a:pt x="67" y="238"/>
                    <a:pt x="51" y="189"/>
                    <a:pt x="33" y="183"/>
                  </a:cubicBezTo>
                  <a:cubicBezTo>
                    <a:pt x="0" y="2"/>
                    <a:pt x="0" y="2"/>
                    <a:pt x="0" y="2"/>
                  </a:cubicBezTo>
                  <a:lnTo>
                    <a:pt x="16" y="0"/>
                  </a:lnTo>
                  <a:close/>
                </a:path>
              </a:pathLst>
            </a:custGeom>
            <a:solidFill>
              <a:srgbClr val="38373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77670" y="3538100"/>
              <a:ext cx="165164" cy="135446"/>
            </a:xfrm>
            <a:custGeom>
              <a:rect l="l" t="t" r="r" b="b"/>
              <a:pathLst>
                <a:path w="55" h="46">
                  <a:moveTo>
                    <a:pt x="0" y="5"/>
                  </a:moveTo>
                  <a:lnTo>
                    <a:pt x="32" y="46"/>
                  </a:lnTo>
                  <a:lnTo>
                    <a:pt x="55" y="0"/>
                  </a:lnTo>
                  <a:lnTo>
                    <a:pt x="0" y="5"/>
                  </a:lnTo>
                  <a:close/>
                </a:path>
              </a:pathLst>
            </a:custGeom>
            <a:solidFill>
              <a:srgbClr val="E2DC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2494065" y="3489427"/>
              <a:ext cx="326041" cy="1166431"/>
            </a:xfrm>
            <a:custGeom>
              <a:rect l="l" t="t" r="r" b="b"/>
              <a:pathLst>
                <a:path w="75" h="269">
                  <a:moveTo>
                    <a:pt x="23" y="0"/>
                  </a:moveTo>
                  <a:cubicBezTo>
                    <a:pt x="23" y="0"/>
                    <a:pt x="75" y="62"/>
                    <a:pt x="68" y="259"/>
                  </a:cubicBezTo>
                  <a:cubicBezTo>
                    <a:pt x="68" y="259"/>
                    <a:pt x="51" y="269"/>
                    <a:pt x="25" y="264"/>
                  </a:cubicBezTo>
                  <a:cubicBezTo>
                    <a:pt x="25" y="264"/>
                    <a:pt x="18" y="102"/>
                    <a:pt x="0" y="0"/>
                  </a:cubicBezTo>
                  <a:lnTo>
                    <a:pt x="23" y="0"/>
                  </a:lnTo>
                  <a:close/>
                </a:path>
              </a:pathLst>
            </a:custGeom>
            <a:solidFill>
              <a:srgbClr val="3F3E3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1420788" y="1349255"/>
              <a:ext cx="1901000" cy="1293400"/>
            </a:xfrm>
            <a:custGeom>
              <a:rect l="l" t="t" r="r" b="b"/>
              <a:pathLst>
                <a:path w="438" h="297">
                  <a:moveTo>
                    <a:pt x="14" y="295"/>
                  </a:moveTo>
                  <a:cubicBezTo>
                    <a:pt x="14" y="295"/>
                    <a:pt x="0" y="238"/>
                    <a:pt x="10" y="192"/>
                  </a:cubicBezTo>
                  <a:cubicBezTo>
                    <a:pt x="20" y="145"/>
                    <a:pt x="23" y="154"/>
                    <a:pt x="22" y="134"/>
                  </a:cubicBezTo>
                  <a:cubicBezTo>
                    <a:pt x="22" y="134"/>
                    <a:pt x="31" y="139"/>
                    <a:pt x="31" y="145"/>
                  </a:cubicBezTo>
                  <a:cubicBezTo>
                    <a:pt x="31" y="145"/>
                    <a:pt x="56" y="67"/>
                    <a:pt x="119" y="52"/>
                  </a:cubicBezTo>
                  <a:cubicBezTo>
                    <a:pt x="119" y="52"/>
                    <a:pt x="114" y="62"/>
                    <a:pt x="116" y="73"/>
                  </a:cubicBezTo>
                  <a:cubicBezTo>
                    <a:pt x="116" y="73"/>
                    <a:pt x="173" y="0"/>
                    <a:pt x="296" y="15"/>
                  </a:cubicBezTo>
                  <a:cubicBezTo>
                    <a:pt x="296" y="15"/>
                    <a:pt x="281" y="31"/>
                    <a:pt x="285" y="40"/>
                  </a:cubicBezTo>
                  <a:cubicBezTo>
                    <a:pt x="285" y="40"/>
                    <a:pt x="342" y="31"/>
                    <a:pt x="363" y="48"/>
                  </a:cubicBezTo>
                  <a:cubicBezTo>
                    <a:pt x="363" y="48"/>
                    <a:pt x="347" y="61"/>
                    <a:pt x="348" y="69"/>
                  </a:cubicBezTo>
                  <a:cubicBezTo>
                    <a:pt x="348" y="69"/>
                    <a:pt x="393" y="67"/>
                    <a:pt x="422" y="115"/>
                  </a:cubicBezTo>
                  <a:cubicBezTo>
                    <a:pt x="422" y="115"/>
                    <a:pt x="405" y="128"/>
                    <a:pt x="407" y="137"/>
                  </a:cubicBezTo>
                  <a:cubicBezTo>
                    <a:pt x="407" y="137"/>
                    <a:pt x="432" y="147"/>
                    <a:pt x="438" y="171"/>
                  </a:cubicBezTo>
                  <a:cubicBezTo>
                    <a:pt x="438" y="171"/>
                    <a:pt x="413" y="195"/>
                    <a:pt x="412" y="229"/>
                  </a:cubicBezTo>
                  <a:cubicBezTo>
                    <a:pt x="411" y="262"/>
                    <a:pt x="401" y="295"/>
                    <a:pt x="399" y="297"/>
                  </a:cubicBezTo>
                  <a:lnTo>
                    <a:pt x="14" y="295"/>
                  </a:lnTo>
                  <a:close/>
                </a:path>
              </a:pathLst>
            </a:custGeom>
            <a:solidFill>
              <a:srgbClr val="4C453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197743" y="1901800"/>
              <a:ext cx="751523" cy="683704"/>
            </a:xfrm>
            <a:custGeom>
              <a:rect l="l" t="t" r="r" b="b"/>
              <a:pathLst>
                <a:path w="173" h="157">
                  <a:moveTo>
                    <a:pt x="2" y="103"/>
                  </a:moveTo>
                  <a:cubicBezTo>
                    <a:pt x="2" y="103"/>
                    <a:pt x="0" y="14"/>
                    <a:pt x="70" y="0"/>
                  </a:cubicBezTo>
                  <a:cubicBezTo>
                    <a:pt x="70" y="0"/>
                    <a:pt x="53" y="29"/>
                    <a:pt x="56" y="36"/>
                  </a:cubicBezTo>
                  <a:cubicBezTo>
                    <a:pt x="56" y="36"/>
                    <a:pt x="84" y="4"/>
                    <a:pt x="131" y="19"/>
                  </a:cubicBezTo>
                  <a:cubicBezTo>
                    <a:pt x="131" y="19"/>
                    <a:pt x="110" y="24"/>
                    <a:pt x="108" y="35"/>
                  </a:cubicBezTo>
                  <a:cubicBezTo>
                    <a:pt x="108" y="35"/>
                    <a:pt x="169" y="26"/>
                    <a:pt x="173" y="109"/>
                  </a:cubicBezTo>
                  <a:cubicBezTo>
                    <a:pt x="173" y="109"/>
                    <a:pt x="51" y="157"/>
                    <a:pt x="2" y="103"/>
                  </a:cubicBez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1353066" y="2541023"/>
              <a:ext cx="281559" cy="419100"/>
            </a:xfrm>
            <a:custGeom>
              <a:rect l="l" t="t" r="r" b="b"/>
              <a:pathLst>
                <a:path w="65" h="97">
                  <a:moveTo>
                    <a:pt x="65" y="21"/>
                  </a:moveTo>
                  <a:cubicBezTo>
                    <a:pt x="65" y="21"/>
                    <a:pt x="30" y="0"/>
                    <a:pt x="15" y="21"/>
                  </a:cubicBezTo>
                  <a:cubicBezTo>
                    <a:pt x="0" y="43"/>
                    <a:pt x="28" y="82"/>
                    <a:pt x="65" y="97"/>
                  </a:cubicBezTo>
                  <a:lnTo>
                    <a:pt x="65" y="21"/>
                  </a:lnTo>
                  <a:close/>
                </a:path>
              </a:pathLst>
            </a:custGeom>
            <a:solidFill>
              <a:srgbClr val="F4D3B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14797" y="2541023"/>
              <a:ext cx="283655" cy="419100"/>
            </a:xfrm>
            <a:custGeom>
              <a:rect l="l" t="t" r="r" b="b"/>
              <a:pathLst>
                <a:path w="65" h="97">
                  <a:moveTo>
                    <a:pt x="0" y="21"/>
                  </a:moveTo>
                  <a:cubicBezTo>
                    <a:pt x="0" y="21"/>
                    <a:pt x="36" y="0"/>
                    <a:pt x="51" y="21"/>
                  </a:cubicBezTo>
                  <a:cubicBezTo>
                    <a:pt x="65" y="43"/>
                    <a:pt x="38" y="82"/>
                    <a:pt x="0" y="97"/>
                  </a:cubicBezTo>
                  <a:lnTo>
                    <a:pt x="0" y="21"/>
                  </a:lnTo>
                  <a:close/>
                </a:path>
              </a:pathLst>
            </a:custGeom>
            <a:solidFill>
              <a:srgbClr val="F4D3B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439838" y="2111350"/>
              <a:ext cx="1771841" cy="1458563"/>
            </a:xfrm>
            <a:custGeom>
              <a:rect l="l" t="t" r="r" b="b"/>
              <a:pathLst>
                <a:path w="408" h="336">
                  <a:moveTo>
                    <a:pt x="389" y="194"/>
                  </a:moveTo>
                  <a:cubicBezTo>
                    <a:pt x="379" y="175"/>
                    <a:pt x="371" y="170"/>
                    <a:pt x="371" y="118"/>
                  </a:cubicBezTo>
                  <a:cubicBezTo>
                    <a:pt x="371" y="66"/>
                    <a:pt x="346" y="44"/>
                    <a:pt x="346" y="44"/>
                  </a:cubicBezTo>
                  <a:cubicBezTo>
                    <a:pt x="287" y="0"/>
                    <a:pt x="204" y="61"/>
                    <a:pt x="204" y="61"/>
                  </a:cubicBezTo>
                  <a:cubicBezTo>
                    <a:pt x="204" y="61"/>
                    <a:pt x="121" y="0"/>
                    <a:pt x="62" y="44"/>
                  </a:cubicBezTo>
                  <a:cubicBezTo>
                    <a:pt x="62" y="44"/>
                    <a:pt x="37" y="66"/>
                    <a:pt x="37" y="118"/>
                  </a:cubicBezTo>
                  <a:cubicBezTo>
                    <a:pt x="37" y="170"/>
                    <a:pt x="29" y="175"/>
                    <a:pt x="19" y="194"/>
                  </a:cubicBezTo>
                  <a:cubicBezTo>
                    <a:pt x="10" y="214"/>
                    <a:pt x="0" y="336"/>
                    <a:pt x="204" y="336"/>
                  </a:cubicBezTo>
                  <a:cubicBezTo>
                    <a:pt x="408" y="336"/>
                    <a:pt x="399" y="214"/>
                    <a:pt x="389" y="194"/>
                  </a:cubicBezTo>
                  <a:close/>
                </a:path>
              </a:pathLst>
            </a:custGeom>
            <a:solidFill>
              <a:srgbClr val="F9DAB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1837888" y="2761241"/>
              <a:ext cx="171450" cy="175736"/>
            </a:xfrm>
            <a:prstGeom prst="ellipse">
              <a:avLst/>
            </a:pr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1873797" y="2769718"/>
              <a:ext cx="82582" cy="55055"/>
            </a:xfrm>
            <a:custGeom>
              <a:rect l="l" t="t" r="r" b="b"/>
              <a:pathLst>
                <a:path w="19" h="12">
                  <a:moveTo>
                    <a:pt x="18" y="4"/>
                  </a:moveTo>
                  <a:cubicBezTo>
                    <a:pt x="19" y="7"/>
                    <a:pt x="15" y="10"/>
                    <a:pt x="10" y="11"/>
                  </a:cubicBezTo>
                  <a:cubicBezTo>
                    <a:pt x="5" y="12"/>
                    <a:pt x="1" y="11"/>
                    <a:pt x="0" y="8"/>
                  </a:cubicBezTo>
                  <a:cubicBezTo>
                    <a:pt x="0" y="5"/>
                    <a:pt x="3" y="2"/>
                    <a:pt x="8" y="1"/>
                  </a:cubicBezTo>
                  <a:cubicBezTo>
                    <a:pt x="13" y="0"/>
                    <a:pt x="18" y="2"/>
                    <a:pt x="18" y="4"/>
                  </a:cubicBezTo>
                  <a:close/>
                </a:path>
              </a:pathLst>
            </a:custGeom>
            <a:solidFill>
              <a:srgbClr val="E8DF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1757402" y="2549500"/>
              <a:ext cx="334423" cy="112204"/>
            </a:xfrm>
            <a:custGeom>
              <a:rect l="l" t="t" r="r" b="b"/>
              <a:pathLst>
                <a:path w="112" h="38">
                  <a:moveTo>
                    <a:pt x="0" y="9"/>
                  </a:moveTo>
                  <a:lnTo>
                    <a:pt x="0" y="38"/>
                  </a:lnTo>
                  <a:lnTo>
                    <a:pt x="112" y="32"/>
                  </a:lnTo>
                  <a:lnTo>
                    <a:pt x="112" y="0"/>
                  </a:lnTo>
                  <a:lnTo>
                    <a:pt x="0" y="9"/>
                  </a:ln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2608365" y="2761241"/>
              <a:ext cx="175736" cy="175736"/>
            </a:xfrm>
            <a:prstGeom prst="ellipse">
              <a:avLst/>
            </a:pr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640179" y="2769718"/>
              <a:ext cx="84677" cy="55055"/>
            </a:xfrm>
            <a:custGeom>
              <a:rect l="l" t="t" r="r" b="b"/>
              <a:pathLst>
                <a:path w="19" h="12">
                  <a:moveTo>
                    <a:pt x="19" y="4"/>
                  </a:moveTo>
                  <a:cubicBezTo>
                    <a:pt x="19" y="7"/>
                    <a:pt x="16" y="10"/>
                    <a:pt x="11" y="11"/>
                  </a:cubicBezTo>
                  <a:cubicBezTo>
                    <a:pt x="6" y="12"/>
                    <a:pt x="1" y="11"/>
                    <a:pt x="1" y="8"/>
                  </a:cubicBezTo>
                  <a:cubicBezTo>
                    <a:pt x="0" y="5"/>
                    <a:pt x="4" y="2"/>
                    <a:pt x="9" y="1"/>
                  </a:cubicBezTo>
                  <a:cubicBezTo>
                    <a:pt x="13" y="0"/>
                    <a:pt x="18" y="2"/>
                    <a:pt x="19" y="4"/>
                  </a:cubicBezTo>
                  <a:close/>
                </a:path>
              </a:pathLst>
            </a:custGeom>
            <a:solidFill>
              <a:srgbClr val="E8DF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527974" y="2549500"/>
              <a:ext cx="338709" cy="112204"/>
            </a:xfrm>
            <a:custGeom>
              <a:rect l="l" t="t" r="r" b="b"/>
              <a:pathLst>
                <a:path w="114" h="38">
                  <a:moveTo>
                    <a:pt x="114" y="9"/>
                  </a:moveTo>
                  <a:lnTo>
                    <a:pt x="114" y="38"/>
                  </a:lnTo>
                  <a:lnTo>
                    <a:pt x="0" y="32"/>
                  </a:lnTo>
                  <a:lnTo>
                    <a:pt x="0" y="0"/>
                  </a:lnTo>
                  <a:lnTo>
                    <a:pt x="114" y="9"/>
                  </a:ln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2227365" y="2979268"/>
              <a:ext cx="230695" cy="131254"/>
            </a:xfrm>
            <a:custGeom>
              <a:rect l="l" t="t" r="r" b="b"/>
              <a:pathLst>
                <a:path w="52" h="30">
                  <a:moveTo>
                    <a:pt x="0" y="30"/>
                  </a:moveTo>
                  <a:cubicBezTo>
                    <a:pt x="0" y="30"/>
                    <a:pt x="1" y="4"/>
                    <a:pt x="22" y="2"/>
                  </a:cubicBezTo>
                  <a:cubicBezTo>
                    <a:pt x="43" y="0"/>
                    <a:pt x="53" y="27"/>
                    <a:pt x="53" y="27"/>
                  </a:cubicBezTo>
                  <a:cubicBezTo>
                    <a:pt x="53" y="27"/>
                    <a:pt x="39" y="9"/>
                    <a:pt x="23" y="11"/>
                  </a:cubicBezTo>
                  <a:cubicBezTo>
                    <a:pt x="7" y="12"/>
                    <a:pt x="0" y="30"/>
                    <a:pt x="0" y="30"/>
                  </a:cubicBezTo>
                  <a:close/>
                </a:path>
              </a:pathLst>
            </a:custGeom>
            <a:solidFill>
              <a:srgbClr val="EFC4A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2055915" y="3102045"/>
              <a:ext cx="694373" cy="359854"/>
            </a:xfrm>
            <a:custGeom>
              <a:rect l="l" t="t" r="r" b="b"/>
              <a:pathLst>
                <a:path w="160" h="83">
                  <a:moveTo>
                    <a:pt x="0" y="32"/>
                  </a:moveTo>
                  <a:cubicBezTo>
                    <a:pt x="0" y="32"/>
                    <a:pt x="118" y="44"/>
                    <a:pt x="150" y="0"/>
                  </a:cubicBezTo>
                  <a:cubicBezTo>
                    <a:pt x="150" y="0"/>
                    <a:pt x="160" y="83"/>
                    <a:pt x="29" y="68"/>
                  </a:cubicBezTo>
                  <a:cubicBezTo>
                    <a:pt x="29" y="68"/>
                    <a:pt x="30" y="50"/>
                    <a:pt x="0" y="32"/>
                  </a:cubicBezTo>
                  <a:close/>
                </a:path>
              </a:pathLst>
            </a:custGeom>
            <a:solidFill>
              <a:srgbClr val="49202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2240034" y="3298927"/>
              <a:ext cx="349282" cy="116396"/>
            </a:xfrm>
            <a:custGeom>
              <a:rect l="l" t="t" r="r" b="b"/>
              <a:pathLst>
                <a:path w="80" h="27">
                  <a:moveTo>
                    <a:pt x="80" y="10"/>
                  </a:moveTo>
                  <a:cubicBezTo>
                    <a:pt x="63" y="1"/>
                    <a:pt x="47" y="0"/>
                    <a:pt x="27" y="1"/>
                  </a:cubicBezTo>
                  <a:cubicBezTo>
                    <a:pt x="3" y="2"/>
                    <a:pt x="0" y="13"/>
                    <a:pt x="1" y="24"/>
                  </a:cubicBezTo>
                  <a:cubicBezTo>
                    <a:pt x="40" y="27"/>
                    <a:pt x="64" y="20"/>
                    <a:pt x="80" y="10"/>
                  </a:cubicBezTo>
                  <a:close/>
                </a:path>
              </a:pathLst>
            </a:custGeom>
            <a:solidFill>
              <a:srgbClr val="C6504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6" name="TextBox 46"/>
          <p:cNvSpPr txBox="1"/>
          <p:nvPr/>
        </p:nvSpPr>
        <p:spPr>
          <a:xfrm>
            <a:off x="6542983" y="1171423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Introduction paragraph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542983" y="1511132"/>
            <a:ext cx="4495800" cy="1104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Start each paragraph with a topic sentence that clearly states the main idea. This helps guide the reader and ensure they understand the purpose of the paragraph.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6542983" y="2934249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Developing paragraphs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6542983" y="3273958"/>
            <a:ext cx="4495800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Provide detailed information and examples to support the main idea. Use transitional words and phrases to link ideas within paragraphs and create a smooth flow of ideas.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6542983" y="4626808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Conclusion paragraph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6542983" y="4966517"/>
            <a:ext cx="4499225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Wrap up each paragraph with a conclusion that summarizes the main points and reinforces the topic sentence. This helps solidify the message and make it easier for the reader to digest.</a:t>
            </a:r>
          </a:p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Paragraph organization skills in business English writing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125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Common Expressions in Business English Writing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https://d.book118.com/278070040075006033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STSong</vt:lpstr>
      <vt:lpstr>Microsoft Yahei</vt:lpstr>
      <vt:lpstr>PingFang SC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2024-09-11T14:38:02.437</cp:lastPrinted>
  <dcterms:created xsi:type="dcterms:W3CDTF">2024-09-11T06:38:02Z</dcterms:created>
  <dcterms:modified xsi:type="dcterms:W3CDTF">2024-09-11T06:38:04Z</dcterms:modified>
</cp:coreProperties>
</file>