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0693400" cy="756285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A330A-9AE4-4C8B-983C-D62D7485F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16D12-DA8D-40F3-B76F-0FB93D62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3284B-1257-431E-AF1D-3DAAD6C33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BCFC4-C4CC-48D6-91E8-451ACD68E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B004F-F170-44AA-A3AF-91C1CF33E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36281-CB6A-49C2-802D-5013D5C82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933ED-D3A3-4CC4-A5F4-C1CC3C18C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78713-A039-4BC5-9B7C-733421600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8F248-2807-48FB-AB08-71EC797D1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AF5E6-AD15-42F5-A263-A4918D3FB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86ECA-CEF0-4614-A73E-476A4836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7103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460729" y="3860648"/>
            <a:ext cx="4223384" cy="989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8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kern="0" spc="0">
                <a:solidFill>
                  <a:srgbClr val="003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武汉大学中南医院护理部</a:t>
            </a:r>
            <a:endParaRPr lang="SimHei" altLang="SimHei" sz="3000"/>
          </a:p>
          <a:p>
            <a:pPr marL="1523364" algn="l" rtl="0" eaLnBrk="0">
              <a:lnSpc>
                <a:spcPts val="4545"/>
              </a:lnSpc>
            </a:pPr>
            <a:r>
              <a:rPr sz="3000" kern="0" spc="30">
                <a:solidFill>
                  <a:srgbClr val="003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朱小平</a:t>
            </a:r>
            <a:endParaRPr lang="SimHei" altLang="SimHei" sz="3000"/>
          </a:p>
        </p:txBody>
      </p:sp>
      <p:sp>
        <p:nvSpPr>
          <p:cNvPr id="6" name="textbox 6"/>
          <p:cNvSpPr/>
          <p:nvPr/>
        </p:nvSpPr>
        <p:spPr>
          <a:xfrm>
            <a:off x="1581198" y="2180034"/>
            <a:ext cx="7263130" cy="534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9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500" b="1" kern="0" spc="-70">
                <a:solidFill>
                  <a:srgbClr val="0032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甲型</a:t>
            </a:r>
            <a:r>
              <a:rPr sz="3500" b="1" kern="0" spc="-70">
                <a:solidFill>
                  <a:srgbClr val="003265">
                    <a:alpha val="100000"/>
                  </a:srgbClr>
                </a:solidFill>
                <a:latin typeface="Arial"/>
                <a:ea typeface="Arial"/>
                <a:cs typeface="Arial"/>
              </a:rPr>
              <a:t>H1N1</a:t>
            </a:r>
            <a:r>
              <a:rPr sz="3500" b="1" kern="0" spc="-70">
                <a:solidFill>
                  <a:srgbClr val="0032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流感重症与危重病人的护理</a:t>
            </a:r>
            <a:endParaRPr lang="SimHei" altLang="SimHei" sz="35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481292" y="1170728"/>
            <a:ext cx="7666990" cy="3496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600" b="1" kern="0" spc="-27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内容</a:t>
            </a:r>
            <a:endParaRPr lang="SimSun" altLang="SimSun" sz="4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r" rtl="0" eaLnBrk="0">
              <a:lnSpc>
                <a:spcPct val="96000"/>
              </a:lnSpc>
              <a:spcBef>
                <a:spcPts val="1059"/>
              </a:spcBef>
            </a:pPr>
            <a:r>
              <a:rPr sz="3500" b="1" kern="0" spc="7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一、甲型H1N1重症与危重病人的观察</a:t>
            </a:r>
            <a:endParaRPr lang="SimSun" altLang="SimSun" sz="3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417194" algn="l" rtl="0" eaLnBrk="0">
              <a:lnSpc>
                <a:spcPct val="96000"/>
              </a:lnSpc>
              <a:spcBef>
                <a:spcPts val="1058"/>
              </a:spcBef>
            </a:pPr>
            <a:r>
              <a:rPr sz="3500" b="1" kern="0" spc="8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与护理</a:t>
            </a:r>
            <a:endParaRPr lang="SimSun" altLang="SimSun" sz="3500"/>
          </a:p>
          <a:p>
            <a:pPr algn="l" rtl="0" eaLnBrk="0">
              <a:lnSpc>
                <a:spcPct val="184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17194" algn="l" rtl="0" eaLnBrk="0">
              <a:lnSpc>
                <a:spcPct val="96000"/>
              </a:lnSpc>
              <a:spcBef>
                <a:spcPts val="4"/>
              </a:spcBef>
            </a:pPr>
            <a:r>
              <a:rPr sz="3500" b="1" kern="0" spc="7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二、如何保证护理措施落</a:t>
            </a:r>
            <a:r>
              <a:rPr sz="3500" b="1" kern="0" spc="6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</a:t>
            </a:r>
            <a:endParaRPr lang="SimSun" altLang="SimSun" sz="3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2042850" y="2330752"/>
            <a:ext cx="5583554" cy="163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786"/>
              </a:lnSpc>
            </a:pP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甲型</a:t>
            </a: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H1N1</a:t>
            </a:r>
            <a:endParaRPr lang="Times New Roman" altLang="Times New Roman" sz="2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731"/>
              </a:spcBef>
            </a:pPr>
            <a:r>
              <a:rPr sz="24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个案护理</a:t>
            </a:r>
            <a:endParaRPr lang="SimSun" altLang="SimSun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4164965" algn="l" rtl="0" eaLnBrk="0">
              <a:lnSpc>
                <a:spcPct val="97000"/>
              </a:lnSpc>
              <a:spcBef>
                <a:spcPts val="4"/>
              </a:spcBef>
            </a:pPr>
            <a:r>
              <a:rPr sz="24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基础疾病</a:t>
            </a:r>
            <a:endParaRPr lang="SimSun" altLang="SimSun" sz="2400"/>
          </a:p>
        </p:txBody>
      </p:sp>
      <p:sp>
        <p:nvSpPr>
          <p:cNvPr id="16" name="textbox 16"/>
          <p:cNvSpPr/>
          <p:nvPr/>
        </p:nvSpPr>
        <p:spPr>
          <a:xfrm>
            <a:off x="4972003" y="4686320"/>
            <a:ext cx="4147184" cy="1460500"/>
          </a:xfrm>
          <a:prstGeom prst="rect">
            <a:avLst/>
          </a:prstGeom>
          <a:solidFill>
            <a:srgbClr val="A4B4C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algn="l" rtl="0" eaLnBrk="0">
              <a:lnSpc>
                <a:spcPct val="6387"/>
              </a:lnSpc>
            </a:pPr>
            <a:endParaRPr lang="Arial" altLang="Arial" sz="100"/>
          </a:p>
          <a:p>
            <a:pPr marL="73025" algn="l" rtl="0" eaLnBrk="0">
              <a:lnSpc>
                <a:spcPct val="95000"/>
              </a:lnSpc>
            </a:pP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糖尿病</a:t>
            </a:r>
            <a:endParaRPr lang="SimSun" altLang="SimSun" sz="18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98425" algn="l" rtl="0" eaLnBrk="0">
              <a:lnSpc>
                <a:spcPct val="83000"/>
              </a:lnSpc>
              <a:spcBef>
                <a:spcPts val="548"/>
              </a:spcBef>
            </a:pPr>
            <a:r>
              <a:rPr sz="18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呼吸系统疾病：</a:t>
            </a:r>
            <a:r>
              <a:rPr sz="18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COPD</a:t>
            </a:r>
            <a:r>
              <a:rPr sz="18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、支气管哮喘</a:t>
            </a:r>
            <a:endParaRPr lang="SimSun" altLang="SimSun" sz="1800"/>
          </a:p>
          <a:p>
            <a:pPr marL="79375" algn="l" rtl="0" eaLnBrk="0">
              <a:lnSpc>
                <a:spcPts val="4449"/>
              </a:lnSpc>
            </a:pP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心血管疾病</a:t>
            </a:r>
            <a:endParaRPr lang="SimSun" altLang="SimSun" sz="1800"/>
          </a:p>
        </p:txBody>
      </p:sp>
      <p:sp>
        <p:nvSpPr>
          <p:cNvPr id="18" name="textbox 18"/>
          <p:cNvSpPr/>
          <p:nvPr/>
        </p:nvSpPr>
        <p:spPr>
          <a:xfrm>
            <a:off x="1853292" y="957450"/>
            <a:ext cx="4897754" cy="460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甲型H1N1重症病例护理原则：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1243389" y="1055987"/>
            <a:ext cx="6296659" cy="1701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800" b="1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重症病例护理需注意的几个问题</a:t>
            </a:r>
            <a:endParaRPr lang="SimSun" altLang="SimSun" sz="28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algn="r" rtl="0" eaLnBrk="0">
              <a:lnSpc>
                <a:spcPct val="96000"/>
              </a:lnSpc>
            </a:pPr>
            <a:r>
              <a:rPr sz="2800" b="1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警钟长鸣，不放过蛛丝马迹</a:t>
            </a:r>
            <a:endParaRPr lang="SimSun" altLang="SimSun" sz="2800"/>
          </a:p>
        </p:txBody>
      </p:sp>
      <p:sp>
        <p:nvSpPr>
          <p:cNvPr id="24" name="textbox 24"/>
          <p:cNvSpPr/>
          <p:nvPr/>
        </p:nvSpPr>
        <p:spPr>
          <a:xfrm>
            <a:off x="5803867" y="5502178"/>
            <a:ext cx="1191260" cy="567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14"/>
              </a:lnSpc>
            </a:pPr>
            <a:endParaRPr lang="Arial" altLang="Arial" sz="100"/>
          </a:p>
          <a:p>
            <a:pPr marL="462915" indent="-450215" algn="l" rtl="0" eaLnBrk="0">
              <a:lnSpc>
                <a:spcPct val="99000"/>
              </a:lnSpc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应激性高血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糖</a:t>
            </a:r>
            <a:endParaRPr lang="SimSun" altLang="SimSun" sz="1800"/>
          </a:p>
        </p:txBody>
      </p:sp>
      <p:sp>
        <p:nvSpPr>
          <p:cNvPr id="26" name="textbox 26"/>
          <p:cNvSpPr/>
          <p:nvPr/>
        </p:nvSpPr>
        <p:spPr>
          <a:xfrm>
            <a:off x="3895835" y="5492465"/>
            <a:ext cx="1168400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11"/>
              </a:lnSpc>
            </a:pPr>
            <a:endParaRPr lang="Arial" altLang="Arial" sz="100"/>
          </a:p>
          <a:p>
            <a:pPr marL="31115" indent="-18415" algn="l" rtl="0" eaLnBrk="0">
              <a:lnSpc>
                <a:spcPct val="97000"/>
              </a:lnSpc>
            </a:pPr>
            <a:r>
              <a:rPr sz="18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有无休克、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电解质紊乱</a:t>
            </a:r>
            <a:endParaRPr lang="SimSun" altLang="SimSun" sz="1800"/>
          </a:p>
        </p:txBody>
      </p:sp>
      <p:sp>
        <p:nvSpPr>
          <p:cNvPr id="28" name="textbox 28"/>
          <p:cNvSpPr/>
          <p:nvPr/>
        </p:nvSpPr>
        <p:spPr>
          <a:xfrm>
            <a:off x="1993916" y="5465940"/>
            <a:ext cx="1184910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7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意识的变化</a:t>
            </a:r>
            <a:endParaRPr lang="SimSun" altLang="SimSun" sz="1800"/>
          </a:p>
        </p:txBody>
      </p:sp>
      <p:sp>
        <p:nvSpPr>
          <p:cNvPr id="30" name="textbox 30"/>
          <p:cNvSpPr/>
          <p:nvPr/>
        </p:nvSpPr>
        <p:spPr>
          <a:xfrm>
            <a:off x="7832879" y="5524153"/>
            <a:ext cx="1178560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呼吸肌疲劳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1758922" y="1262369"/>
            <a:ext cx="5447029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1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500" b="1" kern="0" spc="-9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甲型</a:t>
            </a:r>
            <a:r>
              <a:rPr sz="3500" b="1" kern="0" spc="-90">
                <a:solidFill>
                  <a:srgbClr val="00326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H1N1</a:t>
            </a:r>
            <a:r>
              <a:rPr sz="3500" b="1" kern="0" spc="-9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危重患者三类表现</a:t>
            </a:r>
            <a:endParaRPr lang="SimSun" altLang="SimSun" sz="3500"/>
          </a:p>
        </p:txBody>
      </p:sp>
      <p:sp>
        <p:nvSpPr>
          <p:cNvPr id="36" name="textbox 36"/>
          <p:cNvSpPr/>
          <p:nvPr/>
        </p:nvSpPr>
        <p:spPr>
          <a:xfrm>
            <a:off x="7471968" y="4858618"/>
            <a:ext cx="1564639" cy="749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6"/>
              </a:lnSpc>
            </a:pPr>
            <a:endParaRPr lang="Arial" altLang="Arial" sz="100"/>
          </a:p>
          <a:p>
            <a:pPr marL="12700" indent="12700" algn="l" rtl="0" eaLnBrk="0">
              <a:lnSpc>
                <a:spcPct val="95000"/>
              </a:lnSpc>
            </a:pPr>
            <a:r>
              <a:rPr sz="2500" b="1" kern="0" spc="-120">
                <a:solidFill>
                  <a:srgbClr val="003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呼吸和胃肠</a:t>
            </a:r>
            <a:r>
              <a:rPr sz="2500" kern="0" spc="30">
                <a:solidFill>
                  <a:srgbClr val="003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100">
                <a:solidFill>
                  <a:srgbClr val="003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道症状并存</a:t>
            </a:r>
            <a:endParaRPr lang="SimSun" altLang="SimSun" sz="2500"/>
          </a:p>
        </p:txBody>
      </p:sp>
      <p:sp>
        <p:nvSpPr>
          <p:cNvPr id="38" name="textbox 38"/>
          <p:cNvSpPr/>
          <p:nvPr/>
        </p:nvSpPr>
        <p:spPr>
          <a:xfrm>
            <a:off x="2347619" y="5737148"/>
            <a:ext cx="1536700" cy="753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1812"/>
              </a:lnSpc>
            </a:pPr>
            <a:endParaRPr lang="Arial" altLang="Arial" sz="100"/>
          </a:p>
          <a:p>
            <a:pPr marL="120650" indent="-107950" algn="l" rtl="0" eaLnBrk="0">
              <a:lnSpc>
                <a:spcPct val="96000"/>
              </a:lnSpc>
            </a:pPr>
            <a:r>
              <a:rPr sz="2500" b="1" kern="0" spc="-140">
                <a:solidFill>
                  <a:srgbClr val="003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以呼吸系统</a:t>
            </a:r>
            <a:r>
              <a:rPr sz="2500" kern="0" spc="10">
                <a:solidFill>
                  <a:srgbClr val="003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40">
                <a:solidFill>
                  <a:srgbClr val="003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症状为主</a:t>
            </a:r>
            <a:endParaRPr lang="SimSun" altLang="SimSun" sz="2500"/>
          </a:p>
        </p:txBody>
      </p:sp>
      <p:sp>
        <p:nvSpPr>
          <p:cNvPr id="40" name="textbox 40"/>
          <p:cNvSpPr/>
          <p:nvPr/>
        </p:nvSpPr>
        <p:spPr>
          <a:xfrm>
            <a:off x="5111791" y="3364770"/>
            <a:ext cx="1276985" cy="782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24"/>
              </a:lnSpc>
            </a:pPr>
            <a:endParaRPr lang="Arial" altLang="Arial" sz="100"/>
          </a:p>
          <a:p>
            <a:pPr marL="44450" algn="l" rtl="0" eaLnBrk="0">
              <a:lnSpc>
                <a:spcPct val="79000"/>
              </a:lnSpc>
            </a:pPr>
            <a:r>
              <a:rPr sz="1500" kern="0" spc="-10">
                <a:solidFill>
                  <a:srgbClr val="FDFD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hH</a:t>
            </a:r>
            <a:endParaRPr lang="Times New Roman" altLang="Times New Roman" sz="1500"/>
          </a:p>
          <a:p>
            <a:pPr algn="l" rtl="0" eaLnBrk="0">
              <a:lnSpc>
                <a:spcPct val="106000"/>
              </a:lnSpc>
            </a:pPr>
            <a:endParaRPr lang="Arial" altLang="Arial" sz="1300"/>
          </a:p>
          <a:p>
            <a:pPr algn="l" rtl="0" eaLnBrk="0">
              <a:lnSpc>
                <a:spcPct val="809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500" kern="0" spc="-40">
                <a:solidFill>
                  <a:srgbClr val="00D55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毒性休克</a:t>
            </a:r>
            <a:endParaRPr lang="SimHei" altLang="SimHei" sz="2500"/>
          </a:p>
        </p:txBody>
      </p:sp>
      <p:sp>
        <p:nvSpPr>
          <p:cNvPr id="42" name="textbox 42"/>
          <p:cNvSpPr/>
          <p:nvPr/>
        </p:nvSpPr>
        <p:spPr>
          <a:xfrm>
            <a:off x="5071760" y="5353909"/>
            <a:ext cx="1259205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776"/>
              </a:lnSpc>
            </a:pPr>
            <a:endParaRPr lang="Arial" altLang="Arial" sz="100"/>
          </a:p>
          <a:p>
            <a:pPr marL="12700" indent="31750" algn="l" rtl="0" eaLnBrk="0">
              <a:lnSpc>
                <a:spcPct val="98000"/>
              </a:lnSpc>
            </a:pPr>
            <a:r>
              <a:rPr sz="2500" b="1" kern="0" spc="-160">
                <a:solidFill>
                  <a:srgbClr val="002F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以胃肠道</a:t>
            </a:r>
            <a:r>
              <a:rPr sz="2500" kern="0" spc="20">
                <a:solidFill>
                  <a:srgbClr val="002F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90">
                <a:solidFill>
                  <a:srgbClr val="002F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症状为主</a:t>
            </a:r>
            <a:endParaRPr lang="SimSun" altLang="SimSun" sz="2500"/>
          </a:p>
        </p:txBody>
      </p:sp>
      <p:sp>
        <p:nvSpPr>
          <p:cNvPr id="44" name="textbox 44"/>
          <p:cNvSpPr/>
          <p:nvPr/>
        </p:nvSpPr>
        <p:spPr>
          <a:xfrm>
            <a:off x="7537482" y="3073379"/>
            <a:ext cx="673100" cy="779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500" kern="0" spc="40">
                <a:solidFill>
                  <a:srgbClr val="FEFE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休克</a:t>
            </a:r>
            <a:endParaRPr lang="SimSun" altLang="SimSun" sz="2500"/>
          </a:p>
          <a:p>
            <a:pPr marL="50165" algn="l" rtl="0" eaLnBrk="0">
              <a:lnSpc>
                <a:spcPct val="77000"/>
              </a:lnSpc>
              <a:spcBef>
                <a:spcPts val="509"/>
              </a:spcBef>
            </a:pPr>
            <a:r>
              <a:rPr sz="2800" kern="0" spc="-30">
                <a:solidFill>
                  <a:srgbClr val="E50063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I0</a:t>
            </a:r>
            <a:endParaRPr lang="Times New Roman" altLang="Times New Roman" sz="2800"/>
          </a:p>
        </p:txBody>
      </p:sp>
      <p:sp>
        <p:nvSpPr>
          <p:cNvPr id="46" name="textbox 46"/>
          <p:cNvSpPr/>
          <p:nvPr/>
        </p:nvSpPr>
        <p:spPr>
          <a:xfrm>
            <a:off x="2362197" y="3999556"/>
            <a:ext cx="1265555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4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500" kern="0" spc="-50">
                <a:solidFill>
                  <a:srgbClr val="FEFE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呼吸衰竭</a:t>
            </a:r>
            <a:endParaRPr lang="SimSun" altLang="SimSun" sz="25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575525" y="2717785"/>
            <a:ext cx="1263639" cy="1269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1504907" y="2254067"/>
            <a:ext cx="6678930" cy="3769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1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kern="0" spc="-4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  </a:t>
            </a:r>
            <a:r>
              <a:rPr sz="1900" b="1" kern="0" spc="-4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护士24小时在病人身边，连续观察和监护，加强治疗和护理</a:t>
            </a:r>
            <a:endParaRPr lang="SimSun" altLang="SimSun" sz="1900"/>
          </a:p>
          <a:p>
            <a:pPr marL="15875" algn="l" rtl="0" eaLnBrk="0">
              <a:lnSpc>
                <a:spcPct val="95000"/>
              </a:lnSpc>
              <a:spcBef>
                <a:spcPts val="1685"/>
              </a:spcBef>
            </a:pPr>
            <a:r>
              <a:rPr sz="1900" b="1" kern="0" spc="-5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</a:t>
            </a:r>
            <a:r>
              <a:rPr sz="1900" kern="0" spc="11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b="1" kern="0" spc="-5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意识状态的监测</a:t>
            </a:r>
            <a:endParaRPr lang="SimSun" altLang="SimSun" sz="1900"/>
          </a:p>
          <a:p>
            <a:pPr marL="12700" algn="l" rtl="0" eaLnBrk="0">
              <a:lnSpc>
                <a:spcPct val="94000"/>
              </a:lnSpc>
              <a:spcBef>
                <a:spcPts val="1694"/>
              </a:spcBef>
            </a:pPr>
            <a:r>
              <a:rPr sz="1900" kern="0" spc="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  </a:t>
            </a:r>
            <a:r>
              <a:rPr sz="1900" b="1" kern="0" spc="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持续监测心电图</a:t>
            </a:r>
            <a:r>
              <a:rPr sz="1900" b="1" kern="0" spc="-1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、心率、血压、血氧饱和度</a:t>
            </a:r>
            <a:endParaRPr lang="SimSun" altLang="SimSun" sz="1900"/>
          </a:p>
          <a:p>
            <a:pPr marL="12700" algn="l" rtl="0" eaLnBrk="0">
              <a:lnSpc>
                <a:spcPct val="95000"/>
              </a:lnSpc>
              <a:spcBef>
                <a:spcPts val="1712"/>
              </a:spcBef>
            </a:pPr>
            <a:r>
              <a:rPr sz="1900" kern="0" spc="-5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</a:t>
            </a:r>
            <a:r>
              <a:rPr sz="1900" kern="0" spc="9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b="1" kern="0" spc="-5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动脉血气监测</a:t>
            </a:r>
            <a:endParaRPr lang="SimSun" altLang="SimSun" sz="1900"/>
          </a:p>
          <a:p>
            <a:pPr marL="15875" indent="-3175" algn="l" rtl="0" eaLnBrk="0">
              <a:lnSpc>
                <a:spcPct val="138000"/>
              </a:lnSpc>
              <a:spcBef>
                <a:spcPts val="1723"/>
              </a:spcBef>
            </a:pPr>
            <a:r>
              <a:rPr sz="1900" kern="0" spc="-5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1900" kern="0" spc="20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b="1" kern="0" spc="-5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水电解质平衡的监测</a:t>
            </a:r>
            <a:r>
              <a:rPr sz="1900" kern="0" spc="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</a:t>
            </a:r>
            <a:r>
              <a:rPr sz="1900" b="1" kern="0" spc="-3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</a:t>
            </a:r>
            <a:r>
              <a:rPr sz="1900" kern="0" spc="17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b="1" kern="0" spc="-3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体温的监测</a:t>
            </a:r>
            <a:endParaRPr lang="SimSun" altLang="SimSun" sz="1900"/>
          </a:p>
          <a:p>
            <a:pPr marL="15875" algn="l" rtl="0" eaLnBrk="0">
              <a:lnSpc>
                <a:spcPct val="95000"/>
              </a:lnSpc>
              <a:spcBef>
                <a:spcPts val="1604"/>
              </a:spcBef>
            </a:pPr>
            <a:r>
              <a:rPr sz="1900" b="1" kern="0" spc="-4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</a:t>
            </a:r>
            <a:r>
              <a:rPr sz="1900" kern="0" spc="9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b="1" kern="0" spc="-4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尿量的观察</a:t>
            </a:r>
            <a:endParaRPr lang="SimSun" altLang="SimSun" sz="1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1900" kern="0" spc="-3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</a:t>
            </a:r>
            <a:r>
              <a:rPr sz="1900" kern="0" spc="170">
                <a:solidFill>
                  <a:srgbClr val="C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b="1" kern="0" spc="-30">
                <a:solidFill>
                  <a:srgbClr val="004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详细的护理记录</a:t>
            </a:r>
            <a:endParaRPr lang="SimSun" altLang="SimSun" sz="1900"/>
          </a:p>
        </p:txBody>
      </p:sp>
      <p:sp>
        <p:nvSpPr>
          <p:cNvPr id="54" name="textbox 54"/>
          <p:cNvSpPr/>
          <p:nvPr/>
        </p:nvSpPr>
        <p:spPr>
          <a:xfrm>
            <a:off x="1251440" y="1079043"/>
            <a:ext cx="6772275" cy="566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3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700" b="1" kern="0" spc="-20">
                <a:solidFill>
                  <a:srgbClr val="004E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危重甲型</a:t>
            </a:r>
            <a:r>
              <a:rPr sz="3700" b="1" kern="0" spc="-20">
                <a:solidFill>
                  <a:srgbClr val="004E9C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HIN1</a:t>
            </a:r>
            <a:r>
              <a:rPr sz="3700" b="1" kern="0" spc="-20">
                <a:solidFill>
                  <a:srgbClr val="004E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病人的观察和监护</a:t>
            </a:r>
            <a:endParaRPr lang="SimSun" altLang="SimSun" sz="37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rect"/>
          <p:cNvSpPr/>
          <p:nvPr/>
        </p:nvSpPr>
        <p:spPr>
          <a:xfrm>
            <a:off x="1212845" y="1974886"/>
            <a:ext cx="8261400" cy="4451342"/>
          </a:xfrm>
          <a:prstGeom prst="rect">
            <a:avLst/>
          </a:prstGeom>
          <a:solidFill>
            <a:srgbClr val="F1DDE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textbox 58"/>
          <p:cNvSpPr/>
          <p:nvPr/>
        </p:nvSpPr>
        <p:spPr>
          <a:xfrm>
            <a:off x="1301732" y="1213899"/>
            <a:ext cx="6773544" cy="3773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55"/>
              </a:lnSpc>
            </a:pPr>
            <a:endParaRPr lang="Arial" altLang="Arial" sz="100"/>
          </a:p>
          <a:p>
            <a:pPr marL="304800" algn="l" rtl="0" eaLnBrk="0">
              <a:lnSpc>
                <a:spcPct val="96000"/>
              </a:lnSpc>
            </a:pPr>
            <a:r>
              <a:rPr sz="3600" b="1" kern="0" spc="20">
                <a:solidFill>
                  <a:srgbClr val="004E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危重甲型</a:t>
            </a:r>
            <a:r>
              <a:rPr sz="3600" b="1" kern="0" spc="20">
                <a:solidFill>
                  <a:srgbClr val="004E9C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H1N1</a:t>
            </a:r>
            <a:r>
              <a:rPr sz="3600" b="1" kern="0" spc="20">
                <a:solidFill>
                  <a:srgbClr val="004E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病人的护理重</a:t>
            </a:r>
            <a:r>
              <a:rPr sz="3600" b="1" kern="0" spc="10">
                <a:solidFill>
                  <a:srgbClr val="004E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</a:t>
            </a:r>
            <a:endParaRPr lang="SimSun" altLang="SimSun" sz="3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879"/>
              </a:spcBef>
            </a:pPr>
            <a:r>
              <a:rPr sz="2900" kern="0" spc="-140">
                <a:solidFill>
                  <a:srgbClr val="C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 </a:t>
            </a:r>
            <a:r>
              <a:rPr sz="2900" b="1" kern="0" spc="-14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2900" b="1" kern="0" spc="-14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、保证气道通畅</a:t>
            </a:r>
            <a:r>
              <a:rPr sz="2900" kern="0" spc="-15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900" b="1" kern="0" spc="-15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(AIRWAY)</a:t>
            </a:r>
            <a:endParaRPr lang="Times New Roman" altLang="Times New Roman" sz="29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905"/>
              </a:spcBef>
            </a:pPr>
            <a:r>
              <a:rPr sz="3000" b="1" kern="0" spc="-2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□  B</a:t>
            </a:r>
            <a:r>
              <a:rPr sz="3000" b="1" kern="0" spc="-2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r>
              <a:rPr sz="3000" kern="0" spc="-2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2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(Breathing)</a:t>
            </a:r>
            <a:endParaRPr lang="Times New Roman" altLang="Times New Roman" sz="30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912"/>
              </a:spcBef>
            </a:pPr>
            <a:r>
              <a:rPr sz="3000" kern="0" spc="-80">
                <a:solidFill>
                  <a:srgbClr val="C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3000" kern="0" spc="350">
                <a:solidFill>
                  <a:srgbClr val="C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8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3000" b="1" kern="0" spc="-8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、循环功能支持和</a:t>
            </a:r>
            <a:r>
              <a:rPr sz="3000" b="1" kern="0" spc="-9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监护</a:t>
            </a:r>
            <a:r>
              <a:rPr sz="3000" kern="0" spc="-9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9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(Circulation)</a:t>
            </a:r>
            <a:endParaRPr lang="Times New Roman" altLang="Times New Roman" sz="3000"/>
          </a:p>
          <a:p>
            <a:pPr algn="l" rtl="0" eaLnBrk="0">
              <a:lnSpc>
                <a:spcPct val="165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3000" kern="0" spc="-100">
                <a:solidFill>
                  <a:srgbClr val="C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 </a:t>
            </a:r>
            <a:r>
              <a:rPr sz="3000" b="1" kern="0" spc="-10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3000" b="1" kern="0" spc="-10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、药物的安全使用</a:t>
            </a:r>
            <a:r>
              <a:rPr sz="3000" kern="0" spc="-100">
                <a:solidFill>
                  <a:srgbClr val="004D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100">
                <a:solidFill>
                  <a:srgbClr val="004D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(Drug)</a:t>
            </a:r>
            <a:endParaRPr lang="Times New Roman" altLang="Times New Roman" sz="3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1257329" y="1797084"/>
            <a:ext cx="4197984" cy="4959350"/>
          </a:xfrm>
          <a:prstGeom prst="rect">
            <a:avLst/>
          </a:prstGeom>
          <a:solidFill>
            <a:srgbClr val="83D5E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3500" algn="l" rtl="0" eaLnBrk="0">
              <a:lnSpc>
                <a:spcPct val="95000"/>
              </a:lnSpc>
              <a:spcBef>
                <a:spcPts val="4"/>
              </a:spcBef>
            </a:pPr>
            <a:r>
              <a:rPr sz="2300" kern="0" spc="220">
                <a:solidFill>
                  <a:srgbClr val="33659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</a:t>
            </a:r>
            <a:r>
              <a:rPr sz="2300" kern="0" spc="860">
                <a:solidFill>
                  <a:srgbClr val="33659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220">
                <a:solidFill>
                  <a:srgbClr val="33659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上呼吸道梗阻常见</a:t>
            </a:r>
            <a:r>
              <a:rPr sz="2300" kern="0" spc="210">
                <a:solidFill>
                  <a:srgbClr val="33659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原因</a:t>
            </a:r>
            <a:endParaRPr lang="SimSun" altLang="SimSun" sz="23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514350" algn="l" rtl="0" eaLnBrk="0">
              <a:lnSpc>
                <a:spcPct val="99000"/>
              </a:lnSpc>
              <a:spcBef>
                <a:spcPts val="666"/>
              </a:spcBef>
            </a:pPr>
            <a:r>
              <a:rPr sz="2200" kern="0" spc="-1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83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1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舌后坠</a:t>
            </a:r>
            <a:endParaRPr lang="SimSun" altLang="SimSun" sz="2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514350" algn="l" rtl="0" eaLnBrk="0">
              <a:lnSpc>
                <a:spcPct val="95000"/>
              </a:lnSpc>
              <a:spcBef>
                <a:spcPts val="691"/>
              </a:spcBef>
            </a:pPr>
            <a:r>
              <a:rPr sz="2300" kern="0" spc="-21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300" kern="0" spc="89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21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异物梗塞</a:t>
            </a:r>
            <a:endParaRPr lang="SimSun" altLang="SimSun" sz="2300"/>
          </a:p>
          <a:p>
            <a:pPr marL="939164" algn="l" rtl="0" eaLnBrk="0">
              <a:lnSpc>
                <a:spcPct val="83000"/>
              </a:lnSpc>
              <a:spcBef>
                <a:spcPts val="1741"/>
              </a:spcBef>
            </a:pPr>
            <a:r>
              <a:rPr sz="2300" kern="0" spc="-5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分泌物梗塞</a:t>
            </a:r>
            <a:endParaRPr lang="SimSun" altLang="SimSun" sz="2300"/>
          </a:p>
          <a:p>
            <a:pPr marL="514350" algn="l" rtl="0" eaLnBrk="0">
              <a:lnSpc>
                <a:spcPts val="4599"/>
              </a:lnSpc>
            </a:pPr>
            <a:r>
              <a:rPr sz="2200" kern="0" spc="-15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喉痉挛</a:t>
            </a:r>
            <a:endParaRPr lang="SimSun" altLang="SimSun" sz="2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514350" algn="l" rtl="0" eaLnBrk="0">
              <a:lnSpc>
                <a:spcPct val="99000"/>
              </a:lnSpc>
              <a:spcBef>
                <a:spcPts val="6"/>
              </a:spcBef>
            </a:pPr>
            <a:r>
              <a:rPr sz="2200" kern="0" spc="-1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咽喉水肿</a:t>
            </a:r>
            <a:endParaRPr lang="SimSun" altLang="SimSun" sz="2200"/>
          </a:p>
        </p:txBody>
      </p:sp>
      <p:sp>
        <p:nvSpPr>
          <p:cNvPr id="64" name="textbox 64"/>
          <p:cNvSpPr/>
          <p:nvPr/>
        </p:nvSpPr>
        <p:spPr>
          <a:xfrm>
            <a:off x="5702255" y="1841478"/>
            <a:ext cx="3950334" cy="4928234"/>
          </a:xfrm>
          <a:prstGeom prst="rect">
            <a:avLst/>
          </a:prstGeom>
          <a:solidFill>
            <a:srgbClr val="B9AFB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564515" indent="-443865" algn="l" rtl="0" eaLnBrk="0">
              <a:lnSpc>
                <a:spcPct val="93000"/>
              </a:lnSpc>
              <a:spcBef>
                <a:spcPts val="4"/>
              </a:spcBef>
            </a:pPr>
            <a:r>
              <a:rPr sz="2300" kern="0" spc="190">
                <a:solidFill>
                  <a:srgbClr val="C9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300" kern="0" spc="870">
                <a:solidFill>
                  <a:srgbClr val="C9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19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下呼吸道梗阻常见原</a:t>
            </a:r>
            <a:r>
              <a:rPr sz="2300" kern="0" spc="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3200" kern="0" spc="-1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因</a:t>
            </a:r>
            <a:endParaRPr lang="SimSun" altLang="SimSun" sz="3200"/>
          </a:p>
          <a:p>
            <a:pPr marL="564515" algn="l" rtl="0" eaLnBrk="0">
              <a:lnSpc>
                <a:spcPct val="95000"/>
              </a:lnSpc>
              <a:spcBef>
                <a:spcPts val="503"/>
              </a:spcBef>
            </a:pPr>
            <a:r>
              <a:rPr sz="2300" kern="0" spc="-20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300" b="1" kern="0" spc="-20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咳嗽反射消失</a:t>
            </a:r>
            <a:endParaRPr lang="SimSun" altLang="SimSun" sz="2300"/>
          </a:p>
          <a:p>
            <a:pPr marL="564515" algn="l" rtl="0" eaLnBrk="0">
              <a:lnSpc>
                <a:spcPct val="95000"/>
              </a:lnSpc>
              <a:spcBef>
                <a:spcPts val="1410"/>
              </a:spcBef>
            </a:pPr>
            <a:r>
              <a:rPr sz="2300" kern="0" spc="-2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300" kern="0" spc="9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22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异物梗塞</a:t>
            </a:r>
            <a:endParaRPr lang="SimSun" altLang="SimSun" sz="2300"/>
          </a:p>
          <a:p>
            <a:pPr marL="564515" algn="l" rtl="0" eaLnBrk="0">
              <a:lnSpc>
                <a:spcPct val="132000"/>
              </a:lnSpc>
              <a:spcBef>
                <a:spcPts val="1232"/>
              </a:spcBef>
            </a:pPr>
            <a:r>
              <a:rPr sz="2200" kern="0" spc="-1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200" b="1" kern="0" spc="-12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分泌物梗塞</a:t>
            </a:r>
            <a:r>
              <a:rPr sz="2200" kern="0" spc="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2100" kern="0" spc="-13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100" kern="0" spc="6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100" kern="0" spc="-13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出血</a:t>
            </a:r>
            <a:endParaRPr lang="SimSun" altLang="SimSun" sz="2100"/>
          </a:p>
          <a:p>
            <a:pPr marL="564515" algn="l" rtl="0" eaLnBrk="0">
              <a:lnSpc>
                <a:spcPct val="87000"/>
              </a:lnSpc>
              <a:spcBef>
                <a:spcPts val="1335"/>
              </a:spcBef>
            </a:pPr>
            <a:r>
              <a:rPr sz="2200" kern="0" spc="-18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86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18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肺炎</a:t>
            </a:r>
            <a:endParaRPr lang="SimSun" altLang="SimSun" sz="2200"/>
          </a:p>
          <a:p>
            <a:pPr marL="564515" algn="l" rtl="0" eaLnBrk="0">
              <a:lnSpc>
                <a:spcPts val="3909"/>
              </a:lnSpc>
            </a:pPr>
            <a:r>
              <a:rPr sz="2200" kern="0" spc="-19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88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19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肿瘤</a:t>
            </a:r>
            <a:endParaRPr lang="SimSun" altLang="SimSun" sz="2200"/>
          </a:p>
          <a:p>
            <a:pPr marL="564515" algn="l" rtl="0" eaLnBrk="0">
              <a:lnSpc>
                <a:spcPct val="95000"/>
              </a:lnSpc>
              <a:spcBef>
                <a:spcPts val="1646"/>
              </a:spcBef>
            </a:pPr>
            <a:r>
              <a:rPr sz="2300" kern="0" spc="-15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300" kern="0" spc="84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15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慢性阻塞性肺疾病</a:t>
            </a:r>
            <a:endParaRPr lang="SimSun" altLang="SimSun" sz="23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564515" algn="l" rtl="0" eaLnBrk="0">
              <a:lnSpc>
                <a:spcPct val="95000"/>
              </a:lnSpc>
              <a:spcBef>
                <a:spcPts val="1"/>
              </a:spcBef>
            </a:pPr>
            <a:r>
              <a:rPr sz="2300" kern="0" spc="-17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300" kern="0" spc="82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170">
                <a:solidFill>
                  <a:srgbClr val="FE00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支气管痉挛</a:t>
            </a:r>
            <a:endParaRPr lang="SimSun" altLang="SimSun" sz="2300"/>
          </a:p>
        </p:txBody>
      </p:sp>
      <p:sp>
        <p:nvSpPr>
          <p:cNvPr id="66" name="textbox 66"/>
          <p:cNvSpPr/>
          <p:nvPr/>
        </p:nvSpPr>
        <p:spPr>
          <a:xfrm>
            <a:off x="1461014" y="903337"/>
            <a:ext cx="3636645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800" b="1" kern="0" spc="-170">
                <a:solidFill>
                  <a:srgbClr val="004E9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A、</a:t>
            </a:r>
            <a:r>
              <a:rPr sz="3800" kern="0" spc="-680">
                <a:solidFill>
                  <a:srgbClr val="004E9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800" b="1" kern="0" spc="-170">
                <a:solidFill>
                  <a:srgbClr val="004E9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保证气道通畅</a:t>
            </a:r>
            <a:endParaRPr lang="SimSun" altLang="SimSun" sz="3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276389" y="884661"/>
            <a:ext cx="4384040" cy="293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86"/>
              </a:lnSpc>
            </a:pPr>
            <a:endParaRPr lang="Arial" altLang="Arial" sz="100"/>
          </a:p>
          <a:p>
            <a:pPr marL="680084" algn="l" rtl="0" eaLnBrk="0">
              <a:lnSpc>
                <a:spcPct val="95000"/>
              </a:lnSpc>
            </a:pPr>
            <a:r>
              <a:rPr sz="3900" b="1" kern="0" spc="-130">
                <a:solidFill>
                  <a:srgbClr val="0032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A、保证气道通畅</a:t>
            </a:r>
            <a:endParaRPr lang="SimSun" altLang="SimSun" sz="39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781"/>
              </a:spcBef>
            </a:pPr>
            <a:r>
              <a:rPr sz="2600" kern="0" spc="-19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102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9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口咽导管</a:t>
            </a:r>
            <a:endParaRPr lang="SimSun" altLang="SimSun" sz="26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788"/>
              </a:spcBef>
            </a:pPr>
            <a:r>
              <a:rPr sz="2600" kern="0" spc="-14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67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4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鼻咽导管</a:t>
            </a:r>
            <a:endParaRPr lang="SimSun" altLang="SimSun" sz="26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algn="l" rtl="0" eaLnBrk="0">
              <a:lnSpc>
                <a:spcPct val="95000"/>
              </a:lnSpc>
              <a:spcBef>
                <a:spcPts val="7"/>
              </a:spcBef>
            </a:pPr>
            <a:r>
              <a:rPr sz="2600" kern="0" spc="9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66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9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气管内插管(经口、</a:t>
            </a:r>
            <a:r>
              <a:rPr sz="2600" kern="0" spc="8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经鼻)</a:t>
            </a:r>
            <a:endParaRPr lang="SimSun" altLang="SimSun" sz="2600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17994" y="4051267"/>
            <a:ext cx="2584487" cy="2546411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378659" y="4044914"/>
            <a:ext cx="2267001" cy="2178101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968548" y="4952986"/>
            <a:ext cx="2203375" cy="2000298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213553" y="1606577"/>
            <a:ext cx="2355863" cy="1816066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235441" y="1682734"/>
            <a:ext cx="2292344" cy="1720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276389" y="4115297"/>
            <a:ext cx="2482214" cy="401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7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600" kern="0" spc="-12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66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2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气管切开置管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079523" y="1119447"/>
            <a:ext cx="7364094" cy="51238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98"/>
              </a:lnSpc>
            </a:pPr>
            <a:endParaRPr lang="Arial" altLang="Arial" sz="100"/>
          </a:p>
          <a:p>
            <a:pPr marL="311150" algn="l" rtl="0" eaLnBrk="0">
              <a:lnSpc>
                <a:spcPct val="96000"/>
              </a:lnSpc>
            </a:pPr>
            <a:r>
              <a:rPr sz="3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A、保证气道通畅</a:t>
            </a:r>
            <a:endParaRPr lang="SimSun" altLang="SimSun" sz="38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813"/>
              </a:spcBef>
            </a:pPr>
            <a:r>
              <a:rPr sz="2700" kern="0" spc="-170">
                <a:solidFill>
                  <a:srgbClr val="C7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700" kern="0" spc="800">
                <a:solidFill>
                  <a:srgbClr val="C7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人工气道病人气道分泌物的清除</a:t>
            </a:r>
            <a:endParaRPr lang="SimSun" altLang="SimSun" sz="2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r" rtl="0" eaLnBrk="0">
              <a:lnSpc>
                <a:spcPct val="95000"/>
              </a:lnSpc>
              <a:spcBef>
                <a:spcPts val="665"/>
              </a:spcBef>
            </a:pPr>
            <a:r>
              <a:rPr sz="2200" kern="0" spc="-4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98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此类病人的痰液特点：大量泡沫痰、大量血性泡沫痰</a:t>
            </a:r>
            <a:endParaRPr lang="SimSun" altLang="SimSun" sz="22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924560" indent="-461644" algn="l" rtl="0" eaLnBrk="0">
              <a:lnSpc>
                <a:spcPct val="122000"/>
              </a:lnSpc>
              <a:spcBef>
                <a:spcPts val="634"/>
              </a:spcBef>
            </a:pPr>
            <a:r>
              <a:rPr sz="2100" kern="0" spc="-9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1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吸痰的三个保证：</a:t>
            </a:r>
            <a:r>
              <a:rPr sz="2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21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</a:t>
            </a:r>
            <a:r>
              <a:rPr sz="2700" b="1" kern="0" spc="60">
                <a:solidFill>
                  <a:srgbClr val="FA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□安全性</a:t>
            </a:r>
            <a:endParaRPr lang="SimSun" altLang="SimSun" sz="2700"/>
          </a:p>
          <a:p>
            <a:pPr marL="925194" algn="l" rtl="0" eaLnBrk="0">
              <a:lnSpc>
                <a:spcPct val="95000"/>
              </a:lnSpc>
              <a:spcBef>
                <a:spcPts val="780"/>
              </a:spcBef>
            </a:pPr>
            <a:r>
              <a:rPr sz="2700" b="1" kern="0" spc="60">
                <a:solidFill>
                  <a:srgbClr val="FA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□无菌性</a:t>
            </a:r>
            <a:endParaRPr lang="SimSun" altLang="SimSun" sz="2700"/>
          </a:p>
          <a:p>
            <a:pPr marL="920114" algn="l" rtl="0" eaLnBrk="0">
              <a:lnSpc>
                <a:spcPct val="95000"/>
              </a:lnSpc>
              <a:spcBef>
                <a:spcPts val="882"/>
              </a:spcBef>
            </a:pPr>
            <a:r>
              <a:rPr sz="2700" kern="0" spc="90">
                <a:solidFill>
                  <a:srgbClr val="FA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□有效性</a:t>
            </a:r>
            <a:endParaRPr lang="SimSun" altLang="SimSun" sz="2700"/>
          </a:p>
          <a:p>
            <a:pPr marL="462915" algn="l" rtl="0" eaLnBrk="0">
              <a:lnSpc>
                <a:spcPct val="94000"/>
              </a:lnSpc>
              <a:spcBef>
                <a:spcPts val="1443"/>
              </a:spcBef>
            </a:pPr>
            <a:r>
              <a:rPr sz="2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9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采取密闭式吸痰</a:t>
            </a:r>
            <a:endParaRPr lang="SimSun" altLang="SimSun" sz="2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462915" algn="l" rtl="0" eaLnBrk="0">
              <a:lnSpc>
                <a:spcPct val="95000"/>
              </a:lnSpc>
              <a:spcBef>
                <a:spcPts val="4"/>
              </a:spcBef>
            </a:pPr>
            <a:r>
              <a:rPr sz="2200" kern="0" spc="-7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108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使病人的开放气道朝向护士对侧</a:t>
            </a:r>
            <a:endParaRPr lang="SimSun" altLang="SimSun" sz="2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1472922" y="766579"/>
            <a:ext cx="6469379" cy="168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5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70">
                <a:solidFill>
                  <a:srgbClr val="0032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带深度标记的双密度可</a:t>
            </a:r>
            <a:r>
              <a:rPr sz="3300" b="1" kern="0" spc="60">
                <a:solidFill>
                  <a:srgbClr val="0032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更换吸痰管</a:t>
            </a:r>
            <a:endParaRPr lang="SimSun" altLang="SimSun" sz="33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774825" algn="l" rtl="0" eaLnBrk="0">
              <a:lnSpc>
                <a:spcPct val="97000"/>
              </a:lnSpc>
              <a:spcBef>
                <a:spcPts val="4"/>
              </a:spcBef>
            </a:pPr>
            <a:r>
              <a:rPr sz="1800" b="1" kern="0" spc="0">
                <a:solidFill>
                  <a:srgbClr val="0031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保护套</a:t>
            </a:r>
            <a:endParaRPr lang="SimSun" altLang="SimSun" sz="1800"/>
          </a:p>
        </p:txBody>
      </p:sp>
      <p:sp>
        <p:nvSpPr>
          <p:cNvPr id="92" name="textbox 92"/>
          <p:cNvSpPr/>
          <p:nvPr/>
        </p:nvSpPr>
        <p:spPr>
          <a:xfrm>
            <a:off x="1317764" y="5886112"/>
            <a:ext cx="1419860" cy="579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87"/>
              </a:lnSpc>
            </a:pPr>
            <a:endParaRPr lang="Arial" altLang="Arial" sz="100"/>
          </a:p>
          <a:p>
            <a:pPr marL="12700" algn="l" rtl="0" eaLnBrk="0">
              <a:lnSpc>
                <a:spcPct val="101000"/>
              </a:lnSpc>
            </a:pPr>
            <a:r>
              <a:rPr sz="1800" b="1" kern="0" spc="1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带安全盖的负</a:t>
            </a:r>
            <a:r>
              <a:rPr sz="1800" kern="0" spc="2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1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压吸引控制阀</a:t>
            </a:r>
            <a:endParaRPr lang="SimSun" altLang="SimSun" sz="1800"/>
          </a:p>
        </p:txBody>
      </p:sp>
      <p:sp>
        <p:nvSpPr>
          <p:cNvPr id="94" name="textbox 94"/>
          <p:cNvSpPr/>
          <p:nvPr/>
        </p:nvSpPr>
        <p:spPr>
          <a:xfrm>
            <a:off x="5829318" y="5757078"/>
            <a:ext cx="1083310" cy="570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07"/>
              </a:lnSpc>
            </a:pPr>
            <a:endParaRPr lang="Arial" altLang="Arial" sz="100"/>
          </a:p>
          <a:p>
            <a:pPr marL="25400" indent="-12700" algn="l" rtl="0" eaLnBrk="0">
              <a:lnSpc>
                <a:spcPct val="99000"/>
              </a:lnSpc>
            </a:pPr>
            <a:r>
              <a:rPr sz="1800" kern="0" spc="270">
                <a:solidFill>
                  <a:srgbClr val="0031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双向旋转</a:t>
            </a:r>
            <a:r>
              <a:rPr sz="1800" kern="0" spc="30">
                <a:solidFill>
                  <a:srgbClr val="0031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10">
                <a:solidFill>
                  <a:srgbClr val="0031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弯管接头</a:t>
            </a:r>
            <a:endParaRPr lang="SimSun" altLang="SimSun" sz="1800"/>
          </a:p>
        </p:txBody>
      </p:sp>
      <p:sp>
        <p:nvSpPr>
          <p:cNvPr id="96" name="textbox 96"/>
          <p:cNvSpPr/>
          <p:nvPr/>
        </p:nvSpPr>
        <p:spPr>
          <a:xfrm>
            <a:off x="8480576" y="4984468"/>
            <a:ext cx="956310" cy="586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b="1" kern="0" spc="10">
                <a:solidFill>
                  <a:srgbClr val="0031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通路转向</a:t>
            </a:r>
            <a:endParaRPr lang="SimSun" altLang="SimSun" sz="1800"/>
          </a:p>
          <a:p>
            <a:pPr marL="364490" algn="l" rtl="0" eaLnBrk="0">
              <a:lnSpc>
                <a:spcPct val="97000"/>
              </a:lnSpc>
              <a:spcBef>
                <a:spcPts val="11"/>
              </a:spcBef>
            </a:pPr>
            <a:r>
              <a:rPr sz="2100" kern="0" spc="-10">
                <a:solidFill>
                  <a:srgbClr val="0031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阀</a:t>
            </a:r>
            <a:endParaRPr lang="SimSun" altLang="SimSun" sz="2100"/>
          </a:p>
        </p:txBody>
      </p:sp>
      <p:sp>
        <p:nvSpPr>
          <p:cNvPr id="98" name="textbox 98"/>
          <p:cNvSpPr/>
          <p:nvPr/>
        </p:nvSpPr>
        <p:spPr>
          <a:xfrm>
            <a:off x="7997984" y="2006293"/>
            <a:ext cx="836930" cy="575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34"/>
              </a:lnSpc>
            </a:pPr>
            <a:endParaRPr lang="Arial" altLang="Arial" sz="100"/>
          </a:p>
          <a:p>
            <a:pPr marL="62230" indent="-50165" algn="l" rtl="0" eaLnBrk="0">
              <a:lnSpc>
                <a:spcPct val="100000"/>
              </a:lnSpc>
            </a:pPr>
            <a:r>
              <a:rPr sz="1800" b="1" kern="0" spc="0">
                <a:solidFill>
                  <a:srgbClr val="0031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滴注/灌</a:t>
            </a:r>
            <a:r>
              <a:rPr sz="1800" kern="0" spc="20">
                <a:solidFill>
                  <a:srgbClr val="0031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90">
                <a:solidFill>
                  <a:srgbClr val="0031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洗接口</a:t>
            </a:r>
            <a:endParaRPr lang="SimSun" altLang="SimSun" sz="1800"/>
          </a:p>
        </p:txBody>
      </p:sp>
      <p:sp>
        <p:nvSpPr>
          <p:cNvPr id="100" name="textbox 100"/>
          <p:cNvSpPr/>
          <p:nvPr/>
        </p:nvSpPr>
        <p:spPr>
          <a:xfrm>
            <a:off x="3676629" y="5812608"/>
            <a:ext cx="65341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95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1800" kern="0" spc="-160">
                <a:solidFill>
                  <a:srgbClr val="002E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保护帽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1854153" y="3076685"/>
            <a:ext cx="6788784" cy="144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8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900" kern="0" spc="-7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900" kern="0" spc="60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9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气道的有创操作和吸痰时，特别要注</a:t>
            </a:r>
            <a:r>
              <a:rPr sz="29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</a:t>
            </a:r>
            <a:endParaRPr lang="SimSun" altLang="SimSun" sz="2900"/>
          </a:p>
          <a:p>
            <a:pPr algn="l" rtl="0" eaLnBrk="0">
              <a:lnSpc>
                <a:spcPct val="19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2038985" algn="l" rtl="0" eaLnBrk="0">
              <a:lnSpc>
                <a:spcPct val="96000"/>
              </a:lnSpc>
              <a:spcBef>
                <a:spcPts val="1"/>
              </a:spcBef>
            </a:pPr>
            <a:r>
              <a:rPr sz="3800" b="1" kern="0" spc="-19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</a:t>
            </a:r>
            <a:r>
              <a:rPr sz="3800" kern="0" spc="47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800" b="1" kern="0" spc="-19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</a:t>
            </a:r>
            <a:r>
              <a:rPr sz="3800" kern="0" spc="59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800" b="1" kern="0" spc="-19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</a:t>
            </a:r>
            <a:r>
              <a:rPr sz="3800" kern="0" spc="36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800" b="1" kern="0" spc="-19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</a:t>
            </a:r>
            <a:endParaRPr lang="SimSun" altLang="SimSun" sz="3800"/>
          </a:p>
        </p:txBody>
      </p:sp>
      <p:sp>
        <p:nvSpPr>
          <p:cNvPr id="106" name="textbox 106"/>
          <p:cNvSpPr/>
          <p:nvPr/>
        </p:nvSpPr>
        <p:spPr>
          <a:xfrm>
            <a:off x="1676429" y="1119447"/>
            <a:ext cx="3631565" cy="582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9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800" b="1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38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、保证气道通畅</a:t>
            </a:r>
            <a:endParaRPr lang="SimSun" altLang="SimSun" sz="3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971520" y="901406"/>
            <a:ext cx="6474459" cy="4895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97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8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38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endParaRPr lang="SimSun" altLang="SimSun" sz="38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791"/>
              </a:spcBef>
            </a:pPr>
            <a:r>
              <a:rPr sz="2600" kern="0" spc="-90">
                <a:solidFill>
                  <a:srgbClr val="C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990">
                <a:solidFill>
                  <a:srgbClr val="C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动脉血气监测、抽取动脉血</a:t>
            </a:r>
            <a:endParaRPr lang="SimSun" altLang="SimSun" sz="26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789"/>
              </a:spcBef>
            </a:pPr>
            <a:r>
              <a:rPr sz="2600" kern="0" spc="-200">
                <a:solidFill>
                  <a:srgbClr val="C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820">
                <a:solidFill>
                  <a:srgbClr val="C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氧气疗法</a:t>
            </a:r>
            <a:endParaRPr lang="SimSun" altLang="SimSun" sz="26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918210" algn="l" rtl="0" eaLnBrk="0">
              <a:lnSpc>
                <a:spcPct val="94000"/>
              </a:lnSpc>
              <a:spcBef>
                <a:spcPts val="667"/>
              </a:spcBef>
            </a:pPr>
            <a:r>
              <a:rPr sz="22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调氧面罩(Venturi):F</a:t>
            </a:r>
            <a:r>
              <a:rPr sz="2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iO</a:t>
            </a:r>
            <a:r>
              <a:rPr sz="2200" b="1" kern="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₂</a:t>
            </a:r>
            <a:r>
              <a:rPr sz="2200" b="1" kern="0" spc="2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</a:t>
            </a:r>
            <a:r>
              <a:rPr sz="2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在26～50%</a:t>
            </a:r>
            <a:endParaRPr lang="SimSun" altLang="SimSun" sz="22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924560" algn="l" rtl="0" eaLnBrk="0">
              <a:lnSpc>
                <a:spcPct val="94000"/>
              </a:lnSpc>
              <a:spcBef>
                <a:spcPts val="664"/>
              </a:spcBef>
            </a:pPr>
            <a:r>
              <a:rPr sz="22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储氧面罩：</a:t>
            </a:r>
            <a:r>
              <a:rPr sz="22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FiO₂</a:t>
            </a:r>
            <a:r>
              <a:rPr sz="22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可在95%以上</a:t>
            </a:r>
            <a:endParaRPr lang="SimSun" altLang="SimSun" sz="2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782"/>
              </a:spcBef>
            </a:pPr>
            <a:r>
              <a:rPr sz="2600" kern="0" spc="-120">
                <a:solidFill>
                  <a:srgbClr val="D3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810">
                <a:solidFill>
                  <a:srgbClr val="D3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无创正压通气</a:t>
            </a:r>
            <a:endParaRPr lang="SimSun" altLang="SimSun" sz="26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algn="l" rtl="0" eaLnBrk="0">
              <a:lnSpc>
                <a:spcPct val="94000"/>
              </a:lnSpc>
              <a:spcBef>
                <a:spcPts val="7"/>
              </a:spcBef>
            </a:pPr>
            <a:r>
              <a:rPr sz="26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600" kern="0" spc="7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有创机械通气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1371560" y="1129865"/>
            <a:ext cx="5445125" cy="5067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31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700" b="1" kern="0" spc="40">
                <a:solidFill>
                  <a:srgbClr val="00326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3700" b="1" kern="0" spc="4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endParaRPr lang="SimSun" altLang="SimSun" sz="37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100000"/>
              </a:lnSpc>
              <a:spcBef>
                <a:spcPts val="815"/>
              </a:spcBef>
            </a:pPr>
            <a:r>
              <a:rPr sz="2700" kern="0" spc="-180">
                <a:solidFill>
                  <a:srgbClr val="C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□</a:t>
            </a:r>
            <a:r>
              <a:rPr sz="2700" kern="0" spc="400">
                <a:solidFill>
                  <a:srgbClr val="C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无创正压通气</a:t>
            </a:r>
            <a:endParaRPr lang="SimSun" altLang="SimSun" sz="2700"/>
          </a:p>
          <a:p>
            <a:pPr marL="469900" algn="l" rtl="0" eaLnBrk="0">
              <a:lnSpc>
                <a:spcPct val="95000"/>
              </a:lnSpc>
              <a:spcBef>
                <a:spcPts val="1392"/>
              </a:spcBef>
            </a:pPr>
            <a:r>
              <a:rPr sz="2200" kern="0" spc="-9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103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9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解释、取得配合</a:t>
            </a:r>
            <a:endParaRPr lang="SimSun" altLang="SimSun" sz="2200"/>
          </a:p>
          <a:p>
            <a:pPr marL="899160" algn="l" rtl="0" eaLnBrk="0">
              <a:lnSpc>
                <a:spcPct val="95000"/>
              </a:lnSpc>
              <a:spcBef>
                <a:spcPts val="1410"/>
              </a:spcBef>
            </a:pPr>
            <a:r>
              <a:rPr sz="2200" b="1" kern="0" spc="3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病人坐位或半坐位</a:t>
            </a:r>
            <a:endParaRPr lang="SimSun" altLang="SimSun" sz="2200"/>
          </a:p>
          <a:p>
            <a:pPr marL="469900" algn="l" rtl="0" eaLnBrk="0">
              <a:lnSpc>
                <a:spcPct val="95000"/>
              </a:lnSpc>
              <a:spcBef>
                <a:spcPts val="1475"/>
              </a:spcBef>
            </a:pPr>
            <a:r>
              <a:rPr sz="2200" kern="0" spc="-6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96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6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面罩贴紧皮肤，不</a:t>
            </a:r>
            <a:r>
              <a:rPr sz="2200" b="1" kern="0" spc="-7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能漏气</a:t>
            </a:r>
            <a:endParaRPr lang="SimSun" altLang="SimSun" sz="2200"/>
          </a:p>
          <a:p>
            <a:pPr marL="937260" indent="-467359" algn="l" rtl="0" eaLnBrk="0">
              <a:lnSpc>
                <a:spcPct val="111000"/>
              </a:lnSpc>
              <a:spcBef>
                <a:spcPts val="1439"/>
              </a:spcBef>
            </a:pPr>
            <a:r>
              <a:rPr sz="2200" kern="0" spc="-5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10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5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观察呼吸频率、呼吸形态、有无</a:t>
            </a:r>
            <a:r>
              <a:rPr sz="2200" kern="0" spc="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2200" b="1" kern="0" spc="-1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呼吸疲劳和意识状态改</a:t>
            </a:r>
            <a:r>
              <a:rPr sz="2200" b="1" kern="0" spc="-2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</a:t>
            </a:r>
            <a:endParaRPr lang="SimSun" altLang="SimSun" sz="2200"/>
          </a:p>
          <a:p>
            <a:pPr marL="469900" algn="l" rtl="0" eaLnBrk="0">
              <a:lnSpc>
                <a:spcPct val="93000"/>
              </a:lnSpc>
              <a:spcBef>
                <a:spcPts val="1657"/>
              </a:spcBef>
            </a:pPr>
            <a:r>
              <a:rPr sz="2200" kern="0" spc="-4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68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4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监测Sp0</a:t>
            </a:r>
            <a:r>
              <a:rPr sz="2200" kern="0" spc="-40">
                <a:solidFill>
                  <a:srgbClr val="00326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₂</a:t>
            </a:r>
            <a:r>
              <a:rPr sz="2200" kern="0" spc="-4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和血气</a:t>
            </a:r>
            <a:endParaRPr lang="SimSun" altLang="SimSun" sz="2200"/>
          </a:p>
          <a:p>
            <a:pPr marL="899160" algn="l" rtl="0" eaLnBrk="0">
              <a:lnSpc>
                <a:spcPct val="83000"/>
              </a:lnSpc>
              <a:spcBef>
                <a:spcPts val="1436"/>
              </a:spcBef>
            </a:pPr>
            <a:r>
              <a:rPr sz="2200" b="1" kern="0" spc="1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备好简易呼吸器、吸引器、</a:t>
            </a:r>
            <a:r>
              <a:rPr sz="2200" b="1" kern="0" spc="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气管</a:t>
            </a:r>
            <a:endParaRPr lang="SimSun" altLang="SimSun" sz="2200"/>
          </a:p>
          <a:p>
            <a:pPr marL="937260" algn="l" rtl="0" eaLnBrk="0">
              <a:lnSpc>
                <a:spcPts val="3349"/>
              </a:lnSpc>
            </a:pPr>
            <a:r>
              <a:rPr sz="2200" b="1" kern="0" spc="-10">
                <a:solidFill>
                  <a:srgbClr val="0032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插管用物、呼吸机</a:t>
            </a:r>
            <a:endParaRPr lang="SimSun" altLang="SimSun" sz="22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1308148" y="1129865"/>
            <a:ext cx="5508625" cy="4542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31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700" b="1" kern="0" spc="40">
                <a:solidFill>
                  <a:srgbClr val="00326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3700" b="1" kern="0" spc="4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endParaRPr lang="SimSun" altLang="SimSun" sz="37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907"/>
              </a:spcBef>
            </a:pPr>
            <a:r>
              <a:rPr sz="3000" kern="0" spc="-90">
                <a:solidFill>
                  <a:srgbClr val="C1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 </a:t>
            </a:r>
            <a:r>
              <a:rPr sz="3000" b="1" kern="0" spc="-9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无创通气→有创通气</a:t>
            </a:r>
            <a:endParaRPr lang="SimSun" altLang="SimSun" sz="3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462915" algn="l" rtl="0" eaLnBrk="0">
              <a:lnSpc>
                <a:spcPct val="95000"/>
              </a:lnSpc>
              <a:spcBef>
                <a:spcPts val="663"/>
              </a:spcBef>
            </a:pPr>
            <a:r>
              <a:rPr sz="2200" kern="0" spc="-4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96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4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呼吸道分泌物增多且不易排出</a:t>
            </a:r>
            <a:endParaRPr lang="SimSun" altLang="SimSun" sz="2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462915" algn="l" rtl="0" eaLnBrk="0">
              <a:lnSpc>
                <a:spcPct val="95000"/>
              </a:lnSpc>
              <a:spcBef>
                <a:spcPts val="665"/>
              </a:spcBef>
            </a:pPr>
            <a:r>
              <a:rPr sz="2200" kern="0" spc="-4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出现肺部感染或原有感染</a:t>
            </a:r>
            <a:r>
              <a:rPr sz="2200" kern="0" spc="-5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加重</a:t>
            </a:r>
            <a:endParaRPr lang="SimSun" altLang="SimSun" sz="22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462915" algn="l" rtl="0" eaLnBrk="0">
              <a:lnSpc>
                <a:spcPct val="95000"/>
              </a:lnSpc>
              <a:spcBef>
                <a:spcPts val="665"/>
              </a:spcBef>
            </a:pPr>
            <a:r>
              <a:rPr sz="2200" kern="0" spc="-8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98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8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出现意识障碍</a:t>
            </a:r>
            <a:endParaRPr lang="SimSun" altLang="SimSun" sz="2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62915" algn="l" rtl="0" eaLnBrk="0">
              <a:lnSpc>
                <a:spcPct val="95000"/>
              </a:lnSpc>
              <a:spcBef>
                <a:spcPts val="671"/>
              </a:spcBef>
            </a:pPr>
            <a:r>
              <a:rPr sz="2200" kern="0" spc="-8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96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8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生命体征不稳定</a:t>
            </a:r>
            <a:endParaRPr lang="SimSun" altLang="SimSun" sz="22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462915" algn="l" rtl="0" eaLnBrk="0">
              <a:lnSpc>
                <a:spcPct val="95000"/>
              </a:lnSpc>
              <a:spcBef>
                <a:spcPts val="3"/>
              </a:spcBef>
            </a:pPr>
            <a:r>
              <a:rPr sz="2200" kern="0" spc="-13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病人不合作，无法实施</a:t>
            </a:r>
            <a:endParaRPr lang="SimSun" altLang="SimSun" sz="2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1168386" y="1129865"/>
            <a:ext cx="5925820" cy="4955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31"/>
              </a:lnSpc>
            </a:pPr>
            <a:endParaRPr lang="Arial" altLang="Arial" sz="100"/>
          </a:p>
          <a:p>
            <a:pPr marL="793115" algn="l" rtl="0" eaLnBrk="0">
              <a:lnSpc>
                <a:spcPct val="96000"/>
              </a:lnSpc>
            </a:pPr>
            <a:r>
              <a:rPr sz="3700" b="1" kern="0" spc="30">
                <a:solidFill>
                  <a:srgbClr val="00326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3700" b="1" kern="0" spc="3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endParaRPr lang="SimSun" altLang="SimSun" sz="37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70"/>
              </a:spcBef>
            </a:pPr>
            <a:r>
              <a:rPr sz="1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200" b="1" kern="0" spc="-10">
                <a:solidFill>
                  <a:srgbClr val="003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有创机械通气</a:t>
            </a:r>
            <a:endParaRPr lang="SimSun" altLang="SimSun" sz="2200"/>
          </a:p>
          <a:p>
            <a:pPr marL="450850" algn="l" rtl="0" eaLnBrk="0">
              <a:lnSpc>
                <a:spcPct val="94000"/>
              </a:lnSpc>
              <a:spcBef>
                <a:spcPts val="1262"/>
              </a:spcBef>
            </a:pPr>
            <a:r>
              <a:rPr sz="2000" kern="0" spc="-5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000" b="1" kern="0" spc="-5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基本原则：安全性和有</a:t>
            </a:r>
            <a:r>
              <a:rPr sz="2000" b="1" kern="0" spc="-6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效性</a:t>
            </a:r>
            <a:endParaRPr lang="SimSun" altLang="SimSun" sz="2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450850" algn="l" rtl="0" eaLnBrk="0">
              <a:lnSpc>
                <a:spcPct val="95000"/>
              </a:lnSpc>
              <a:spcBef>
                <a:spcPts val="610"/>
              </a:spcBef>
            </a:pPr>
            <a:r>
              <a:rPr sz="2000" kern="0" spc="-3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000" b="1" kern="0" spc="-3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导管安全固定</a:t>
            </a:r>
            <a:r>
              <a:rPr sz="2000" b="1" kern="0" spc="-4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，预防意外脱管</a:t>
            </a:r>
            <a:endParaRPr lang="SimSun" altLang="SimSun" sz="2000"/>
          </a:p>
          <a:p>
            <a:pPr marL="450850" algn="l" rtl="0" eaLnBrk="0">
              <a:lnSpc>
                <a:spcPct val="94000"/>
              </a:lnSpc>
              <a:spcBef>
                <a:spcPts val="1780"/>
              </a:spcBef>
            </a:pPr>
            <a:r>
              <a:rPr sz="2000" kern="0" spc="-3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000" b="1" kern="0" spc="-3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给予病人适当</a:t>
            </a:r>
            <a:r>
              <a:rPr sz="2000" b="1" kern="0" spc="-4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镇静、适当约束</a:t>
            </a:r>
            <a:endParaRPr lang="SimSun" altLang="SimSun" sz="2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r" rtl="0" eaLnBrk="0">
              <a:lnSpc>
                <a:spcPct val="95000"/>
              </a:lnSpc>
              <a:spcBef>
                <a:spcPts val="610"/>
              </a:spcBef>
            </a:pPr>
            <a:r>
              <a:rPr sz="2000" kern="0" spc="3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000" b="1" kern="0" spc="3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连续性的监测(各项生命体征、血气、胸片)</a:t>
            </a:r>
            <a:endParaRPr lang="SimSun" altLang="SimSun" sz="2000"/>
          </a:p>
          <a:p>
            <a:pPr marL="450850" algn="l" rtl="0" eaLnBrk="0">
              <a:lnSpc>
                <a:spcPct val="95000"/>
              </a:lnSpc>
              <a:spcBef>
                <a:spcPts val="1799"/>
              </a:spcBef>
            </a:pPr>
            <a:r>
              <a:rPr sz="2000" kern="0" spc="-4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翻身、拍背，分泌物引流</a:t>
            </a:r>
            <a:endParaRPr lang="SimSun" altLang="SimSun" sz="2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50850" algn="l" rtl="0" eaLnBrk="0">
              <a:lnSpc>
                <a:spcPct val="94000"/>
              </a:lnSpc>
              <a:spcBef>
                <a:spcPts val="609"/>
              </a:spcBef>
            </a:pPr>
            <a:r>
              <a:rPr sz="2000" kern="0" spc="-5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床旁备简易呼吸器</a:t>
            </a:r>
            <a:endParaRPr lang="SimSun" altLang="SimSun" sz="2000"/>
          </a:p>
          <a:p>
            <a:pPr algn="l" rtl="0" eaLnBrk="0">
              <a:lnSpc>
                <a:spcPct val="105000"/>
              </a:lnSpc>
            </a:pPr>
            <a:endParaRPr lang="Arial" altLang="Arial" sz="1400"/>
          </a:p>
          <a:p>
            <a:pPr marL="450850" algn="l" rtl="0" eaLnBrk="0">
              <a:lnSpc>
                <a:spcPct val="94000"/>
              </a:lnSpc>
              <a:spcBef>
                <a:spcPts val="2"/>
              </a:spcBef>
            </a:pPr>
            <a:r>
              <a:rPr sz="2000" kern="0" spc="-4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</a:t>
            </a:r>
            <a:r>
              <a:rPr sz="2000" b="1" kern="0" spc="-4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加强营养，胃肠营养或胃肠外营养</a:t>
            </a:r>
            <a:endParaRPr lang="SimSun" altLang="SimSun" sz="2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1200145" y="1141907"/>
            <a:ext cx="7874000" cy="4704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5"/>
              </a:lnSpc>
            </a:pPr>
            <a:endParaRPr lang="Arial" altLang="Arial" sz="100"/>
          </a:p>
          <a:p>
            <a:pPr marL="450215" algn="l" rtl="0" eaLnBrk="0">
              <a:lnSpc>
                <a:spcPct val="96000"/>
              </a:lnSpc>
            </a:pPr>
            <a:r>
              <a:rPr sz="3500" b="1" kern="0" spc="-150">
                <a:solidFill>
                  <a:srgbClr val="00326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3500" b="1" kern="0" spc="-15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endParaRPr lang="SimSun" altLang="SimSun" sz="3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ts val="3484"/>
              </a:lnSpc>
              <a:spcBef>
                <a:spcPts val="850"/>
              </a:spcBef>
            </a:pPr>
            <a:r>
              <a:rPr sz="2800" kern="0" spc="-230">
                <a:solidFill>
                  <a:srgbClr val="CA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800" kern="0" spc="440">
                <a:solidFill>
                  <a:srgbClr val="CA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23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特别提示：</a:t>
            </a:r>
            <a:endParaRPr lang="SimSun" altLang="SimSun" sz="28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920114" indent="-425450" algn="l" rtl="0" eaLnBrk="0">
              <a:lnSpc>
                <a:spcPct val="133000"/>
              </a:lnSpc>
              <a:spcBef>
                <a:spcPts val="791"/>
              </a:spcBef>
            </a:pPr>
            <a:r>
              <a:rPr sz="2600" kern="0" spc="-6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600" kern="0" spc="64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6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甲型H1N1的危重患者痰液可能是</a:t>
            </a:r>
            <a:r>
              <a:rPr sz="2600" b="1" kern="0" spc="-7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大量的血性泡沫</a:t>
            </a:r>
            <a:r>
              <a:rPr sz="2600" kern="0" spc="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13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痰，此时呼吸机条件又很高，有些病例</a:t>
            </a:r>
            <a:r>
              <a:rPr sz="2600" b="1" kern="0" spc="-130">
                <a:solidFill>
                  <a:srgbClr val="003163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PEEP</a:t>
            </a:r>
            <a:r>
              <a:rPr sz="2600" b="1" kern="0" spc="-13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可达</a:t>
            </a:r>
            <a:r>
              <a:rPr sz="2600" kern="0" spc="2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600" b="1" kern="0" spc="-80">
                <a:solidFill>
                  <a:srgbClr val="003163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20-3 </a:t>
            </a:r>
            <a:r>
              <a:rPr sz="2600" b="1" kern="0" spc="-80">
                <a:solidFill>
                  <a:srgbClr val="003163">
                    <a:alpha val="100000"/>
                  </a:srgbClr>
                </a:solidFill>
                <a:latin typeface="Arial"/>
                <a:ea typeface="Arial"/>
                <a:cs typeface="Arial"/>
              </a:rPr>
              <a:t>0cmH</a:t>
            </a:r>
            <a:r>
              <a:rPr sz="2600" b="1" kern="0" spc="-80">
                <a:solidFill>
                  <a:srgbClr val="003163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₂</a:t>
            </a:r>
            <a:r>
              <a:rPr sz="2600" b="1" kern="0" spc="-90">
                <a:solidFill>
                  <a:srgbClr val="003163">
                    <a:alpha val="100000"/>
                  </a:srgbClr>
                </a:solidFill>
                <a:latin typeface="Arial"/>
                <a:ea typeface="Arial"/>
                <a:cs typeface="Arial"/>
              </a:rPr>
              <a:t>O,</a:t>
            </a:r>
            <a:r>
              <a:rPr sz="2600" b="1" kern="0" spc="-260">
                <a:solidFill>
                  <a:srgbClr val="003163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1" kern="0" spc="-9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才能维持氧合。</a:t>
            </a:r>
            <a:endParaRPr lang="SimSun" altLang="SimSun" sz="26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924560" indent="-429894" algn="l" rtl="0" eaLnBrk="0">
              <a:lnSpc>
                <a:spcPct val="121000"/>
              </a:lnSpc>
              <a:spcBef>
                <a:spcPts val="3"/>
              </a:spcBef>
            </a:pPr>
            <a:r>
              <a:rPr sz="2600" kern="0" spc="-6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600" kern="0" spc="64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6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吸痰次数要减少。因为吸痰会导致此类</a:t>
            </a:r>
            <a:r>
              <a:rPr sz="2600" b="1" kern="0" spc="-7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病人的</a:t>
            </a:r>
            <a:r>
              <a:rPr sz="2600" kern="0" spc="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b="1" kern="0" spc="-6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SpO</a:t>
            </a:r>
            <a:r>
              <a:rPr sz="2600" b="1" kern="0" spc="-60">
                <a:solidFill>
                  <a:srgbClr val="003163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₂</a:t>
            </a:r>
            <a:r>
              <a:rPr sz="2600" b="1" kern="0" spc="-250">
                <a:solidFill>
                  <a:srgbClr val="003163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600" b="1" kern="0" spc="-60">
                <a:solidFill>
                  <a:srgbClr val="0031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急速下降，得不偿失。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1301732" y="1129036"/>
            <a:ext cx="6713219" cy="4221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15"/>
              </a:lnSpc>
            </a:pPr>
            <a:endParaRPr lang="Arial" altLang="Arial" sz="100"/>
          </a:p>
          <a:p>
            <a:pPr marL="577215" algn="l" rtl="0" eaLnBrk="0">
              <a:lnSpc>
                <a:spcPct val="95000"/>
              </a:lnSpc>
            </a:pPr>
            <a:r>
              <a:rPr sz="3500" b="1" kern="0" spc="-160">
                <a:solidFill>
                  <a:srgbClr val="00326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3500" b="1" kern="0" spc="-16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endParaRPr lang="SimSun" altLang="SimSun" sz="3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905"/>
              </a:spcBef>
            </a:pPr>
            <a:r>
              <a:rPr sz="3000" kern="0" spc="-170">
                <a:solidFill>
                  <a:srgbClr val="C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3000" kern="0" spc="390">
                <a:solidFill>
                  <a:srgbClr val="C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170">
                <a:solidFill>
                  <a:srgbClr val="003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有创机械通气</a:t>
            </a:r>
            <a:endParaRPr lang="SimSun" altLang="SimSun" sz="30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marL="481965" algn="l" rtl="0" eaLnBrk="0">
              <a:lnSpc>
                <a:spcPct val="94000"/>
              </a:lnSpc>
              <a:spcBef>
                <a:spcPts val="758"/>
              </a:spcBef>
            </a:pPr>
            <a:r>
              <a:rPr sz="2500" kern="0" spc="170">
                <a:solidFill>
                  <a:srgbClr val="0034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■评估机械通气患者的呼吸状况</a:t>
            </a:r>
            <a:endParaRPr lang="SimSun" altLang="SimSun" sz="25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r" rtl="0" eaLnBrk="0">
              <a:lnSpc>
                <a:spcPct val="94000"/>
              </a:lnSpc>
              <a:spcBef>
                <a:spcPts val="760"/>
              </a:spcBef>
            </a:pPr>
            <a:r>
              <a:rPr sz="2500" kern="0" spc="4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□观察患者的呼吸动作是否与呼吸</a:t>
            </a:r>
            <a:r>
              <a:rPr sz="2500" kern="0" spc="3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机配合</a:t>
            </a:r>
            <a:endParaRPr lang="SimSun" altLang="SimSun" sz="25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894714" algn="l" rtl="0" eaLnBrk="0">
              <a:lnSpc>
                <a:spcPct val="95000"/>
              </a:lnSpc>
              <a:spcBef>
                <a:spcPts val="762"/>
              </a:spcBef>
            </a:pPr>
            <a:r>
              <a:rPr sz="2500" kern="0" spc="14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□检查呼吸音</a:t>
            </a:r>
            <a:endParaRPr lang="SimSun" altLang="SimSun" sz="25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894714" algn="l" rtl="0" eaLnBrk="0">
              <a:lnSpc>
                <a:spcPct val="94000"/>
              </a:lnSpc>
              <a:spcBef>
                <a:spcPts val="2"/>
              </a:spcBef>
            </a:pPr>
            <a:r>
              <a:rPr sz="2500" kern="0" spc="6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□检查呼吸机参数设定是否</a:t>
            </a:r>
            <a:r>
              <a:rPr sz="2500" kern="0" spc="50">
                <a:solidFill>
                  <a:srgbClr val="0035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适当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1149351" y="1111305"/>
            <a:ext cx="5916295" cy="5468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9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900" b="1" kern="0" spc="-160">
                <a:solidFill>
                  <a:srgbClr val="00326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3900" b="1" kern="0" spc="-160">
                <a:solidFill>
                  <a:srgbClr val="0032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、呼吸功能支持和监护</a:t>
            </a:r>
            <a:endParaRPr lang="SimSun" altLang="SimSun" sz="39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63"/>
              </a:spcBef>
            </a:pPr>
            <a:r>
              <a:rPr sz="2200" kern="0" spc="-80">
                <a:solidFill>
                  <a:srgbClr val="C7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2200" kern="0" spc="610">
                <a:solidFill>
                  <a:srgbClr val="C7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80">
                <a:solidFill>
                  <a:srgbClr val="003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预</a:t>
            </a:r>
            <a:r>
              <a:rPr sz="2200" kern="0" spc="650">
                <a:solidFill>
                  <a:srgbClr val="003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80">
                <a:solidFill>
                  <a:srgbClr val="003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</a:t>
            </a:r>
            <a:r>
              <a:rPr sz="2200" b="1" kern="0" spc="-80">
                <a:solidFill>
                  <a:srgbClr val="00336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VAP</a:t>
            </a:r>
            <a:endParaRPr lang="Times New Roman" altLang="Times New Roman" sz="2200"/>
          </a:p>
          <a:p>
            <a:pPr marL="469900" algn="l" rtl="0" eaLnBrk="0">
              <a:lnSpc>
                <a:spcPct val="97000"/>
              </a:lnSpc>
              <a:spcBef>
                <a:spcPts val="1404"/>
              </a:spcBef>
            </a:pPr>
            <a:r>
              <a:rPr sz="2200" kern="0" spc="-11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87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11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操作无菌</a:t>
            </a:r>
            <a:endParaRPr lang="SimSun" altLang="SimSun" sz="2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469900" algn="l" rtl="0" eaLnBrk="0">
              <a:lnSpc>
                <a:spcPct val="97000"/>
              </a:lnSpc>
              <a:spcBef>
                <a:spcPts val="666"/>
              </a:spcBef>
            </a:pPr>
            <a:r>
              <a:rPr sz="2200" kern="0" spc="-7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87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7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避免各接头污染</a:t>
            </a:r>
            <a:endParaRPr lang="SimSun" altLang="SimSun" sz="22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469900" algn="l" rtl="0" eaLnBrk="0">
              <a:lnSpc>
                <a:spcPct val="97000"/>
              </a:lnSpc>
              <a:spcBef>
                <a:spcPts val="661"/>
              </a:spcBef>
            </a:pPr>
            <a:r>
              <a:rPr sz="2200" kern="0" spc="-21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4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200" b="1" kern="0" spc="-21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口腔护理</a:t>
            </a:r>
            <a:endParaRPr lang="SimSun" altLang="SimSun" sz="2200"/>
          </a:p>
          <a:p>
            <a:pPr marL="469900" algn="l" rtl="0" eaLnBrk="0">
              <a:lnSpc>
                <a:spcPct val="97000"/>
              </a:lnSpc>
              <a:spcBef>
                <a:spcPts val="1740"/>
              </a:spcBef>
            </a:pPr>
            <a:r>
              <a:rPr sz="2200" kern="0" spc="-12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7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200" b="1" kern="0" spc="-12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口鼻部分泌物引流</a:t>
            </a:r>
            <a:endParaRPr lang="SimSun" altLang="SimSun" sz="2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69900" algn="l" rtl="0" eaLnBrk="0">
              <a:lnSpc>
                <a:spcPct val="97000"/>
              </a:lnSpc>
              <a:spcBef>
                <a:spcPts val="668"/>
              </a:spcBef>
            </a:pPr>
            <a:r>
              <a:rPr sz="2200" kern="0" spc="-7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850">
                <a:solidFill>
                  <a:srgbClr val="C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7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气囊上潴留物引流</a:t>
            </a:r>
            <a:endParaRPr lang="SimSun" altLang="SimSun" sz="22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469900" algn="l" rtl="0" eaLnBrk="0">
              <a:lnSpc>
                <a:spcPct val="97000"/>
              </a:lnSpc>
              <a:spcBef>
                <a:spcPts val="667"/>
              </a:spcBef>
            </a:pPr>
            <a:r>
              <a:rPr sz="2200" kern="0" spc="1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200" kern="0" spc="92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1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床头抬高45°</a:t>
            </a:r>
            <a:r>
              <a:rPr sz="2200" kern="0" spc="-24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1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200" kern="0" spc="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循环稳定、无休克)</a:t>
            </a:r>
            <a:endParaRPr lang="SimSun" altLang="SimSun" sz="2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469900" algn="l" rtl="0" eaLnBrk="0">
              <a:lnSpc>
                <a:spcPct val="96000"/>
              </a:lnSpc>
              <a:spcBef>
                <a:spcPts val="1"/>
              </a:spcBef>
            </a:pPr>
            <a:r>
              <a:rPr sz="2200" kern="0" spc="-70">
                <a:solidFill>
                  <a:srgbClr val="0034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  胃肠营养评估胃内储留</a:t>
            </a:r>
            <a:endParaRPr lang="SimSun" altLang="SimSun" sz="22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https://d.book118.com/278107103045006023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SimHei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2024-08-29T20:30:09.605</cp:lastPrinted>
  <dcterms:created xsi:type="dcterms:W3CDTF">2024-08-29T12:30:09Z</dcterms:created>
  <dcterms:modified xsi:type="dcterms:W3CDTF">2024-08-29T12:30:10Z</dcterms:modified>
</cp:coreProperties>
</file>