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F856A44-31F3-4431-B0FA-F4D53C0BAE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32E91F6-4025-49DC-AD3D-F49F5A9B41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FC877A3-71E8-4F62-BAA9-99B15CED35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E6721D5-33A4-4AF6-8CD7-8F3B687D11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A3AAF73-8188-4537-8973-75BAEE6A0DE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067A3FA-FBC1-41FB-8C6A-C67866DF55B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C8C19A2-52E4-4D28-AEEC-55F1C7861DD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1182AB1-2D8C-4F33-8EAF-10654911E8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B44E97D-7ADB-4094-A39B-69B9E57061E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3F115A-77CC-4704-8521-E459BE33EE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CF63D5F-4668-412C-ADF5-A58E4D080F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bg>
      <p:bgPr>
        <a:solidFill>
          <a:schemeClr val="bg1"/>
        </a:solidFill>
        <a:effectLst/>
      </p:bgPr>
    </p:bg>
    <p:spTree>
      <p:nvGrpSpPr>
        <p:cNvPr id="1" name=""/>
        <p:cNvGrpSpPr/>
        <p:nvPr/>
      </p:nvGrpSpPr>
      <p:grpSpPr>
        <a:xfrm>
          <a:off x="0" y="0"/>
          <a:ext cx="0" cy="0"/>
        </a:xfrm>
      </p:grpSpPr>
      <p:pic>
        <p:nvPicPr>
          <p:cNvPr id="2" name="图片 22"/>
          <p:cNvPicPr>
            <a:picLocks noChangeAspect="1"/>
          </p:cNvPicPr>
          <p:nvPr userDrawn="1"/>
        </p:nvPicPr>
        <p:blipFill>
          <a:blip r:embed="rId1"/>
          <a:srcRect t="-22023" b="22023"/>
          <a:stretch>
            <a:fillRect/>
          </a:stretch>
        </p:blipFill>
        <p:spPr>
          <a:xfrm>
            <a:off x="0" y="0"/>
            <a:ext cx="12192000" cy="6858000"/>
          </a:xfrm>
          <a:prstGeom prst="rect">
            <a:avLst/>
          </a:prstGeom>
        </p:spPr>
      </p:pic>
      <p:sp>
        <p:nvSpPr>
          <p:cNvPr id="3" name="标题 1"/>
          <p:cNvSpPr>
            <a:spLocks noGrp="1"/>
          </p:cNvSpPr>
          <p:nvPr>
            <p:ph type="ctrTitle" idx="2147483647" hasCustomPrompt="1"/>
          </p:nvPr>
        </p:nvSpPr>
        <p:spPr>
          <a:xfrm>
            <a:off x="3342682" y="1846430"/>
            <a:ext cx="5506636" cy="1200329"/>
          </a:xfrm>
        </p:spPr>
        <p:txBody>
          <a:bodyPr wrap="none" anchor="t">
            <a:spAutoFit/>
          </a:bodyPr>
          <a:lstStyle>
            <a:lvl1pPr algn="ctr">
              <a:defRPr sz="8000" b="1" i="0" spc="300">
                <a:solidFill>
                  <a:schemeClr val="tx1"/>
                </a:solidFill>
                <a:latin typeface="+mj-ea"/>
                <a:ea typeface="+mj-ea"/>
              </a:defRPr>
            </a:lvl1pPr>
          </a:lstStyle>
          <a:p>
            <a:r>
              <a:rPr kumimoji="1" lang="zh-CN" altLang="en-US"/>
              <a:t>主标题样式</a:t>
            </a:r>
            <a:endParaRPr/>
          </a:p>
        </p:txBody>
      </p:sp>
      <p:sp>
        <p:nvSpPr>
          <p:cNvPr id="4" name="副标题 2"/>
          <p:cNvSpPr>
            <a:spLocks noGrp="1"/>
          </p:cNvSpPr>
          <p:nvPr>
            <p:ph type="subTitle" idx="1" hasCustomPrompt="1"/>
          </p:nvPr>
        </p:nvSpPr>
        <p:spPr>
          <a:xfrm>
            <a:off x="5022629" y="3142768"/>
            <a:ext cx="2146742" cy="286232"/>
          </a:xfrm>
        </p:spPr>
        <p:txBody>
          <a:bodyPr wrap="none">
            <a:spAutoFit/>
          </a:bodyPr>
          <a:lstStyle>
            <a:lvl1pPr marL="0" indent="0" algn="ctr">
              <a:buNone/>
              <a:defRPr sz="1400" b="0" i="0" spc="300">
                <a:solidFill>
                  <a:schemeClr val="tx1"/>
                </a:solidFill>
                <a:latin typeface="Microsoft YaHei Light" panose="020b0503020204020204" pitchFamily="34" charset="-122"/>
                <a:ea typeface="Microsoft YaHei Light" panose="020b0503020204020204" pitchFamily="34" charset="-122"/>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kumimoji="1" lang="zh-CN" altLang="en-US"/>
              <a:t>点击编辑副标题样式</a:t>
            </a:r>
            <a:endParaRPr/>
          </a:p>
        </p:txBody>
      </p:sp>
      <p:sp>
        <p:nvSpPr>
          <p:cNvPr id="5" name="文本占位符 17"/>
          <p:cNvSpPr>
            <a:spLocks noGrp="1"/>
          </p:cNvSpPr>
          <p:nvPr>
            <p:ph type="body" sz="quarter" idx="10" hasCustomPrompt="1"/>
          </p:nvPr>
        </p:nvSpPr>
        <p:spPr>
          <a:xfrm>
            <a:off x="5009803" y="1270290"/>
            <a:ext cx="2172390" cy="480131"/>
          </a:xfrm>
        </p:spPr>
        <p:txBody>
          <a:bodyPr wrap="none" anchor="b">
            <a:spAutoFit/>
          </a:bodyPr>
          <a:lstStyle>
            <a:lvl1pPr marL="0" indent="0" algn="ctr">
              <a:buNone/>
              <a:defRPr sz="2800" b="1" i="0" spc="300">
                <a:solidFill>
                  <a:schemeClr val="accent1"/>
                </a:solidFill>
                <a:latin typeface="Microsoft YaHei" panose="020b0503020204020204" pitchFamily="34" charset="-122"/>
                <a:ea typeface="Microsoft YaHei"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bg>
      <p:bgPr>
        <a:solidFill>
          <a:schemeClr val="bg1"/>
        </a:solidFill>
        <a:effectLst/>
      </p:bgPr>
    </p:bg>
    <p:spTree>
      <p:nvGrpSpPr>
        <p:cNvPr id="6" name=""/>
        <p:cNvGrpSpPr/>
        <p:nvPr/>
      </p:nvGrpSpPr>
      <p:grpSpPr>
        <a:xfrm>
          <a:off x="0" y="0"/>
          <a:ext cx="0" cy="0"/>
        </a:xfrm>
      </p:grpSpPr>
      <p:sp>
        <p:nvSpPr>
          <p:cNvPr id="7"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bg>
      <p:bgPr>
        <a:solidFill>
          <a:schemeClr val="bg1"/>
        </a:solidFill>
        <a:effectLst/>
      </p:bgPr>
    </p:bg>
    <p:spTree>
      <p:nvGrpSpPr>
        <p:cNvPr id="12" name=""/>
        <p:cNvGrpSpPr/>
        <p:nvPr/>
      </p:nvGrpSpPr>
      <p:grpSpPr>
        <a:xfrm>
          <a:off x="0" y="0"/>
          <a:ext cx="0" cy="0"/>
        </a:xfrm>
      </p:grpSpPr>
      <p:sp>
        <p:nvSpPr>
          <p:cNvPr id="13"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14"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5"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6" name="图片 2"/>
          <p:cNvPicPr>
            <a:picLocks noChangeAspect="1"/>
          </p:cNvPicPr>
          <p:nvPr userDrawn="1"/>
        </p:nvPicPr>
        <p:blipFill>
          <a:blip r:embed="rId1"/>
          <a:srcRect t="-22023" b="22023"/>
          <a:stretch>
            <a:fillRect/>
          </a:stretch>
        </p:blipFill>
        <p:spPr>
          <a:xfrm>
            <a:off x="0" y="0"/>
            <a:ext cx="12192000" cy="6858000"/>
          </a:xfrm>
          <a:prstGeom prst="rect">
            <a:avLst/>
          </a:prstGeom>
        </p:spPr>
      </p:pic>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bg1">
                <a:alpha val="60000"/>
                <a:lumMod val="95000"/>
                <a:lumOff val="5000"/>
              </a:schemeClr>
            </a:gs>
          </a:gsLst>
          <a:lin ang="16200000" scaled="1"/>
        </a:gradFill>
        <a:effectLst/>
      </p:bgPr>
    </p:bg>
    <p:spTree>
      <p:nvGrpSpPr>
        <p:cNvPr id="17" name=""/>
        <p:cNvGrpSpPr/>
        <p:nvPr/>
      </p:nvGrpSpPr>
      <p:grpSpPr>
        <a:xfrm>
          <a:off x="0" y="0"/>
          <a:ext cx="0" cy="0"/>
        </a:xfrm>
      </p:grpSpPr>
      <p:pic>
        <p:nvPicPr>
          <p:cNvPr id="18" name="图片 7"/>
          <p:cNvPicPr>
            <a:picLocks noChangeAspect="1"/>
          </p:cNvPicPr>
          <p:nvPr userDrawn="1"/>
        </p:nvPicPr>
        <p:blipFill>
          <a:blip r:embed="rId1"/>
          <a:srcRect t="31862" b="18138"/>
          <a:stretch>
            <a:fillRect/>
          </a:stretch>
        </p:blipFill>
        <p:spPr>
          <a:xfrm flipH="1">
            <a:off x="0" y="-1"/>
            <a:ext cx="12192000" cy="3429001"/>
          </a:xfrm>
          <a:prstGeom prst="rect">
            <a:avLst/>
          </a:prstGeom>
        </p:spPr>
      </p:pic>
      <p:sp>
        <p:nvSpPr>
          <p:cNvPr id="19" name="矩形 6"/>
          <p:cNvSpPr/>
          <p:nvPr userDrawn="1"/>
        </p:nvSpPr>
        <p:spPr>
          <a:xfrm>
            <a:off x="0" y="1"/>
            <a:ext cx="12192000" cy="6857999"/>
          </a:xfrm>
          <a:prstGeom prst="rect">
            <a:avLst/>
          </a:prstGeom>
          <a:gradFill>
            <a:gsLst>
              <a:gs pos="85000">
                <a:schemeClr val="bg1">
                  <a:lumMod val="95000"/>
                  <a:lumOff val="5000"/>
                </a:schemeClr>
              </a:gs>
              <a:gs pos="100000">
                <a:schemeClr val="bg1">
                  <a:alpha val="60000"/>
                  <a:lumMod val="95000"/>
                  <a:lumOff val="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0"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21"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2"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bg>
      <p:bgPr>
        <a:solidFill>
          <a:schemeClr val="bg1"/>
        </a:solidFill>
        <a:effectLst/>
      </p:bgPr>
    </p:bg>
    <p:spTree>
      <p:nvGrpSpPr>
        <p:cNvPr id="23" name=""/>
        <p:cNvGrpSpPr/>
        <p:nvPr/>
      </p:nvGrpSpPr>
      <p:grpSpPr>
        <a:xfrm>
          <a:off x="0" y="0"/>
          <a:ext cx="0" cy="0"/>
        </a:xfrm>
      </p:grpSpPr>
      <p:pic>
        <p:nvPicPr>
          <p:cNvPr id="24" name="图片 1"/>
          <p:cNvPicPr>
            <a:picLocks noChangeAspect="1"/>
          </p:cNvPicPr>
          <p:nvPr userDrawn="1"/>
        </p:nvPicPr>
        <p:blipFill>
          <a:blip r:embed="rId1"/>
          <a:srcRect t="-22023" b="22023"/>
          <a:stretch>
            <a:fillRect/>
          </a:stretch>
        </p:blipFill>
        <p:spPr>
          <a:xfrm>
            <a:off x="0" y="0"/>
            <a:ext cx="12192000" cy="6858000"/>
          </a:xfrm>
          <a:prstGeom prst="rect">
            <a:avLst/>
          </a:prstGeom>
        </p:spPr>
      </p:pic>
    </p:spTree>
  </p:cSld>
  <p:clrMapOvr>
    <a:masterClrMapping/>
  </p:clrMapOvr>
  <p:transition/>
  <p:timing/>
  <p:extLst>
    <p:ext uri="{DCECCB84-F9BA-43D5-87BE-67443E8EF086}">
      <p15:sldGuideLst xmlns:p15="http://schemas.microsoft.com/office/powerpoint/2012/main">
        <p15:guide id="3" orient="horz" pos="2160">
          <p15:clr>
            <a:srgbClr val="FBAE40"/>
          </p15:clr>
        </p15:guide>
        <p15:guide id="4" pos="3840">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2023/12/5</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jpeg" /><Relationship Id="rId3" Type="http://schemas.openxmlformats.org/officeDocument/2006/relationships/image" Target="../media/image3.jpeg" /><Relationship Id="rId4"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5.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6.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7.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78123003126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产科介入护理PPT课件\n## 1.产科介入护理的基本概念与重要性\n### 1.1产科介入护理的定义与分类\n### 1.2产科介入护理的发展历程\n### 1.3产科介入护理在临床实践中的重要性\n## 2.产科介入护理的技术与方法\n### 2.1胎儿宫内输血技术的应用与护理\n### 2.2胎儿宫内治疗技术的应用与护理\n### 2.3产科介入手术的围手术期护理\n## 3.产科介入护理的并发症预防与处理\n### 3.1产科介入护理相关并发症的预防策略\n### 3.2产科介入护理并发症的早期识别与处理\n### 3.3产科介入护理并发症的护理措施\n## 4.产科介入护理的伦理与法律问题\n### 4.1产科介入护理的伦理原则与实践\n### 4.2产科介入护理的法律责任与风险\n### 4.3产科介入护理的隐私保护与沟通技巧\n## 5.产科介入护理的发展趋势与展望\n### 5.1产科介入护理的技术创新与发展方向\n### 5.2产科介入护理的跨学科合作与学术交流\n### 5.3产科介入护理在未来临床实践中的应用前景\n&quot;,&quot;templateId&quot;:&quot;gmkecq1xcbgpbesf4w4jrcmz4r&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346865" y="1846430"/>
            <a:ext cx="11518900" cy="914400"/>
          </a:xfrm>
        </p:spPr>
        <p:txBody>
          <a:bodyPr vert="horz" wrap="square" lIns="91440" tIns="45720" rIns="91440" bIns="45720" anchor="t">
            <a:normAutofit/>
          </a:bodyPr>
          <a:lstStyle/>
          <a:p>
            <a:pPr>
              <a:buNone/>
            </a:pPr>
            <a:r>
              <a:rPr lang="zh-CN" sz="6000"/>
              <a:t>产科介入护理PPT课件</a:t>
            </a:r>
            <a:endParaRPr/>
          </a:p>
        </p:txBody>
      </p:sp>
      <p:sp>
        <p:nvSpPr>
          <p:cNvPr id="3" name="文本占位符 3" descr="{&quot;isTemplate&quot;:false,&quot;type&quot;:&quot;content&quot;,&quot;canOmit&quot;:true,&quot;range&quot;:0}"/>
          <p:cNvSpPr>
            <a:spLocks noGrp="1"/>
          </p:cNvSpPr>
          <p:nvPr>
            <p:ph type="body" sz="quarter" idx="10"/>
          </p:nvPr>
        </p:nvSpPr>
        <p:spPr>
          <a:xfrm>
            <a:off x="2660648" y="1270290"/>
            <a:ext cx="6870700" cy="482600"/>
          </a:xfrm>
        </p:spPr>
        <p:txBody>
          <a:bodyPr/>
          <a:lstStyle/>
          <a:p>
            <a:r>
              <a:rPr lang="en-US"/>
              <a:t>TENCENT DOCS SMART CREATE</a:t>
            </a:r>
            <a:endParaRPr lang="zh-CN" b="1"/>
          </a:p>
        </p:txBody>
      </p:sp>
      <p:sp>
        <p:nvSpPr>
          <p:cNvPr id="4" name="文本占位符 20"/>
          <p:cNvSpPr txBox="1"/>
          <p:nvPr/>
        </p:nvSpPr>
        <p:spPr>
          <a:xfrm>
            <a:off x="571499" y="6171840"/>
            <a:ext cx="1844479" cy="335092"/>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lang="en-US" altLang="zh-CN" spc="80">
                <a:effectLst/>
                <a:latin typeface="+mn-lt"/>
              </a:rPr>
              <a:t>CREATE TOGETHER</a:t>
            </a:r>
            <a:endParaRPr kumimoji="1" lang="en-US" altLang="zh-CN" spc="80">
              <a:latin typeface="+mn-lt"/>
            </a:endParaRPr>
          </a:p>
        </p:txBody>
      </p:sp>
      <p:sp>
        <p:nvSpPr>
          <p:cNvPr id="5" name="文本占位符 20"/>
          <p:cNvSpPr txBox="1"/>
          <p:nvPr/>
        </p:nvSpPr>
        <p:spPr>
          <a:xfrm>
            <a:off x="10136120" y="6170237"/>
            <a:ext cx="1484381" cy="336695"/>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en-US" altLang="zh-CN" spc="80">
                <a:effectLst/>
              </a:rPr>
              <a:t>TENCENT</a:t>
            </a:r>
            <a:r>
              <a:rPr lang="zh-CN" altLang="en-US" spc="80">
                <a:effectLst/>
              </a:rPr>
              <a:t> </a:t>
            </a:r>
            <a:r>
              <a:rPr lang="en-US" altLang="zh-CN" spc="80">
                <a:effectLst/>
              </a:rPr>
              <a:t>DOCS</a:t>
            </a:r>
            <a:endParaRPr kumimoji="1" lang="en-US" altLang="zh-CN" spc="8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descr="{&quot;isTemplate&quot;:true,&quot;type&quot;:2}"/>
        <p:cNvGrpSpPr/>
        <p:nvPr/>
      </p:nvGrpSpPr>
      <p:grpSpPr>
        <a:xfrm>
          <a:off x="0" y="0"/>
          <a:ext cx="0" cy="0"/>
        </a:xfrm>
      </p:grpSpPr>
      <p:sp>
        <p:nvSpPr>
          <p:cNvPr id="122" name="Tencent" descr="{&quot;isTemplate&quot;:false,&quot;type&quot;:&quot;content&quot;,&quot;canOmit&quot;:false,&quot;range&quot;:0}"/>
          <p:cNvSpPr txBox="1"/>
          <p:nvPr/>
        </p:nvSpPr>
        <p:spPr>
          <a:xfrm>
            <a:off x="5402541" y="1081147"/>
            <a:ext cx="1386918"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defRPr sz="1400" b="1" kern="1200">
                <a:solidFill>
                  <a:schemeClr val="tx1">
                    <a:lumMod val="90000"/>
                    <a:lumOff val="10000"/>
                  </a:schemeClr>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en-US" altLang="zh-CN" sz="8000" b="0">
                <a:solidFill>
                  <a:schemeClr val="accent1"/>
                </a:solidFill>
                <a:latin typeface="Microsoft YaHei" panose="020b0503020204020204" pitchFamily="34" charset="-122"/>
                <a:ea typeface="Microsoft YaHei" panose="020b0503020204020204" pitchFamily="34" charset="-122"/>
              </a:rPr>
              <a:t>01</a:t>
            </a:r>
            <a:endParaRPr lang="zh-CN" altLang="en-US" sz="8000" b="0">
              <a:solidFill>
                <a:schemeClr val="accent1"/>
              </a:solidFill>
              <a:latin typeface="Microsoft YaHei" panose="020b0503020204020204" pitchFamily="34" charset="-122"/>
              <a:ea typeface="Microsoft YaHei" panose="020b0503020204020204" pitchFamily="34" charset="-122"/>
            </a:endParaRPr>
          </a:p>
        </p:txBody>
      </p:sp>
      <p:sp>
        <p:nvSpPr>
          <p:cNvPr id="123" name="Tencent" descr="{&quot;isTemplate&quot;:true,&quot;type&quot;:&quot;title&quot;,&quot;canOmit&quot;:false,&quot;range&quot;:0}"/>
          <p:cNvSpPr txBox="1"/>
          <p:nvPr/>
        </p:nvSpPr>
        <p:spPr>
          <a:xfrm>
            <a:off x="453229" y="2413972"/>
            <a:ext cx="11315700" cy="698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defRPr sz="1400" b="1" kern="1200">
                <a:solidFill>
                  <a:schemeClr val="tx1">
                    <a:lumMod val="90000"/>
                    <a:lumOff val="10000"/>
                  </a:schemeClr>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zh-CN" sz="4000" spc="300">
                <a:solidFill>
                  <a:srgbClr val="FEFFFF">
                    <a:alpha val="100000"/>
                  </a:srgbClr>
                </a:solidFill>
                <a:latin typeface="微软雅黑"/>
                <a:ea typeface="微软雅黑"/>
              </a:rPr>
              <a:t>产科介入护理的基本概念与重要性</a:t>
            </a:r>
            <a:endParaRPr lang="en-US" sz="4000" b="1" spc="300">
              <a:solidFill>
                <a:srgbClr val="FEFFFF">
                  <a:alpha val="100000"/>
                </a:srgbClr>
              </a:solidFill>
              <a:latin typeface="微软雅黑"/>
              <a:ea typeface="微软雅黑"/>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5" name="" descr="{&quot;isTemplate&quot;:true,&quot;type&quot;:3}"/>
        <p:cNvGrpSpPr/>
        <p:nvPr/>
      </p:nvGrpSpPr>
      <p:grpSpPr>
        <a:xfrm>
          <a:off x="0" y="0"/>
          <a:ext cx="0" cy="0"/>
        </a:xfrm>
      </p:grpSpPr>
      <p:grpSp>
        <p:nvGrpSpPr>
          <p:cNvPr id="166"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67" name=""/>
            <p:cNvGrpSpPr/>
            <p:nvPr/>
          </p:nvGrpSpPr>
          <p:grpSpPr>
            <a:xfrm>
              <a:off x="685800" y="3146904"/>
              <a:ext cx="5760000" cy="3225487"/>
              <a:chOff x="685800" y="3146904"/>
              <a:chExt cx="5760000" cy="3225487"/>
            </a:xfrm>
          </p:grpSpPr>
          <p:sp>
            <p:nvSpPr>
              <p:cNvPr id="168"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产科介入护理是指针对孕期及分娩过程中出现的异常情况，通过介入性技术进行诊断和治疗的一种护理方法</a:t>
                </a:r>
                <a:endParaRPr kumimoji="1" lang="en-US" altLang="zh-CN" sz="1800" b="1">
                  <a:solidFill>
                    <a:schemeClr val="bg1"/>
                  </a:solidFill>
                  <a:latin typeface="+mj-ea"/>
                  <a:ea typeface="+mj-ea"/>
                </a:endParaRPr>
              </a:p>
            </p:txBody>
          </p:sp>
          <p:sp>
            <p:nvSpPr>
              <p:cNvPr id="169"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介入性技术包括：胎儿宫内输血、胎儿宫内治疗、产科介入手术等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产科介入护理涉及产科、新生儿科、麻醉科等多个学科的合作</a:t>
                </a:r>
                <a:endParaRPr/>
              </a:p>
            </p:txBody>
          </p:sp>
        </p:grpSp>
        <p:grpSp>
          <p:nvGrpSpPr>
            <p:cNvPr id="170" name=""/>
            <p:cNvGrpSpPr/>
            <p:nvPr/>
          </p:nvGrpSpPr>
          <p:grpSpPr>
            <a:xfrm>
              <a:off x="6016236" y="3146904"/>
              <a:ext cx="5400000" cy="3225487"/>
              <a:chOff x="6016236" y="3146904"/>
              <a:chExt cx="5400000" cy="3225487"/>
            </a:xfrm>
          </p:grpSpPr>
          <p:sp>
            <p:nvSpPr>
              <p:cNvPr id="171"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产科介入护理的分类</a:t>
                </a:r>
                <a:endParaRPr kumimoji="1" lang="en-US" altLang="zh-CN" sz="1800" b="1">
                  <a:solidFill>
                    <a:schemeClr val="bg1"/>
                  </a:solidFill>
                  <a:latin typeface="+mj-ea"/>
                  <a:ea typeface="+mj-ea"/>
                </a:endParaRPr>
              </a:p>
            </p:txBody>
          </p:sp>
          <p:sp>
            <p:nvSpPr>
              <p:cNvPr id="172"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按干预时间分：产前介入护理、产时介入护理、产后介入护理</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按干预对象分：胎儿介入护理、产妇介入护理</a:t>
                </a:r>
                <a:endParaRPr/>
              </a:p>
            </p:txBody>
          </p:sp>
        </p:grpSp>
      </p:grpSp>
      <p:sp>
        <p:nvSpPr>
          <p:cNvPr id="173"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产科介入护理的定义与分类</a:t>
            </a:r>
            <a:endParaRPr lang="en-US" sz="2800" b="1">
              <a:latin typeface="微软雅黑"/>
              <a:ea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4" name="" descr="{&quot;isTemplate&quot;:true,&quot;type&quot;:3}"/>
        <p:cNvGrpSpPr/>
        <p:nvPr/>
      </p:nvGrpSpPr>
      <p:grpSpPr>
        <a:xfrm>
          <a:off x="0" y="0"/>
          <a:ext cx="0" cy="0"/>
        </a:xfrm>
      </p:grpSpPr>
      <p:grpSp>
        <p:nvGrpSpPr>
          <p:cNvPr id="175" name="" descr="{&quot;isTemplate&quot;:true,&quot;type&quot;:&quot;list&quot;,&quot;alignment&quot;:&quot;left&quot;,&quot;alignmentVertical&quot;:&quot;top&quot;,&quot;canOmit&quot;:false,&quot;scalable&quot;:false,&quot;minItemsCount&quot;:-1}"/>
          <p:cNvGrpSpPr/>
          <p:nvPr/>
        </p:nvGrpSpPr>
        <p:grpSpPr>
          <a:xfrm>
            <a:off x="685801" y="3146904"/>
            <a:ext cx="10820399" cy="3287791"/>
            <a:chOff x="685801" y="3146904"/>
            <a:chExt cx="10820399" cy="3287791"/>
          </a:xfrm>
        </p:grpSpPr>
        <p:grpSp>
          <p:nvGrpSpPr>
            <p:cNvPr id="176" name=""/>
            <p:cNvGrpSpPr/>
            <p:nvPr/>
          </p:nvGrpSpPr>
          <p:grpSpPr>
            <a:xfrm>
              <a:off x="685801" y="3146904"/>
              <a:ext cx="4207178" cy="3287791"/>
              <a:chOff x="685801" y="3146904"/>
              <a:chExt cx="4207178" cy="3287791"/>
            </a:xfrm>
          </p:grpSpPr>
          <p:sp>
            <p:nvSpPr>
              <p:cNvPr id="177" name="Tencent" descr="{&quot;isTemplate&quot;:true,&quot;type&quot;:&quot;title&quot;,&quot;canOmit&quot;:false,&quot;range&quot;:0}"/>
              <p:cNvSpPr/>
              <p:nvPr/>
            </p:nvSpPr>
            <p:spPr>
              <a:xfrm>
                <a:off x="685801" y="3146904"/>
                <a:ext cx="4207178"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20世纪80年代初期，产科介入护理技术开始应用于临床</a:t>
                </a:r>
                <a:endParaRPr kumimoji="1" lang="en-US" altLang="zh-CN" sz="1800" b="1">
                  <a:solidFill>
                    <a:schemeClr val="bg1"/>
                  </a:solidFill>
                  <a:latin typeface="+mj-ea"/>
                  <a:ea typeface="+mj-ea"/>
                </a:endParaRPr>
              </a:p>
            </p:txBody>
          </p:sp>
          <p:sp>
            <p:nvSpPr>
              <p:cNvPr id="178" name="Tencent" descr="{&quot;isTemplate&quot;:true,&quot;type&quot;:&quot;content&quot;,&quot;canOmit&quot;:true,&quot;range&quot;:0}"/>
              <p:cNvSpPr txBox="1"/>
              <p:nvPr/>
            </p:nvSpPr>
            <p:spPr>
              <a:xfrm>
                <a:off x="909877"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胎儿宫内输血技术的发展和临床应用</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胎儿宫内治疗技术的探索和尝试</a:t>
                </a:r>
                <a:endParaRPr/>
              </a:p>
            </p:txBody>
          </p:sp>
        </p:grpSp>
        <p:grpSp>
          <p:nvGrpSpPr>
            <p:cNvPr id="179" name=""/>
            <p:cNvGrpSpPr/>
            <p:nvPr/>
          </p:nvGrpSpPr>
          <p:grpSpPr>
            <a:xfrm>
              <a:off x="4408278" y="3146904"/>
              <a:ext cx="3798485" cy="3287791"/>
              <a:chOff x="4408278" y="3146904"/>
              <a:chExt cx="3798485" cy="3287791"/>
            </a:xfrm>
          </p:grpSpPr>
          <p:sp>
            <p:nvSpPr>
              <p:cNvPr id="180" name="Tencent" descr="{&quot;isTemplate&quot;:true,&quot;type&quot;:&quot;title&quot;,&quot;canOmit&quot;:false,&quot;range&quot;:0}"/>
              <p:cNvSpPr/>
              <p:nvPr/>
            </p:nvSpPr>
            <p:spPr>
              <a:xfrm>
                <a:off x="4408278" y="3146904"/>
                <a:ext cx="3798485"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20世纪90年代，产科介入护理技术逐渐成熟</a:t>
                </a:r>
                <a:endParaRPr kumimoji="1" lang="en-US" altLang="zh-CN" sz="1800" b="1">
                  <a:solidFill>
                    <a:schemeClr val="bg1"/>
                  </a:solidFill>
                  <a:latin typeface="+mj-ea"/>
                  <a:ea typeface="+mj-ea"/>
                </a:endParaRPr>
              </a:p>
            </p:txBody>
          </p:sp>
          <p:sp>
            <p:nvSpPr>
              <p:cNvPr id="181" name="Tencent" descr="{&quot;isTemplate&quot;:true,&quot;type&quot;:&quot;content&quot;,&quot;canOmit&quot;:true,&quot;range&quot;:0}"/>
              <p:cNvSpPr txBox="1"/>
              <p:nvPr/>
            </p:nvSpPr>
            <p:spPr>
              <a:xfrm>
                <a:off x="4444300"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胎儿宫内输血技术的广泛应用和效果评估</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胎儿宫内治疗技术的不断改进和创新</a:t>
                </a:r>
                <a:endParaRPr/>
              </a:p>
            </p:txBody>
          </p:sp>
        </p:grpSp>
        <p:grpSp>
          <p:nvGrpSpPr>
            <p:cNvPr id="182" name=""/>
            <p:cNvGrpSpPr/>
            <p:nvPr/>
          </p:nvGrpSpPr>
          <p:grpSpPr>
            <a:xfrm>
              <a:off x="7707715" y="3146904"/>
              <a:ext cx="3798485" cy="3287791"/>
              <a:chOff x="7707715" y="3146904"/>
              <a:chExt cx="3798485" cy="3287791"/>
            </a:xfrm>
          </p:grpSpPr>
          <p:sp>
            <p:nvSpPr>
              <p:cNvPr id="183" name="Tencent" descr="{&quot;isTemplate&quot;:true,&quot;type&quot;:&quot;title&quot;,&quot;canOmit&quot;:false,&quot;range&quot;:0}"/>
              <p:cNvSpPr/>
              <p:nvPr/>
            </p:nvSpPr>
            <p:spPr>
              <a:xfrm>
                <a:off x="7707715" y="3146904"/>
                <a:ext cx="3798485" cy="1296000"/>
              </a:xfrm>
              <a:prstGeom prst="chevr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21世纪初，产科介入护理技术在临床实践中发挥越来越重要的作用</a:t>
                </a:r>
                <a:endParaRPr kumimoji="1" lang="en-US" altLang="zh-CN" sz="1800" b="1">
                  <a:solidFill>
                    <a:schemeClr val="bg1"/>
                  </a:solidFill>
                  <a:latin typeface="+mj-ea"/>
                  <a:ea typeface="+mj-ea"/>
                </a:endParaRPr>
              </a:p>
            </p:txBody>
          </p:sp>
          <p:sp>
            <p:nvSpPr>
              <p:cNvPr id="184" name="Tencent" descr="{&quot;isTemplate&quot;:true,&quot;type&quot;:&quot;content&quot;,&quot;canOmit&quot;:true,&quot;range&quot;:0}"/>
              <p:cNvSpPr txBox="1"/>
              <p:nvPr/>
            </p:nvSpPr>
            <p:spPr>
              <a:xfrm>
                <a:off x="7978723"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产科介入手术的围手术期护理研究和实践</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产科介入护理并发症的预防和处理策略</a:t>
                </a:r>
                <a:endParaRPr/>
              </a:p>
            </p:txBody>
          </p:sp>
        </p:grpSp>
      </p:grpSp>
      <p:sp>
        <p:nvSpPr>
          <p:cNvPr id="185"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产科介入护理的发展历程</a:t>
            </a:r>
            <a:endParaRPr lang="en-US" sz="2800" b="1">
              <a:latin typeface="微软雅黑"/>
              <a:ea typeface="微软雅黑"/>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6" name="" descr="{&quot;isTemplate&quot;:true,&quot;type&quot;:3}"/>
        <p:cNvGrpSpPr/>
        <p:nvPr/>
      </p:nvGrpSpPr>
      <p:grpSpPr>
        <a:xfrm>
          <a:off x="0" y="0"/>
          <a:ext cx="0" cy="0"/>
        </a:xfrm>
      </p:grpSpPr>
      <p:grpSp>
        <p:nvGrpSpPr>
          <p:cNvPr id="187"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88" name=""/>
            <p:cNvGrpSpPr/>
            <p:nvPr/>
          </p:nvGrpSpPr>
          <p:grpSpPr>
            <a:xfrm>
              <a:off x="685800" y="3146904"/>
              <a:ext cx="5760000" cy="3225487"/>
              <a:chOff x="685800" y="3146904"/>
              <a:chExt cx="5760000" cy="3225487"/>
            </a:xfrm>
          </p:grpSpPr>
          <p:sp>
            <p:nvSpPr>
              <p:cNvPr id="189"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产科介入护理技术的发展提高了孕期及分娩过程中异常情况的治疗效果</a:t>
                </a:r>
                <a:endParaRPr kumimoji="1" lang="en-US" altLang="zh-CN" sz="1800" b="1">
                  <a:solidFill>
                    <a:schemeClr val="bg1"/>
                  </a:solidFill>
                  <a:latin typeface="+mj-ea"/>
                  <a:ea typeface="+mj-ea"/>
                </a:endParaRPr>
              </a:p>
            </p:txBody>
          </p:sp>
          <p:sp>
            <p:nvSpPr>
              <p:cNvPr id="190"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胎儿宫内输血技术提高了胎儿宫内贫血的治疗效果</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胎儿宫内治疗技术为胎儿宫内疾病的治疗提供了新的途径</a:t>
                </a:r>
                <a:endParaRPr/>
              </a:p>
            </p:txBody>
          </p:sp>
        </p:grpSp>
        <p:grpSp>
          <p:nvGrpSpPr>
            <p:cNvPr id="191" name=""/>
            <p:cNvGrpSpPr/>
            <p:nvPr/>
          </p:nvGrpSpPr>
          <p:grpSpPr>
            <a:xfrm>
              <a:off x="6016236" y="3146904"/>
              <a:ext cx="5400000" cy="3225487"/>
              <a:chOff x="6016236" y="3146904"/>
              <a:chExt cx="5400000" cy="3225487"/>
            </a:xfrm>
          </p:grpSpPr>
          <p:sp>
            <p:nvSpPr>
              <p:cNvPr id="192"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产科介入护理技术的应用降低了围产儿死亡率</a:t>
                </a:r>
                <a:endParaRPr kumimoji="1" lang="en-US" altLang="zh-CN" sz="1800" b="1">
                  <a:solidFill>
                    <a:schemeClr val="bg1"/>
                  </a:solidFill>
                  <a:latin typeface="+mj-ea"/>
                  <a:ea typeface="+mj-ea"/>
                </a:endParaRPr>
              </a:p>
            </p:txBody>
          </p:sp>
          <p:sp>
            <p:nvSpPr>
              <p:cNvPr id="193"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产科介入手术的围手术期护理提高了手术成功率和围产儿存活率</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产科介入护理并发症的预防和处理降低了并发症的发生率和严重程度</a:t>
                </a:r>
                <a:endParaRPr/>
              </a:p>
            </p:txBody>
          </p:sp>
        </p:grpSp>
      </p:grpSp>
      <p:sp>
        <p:nvSpPr>
          <p:cNvPr id="194"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产科介入护理在临床实践中的重要性</a:t>
            </a:r>
            <a:endParaRPr lang="en-US" sz="2800" b="1">
              <a:latin typeface="微软雅黑"/>
              <a:ea typeface="微软雅黑"/>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5" name="" descr="{&quot;isTemplate&quot;:true,&quot;type&quot;:2}"/>
        <p:cNvGrpSpPr/>
        <p:nvPr/>
      </p:nvGrpSpPr>
      <p:grpSpPr>
        <a:xfrm>
          <a:off x="0" y="0"/>
          <a:ext cx="0" cy="0"/>
        </a:xfrm>
      </p:grpSpPr>
      <p:sp>
        <p:nvSpPr>
          <p:cNvPr id="196" name="Tencent" descr="{&quot;isTemplate&quot;:false,&quot;type&quot;:&quot;content&quot;,&quot;canOmit&quot;:false,&quot;range&quot;:0}"/>
          <p:cNvSpPr txBox="1"/>
          <p:nvPr/>
        </p:nvSpPr>
        <p:spPr>
          <a:xfrm>
            <a:off x="5402541" y="1081147"/>
            <a:ext cx="1386918"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defRPr sz="1400" b="1" kern="1200">
                <a:solidFill>
                  <a:schemeClr val="tx1">
                    <a:lumMod val="90000"/>
                    <a:lumOff val="10000"/>
                  </a:schemeClr>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en-US" altLang="zh-CN" sz="8000" b="0">
                <a:solidFill>
                  <a:schemeClr val="accent1"/>
                </a:solidFill>
                <a:latin typeface="Microsoft YaHei" panose="020b0503020204020204" pitchFamily="34" charset="-122"/>
                <a:ea typeface="Microsoft YaHei" panose="020b0503020204020204" pitchFamily="34" charset="-122"/>
              </a:rPr>
              <a:t>02</a:t>
            </a:r>
            <a:endParaRPr lang="zh-CN" altLang="en-US" sz="8000" b="0">
              <a:solidFill>
                <a:schemeClr val="accent1"/>
              </a:solidFill>
              <a:latin typeface="Microsoft YaHei" panose="020b0503020204020204" pitchFamily="34" charset="-122"/>
              <a:ea typeface="Microsoft YaHei" panose="020b0503020204020204" pitchFamily="34" charset="-122"/>
            </a:endParaRPr>
          </a:p>
        </p:txBody>
      </p:sp>
      <p:sp>
        <p:nvSpPr>
          <p:cNvPr id="197" name="Tencent" descr="{&quot;isTemplate&quot;:true,&quot;type&quot;:&quot;title&quot;,&quot;canOmit&quot;:false,&quot;range&quot;:0}"/>
          <p:cNvSpPr txBox="1"/>
          <p:nvPr/>
        </p:nvSpPr>
        <p:spPr>
          <a:xfrm>
            <a:off x="453229" y="2413972"/>
            <a:ext cx="11315700" cy="698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defRPr sz="1400" b="1" kern="1200">
                <a:solidFill>
                  <a:schemeClr val="tx1">
                    <a:lumMod val="90000"/>
                    <a:lumOff val="10000"/>
                  </a:schemeClr>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zh-CN" sz="4000" spc="300">
                <a:solidFill>
                  <a:srgbClr val="FEFFFF">
                    <a:alpha val="100000"/>
                  </a:srgbClr>
                </a:solidFill>
                <a:latin typeface="微软雅黑"/>
                <a:ea typeface="微软雅黑"/>
              </a:rPr>
              <a:t>产科介入护理的技术与方法</a:t>
            </a:r>
            <a:endParaRPr lang="en-US" sz="4000" b="1" spc="300">
              <a:solidFill>
                <a:srgbClr val="FEFFFF">
                  <a:alpha val="100000"/>
                </a:srgbClr>
              </a:solidFill>
              <a:latin typeface="微软雅黑"/>
              <a:ea typeface="微软雅黑"/>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8" name="" descr="{&quot;isTemplate&quot;:true,&quot;type&quot;:3}"/>
        <p:cNvGrpSpPr/>
        <p:nvPr/>
      </p:nvGrpSpPr>
      <p:grpSpPr>
        <a:xfrm>
          <a:off x="0" y="0"/>
          <a:ext cx="0" cy="0"/>
        </a:xfrm>
      </p:grpSpPr>
      <p:grpSp>
        <p:nvGrpSpPr>
          <p:cNvPr id="199" name="" descr="{&quot;isTemplate&quot;:true,&quot;type&quot;:&quot;list&quot;,&quot;alignment&quot;:&quot;left&quot;,&quot;alignmentVertical&quot;:&quot;top&quot;,&quot;canOmit&quot;:false,&quot;scalable&quot;:false,&quot;minItemsCount&quot;:-1}"/>
          <p:cNvGrpSpPr/>
          <p:nvPr/>
        </p:nvGrpSpPr>
        <p:grpSpPr>
          <a:xfrm>
            <a:off x="759823" y="1410892"/>
            <a:ext cx="8485781" cy="5021403"/>
            <a:chOff x="4252323" y="1207692"/>
            <a:chExt cx="8485781" cy="5021403"/>
          </a:xfrm>
        </p:grpSpPr>
        <p:grpSp>
          <p:nvGrpSpPr>
            <p:cNvPr id="200" name=""/>
            <p:cNvGrpSpPr/>
            <p:nvPr/>
          </p:nvGrpSpPr>
          <p:grpSpPr>
            <a:xfrm>
              <a:off x="4252327" y="1207692"/>
              <a:ext cx="8485777" cy="1440001"/>
              <a:chOff x="4252327" y="1207692"/>
              <a:chExt cx="8485777" cy="1440001"/>
            </a:xfrm>
          </p:grpSpPr>
          <p:sp>
            <p:nvSpPr>
              <p:cNvPr id="201" name="Tencent"/>
              <p:cNvSpPr/>
              <p:nvPr/>
            </p:nvSpPr>
            <p:spPr>
              <a:xfrm>
                <a:off x="4252327" y="1207693"/>
                <a:ext cx="8485777"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02" name="Tencent" descr="{&quot;isTemplate&quot;:true,&quot;type&quot;:&quot;title&quot;,&quot;canOmit&quot;:false,&quot;range&quot;:0}"/>
              <p:cNvSpPr txBox="1"/>
              <p:nvPr/>
            </p:nvSpPr>
            <p:spPr>
              <a:xfrm>
                <a:off x="5908362" y="14226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胎儿宫内输血技术的适应症</a:t>
                </a:r>
                <a:endParaRPr lang="en-US" altLang="zh-CN" sz="2000" b="1">
                  <a:latin typeface="Microsoft YaHei" panose="020b0503020204020204" pitchFamily="34" charset="-122"/>
                  <a:ea typeface="Microsoft YaHei" panose="020b0503020204020204" pitchFamily="34" charset="-122"/>
                </a:endParaRPr>
              </a:p>
            </p:txBody>
          </p:sp>
          <p:sp>
            <p:nvSpPr>
              <p:cNvPr id="203" name="Tencent" descr="{&quot;isTemplate&quot;:true,&quot;type&quot;:&quot;content&quot;,&quot;canOmit&quot;:true,&quot;range&quot;:0}"/>
              <p:cNvSpPr txBox="1"/>
              <p:nvPr/>
            </p:nvSpPr>
            <p:spPr>
              <a:xfrm>
                <a:off x="5908361" y="18806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胎儿宫内贫血：如地中海贫血、溶血性贫血等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胎儿宫内缺氧：如胎儿宫内发育迟缓、胎儿窘迫等</a:t>
                </a:r>
                <a:endParaRPr/>
              </a:p>
            </p:txBody>
          </p:sp>
          <p:pic>
            <p:nvPicPr>
              <p:cNvPr id="204" name="图片 11" descr="{&quot;isTemplate&quot;:true,&quot;type&quot;:&quot;image&quot;,&quot;canOmit&quot;:false}"/>
              <p:cNvPicPr>
                <a:picLocks noChangeAspect="1"/>
              </p:cNvPicPr>
              <p:nvPr/>
            </p:nvPicPr>
            <p:blipFill>
              <a:blip r:embed="rId2"/>
              <a:srcRect l="21874" r="21874"/>
              <a:stretch>
                <a:fillRect/>
              </a:stretch>
            </p:blipFill>
            <p:spPr>
              <a:xfrm>
                <a:off x="4252327" y="1207692"/>
                <a:ext cx="1440000" cy="1439999"/>
              </a:xfrm>
              <a:prstGeom prst="rect">
                <a:avLst/>
              </a:prstGeom>
            </p:spPr>
          </p:pic>
        </p:grpSp>
        <p:grpSp>
          <p:nvGrpSpPr>
            <p:cNvPr id="205" name=""/>
            <p:cNvGrpSpPr/>
            <p:nvPr/>
          </p:nvGrpSpPr>
          <p:grpSpPr>
            <a:xfrm>
              <a:off x="4252325" y="2998393"/>
              <a:ext cx="8485779" cy="1440000"/>
              <a:chOff x="4252325" y="2998393"/>
              <a:chExt cx="8485779" cy="1440000"/>
            </a:xfrm>
          </p:grpSpPr>
          <p:sp>
            <p:nvSpPr>
              <p:cNvPr id="206" name="Tencent"/>
              <p:cNvSpPr/>
              <p:nvPr/>
            </p:nvSpPr>
            <p:spPr>
              <a:xfrm>
                <a:off x="4252326" y="2998393"/>
                <a:ext cx="8485778"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07" name="Tencent" descr="{&quot;isTemplate&quot;:true,&quot;type&quot;:&quot;title&quot;,&quot;canOmit&quot;:false,&quot;range&quot;:0}"/>
              <p:cNvSpPr txBox="1"/>
              <p:nvPr/>
            </p:nvSpPr>
            <p:spPr>
              <a:xfrm>
                <a:off x="5908361" y="3213319"/>
                <a:ext cx="66896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胎儿宫内输血技术的方法</a:t>
                </a:r>
                <a:endParaRPr lang="en-US" altLang="zh-CN" sz="2000" b="1">
                  <a:latin typeface="Microsoft YaHei" panose="020b0503020204020204" pitchFamily="34" charset="-122"/>
                  <a:ea typeface="Microsoft YaHei" panose="020b0503020204020204" pitchFamily="34" charset="-122"/>
                </a:endParaRPr>
              </a:p>
            </p:txBody>
          </p:sp>
          <p:sp>
            <p:nvSpPr>
              <p:cNvPr id="208" name="Tencent" descr="{&quot;isTemplate&quot;:true,&quot;type&quot;:&quot;content&quot;,&quot;canOmit&quot;:true,&quot;range&quot;:0}"/>
              <p:cNvSpPr txBox="1"/>
              <p:nvPr/>
            </p:nvSpPr>
            <p:spPr>
              <a:xfrm>
                <a:off x="5908360" y="36713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经皮胎儿输血技术：通过穿刺胎儿腹部皮肤进行输血</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胎儿心脏输血技术：通过胎儿心脏穿刺进行输血</a:t>
                </a:r>
                <a:endParaRPr/>
              </a:p>
            </p:txBody>
          </p:sp>
          <p:pic>
            <p:nvPicPr>
              <p:cNvPr id="209" name="图片 5" descr="{&quot;isTemplate&quot;:true,&quot;type&quot;:&quot;image&quot;,&quot;canOmit&quot;:false}"/>
              <p:cNvPicPr>
                <a:picLocks noChangeAspect="1"/>
              </p:cNvPicPr>
              <p:nvPr/>
            </p:nvPicPr>
            <p:blipFill>
              <a:blip r:embed="rId3"/>
              <a:srcRect l="21874" r="21874"/>
              <a:stretch>
                <a:fillRect/>
              </a:stretch>
            </p:blipFill>
            <p:spPr>
              <a:xfrm>
                <a:off x="4252325" y="2998394"/>
                <a:ext cx="1440000" cy="1439999"/>
              </a:xfrm>
              <a:prstGeom prst="rect">
                <a:avLst/>
              </a:prstGeom>
            </p:spPr>
          </p:pic>
        </p:grpSp>
        <p:grpSp>
          <p:nvGrpSpPr>
            <p:cNvPr id="210" name=""/>
            <p:cNvGrpSpPr/>
            <p:nvPr/>
          </p:nvGrpSpPr>
          <p:grpSpPr>
            <a:xfrm>
              <a:off x="4252323" y="4789093"/>
              <a:ext cx="8485781" cy="1440002"/>
              <a:chOff x="4252323" y="4789093"/>
              <a:chExt cx="8485781" cy="1440002"/>
            </a:xfrm>
          </p:grpSpPr>
          <p:sp>
            <p:nvSpPr>
              <p:cNvPr id="211" name="Tencent"/>
              <p:cNvSpPr/>
              <p:nvPr/>
            </p:nvSpPr>
            <p:spPr>
              <a:xfrm>
                <a:off x="4252325" y="4789093"/>
                <a:ext cx="8485779"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12" name="Tencent" descr="{&quot;isTemplate&quot;:true,&quot;type&quot;:&quot;title&quot;,&quot;canOmit&quot;:false,&quot;range&quot;:0}"/>
              <p:cNvSpPr txBox="1"/>
              <p:nvPr/>
            </p:nvSpPr>
            <p:spPr>
              <a:xfrm>
                <a:off x="5908360" y="50040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胎儿宫内输血技术的护理</a:t>
                </a:r>
                <a:endParaRPr lang="en-US" altLang="zh-CN" sz="2000" b="1">
                  <a:latin typeface="Microsoft YaHei" panose="020b0503020204020204" pitchFamily="34" charset="-122"/>
                  <a:ea typeface="Microsoft YaHei" panose="020b0503020204020204" pitchFamily="34" charset="-122"/>
                </a:endParaRPr>
              </a:p>
            </p:txBody>
          </p:sp>
          <p:sp>
            <p:nvSpPr>
              <p:cNvPr id="213" name="Tencent" descr="{&quot;isTemplate&quot;:true,&quot;type&quot;:&quot;content&quot;,&quot;canOmit&quot;:true,&quot;range&quot;:0}"/>
              <p:cNvSpPr txBox="1"/>
              <p:nvPr/>
            </p:nvSpPr>
            <p:spPr>
              <a:xfrm>
                <a:off x="5908359" y="5462010"/>
                <a:ext cx="6702745" cy="76708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输血前护理：评估胎儿状况、准备输血器材和血液制品</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输血过程中护理：监测胎儿心率、观察输血反应、记录输血量</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输血后护理：观察胎儿宫内情况、监测胎儿血红蛋白水平、预防感染</a:t>
                </a:r>
                <a:endParaRPr/>
              </a:p>
            </p:txBody>
          </p:sp>
          <p:pic>
            <p:nvPicPr>
              <p:cNvPr id="214" name="图片 6" descr="{&quot;isTemplate&quot;:true,&quot;type&quot;:&quot;image&quot;,&quot;canOmit&quot;:false}"/>
              <p:cNvPicPr>
                <a:picLocks noChangeAspect="1"/>
              </p:cNvPicPr>
              <p:nvPr/>
            </p:nvPicPr>
            <p:blipFill>
              <a:blip r:embed="rId4"/>
              <a:srcRect l="21874" r="21874"/>
              <a:stretch>
                <a:fillRect/>
              </a:stretch>
            </p:blipFill>
            <p:spPr>
              <a:xfrm>
                <a:off x="4252323" y="4789096"/>
                <a:ext cx="1440000" cy="1439999"/>
              </a:xfrm>
              <a:prstGeom prst="rect">
                <a:avLst/>
              </a:prstGeom>
            </p:spPr>
          </p:pic>
        </p:grpSp>
      </p:grpSp>
      <p:sp>
        <p:nvSpPr>
          <p:cNvPr id="215" name="Tencent" descr="{&quot;isTemplate&quot;:true,&quot;type&quot;:&quot;title&quot;,&quot;canOmit&quot;:false,&quot;range&quot;:0}"/>
          <p:cNvSpPr txBox="1"/>
          <p:nvPr/>
        </p:nvSpPr>
        <p:spPr>
          <a:xfrm>
            <a:off x="660396" y="418039"/>
            <a:ext cx="10871207"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胎儿宫内输血技术的应用与护理</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16" name="" descr="{&quot;isTemplate&quot;:true,&quot;type&quot;:3}"/>
        <p:cNvGrpSpPr/>
        <p:nvPr/>
      </p:nvGrpSpPr>
      <p:grpSpPr>
        <a:xfrm>
          <a:off x="0" y="0"/>
          <a:ext cx="0" cy="0"/>
        </a:xfrm>
      </p:grpSpPr>
      <p:sp>
        <p:nvSpPr>
          <p:cNvPr id="217" name="AutoShape 2" descr="{&quot;isTemplate&quot;:true,&quot;type&quot;:&quot;image&quot;,&quot;canOmit&quot;:false,&quot;range&quot;:0}"/>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18" name="Group 473" descr="{&quot;isTemplate&quot;:true,&quot;type&quot;:&quot;list&quot;,&quot;alignment&quot;:&quot;left&quot;,&quot;alignmentVertical&quot;:&quot;top&quot;,&quot;canOmit&quot;:false,&quot;scalable&quot;:false,&quot;minItemsCount&quot;:-1}"/>
          <p:cNvGrpSpPr/>
          <p:nvPr/>
        </p:nvGrpSpPr>
        <p:grpSpPr>
          <a:xfrm>
            <a:off x="659808" y="1869081"/>
            <a:ext cx="6019800" cy="4574158"/>
            <a:chOff x="454962" y="1575832"/>
            <a:chExt cx="6019800" cy="4574158"/>
          </a:xfrm>
        </p:grpSpPr>
        <p:grpSp>
          <p:nvGrpSpPr>
            <p:cNvPr id="219" name="Group 474"/>
            <p:cNvGrpSpPr/>
            <p:nvPr/>
          </p:nvGrpSpPr>
          <p:grpSpPr>
            <a:xfrm>
              <a:off x="454962" y="1575832"/>
              <a:ext cx="5829300" cy="1489352"/>
              <a:chOff x="454963" y="1575832"/>
              <a:chExt cx="5829300" cy="1489352"/>
            </a:xfrm>
          </p:grpSpPr>
          <p:sp>
            <p:nvSpPr>
              <p:cNvPr id="220" name="TextBox 3" descr="{&quot;isTemplate&quot;:true,&quot;type&quot;:&quot;content&quot;,&quot;canOmit&quot;:false,&quot;range&quot;:0}"/>
              <p:cNvSpPr txBox="1"/>
              <p:nvPr/>
            </p:nvSpPr>
            <p:spPr>
              <a:xfrm>
                <a:off x="454963" y="2034175"/>
                <a:ext cx="5829300" cy="1031009"/>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胎儿宫内感染：如胎儿宫内巨细胞病毒感染、胎儿宫内风疹病毒感染等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胎儿宫内肿瘤：如胎儿肝脏肿瘤、胎儿肾上腺肿瘤等</a:t>
                </a:r>
                <a:endParaRPr/>
              </a:p>
            </p:txBody>
          </p:sp>
          <p:sp>
            <p:nvSpPr>
              <p:cNvPr id="221" name="TextBox 4" descr="{&quot;isTemplate&quot;:true,&quot;type&quot;:&quot;title&quot;,&quot;canOmit&quot;:false,&quot;range&quot;:0}"/>
              <p:cNvSpPr txBox="1"/>
              <p:nvPr/>
            </p:nvSpPr>
            <p:spPr>
              <a:xfrm>
                <a:off x="454963" y="1575832"/>
                <a:ext cx="58293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胎儿宫内治疗技术的适应症</a:t>
                </a:r>
                <a:endParaRPr/>
              </a:p>
            </p:txBody>
          </p:sp>
        </p:grpSp>
        <p:grpSp>
          <p:nvGrpSpPr>
            <p:cNvPr id="222" name="Group 477"/>
            <p:cNvGrpSpPr/>
            <p:nvPr/>
          </p:nvGrpSpPr>
          <p:grpSpPr>
            <a:xfrm>
              <a:off x="454962" y="3071702"/>
              <a:ext cx="5829300" cy="1489351"/>
              <a:chOff x="454963" y="3071702"/>
              <a:chExt cx="5829300" cy="1489351"/>
            </a:xfrm>
          </p:grpSpPr>
          <p:sp>
            <p:nvSpPr>
              <p:cNvPr id="223" name="TextBox 5" descr="{&quot;isTemplate&quot;:true,&quot;type&quot;:&quot;content&quot;,&quot;canOmit&quot;:false,&quot;range&quot;:0}"/>
              <p:cNvSpPr txBox="1"/>
              <p:nvPr/>
            </p:nvSpPr>
            <p:spPr>
              <a:xfrm>
                <a:off x="454963" y="3530045"/>
                <a:ext cx="5829300" cy="1031008"/>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胎儿宫内药物治疗：通过宫内给药治疗胎儿疾病</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胎儿宫内手术：如胎儿膈疝修补术、胎儿骶尾部畸胎瘤切除术等</a:t>
                </a:r>
                <a:endParaRPr/>
              </a:p>
            </p:txBody>
          </p:sp>
          <p:sp>
            <p:nvSpPr>
              <p:cNvPr id="224" name="TextBox 6" descr="{&quot;isTemplate&quot;:true,&quot;type&quot;:&quot;title&quot;,&quot;canOmit&quot;:false,&quot;range&quot;:0}"/>
              <p:cNvSpPr txBox="1"/>
              <p:nvPr/>
            </p:nvSpPr>
            <p:spPr>
              <a:xfrm>
                <a:off x="454963" y="3071702"/>
                <a:ext cx="58293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胎儿宫内治疗技术的方法</a:t>
                </a:r>
                <a:endParaRPr/>
              </a:p>
            </p:txBody>
          </p:sp>
        </p:grpSp>
        <p:grpSp>
          <p:nvGrpSpPr>
            <p:cNvPr id="225" name="Group 480"/>
            <p:cNvGrpSpPr/>
            <p:nvPr/>
          </p:nvGrpSpPr>
          <p:grpSpPr>
            <a:xfrm>
              <a:off x="454962" y="4660638"/>
              <a:ext cx="6019800" cy="1489352"/>
              <a:chOff x="454963" y="4660638"/>
              <a:chExt cx="6019800" cy="1489352"/>
            </a:xfrm>
          </p:grpSpPr>
          <p:sp>
            <p:nvSpPr>
              <p:cNvPr id="226" name="TextBox 7" descr="{&quot;isTemplate&quot;:true,&quot;type&quot;:&quot;content&quot;,&quot;canOmit&quot;:false,&quot;range&quot;:0}"/>
              <p:cNvSpPr txBox="1"/>
              <p:nvPr/>
            </p:nvSpPr>
            <p:spPr>
              <a:xfrm>
                <a:off x="454963" y="5118982"/>
                <a:ext cx="6019800" cy="1031008"/>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治疗前护理：评估胎儿状况、准备治疗器材和药物</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治疗过程中护理：监测胎儿心率、观察治疗反应、记录治疗过程</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治疗后护理：观察胎儿宫内情况、监测胎儿恢复情况、预防感染</a:t>
                </a:r>
                <a:endParaRPr/>
              </a:p>
            </p:txBody>
          </p:sp>
          <p:sp>
            <p:nvSpPr>
              <p:cNvPr id="227" name="TextBox 8" descr="{&quot;isTemplate&quot;:true,&quot;type&quot;:&quot;title&quot;,&quot;canOmit&quot;:false,&quot;range&quot;:0}"/>
              <p:cNvSpPr txBox="1"/>
              <p:nvPr/>
            </p:nvSpPr>
            <p:spPr>
              <a:xfrm>
                <a:off x="454963" y="4660638"/>
                <a:ext cx="58293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胎儿宫内治疗技术的护理</a:t>
                </a:r>
                <a:endParaRPr/>
              </a:p>
            </p:txBody>
          </p:sp>
        </p:grpSp>
      </p:grpSp>
      <p:pic>
        <p:nvPicPr>
          <p:cNvPr id="228" name="Picture 9" descr="{&quot;isTemplate&quot;:true,&quot;type&quot;:&quot;image&quot;,&quot;canOmit&quot;:false,&quot;range&quot;:0}"/>
          <p:cNvPicPr>
            <a:picLocks noChangeAspect="1"/>
          </p:cNvPicPr>
          <p:nvPr/>
        </p:nvPicPr>
        <p:blipFill>
          <a:blip r:embed="rId2"/>
          <a:srcRect l="21875" r="21875"/>
          <a:stretch>
            <a:fillRect/>
          </a:stretch>
        </p:blipFill>
        <p:spPr>
          <a:xfrm>
            <a:off x="7676035" y="2524948"/>
            <a:ext cx="2887741" cy="2887741"/>
          </a:xfrm>
          <a:prstGeom prst="ellipse">
            <a:avLst/>
          </a:prstGeom>
        </p:spPr>
      </p:pic>
      <p:sp>
        <p:nvSpPr>
          <p:cNvPr id="229" name="椭圆 6"/>
          <p:cNvSpPr>
            <a:spLocks noChangeAspect="1"/>
          </p:cNvSpPr>
          <p:nvPr/>
        </p:nvSpPr>
        <p:spPr>
          <a:xfrm>
            <a:off x="8687905" y="1507725"/>
            <a:ext cx="864000" cy="864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2800">
                <a:latin typeface="+mj-ea"/>
                <a:ea typeface="+mj-ea"/>
              </a:rPr>
              <a:t>💡</a:t>
            </a:r>
            <a:endParaRPr/>
          </a:p>
        </p:txBody>
      </p:sp>
      <p:sp>
        <p:nvSpPr>
          <p:cNvPr id="230" name="椭圆 7"/>
          <p:cNvSpPr>
            <a:spLocks noChangeAspect="1"/>
          </p:cNvSpPr>
          <p:nvPr/>
        </p:nvSpPr>
        <p:spPr>
          <a:xfrm>
            <a:off x="6939559" y="4654032"/>
            <a:ext cx="864000" cy="864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2800">
                <a:latin typeface="+mj-ea"/>
                <a:ea typeface="+mj-ea"/>
              </a:rPr>
              <a:t>📖</a:t>
            </a:r>
            <a:endParaRPr/>
          </a:p>
        </p:txBody>
      </p:sp>
      <p:sp>
        <p:nvSpPr>
          <p:cNvPr id="231" name="椭圆 8"/>
          <p:cNvSpPr>
            <a:spLocks noChangeAspect="1"/>
          </p:cNvSpPr>
          <p:nvPr/>
        </p:nvSpPr>
        <p:spPr>
          <a:xfrm>
            <a:off x="10420189" y="4651332"/>
            <a:ext cx="864000" cy="864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2800">
                <a:latin typeface="+mj-ea"/>
                <a:ea typeface="+mj-ea"/>
              </a:rPr>
              <a:t>⌛️</a:t>
            </a:r>
            <a:endParaRPr/>
          </a:p>
        </p:txBody>
      </p:sp>
      <p:sp>
        <p:nvSpPr>
          <p:cNvPr id="232"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胎儿宫内治疗技术的应用与护理</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33" name="" descr="{&quot;isTemplate&quot;:true,&quot;type&quot;:3}"/>
        <p:cNvGrpSpPr/>
        <p:nvPr/>
      </p:nvGrpSpPr>
      <p:grpSpPr>
        <a:xfrm>
          <a:off x="0" y="0"/>
          <a:ext cx="0" cy="0"/>
        </a:xfrm>
      </p:grpSpPr>
      <p:grpSp>
        <p:nvGrpSpPr>
          <p:cNvPr id="234" name="Group 743" descr="{&quot;isTemplate&quot;:true,&quot;type&quot;:&quot;list&quot;,&quot;alignment&quot;:&quot;left&quot;,&quot;alignmentVertical&quot;:&quot;top&quot;,&quot;canOmit&quot;:false,&quot;scalable&quot;:false,&quot;minItemsCount&quot;:-1}"/>
          <p:cNvGrpSpPr/>
          <p:nvPr/>
        </p:nvGrpSpPr>
        <p:grpSpPr>
          <a:xfrm>
            <a:off x="5982796" y="1521950"/>
            <a:ext cx="5783287" cy="4824775"/>
            <a:chOff x="5982796" y="1521950"/>
            <a:chExt cx="5783287" cy="4824775"/>
          </a:xfrm>
        </p:grpSpPr>
        <p:grpSp>
          <p:nvGrpSpPr>
            <p:cNvPr id="235" name="Group 9"/>
            <p:cNvGrpSpPr/>
            <p:nvPr/>
          </p:nvGrpSpPr>
          <p:grpSpPr>
            <a:xfrm>
              <a:off x="5982796" y="1521950"/>
              <a:ext cx="5687135" cy="1523479"/>
              <a:chOff x="5982796" y="1521950"/>
              <a:chExt cx="5687135" cy="1523479"/>
            </a:xfrm>
          </p:grpSpPr>
          <p:sp>
            <p:nvSpPr>
              <p:cNvPr id="236" name="TextBox 10" descr="{&quot;isTemplate&quot;:true,&quot;type&quot;:&quot;title&quot;,&quot;canOmit&quot;:false,&quot;range&quot;:0}"/>
              <p:cNvSpPr txBox="1"/>
              <p:nvPr/>
            </p:nvSpPr>
            <p:spPr>
              <a:xfrm>
                <a:off x="5982796" y="1521950"/>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产科介入手术的适应症</a:t>
                </a:r>
                <a:endParaRPr/>
              </a:p>
            </p:txBody>
          </p:sp>
          <p:sp>
            <p:nvSpPr>
              <p:cNvPr id="237" name="TextBox 11" descr="{&quot;isTemplate&quot;:true,&quot;type&quot;:&quot;content&quot;,&quot;canOmit&quot;:false,&quot;range&quot;:0}"/>
              <p:cNvSpPr txBox="1"/>
              <p:nvPr/>
            </p:nvSpPr>
            <p:spPr>
              <a:xfrm>
                <a:off x="5982796" y="1992485"/>
                <a:ext cx="5687135"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胎儿宫内窘迫：如胎儿严重缺氧、胎儿宫内窒息等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胎儿宫内发育迟缓：如胎儿宫内生长受限、胎儿宫内发育迟缓等</a:t>
                </a:r>
                <a:endParaRPr/>
              </a:p>
            </p:txBody>
          </p:sp>
        </p:grpSp>
        <p:grpSp>
          <p:nvGrpSpPr>
            <p:cNvPr id="238" name="Group 2"/>
            <p:cNvGrpSpPr/>
            <p:nvPr/>
          </p:nvGrpSpPr>
          <p:grpSpPr>
            <a:xfrm>
              <a:off x="5982796" y="3170591"/>
              <a:ext cx="5783287" cy="1523479"/>
              <a:chOff x="5982796" y="3170591"/>
              <a:chExt cx="5783287" cy="1523479"/>
            </a:xfrm>
          </p:grpSpPr>
          <p:sp>
            <p:nvSpPr>
              <p:cNvPr id="239" name="TextBox 3" descr="{&quot;isTemplate&quot;:true,&quot;type&quot;:&quot;title&quot;,&quot;canOmit&quot;:false,&quot;range&quot;:0}"/>
              <p:cNvSpPr txBox="1"/>
              <p:nvPr/>
            </p:nvSpPr>
            <p:spPr>
              <a:xfrm>
                <a:off x="5982796" y="3170591"/>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产科介入手术的方法</a:t>
                </a:r>
                <a:endParaRPr/>
              </a:p>
            </p:txBody>
          </p:sp>
          <p:sp>
            <p:nvSpPr>
              <p:cNvPr id="240" name="TextBox 4" descr="{&quot;isTemplate&quot;:true,&quot;type&quot;:&quot;content&quot;,&quot;canOmit&quot;:false,&quot;range&quot;:0}"/>
              <p:cNvSpPr txBox="1"/>
              <p:nvPr/>
            </p:nvSpPr>
            <p:spPr>
              <a:xfrm>
                <a:off x="5982796" y="3641126"/>
                <a:ext cx="5783287"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胎儿宫内复苏术：通过宫内给氧、输液等治疗胎儿宫内窘迫</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胎儿宫内减压术：通过胎儿宫内穿刺减压治疗胎儿宫内高压</a:t>
                </a:r>
                <a:endParaRPr/>
              </a:p>
            </p:txBody>
          </p:sp>
        </p:grpSp>
        <p:grpSp>
          <p:nvGrpSpPr>
            <p:cNvPr id="241" name="Group 5"/>
            <p:cNvGrpSpPr/>
            <p:nvPr/>
          </p:nvGrpSpPr>
          <p:grpSpPr>
            <a:xfrm>
              <a:off x="5982796" y="4823246"/>
              <a:ext cx="5783287" cy="1523479"/>
              <a:chOff x="5982796" y="4823246"/>
              <a:chExt cx="5783287" cy="1523479"/>
            </a:xfrm>
          </p:grpSpPr>
          <p:sp>
            <p:nvSpPr>
              <p:cNvPr id="242" name="TextBox 6" descr="{&quot;isTemplate&quot;:true,&quot;type&quot;:&quot;title&quot;,&quot;canOmit&quot;:false,&quot;range&quot;:0}"/>
              <p:cNvSpPr txBox="1"/>
              <p:nvPr/>
            </p:nvSpPr>
            <p:spPr>
              <a:xfrm>
                <a:off x="5982796" y="4823246"/>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产科介入手术的围手术期护理</a:t>
                </a:r>
                <a:endParaRPr/>
              </a:p>
            </p:txBody>
          </p:sp>
          <p:sp>
            <p:nvSpPr>
              <p:cNvPr id="243" name="TextBox 7" descr="{&quot;isTemplate&quot;:true,&quot;type&quot;:&quot;content&quot;,&quot;canOmit&quot;:false,&quot;range&quot;:0}"/>
              <p:cNvSpPr txBox="1"/>
              <p:nvPr/>
            </p:nvSpPr>
            <p:spPr>
              <a:xfrm>
                <a:off x="5982796" y="5293781"/>
                <a:ext cx="5783287"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术前护理：评估胎儿状况、准备手术器材和药物、心理护理</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术中护理：监测胎儿心率、观察手术反应、记录手术过程</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术后护理：观察胎儿宫内情况、监测胎儿恢复情况、预防感染、心理护理</a:t>
                </a:r>
                <a:endParaRPr/>
              </a:p>
            </p:txBody>
          </p:sp>
        </p:grpSp>
      </p:grpSp>
      <p:pic>
        <p:nvPicPr>
          <p:cNvPr id="244" name="Picture 18" descr="{&quot;isTemplate&quot;:true,&quot;type&quot;:&quot;image&quot;,&quot;canOmit&quot;:false,&quot;range&quot;:0}"/>
          <p:cNvPicPr>
            <a:picLocks noChangeAspect="1"/>
          </p:cNvPicPr>
          <p:nvPr/>
        </p:nvPicPr>
        <p:blipFill>
          <a:blip r:embed="rId2"/>
          <a:srcRect l="21478" r="21478"/>
          <a:stretch>
            <a:fillRect/>
          </a:stretch>
        </p:blipFill>
        <p:spPr>
          <a:xfrm>
            <a:off x="641457" y="1883900"/>
            <a:ext cx="3722789" cy="3671084"/>
          </a:xfrm>
          <a:prstGeom prst="rect">
            <a:avLst/>
          </a:prstGeom>
        </p:spPr>
      </p:pic>
      <p:sp>
        <p:nvSpPr>
          <p:cNvPr id="245" name="Tencent" descr="{&quot;isTemplate&quot;:true,&quot;type&quot;:&quot;title&quot;,&quot;canOmit&quot;:false,&quot;range&quot;:0}"/>
          <p:cNvSpPr txBox="1"/>
          <p:nvPr/>
        </p:nvSpPr>
        <p:spPr>
          <a:xfrm>
            <a:off x="660396" y="418039"/>
            <a:ext cx="1100953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产科介入手术的围手术期护理</a:t>
            </a:r>
            <a:endParaRPr lang="en-US" altLang="zh-CN" sz="2800" b="1">
              <a:latin typeface="+mj-ea"/>
              <a:ea typeface="+mj-ea"/>
            </a:endParaRPr>
          </a:p>
        </p:txBody>
      </p:sp>
      <p:sp>
        <p:nvSpPr>
          <p:cNvPr id="246" name="椭圆 7"/>
          <p:cNvSpPr>
            <a:spLocks noChangeAspect="1"/>
          </p:cNvSpPr>
          <p:nvPr/>
        </p:nvSpPr>
        <p:spPr>
          <a:xfrm>
            <a:off x="4804244" y="1524563"/>
            <a:ext cx="864000" cy="864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2800">
                <a:latin typeface="+mj-ea"/>
                <a:ea typeface="+mj-ea"/>
              </a:rPr>
              <a:t>💡</a:t>
            </a:r>
            <a:endParaRPr/>
          </a:p>
        </p:txBody>
      </p:sp>
      <p:sp>
        <p:nvSpPr>
          <p:cNvPr id="247" name="椭圆 8"/>
          <p:cNvSpPr>
            <a:spLocks noChangeAspect="1"/>
          </p:cNvSpPr>
          <p:nvPr/>
        </p:nvSpPr>
        <p:spPr>
          <a:xfrm>
            <a:off x="4804244" y="3170591"/>
            <a:ext cx="864000" cy="864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2800">
                <a:latin typeface="+mj-ea"/>
                <a:ea typeface="+mj-ea"/>
              </a:rPr>
              <a:t>📖</a:t>
            </a:r>
            <a:endParaRPr/>
          </a:p>
        </p:txBody>
      </p:sp>
      <p:sp>
        <p:nvSpPr>
          <p:cNvPr id="248" name="椭圆 9"/>
          <p:cNvSpPr>
            <a:spLocks noChangeAspect="1"/>
          </p:cNvSpPr>
          <p:nvPr/>
        </p:nvSpPr>
        <p:spPr>
          <a:xfrm>
            <a:off x="4804244" y="4822844"/>
            <a:ext cx="864000" cy="864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2800">
                <a:latin typeface="+mj-ea"/>
                <a:ea typeface="+mj-ea"/>
              </a:rPr>
              <a:t>⌛️</a:t>
            </a:r>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 name="" descr="{&quot;isTemplate&quot;:true,&quot;type&quot;:2}"/>
        <p:cNvGrpSpPr/>
        <p:nvPr/>
      </p:nvGrpSpPr>
      <p:grpSpPr>
        <a:xfrm>
          <a:off x="0" y="0"/>
          <a:ext cx="0" cy="0"/>
        </a:xfrm>
      </p:grpSpPr>
      <p:sp>
        <p:nvSpPr>
          <p:cNvPr id="7" name="Tencent" descr="{&quot;isTemplate&quot;:false,&quot;type&quot;:&quot;content&quot;,&quot;canOmit&quot;:false,&quot;range&quot;:0}"/>
          <p:cNvSpPr txBox="1"/>
          <p:nvPr/>
        </p:nvSpPr>
        <p:spPr>
          <a:xfrm>
            <a:off x="5402541" y="1081147"/>
            <a:ext cx="1386918"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defRPr sz="1400" b="1" kern="1200">
                <a:solidFill>
                  <a:schemeClr val="tx1">
                    <a:lumMod val="90000"/>
                    <a:lumOff val="10000"/>
                  </a:schemeClr>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en-US" altLang="zh-CN" sz="8000" b="0">
                <a:solidFill>
                  <a:schemeClr val="accent1"/>
                </a:solidFill>
                <a:latin typeface="Microsoft YaHei" panose="020b0503020204020204" pitchFamily="34" charset="-122"/>
                <a:ea typeface="Microsoft YaHei" panose="020b0503020204020204" pitchFamily="34" charset="-122"/>
              </a:rPr>
              <a:t>03</a:t>
            </a:r>
            <a:endParaRPr lang="zh-CN" altLang="en-US" sz="8000" b="0">
              <a:solidFill>
                <a:schemeClr val="accent1"/>
              </a:solidFill>
              <a:latin typeface="Microsoft YaHei" panose="020b0503020204020204" pitchFamily="34" charset="-122"/>
              <a:ea typeface="Microsoft YaHei" panose="020b0503020204020204" pitchFamily="34" charset="-122"/>
            </a:endParaRPr>
          </a:p>
        </p:txBody>
      </p:sp>
      <p:sp>
        <p:nvSpPr>
          <p:cNvPr id="8" name="Tencent" descr="{&quot;isTemplate&quot;:true,&quot;type&quot;:&quot;title&quot;,&quot;canOmit&quot;:false,&quot;range&quot;:0}"/>
          <p:cNvSpPr txBox="1"/>
          <p:nvPr/>
        </p:nvSpPr>
        <p:spPr>
          <a:xfrm>
            <a:off x="453229" y="2413972"/>
            <a:ext cx="11315700" cy="698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defRPr sz="1400" b="1" kern="1200">
                <a:solidFill>
                  <a:schemeClr val="tx1">
                    <a:lumMod val="90000"/>
                    <a:lumOff val="10000"/>
                  </a:schemeClr>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zh-CN" sz="4000" spc="300">
                <a:solidFill>
                  <a:srgbClr val="FEFFFF">
                    <a:alpha val="100000"/>
                  </a:srgbClr>
                </a:solidFill>
                <a:latin typeface="微软雅黑"/>
                <a:ea typeface="微软雅黑"/>
              </a:rPr>
              <a:t>产科介入护理的并发症预防与处理</a:t>
            </a:r>
            <a:endParaRPr lang="en-US" sz="4000" b="1" spc="300">
              <a:solidFill>
                <a:srgbClr val="FEFFFF">
                  <a:alpha val="100000"/>
                </a:srgbClr>
              </a:solidFill>
              <a:latin typeface="微软雅黑"/>
              <a:ea typeface="微软雅黑"/>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 name="" descr="{&quot;isTemplate&quot;:true,&quot;type&quot;:3}"/>
        <p:cNvGrpSpPr/>
        <p:nvPr/>
      </p:nvGrpSpPr>
      <p:grpSpPr>
        <a:xfrm>
          <a:off x="0" y="0"/>
          <a:ext cx="0" cy="0"/>
        </a:xfrm>
      </p:grpSpPr>
      <p:pic>
        <p:nvPicPr>
          <p:cNvPr id="10" name="Picture 10" descr="{&quot;isTemplate&quot;:true,&quot;type&quot;:&quot;image&quot;,&quot;canOmit&quot;:false,&quot;range&quot;:0}"/>
          <p:cNvPicPr>
            <a:picLocks noChangeAspect="1"/>
          </p:cNvPicPr>
          <p:nvPr/>
        </p:nvPicPr>
        <p:blipFill>
          <a:blip r:embed="rId2"/>
          <a:srcRect l="21875" r="21875"/>
          <a:stretch>
            <a:fillRect/>
          </a:stretch>
        </p:blipFill>
        <p:spPr>
          <a:xfrm>
            <a:off x="869006" y="1293634"/>
            <a:ext cx="4563024" cy="4563025"/>
          </a:xfrm>
          <a:prstGeom prst="diamond">
            <a:avLst/>
          </a:prstGeom>
        </p:spPr>
      </p:pic>
      <p:grpSp>
        <p:nvGrpSpPr>
          <p:cNvPr id="11" name="Group 400" descr="{&quot;isTemplate&quot;:true,&quot;type&quot;:&quot;list&quot;,&quot;alignment&quot;:&quot;left&quot;,&quot;alignmentVertical&quot;:&quot;top&quot;,&quot;canOmit&quot;:false,&quot;scalable&quot;:false,&quot;minItemsCount&quot;:-1}"/>
          <p:cNvGrpSpPr/>
          <p:nvPr/>
        </p:nvGrpSpPr>
        <p:grpSpPr>
          <a:xfrm>
            <a:off x="5982796" y="1468163"/>
            <a:ext cx="5783287" cy="4912094"/>
            <a:chOff x="5982796" y="1468163"/>
            <a:chExt cx="5783287" cy="4912094"/>
          </a:xfrm>
        </p:grpSpPr>
        <p:grpSp>
          <p:nvGrpSpPr>
            <p:cNvPr id="12" name="Group 2"/>
            <p:cNvGrpSpPr/>
            <p:nvPr/>
          </p:nvGrpSpPr>
          <p:grpSpPr>
            <a:xfrm>
              <a:off x="5982796" y="3116804"/>
              <a:ext cx="5783287" cy="1610798"/>
              <a:chOff x="5982796" y="3116804"/>
              <a:chExt cx="5783287" cy="1610798"/>
            </a:xfrm>
          </p:grpSpPr>
          <p:sp>
            <p:nvSpPr>
              <p:cNvPr id="13" name="TextBox 3" descr="{&quot;isTemplate&quot;:true,&quot;type&quot;:&quot;title&quot;,&quot;canOmit&quot;:false,&quot;range&quot;:0}"/>
              <p:cNvSpPr txBox="1"/>
              <p:nvPr/>
            </p:nvSpPr>
            <p:spPr>
              <a:xfrm>
                <a:off x="5982796" y="3116804"/>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严格掌握产科介入护理的适应症和禁忌症</a:t>
                </a:r>
                <a:endParaRPr/>
              </a:p>
            </p:txBody>
          </p:sp>
          <p:sp>
            <p:nvSpPr>
              <p:cNvPr id="14" name="TextBox 4" descr="{&quot;isTemplate&quot;:true,&quot;type&quot;:&quot;content&quot;,&quot;canOmit&quot;:false,&quot;range&quot;:0}"/>
              <p:cNvSpPr txBox="1"/>
              <p:nvPr/>
            </p:nvSpPr>
            <p:spPr>
              <a:xfrm>
                <a:off x="5982796" y="3575147"/>
                <a:ext cx="5783287"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评估胎儿状况、孕妇状况、胎盘功能等因素，制定合理的干预方案</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对于有禁忌症的孕妇，应尽量避免使用产科介入护理技术</a:t>
                </a:r>
                <a:endParaRPr/>
              </a:p>
            </p:txBody>
          </p:sp>
        </p:grpSp>
        <p:grpSp>
          <p:nvGrpSpPr>
            <p:cNvPr id="15" name="Group 5"/>
            <p:cNvGrpSpPr/>
            <p:nvPr/>
          </p:nvGrpSpPr>
          <p:grpSpPr>
            <a:xfrm>
              <a:off x="5982796" y="4769459"/>
              <a:ext cx="5783287" cy="1610798"/>
              <a:chOff x="5982796" y="4769459"/>
              <a:chExt cx="5783287" cy="1610798"/>
            </a:xfrm>
          </p:grpSpPr>
          <p:sp>
            <p:nvSpPr>
              <p:cNvPr id="16" name="TextBox 6" descr="{&quot;isTemplate&quot;:true,&quot;type&quot;:&quot;title&quot;,&quot;canOmit&quot;:false,&quot;range&quot;:0}"/>
              <p:cNvSpPr txBox="1"/>
              <p:nvPr/>
            </p:nvSpPr>
            <p:spPr>
              <a:xfrm>
                <a:off x="5982796" y="4769459"/>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提高产科介入护理技术水平和操作熟练度</a:t>
                </a:r>
                <a:endParaRPr/>
              </a:p>
            </p:txBody>
          </p:sp>
          <p:sp>
            <p:nvSpPr>
              <p:cNvPr id="17" name="TextBox 7" descr="{&quot;isTemplate&quot;:true,&quot;type&quot;:&quot;content&quot;,&quot;canOmit&quot;:false,&quot;range&quot;:0}"/>
              <p:cNvSpPr txBox="1"/>
              <p:nvPr/>
            </p:nvSpPr>
            <p:spPr>
              <a:xfrm>
                <a:off x="5982796" y="5227802"/>
                <a:ext cx="5783287"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定期进行产科介入护理技术培训，提高护理人员的技能水平</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在临床实践中不断总结经验，提高产科介入护理的成功率和安全性</a:t>
                </a:r>
                <a:endParaRPr/>
              </a:p>
            </p:txBody>
          </p:sp>
        </p:grpSp>
        <p:grpSp>
          <p:nvGrpSpPr>
            <p:cNvPr id="18" name="Group 407"/>
            <p:cNvGrpSpPr/>
            <p:nvPr/>
          </p:nvGrpSpPr>
          <p:grpSpPr>
            <a:xfrm>
              <a:off x="5982796" y="1468163"/>
              <a:ext cx="5700871" cy="1610798"/>
              <a:chOff x="5982796" y="1468163"/>
              <a:chExt cx="5700871" cy="1610798"/>
            </a:xfrm>
          </p:grpSpPr>
          <p:sp>
            <p:nvSpPr>
              <p:cNvPr id="19" name="TextBox 8" descr="{&quot;isTemplate&quot;:true,&quot;type&quot;:&quot;title&quot;,&quot;canOmit&quot;:false,&quot;range&quot;:0}"/>
              <p:cNvSpPr txBox="1"/>
              <p:nvPr/>
            </p:nvSpPr>
            <p:spPr>
              <a:xfrm>
                <a:off x="5982796" y="1468163"/>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加强产科介入护理的围手术期管理</a:t>
                </a:r>
                <a:endParaRPr/>
              </a:p>
            </p:txBody>
          </p:sp>
          <p:sp>
            <p:nvSpPr>
              <p:cNvPr id="20" name="TextBox 9" descr="{&quot;isTemplate&quot;:true,&quot;type&quot;:&quot;content&quot;,&quot;canOmit&quot;:false,&quot;range&quot;:0}"/>
              <p:cNvSpPr txBox="1"/>
              <p:nvPr/>
            </p:nvSpPr>
            <p:spPr>
              <a:xfrm>
                <a:off x="5982796" y="1926506"/>
                <a:ext cx="5700871"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术前充分准备，预防感染、出血等并发症的发生</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术后密切观察胎儿宫内情况，及时处理并发症</a:t>
                </a:r>
                <a:endParaRPr/>
              </a:p>
            </p:txBody>
          </p:sp>
        </p:grpSp>
      </p:grpSp>
      <p:sp>
        <p:nvSpPr>
          <p:cNvPr id="21"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产科介入护理相关并发症的预防策略</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https://d.book118.com/278123003126006037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darkgold">
      <a:dk1>
        <a:srgbClr val="FEFFFF"/>
      </a:dk1>
      <a:lt1>
        <a:srgbClr val="000000"/>
      </a:lt1>
      <a:dk2>
        <a:srgbClr val="FDF5E1"/>
      </a:dk2>
      <a:lt2>
        <a:srgbClr val="160908"/>
      </a:lt2>
      <a:accent1>
        <a:srgbClr val="FEB74E"/>
      </a:accent1>
      <a:accent2>
        <a:srgbClr val="FB7F3D"/>
      </a:accent2>
      <a:accent3>
        <a:srgbClr val="E15C3D"/>
      </a:accent3>
      <a:accent4>
        <a:srgbClr val="9F463B"/>
      </a:accent4>
      <a:accent5>
        <a:srgbClr val="515865"/>
      </a:accent5>
      <a:accent6>
        <a:srgbClr val="333A46"/>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Arial Black</vt:lpstr>
      <vt:lpstr>微软雅黑</vt:lpstr>
      <vt:lpstr>黑体</vt:lpstr>
      <vt:lpstr>Microsoft YaHei</vt:lpstr>
      <vt:lpstr>Microsoft YaHei Light</vt:lpstr>
      <vt:lpstr>Microsoft Yahei</vt:lpstr>
      <vt:lpstr>Office Theme</vt:lpstr>
      <vt:lpstr>产科介入护理PPT课件</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2024-09-17T21:10:07.527</cp:lastPrinted>
  <dcterms:created xsi:type="dcterms:W3CDTF">2024-09-17T13:10:07Z</dcterms:created>
  <dcterms:modified xsi:type="dcterms:W3CDTF">2024-09-17T13:10:09Z</dcterms:modified>
</cp:coreProperties>
</file>