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47637-707C-4956-BBF1-45B85B30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8D908-0386-45D2-A3FB-194A6214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00D9C-E6DA-4371-9D5B-67A0F2E5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946F0-F435-4D89-BB98-210C2E3C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D3CA2-7C11-4736-8174-A5E29DA5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00320-683B-4BAC-AF5B-37CA0406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B24AE-CD73-43D2-B1B2-63C99D603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C73A4-60FC-4CDC-BF81-3886F903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2CC5E-F14F-4757-9B8C-FC2EE509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1A265-FBFB-466B-95A6-6D4C7B7C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7D49-230F-4359-A9A7-89C84634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270" r:id="rId2"/>
    <p:sldLayoutId id="2147494271" r:id="rId3"/>
    <p:sldLayoutId id="2147494272" r:id="rId4"/>
    <p:sldLayoutId id="2147494273" r:id="rId5"/>
    <p:sldLayoutId id="2147494274" r:id="rId6"/>
    <p:sldLayoutId id="2147494275" r:id="rId7"/>
    <p:sldLayoutId id="2147494276" r:id="rId8"/>
    <p:sldLayoutId id="2147494277" r:id="rId9"/>
    <p:sldLayoutId id="2147494278" r:id="rId10"/>
    <p:sldLayoutId id="214749427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4072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PHP前端开发工程师年度总结及下年工作展望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年度工作总结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个人成长与收获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下年工作展望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总结与反思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完成了XX项目的前端开发工作，包括页面布局、交互效果和性能优化等。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参与了YY项目的开发，主要负责前端部分的实现，与团队成员紧密合作，按时完成任务。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独立完成了ZZ平台的前端开发，注重用户体验和性能，得到了用户的好评。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配合后端工程师完成了多个接口对接工作，确保数据传输和页面交互的正常进行。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技术学习和提升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熟练掌握PHP语言，深入了解前端开发技术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参与多个项目，积累丰富的实战经验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不断学习新技术，提升个人技术能力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参与技术分享，与团队共同成长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71" name="直接连接符 24"/>
          <p:cNvCxnSpPr/>
          <p:nvPr>
            <p:custDataLst>
              <p:tags r:id="rId2"/>
            </p:custDataLst>
          </p:nvPr>
        </p:nvCxnSpPr>
        <p:spPr>
          <a:xfrm flipH="1">
            <a:off x="2887271" y="2264553"/>
            <a:ext cx="0" cy="519115"/>
          </a:xfrm>
          <a:prstGeom prst="line">
            <a:avLst/>
          </a:prstGeom>
          <a:solidFill>
            <a:srgbClr val="00993F"/>
          </a:solidFill>
          <a:ln w="12700">
            <a:solidFill>
              <a:schemeClr val="bg1">
                <a:lumMod val="75000"/>
                <a:alpha val="50000"/>
              </a:schemeClr>
            </a:solidFill>
            <a:prstDash val="sysDot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80" name="椭圆 21"/>
          <p:cNvSpPr/>
          <p:nvPr>
            <p:custDataLst>
              <p:tags r:id="rId3"/>
            </p:custDataLst>
          </p:nvPr>
        </p:nvSpPr>
        <p:spPr>
          <a:xfrm>
            <a:off x="2644501" y="1677643"/>
            <a:ext cx="484895" cy="48489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82" name="文本框 34"/>
          <p:cNvSpPr txBox="1"/>
          <p:nvPr>
            <p:custDataLst>
              <p:tags r:id="rId4"/>
            </p:custDataLst>
          </p:nvPr>
        </p:nvSpPr>
        <p:spPr>
          <a:xfrm>
            <a:off x="2641273" y="1746729"/>
            <a:ext cx="491997" cy="331226"/>
          </a:xfrm>
          <a:prstGeom prst="rect">
            <a:avLst/>
          </a:prstGeom>
          <a:noFill/>
        </p:spPr>
        <p:txBody>
          <a:bodyPr wrap="square" rtlCol="0" anchor="ctr" anchorCtr="0">
            <a:normAutofit fontScale="7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 panose="020b0503020204020204" pitchFamily="34" charset="-122"/>
                <a:cs typeface="+mj-lt"/>
              </a:rPr>
              <a:t>01</a:t>
            </a:r>
            <a:endParaRPr lang="en-US" altLang="zh-CN" b="1">
              <a:solidFill>
                <a:srgbClr val="FFFFFF"/>
              </a:solidFill>
              <a:latin typeface="+mj-lt"/>
              <a:ea typeface="微软雅黑" panose="020b0503020204020204" pitchFamily="34" charset="-122"/>
              <a:cs typeface="+mj-lt"/>
            </a:endParaRPr>
          </a:p>
        </p:txBody>
      </p:sp>
      <p:sp>
        <p:nvSpPr>
          <p:cNvPr id="1049084" name="矩形 19"/>
          <p:cNvSpPr/>
          <p:nvPr>
            <p:custDataLst>
              <p:tags r:id="rId5"/>
            </p:custDataLst>
          </p:nvPr>
        </p:nvSpPr>
        <p:spPr bwMode="auto">
          <a:xfrm>
            <a:off x="3519378" y="1490400"/>
            <a:ext cx="6025350" cy="388045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思源黑体 CN Normal" panose="020b0400000000000000" charset="-122"/>
              </a:rPr>
              <a:t>遇到的问题：PHP代码性能优化 解决方案：采用缓存技术，减少数据库查询次数，优化代码结构</a:t>
            </a:r>
            <a:endParaRPr lang="zh-CN" altLang="en-US" sz="1000" b="1" spc="1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思源黑体 CN Normal" panose="020b0400000000000000" charset="-122"/>
            </a:endParaRPr>
          </a:p>
        </p:txBody>
      </p:sp>
      <p:sp>
        <p:nvSpPr>
          <p:cNvPr id="1049086" name="文本框 26"/>
          <p:cNvSpPr txBox="1"/>
          <p:nvPr>
            <p:custDataLst>
              <p:tags r:id="rId6"/>
            </p:custDataLst>
          </p:nvPr>
        </p:nvSpPr>
        <p:spPr>
          <a:xfrm>
            <a:off x="3519378" y="1879091"/>
            <a:ext cx="6025350" cy="730893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解决方案：采用缓存技术，减少数据库查询次数，优化代码结构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88" name="椭圆 22"/>
          <p:cNvSpPr/>
          <p:nvPr>
            <p:custDataLst>
              <p:tags r:id="rId7"/>
            </p:custDataLst>
          </p:nvPr>
        </p:nvSpPr>
        <p:spPr>
          <a:xfrm>
            <a:off x="2644501" y="2891494"/>
            <a:ext cx="484895" cy="48489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90" name="文本框 35"/>
          <p:cNvSpPr txBox="1"/>
          <p:nvPr>
            <p:custDataLst>
              <p:tags r:id="rId8"/>
            </p:custDataLst>
          </p:nvPr>
        </p:nvSpPr>
        <p:spPr>
          <a:xfrm>
            <a:off x="2641273" y="2970265"/>
            <a:ext cx="491997" cy="331226"/>
          </a:xfrm>
          <a:prstGeom prst="rect">
            <a:avLst/>
          </a:prstGeom>
          <a:noFill/>
        </p:spPr>
        <p:txBody>
          <a:bodyPr wrap="square" rtlCol="0" anchor="ctr" anchorCtr="0">
            <a:normAutofit fontScale="7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 panose="020b0503020204020204" pitchFamily="34" charset="-122"/>
                <a:cs typeface="+mj-lt"/>
              </a:rPr>
              <a:t>02</a:t>
            </a:r>
            <a:endParaRPr lang="en-US" altLang="zh-CN" b="1">
              <a:solidFill>
                <a:srgbClr val="FFFFFF"/>
              </a:solidFill>
              <a:latin typeface="+mj-lt"/>
              <a:ea typeface="微软雅黑" panose="020b0503020204020204" pitchFamily="34" charset="-122"/>
              <a:cs typeface="+mj-lt"/>
            </a:endParaRPr>
          </a:p>
        </p:txBody>
      </p:sp>
      <p:sp>
        <p:nvSpPr>
          <p:cNvPr id="1049092" name="矩形 29"/>
          <p:cNvSpPr/>
          <p:nvPr>
            <p:custDataLst>
              <p:tags r:id="rId9"/>
            </p:custDataLst>
          </p:nvPr>
        </p:nvSpPr>
        <p:spPr bwMode="auto">
          <a:xfrm>
            <a:off x="3519378" y="2704251"/>
            <a:ext cx="6025350" cy="388045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思源黑体 CN Normal" panose="020b0400000000000000" charset="-122"/>
              </a:rPr>
              <a:t>遇到的问题：前端页面兼容性问题 解决方案：使用现代前端框架，如React、Vue等，统一页面样式，减少浏览器兼容性问题</a:t>
            </a:r>
            <a:endParaRPr lang="zh-CN" altLang="en-US" sz="1000" b="1" spc="100">
              <a:solidFill>
                <a:schemeClr val="accent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思源黑体 CN Normal" panose="020b0400000000000000" charset="-122"/>
            </a:endParaRPr>
          </a:p>
        </p:txBody>
      </p:sp>
      <p:sp>
        <p:nvSpPr>
          <p:cNvPr id="1049094" name="文本框 31"/>
          <p:cNvSpPr txBox="1"/>
          <p:nvPr>
            <p:custDataLst>
              <p:tags r:id="rId10"/>
            </p:custDataLst>
          </p:nvPr>
        </p:nvSpPr>
        <p:spPr>
          <a:xfrm>
            <a:off x="3519378" y="3092296"/>
            <a:ext cx="6024704" cy="730893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解决方案：使用现代前端框架，如React、Vue等，统一页面样式，减少浏览器兼容性问题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96" name="椭圆 6"/>
          <p:cNvSpPr/>
          <p:nvPr>
            <p:custDataLst>
              <p:tags r:id="rId11"/>
            </p:custDataLst>
          </p:nvPr>
        </p:nvSpPr>
        <p:spPr>
          <a:xfrm>
            <a:off x="2644501" y="4107928"/>
            <a:ext cx="484895" cy="4848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98" name="文本框 36"/>
          <p:cNvSpPr txBox="1"/>
          <p:nvPr>
            <p:custDataLst>
              <p:tags r:id="rId12"/>
            </p:custDataLst>
          </p:nvPr>
        </p:nvSpPr>
        <p:spPr>
          <a:xfrm>
            <a:off x="2641273" y="4177014"/>
            <a:ext cx="491997" cy="331226"/>
          </a:xfrm>
          <a:prstGeom prst="rect">
            <a:avLst/>
          </a:prstGeom>
          <a:noFill/>
        </p:spPr>
        <p:txBody>
          <a:bodyPr wrap="square" rtlCol="0" anchor="ctr" anchorCtr="0">
            <a:normAutofit fontScale="7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 panose="020b0503020204020204" pitchFamily="34" charset="-122"/>
                <a:cs typeface="+mj-lt"/>
              </a:rPr>
              <a:t>03</a:t>
            </a:r>
            <a:endParaRPr lang="en-US" altLang="zh-CN" b="1">
              <a:solidFill>
                <a:srgbClr val="FFFFFF"/>
              </a:solidFill>
              <a:latin typeface="+mj-lt"/>
              <a:ea typeface="微软雅黑" panose="020b0503020204020204" pitchFamily="34" charset="-122"/>
              <a:cs typeface="+mj-lt"/>
            </a:endParaRPr>
          </a:p>
        </p:txBody>
      </p:sp>
      <p:sp>
        <p:nvSpPr>
          <p:cNvPr id="1049100" name="矩形 32"/>
          <p:cNvSpPr/>
          <p:nvPr>
            <p:custDataLst>
              <p:tags r:id="rId13"/>
            </p:custDataLst>
          </p:nvPr>
        </p:nvSpPr>
        <p:spPr bwMode="auto">
          <a:xfrm>
            <a:off x="3519378" y="3917456"/>
            <a:ext cx="6025350" cy="388045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思源黑体 CN Normal" panose="020b0400000000000000" charset="-122"/>
              </a:rPr>
              <a:t>遇到的问题：后端接口对接问题 解决方案：制定统一的接口对接规范，明确前后端职责，提高接口对接效率</a:t>
            </a:r>
            <a:endParaRPr lang="zh-CN" altLang="en-US" sz="1000" b="1" spc="10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思源黑体 CN Normal" panose="020b0400000000000000" charset="-122"/>
            </a:endParaRPr>
          </a:p>
        </p:txBody>
      </p:sp>
      <p:sp>
        <p:nvSpPr>
          <p:cNvPr id="1049102" name="文本框 33"/>
          <p:cNvSpPr txBox="1"/>
          <p:nvPr>
            <p:custDataLst>
              <p:tags r:id="rId14"/>
            </p:custDataLst>
          </p:nvPr>
        </p:nvSpPr>
        <p:spPr>
          <a:xfrm>
            <a:off x="3519378" y="4305501"/>
            <a:ext cx="6024704" cy="730893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解决方案：制定统一的接口对接规范，明确前后端职责，提高接口对接效率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104" name="椭圆 8"/>
          <p:cNvSpPr/>
          <p:nvPr>
            <p:custDataLst>
              <p:tags r:id="rId15"/>
            </p:custDataLst>
          </p:nvPr>
        </p:nvSpPr>
        <p:spPr>
          <a:xfrm>
            <a:off x="2644501" y="5321133"/>
            <a:ext cx="484895" cy="4848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106" name="文本框 9"/>
          <p:cNvSpPr txBox="1"/>
          <p:nvPr>
            <p:custDataLst>
              <p:tags r:id="rId16"/>
            </p:custDataLst>
          </p:nvPr>
        </p:nvSpPr>
        <p:spPr>
          <a:xfrm>
            <a:off x="2641273" y="5390219"/>
            <a:ext cx="491997" cy="331226"/>
          </a:xfrm>
          <a:prstGeom prst="rect">
            <a:avLst/>
          </a:prstGeom>
          <a:noFill/>
        </p:spPr>
        <p:txBody>
          <a:bodyPr wrap="square" rtlCol="0" anchor="ctr" anchorCtr="0">
            <a:normAutofit fontScale="7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 panose="020b0503020204020204" pitchFamily="34" charset="-122"/>
                <a:cs typeface="+mj-lt"/>
              </a:rPr>
              <a:t>04</a:t>
            </a:r>
            <a:endParaRPr lang="en-US" altLang="zh-CN" b="1">
              <a:solidFill>
                <a:srgbClr val="FFFFFF"/>
              </a:solidFill>
              <a:latin typeface="+mj-lt"/>
              <a:ea typeface="微软雅黑" panose="020b0503020204020204" pitchFamily="34" charset="-122"/>
              <a:cs typeface="+mj-lt"/>
            </a:endParaRPr>
          </a:p>
        </p:txBody>
      </p:sp>
      <p:sp>
        <p:nvSpPr>
          <p:cNvPr id="1049108" name="矩形 10"/>
          <p:cNvSpPr/>
          <p:nvPr>
            <p:custDataLst>
              <p:tags r:id="rId17"/>
            </p:custDataLst>
          </p:nvPr>
        </p:nvSpPr>
        <p:spPr bwMode="auto">
          <a:xfrm>
            <a:off x="3519378" y="5130662"/>
            <a:ext cx="6025350" cy="388045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思源黑体 CN Normal" panose="020b0400000000000000" charset="-122"/>
              </a:rPr>
              <a:t>遇到的问题：项目进度延误 解决方案：合理规划项目进度，加强团队协作，及时沟通解决问题</a:t>
            </a:r>
            <a:endParaRPr lang="zh-CN" altLang="en-US" sz="1000" b="1" spc="100">
              <a:solidFill>
                <a:schemeClr val="accent4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思源黑体 CN Normal" panose="020b0400000000000000" charset="-122"/>
            </a:endParaRPr>
          </a:p>
        </p:txBody>
      </p:sp>
      <p:sp>
        <p:nvSpPr>
          <p:cNvPr id="1049110" name="文本框 11"/>
          <p:cNvSpPr txBox="1"/>
          <p:nvPr>
            <p:custDataLst>
              <p:tags r:id="rId18"/>
            </p:custDataLst>
          </p:nvPr>
        </p:nvSpPr>
        <p:spPr>
          <a:xfrm>
            <a:off x="3519378" y="5518707"/>
            <a:ext cx="6024704" cy="730893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解决方案：合理规划项目进度，加强团队协作，及时沟通解决问题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cxnSp>
        <p:nvCxnSpPr>
          <p:cNvPr id="3145773" name="直接连接符 3"/>
          <p:cNvCxnSpPr/>
          <p:nvPr>
            <p:custDataLst>
              <p:tags r:id="rId19"/>
            </p:custDataLst>
          </p:nvPr>
        </p:nvCxnSpPr>
        <p:spPr>
          <a:xfrm flipH="1">
            <a:off x="2887271" y="3479695"/>
            <a:ext cx="0" cy="519115"/>
          </a:xfrm>
          <a:prstGeom prst="line">
            <a:avLst/>
          </a:prstGeom>
          <a:solidFill>
            <a:srgbClr val="00993F"/>
          </a:solidFill>
          <a:ln w="12700">
            <a:solidFill>
              <a:schemeClr val="bg1">
                <a:lumMod val="75000"/>
                <a:alpha val="50000"/>
              </a:schemeClr>
            </a:solidFill>
            <a:prstDash val="sysDot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75" name="直接连接符 4"/>
          <p:cNvCxnSpPr/>
          <p:nvPr>
            <p:custDataLst>
              <p:tags r:id="rId20"/>
            </p:custDataLst>
          </p:nvPr>
        </p:nvCxnSpPr>
        <p:spPr>
          <a:xfrm flipH="1">
            <a:off x="2887271" y="4689672"/>
            <a:ext cx="0" cy="519115"/>
          </a:xfrm>
          <a:prstGeom prst="line">
            <a:avLst/>
          </a:prstGeom>
          <a:solidFill>
            <a:srgbClr val="00993F"/>
          </a:solidFill>
          <a:ln w="12700">
            <a:solidFill>
              <a:schemeClr val="bg1">
                <a:lumMod val="75000"/>
                <a:alpha val="50000"/>
              </a:schemeClr>
            </a:solidFill>
            <a:prstDash val="sysDot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1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跨部门合作：与其他部门建立良好的合作关系，共同完成项目任务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高效沟通：与团队成员保持良好沟通，确保项目进展顺利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协作精神：积极参与团队讨论，提出建设性意见，共同解决问题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团队建设活动：参与团队建设活动，增强团队凝聚力与合作精神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技能提升与掌握</a:t>
            </a:r>
            <a:endParaRPr lang="zh-CN" altLang="en-US"/>
          </a:p>
        </p:txBody>
      </p:sp>
      <p:sp>
        <p:nvSpPr>
          <p:cNvPr id="104927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掌握至少一种主流框架，如Laravel、Symfony等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熟悉版本控制工具，如Git等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熟练掌握PHP语言基础，包括语法、数据类型、函数等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熟练使用前端开发技术，如HTML、CSS、JavaScript等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解决问题的能力</a:t>
            </a:r>
            <a:endParaRPr lang="zh-CN" altLang="en-US"/>
          </a:p>
        </p:txBody>
      </p:sp>
      <p:sp>
        <p:nvSpPr>
          <p:cNvPr id="10493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在项目中遇到复杂问题时能够提出有效的解决方案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不断学习和探索新技术，提高解决问题的能力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遇到问题时能够迅速定位并分析原因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善于利用各种工具和资源来解决技术难题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https://d.book118.com/278124072101006031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00993f&quot;,&quot;transparency&quot;:1},&quot;type&quot;:1},&quot;glow&quot;:{&quot;colorType&quot;:0},&quot;line&quot;:{&quot;solidLine&quot;:{&quot;brightness&quot;:-0.25,&quot;colorType&quot;:1,&quot;foreColorIndex&quot;:14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17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1_1"/>
  <p:tag name="KSO_WM_UNIT_INDEX" val="1_1_1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  <p:tag name="KSO_WM_UNIT_VALUE" val="2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111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17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2_2"/>
  <p:tag name="KSO_WM_UNIT_INDEX" val="1_2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6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17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7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17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4_2"/>
  <p:tag name="KSO_WM_UNIT_INDEX" val="1_4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8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00993f&quot;,&quot;transparency&quot;:1},&quot;type&quot;:1},&quot;glow&quot;:{&quot;colorType&quot;:0},&quot;line&quot;:{&quot;solidLine&quot;:{&quot;brightness&quot;:-0.25,&quot;colorType&quot;:1,&quot;foreColorIndex&quot;:14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00993f&quot;,&quot;transparency&quot;:1},&quot;type&quot;:1},&quot;glow&quot;:{&quot;colorType&quot;:0},&quot;line&quot;:{&quot;solidLine&quot;:{&quot;brightness&quot;:-0.25,&quot;colorType&quot;:1,&quot;foreColorIndex&quot;:14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思源黑体 CN Normal</vt:lpstr>
      <vt:lpstr>Office Theme</vt:lpstr>
      <vt:lpstr>PHP前端开发工程师年度总结及下年工作展望</vt:lpstr>
      <vt:lpstr>目录</vt:lpstr>
      <vt:lpstr>单击添加章节标题</vt:lpstr>
      <vt:lpstr>年度工作总结</vt:lpstr>
      <vt:lpstr>完成项目及任务</vt:lpstr>
      <vt:lpstr>技术学习和提升</vt:lpstr>
      <vt:lpstr>遇到的问题和解决方案</vt:lpstr>
      <vt:lpstr>团队合作与沟通</vt:lpstr>
      <vt:lpstr>个人成长与收获</vt:lpstr>
      <vt:lpstr>技能提升与掌握</vt:lpstr>
      <vt:lpstr>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2024-09-08T15:19:19.689</cp:lastPrinted>
  <dcterms:created xsi:type="dcterms:W3CDTF">2024-09-08T07:19:19Z</dcterms:created>
  <dcterms:modified xsi:type="dcterms:W3CDTF">2024-09-08T07:19:22Z</dcterms:modified>
</cp:coreProperties>
</file>