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RBCVC+MS-UIGothic"/>
      <p:regular r:id="rId18"/>
    </p:embeddedFont>
    <p:embeddedFont>
      <p:font typeface="VONVMO+CIQSBG+ArialMT"/>
      <p:regular r:id="rId19"/>
    </p:embeddedFont>
    <p:embeddedFont>
      <p:font typeface="EHQNVG+IRMWDC+MicrosoftYaHei-Bold"/>
      <p:regular r:id="rId20"/>
    </p:embeddedFont>
    <p:embeddedFont>
      <p:font typeface="GKUNSD+GLRKTO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B76CE-47E1-421C-AFF5-08625F11E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868D0-DF13-4B84-9696-5A8FE8C9B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88F09-DCD9-4070-8F95-9FEFFC0F0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062F5-7864-4DBB-BC5F-E88A117C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6D0DAE-6668-47DB-B9C8-994CD8342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82AA6C-DAE4-427D-BCB2-4CC48773B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DCF15F-4DC8-47C4-995B-C98E2DB76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84874-1D9D-4C02-9FDE-4336CB45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09779-B8B8-4431-B0C7-81681F8D0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82169-8DD5-4BC1-8548-B6A6AE544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FCD05-B172-424D-971C-255162099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41340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RRBCVC+MS-UIGothic"/>
                <a:cs typeface="RRBCVC+MS-UIGothic"/>
              </a:rPr>
              <a:t>挑起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5150" spc="23">
                <a:solidFill>
                  <a:srgbClr val="00B6FF"/>
                </a:solidFill>
                <a:latin typeface="RRBCVC+MS-UIGothic"/>
                <a:cs typeface="RRBCVC+MS-UIGothic"/>
              </a:rPr>
              <a:t>任的担子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0400" y="2900200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B6FF"/>
                </a:solidFill>
                <a:latin typeface="RRBCVC+MS-UIGothic"/>
                <a:cs typeface="RRBCV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738822" cy="29785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ONVMO+CIQSBG+ArialMT"/>
                <a:cs typeface="VONVMO+CIQSB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6FF"/>
                </a:solidFill>
                <a:latin typeface="RRBCVC+MS-UIGothic"/>
                <a:cs typeface="RRBCVC+MS-UIGothic"/>
              </a:rPr>
              <a:t>任的重要性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ONVMO+CIQSBG+ArialMT"/>
                <a:cs typeface="VONVMO+CIQSB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RBCVC+MS-UIGothic"/>
                <a:cs typeface="RRBCVC+MS-UIGothic"/>
              </a:rPr>
              <a:t>承担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6FF"/>
                </a:solidFill>
                <a:latin typeface="RRBCVC+MS-UIGothic"/>
                <a:cs typeface="RRBCVC+MS-UIGothic"/>
              </a:rPr>
              <a:t>任的挑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ONVMO+CIQSBG+ArialMT"/>
                <a:cs typeface="VONVMO+CIQSB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6FF"/>
                </a:solidFill>
                <a:latin typeface="RRBCVC+MS-UIGothic"/>
                <a:cs typeface="RRBCVC+MS-UIGothic"/>
              </a:rPr>
              <a:t>任的不同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RRBCVC+MS-UIGothic"/>
                <a:cs typeface="RRBCVC+MS-UIGothic"/>
              </a:rPr>
              <a:t>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ONVMO+CIQSBG+ArialMT"/>
                <a:cs typeface="VONVMO+CIQSB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RBCVC+MS-UIGothic"/>
                <a:cs typeface="RRBCVC+MS-UIGothic"/>
              </a:rPr>
              <a:t>如何在生活中承担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6FF"/>
                </a:solidFill>
                <a:latin typeface="RRBCVC+MS-UIGothic"/>
                <a:cs typeface="RRBCVC+MS-UIGothic"/>
              </a:rPr>
              <a:t>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ONVMO+CIQSBG+ArialMT"/>
                <a:cs typeface="VONVMO+CIQSB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RBCVC+MS-UIGothic"/>
                <a:cs typeface="RRBCVC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RRBCVC+MS-UIGothic"/>
                <a:cs typeface="RRBCVC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4139120"/>
            <a:ext cx="2185937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ONVMO+CIQSBG+ArialMT"/>
                <a:cs typeface="VONVMO+CIQSB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RRBCVC+MS-UIGothic"/>
                <a:cs typeface="RRBCVC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EHQNVG+IRMWDC+MicrosoftYaHei-Bold"/>
                <a:cs typeface="EHQNVG+IRMWDC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800" spc="25">
                <a:solidFill>
                  <a:srgbClr val="00B6FF"/>
                </a:solidFill>
                <a:latin typeface="RRBCVC+MS-UIGothic"/>
                <a:cs typeface="RRBCVC+MS-UIGothic"/>
              </a:rPr>
              <a:t>任的重要性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任的定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HQNVG+IRMWDC+MicrosoftYaHei-Bold"/>
                <a:cs typeface="EHQNVG+IRMWDC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HQNVG+IRMWDC+MicrosoftYaHei-Bold"/>
                <a:cs typeface="EHQNVG+IRMWDC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任的重要性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任的意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自我价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和社会价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个人的社会地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位和影响力。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个人的潜能和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造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力，提高自身素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和能力水平。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承担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任有助于建立信任和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的社会关系，促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社会和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EHQNVG+IRMWDC+MicrosoftYaHei-Bold"/>
                <a:cs typeface="EHQNVG+IRMWDC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RRBCVC+MS-UIGothic"/>
                <a:cs typeface="RRBCVC+MS-UIGothic"/>
              </a:rPr>
              <a:t>承担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800" spc="23">
                <a:solidFill>
                  <a:srgbClr val="00B6FF"/>
                </a:solidFill>
                <a:latin typeface="RRBCVC+MS-UIGothic"/>
                <a:cs typeface="RRBCVC+MS-UIGothic"/>
              </a:rPr>
              <a:t>任的挑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对责</a:t>
            </a: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任的困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HQNVG+IRMWDC+MicrosoftYaHei-Bold"/>
                <a:cs typeface="EHQNVG+IRMWD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HQNVG+IRMWDC+MicrosoftYaHei-Bold"/>
                <a:cs typeface="EHQNVG+IRMWD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HQNVG+IRMWDC+MicrosoftYaHei-Bold"/>
                <a:cs typeface="EHQNVG+IRMWD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难</a:t>
            </a:r>
            <a:r>
              <a:rPr sz="2000" spc="25">
                <a:solidFill>
                  <a:srgbClr val="00B6FF"/>
                </a:solidFill>
                <a:latin typeface="RRBCVC+MS-UIGothic"/>
                <a:cs typeface="RRBCVC+MS-UIGothic"/>
              </a:rPr>
              <a:t>以承受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00B6FF"/>
                </a:solidFill>
                <a:latin typeface="RRBCVC+MS-UIGothic"/>
                <a:cs typeface="RRBCVC+MS-UIGothic"/>
              </a:rPr>
              <a:t>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000" spc="25">
                <a:solidFill>
                  <a:srgbClr val="00B6FF"/>
                </a:solidFill>
                <a:latin typeface="RRBCVC+MS-UIGothic"/>
                <a:cs typeface="RRBCVC+MS-UIGothic"/>
              </a:rPr>
              <a:t>任与期望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000" spc="25">
                <a:solidFill>
                  <a:srgbClr val="00B6FF"/>
                </a:solidFill>
                <a:latin typeface="RRBCVC+MS-UIGothic"/>
                <a:cs typeface="RRBCVC+MS-UIGothic"/>
              </a:rPr>
              <a:t>任与失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承担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任的好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RBCVC+MS-UIGothic"/>
                <a:cs typeface="RRBCVC+MS-UIGothic"/>
              </a:rPr>
              <a:t>自我成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RBCVC+MS-UIGothic"/>
                <a:cs typeface="RRBCVC+MS-UIGothic"/>
              </a:rPr>
              <a:t>信任与尊重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RBCVC+MS-UIGothic"/>
                <a:cs typeface="RRBCVC+MS-UIGothic"/>
              </a:rPr>
              <a:t>自主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权</a:t>
            </a:r>
            <a:r>
              <a:rPr sz="2300" spc="25">
                <a:solidFill>
                  <a:srgbClr val="00B6FF"/>
                </a:solidFill>
                <a:latin typeface="RRBCVC+MS-UIGothic"/>
                <a:cs typeface="RRBCVC+MS-UIGothic"/>
              </a:rPr>
              <a:t>与决策力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如何挑起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任的担子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8139" y="17818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制定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划与目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30520" y="17811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极沟通与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3543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关注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细节</a:t>
            </a: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行力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接受反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600">
                <a:solidFill>
                  <a:srgbClr val="FFFFFF"/>
                </a:solidFill>
                <a:latin typeface="RRBCVC+MS-UIGothic"/>
                <a:cs typeface="RRBCVC+MS-UIGothic"/>
              </a:rPr>
              <a:t>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EHQNVG+IRMWDC+MicrosoftYaHei-Bold"/>
                <a:cs typeface="EHQNVG+IRMWDC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800" spc="25">
                <a:solidFill>
                  <a:srgbClr val="00B6FF"/>
                </a:solidFill>
                <a:latin typeface="RRBCVC+MS-UIGothic"/>
                <a:cs typeface="RRBCVC+MS-UIGothic"/>
              </a:rPr>
              <a:t>任的不同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800">
                <a:solidFill>
                  <a:srgbClr val="00B6FF"/>
                </a:solidFill>
                <a:latin typeface="RRBCVC+MS-UIGothic"/>
                <a:cs typeface="RRBCVC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个人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任是指个人在日常生活中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当承担的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任。例如，个人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自己的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为负责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，承担自己的行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为带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来的一切后果。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9231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自己的家庭、朋友、社区和社会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。例如，个人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遵守法律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和道德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范，尊重他人的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利和利益，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极参与社区活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任是构建良好社会关系的基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，也是个人成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展的重要保障。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工作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00B6FF"/>
                </a:solidFill>
                <a:latin typeface="RRBCVC+MS-UIGothic"/>
                <a:cs typeface="RRBCVC+MS-UIGothic"/>
              </a:rPr>
              <a:t>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任是指个人在工作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当承担的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任包括按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完成工作任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量，遵守工作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律，保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公司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安全等。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任是保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正常运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展的基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，也是个人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RBCVC+MS-UIGothic"/>
                <a:cs typeface="RRBCVC+MS-UIGothic"/>
              </a:rPr>
              <a:t>展的重要保障。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https://d.book118.com/278124134027006032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RRBCVC+MS-UIGothic</vt:lpstr>
      <vt:lpstr>SimSun</vt:lpstr>
      <vt:lpstr>VONVMO+CIQSBG+ArialMT</vt:lpstr>
      <vt:lpstr>Times New Roman</vt:lpstr>
      <vt:lpstr>EHQNVG+IRMWDC+MicrosoftYaHei-Bold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2024-09-09T12:34:13.076</cp:lastPrinted>
  <dcterms:created xsi:type="dcterms:W3CDTF">2024-09-09T04:34:13Z</dcterms:created>
  <dcterms:modified xsi:type="dcterms:W3CDTF">2024-09-09T04:34:14Z</dcterms:modified>
</cp:coreProperties>
</file>