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bin" ContentType="application/vnd.openxmlformats-officedocument.oleObject"/>
  <Default Extension="emf" ContentType="image/x-emf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  <p:sldMasterId id="2147483684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9144000" cy="51435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3.emf" /><Relationship Id="rId3" Type="http://schemas.openxmlformats.org/officeDocument/2006/relationships/image" Target="../media/image4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Relationship Id="rId2" Type="http://schemas.openxmlformats.org/officeDocument/2006/relationships/image" Target="../media/image6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emf" /><Relationship Id="rId2" Type="http://schemas.openxmlformats.org/officeDocument/2006/relationships/image" Target="../media/image15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emf" /><Relationship Id="rId2" Type="http://schemas.openxmlformats.org/officeDocument/2006/relationships/image" Target="../media/image17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emf" /><Relationship Id="rId2" Type="http://schemas.openxmlformats.org/officeDocument/2006/relationships/image" Target="../media/image21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TargetMode="Internal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TargetMode="Internal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3043A-24D5-409B-96F7-74EA4C980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BC6B1-B73E-45EC-AA42-7F63119D4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017FB-C3F8-4968-83C1-4AFC78296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C6C5A-07F2-4B02-978E-AA73EAF98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A6947C-ABC3-47AE-954A-8FEA9B432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DA0FC6-993A-4329-B80F-8FB7A934D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318FEB-855C-429B-8DC0-87AF05B8A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8D66F-0629-4799-A7F8-B6558D602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D6F50A-8D9F-442C-9A60-10ECF3FEA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A9C92-EAE5-48A8-B4D6-C524106FA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511BC-F5AE-43CD-9432-4C63607D8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章节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1790700"/>
            <a:ext cx="9144000" cy="1381125"/>
          </a:xfrm>
          <a:prstGeom prst="rect">
            <a:avLst/>
          </a:prstGeom>
          <a:solidFill>
            <a:srgbClr val="00A1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标题 1"/>
          <p:cNvSpPr>
            <a:spLocks noGrp="1"/>
          </p:cNvSpPr>
          <p:nvPr>
            <p:ph type="ctrTitle"/>
          </p:nvPr>
        </p:nvSpPr>
        <p:spPr>
          <a:xfrm>
            <a:off x="0" y="1790700"/>
            <a:ext cx="9144000" cy="1381125"/>
          </a:xfrm>
          <a:prstGeom prst="rect">
            <a:avLst/>
          </a:prstGeom>
        </p:spPr>
        <p:txBody>
          <a:bodyPr lIns="68580" tIns="34290" rIns="68580" bIns="34290" anchor="ctr"/>
          <a:lstStyle>
            <a:lvl1pPr algn="ctr">
              <a:defRPr sz="3300">
                <a:solidFill>
                  <a:schemeClr val="bg1"/>
                </a:solidFill>
                <a:latin typeface="Adobe 黑体 Std R" panose="020b0400000000000000" pitchFamily="34" charset="-122"/>
                <a:ea typeface="Adobe 黑体 Std R" panose="020b0400000000000000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350174" y="1916832"/>
            <a:ext cx="735006" cy="24128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模板：</a:t>
            </a:r>
            <a:r>
              <a:rPr lang="en-US" altLang="zh-CN" sz="100">
                <a:solidFill>
                  <a:schemeClr val="bg1"/>
                </a:solidFill>
              </a:rPr>
              <a:t>www.1ppt.com/moban/                  PPT</a:t>
            </a:r>
            <a:r>
              <a:rPr lang="zh-CN" altLang="en-US" sz="100">
                <a:solidFill>
                  <a:schemeClr val="bg1"/>
                </a:solidFill>
              </a:rPr>
              <a:t>素材：</a:t>
            </a:r>
            <a:r>
              <a:rPr lang="en-US" altLang="zh-CN" sz="100">
                <a:solidFill>
                  <a:schemeClr val="bg1"/>
                </a:solidFill>
              </a:rPr>
              <a:t>www.1ppt.com/sucai/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背景：</a:t>
            </a:r>
            <a:r>
              <a:rPr lang="en-US" altLang="zh-CN" sz="100">
                <a:solidFill>
                  <a:schemeClr val="bg1"/>
                </a:solidFill>
              </a:rPr>
              <a:t>www.1ppt.com/beijing/                   PPT</a:t>
            </a:r>
            <a:r>
              <a:rPr lang="zh-CN" altLang="en-US" sz="100">
                <a:solidFill>
                  <a:schemeClr val="bg1"/>
                </a:solidFill>
              </a:rPr>
              <a:t>图表：</a:t>
            </a:r>
            <a:r>
              <a:rPr lang="en-US" altLang="zh-CN" sz="100">
                <a:solidFill>
                  <a:schemeClr val="bg1"/>
                </a:solidFill>
              </a:rPr>
              <a:t>www.1ppt.com/tubiao/      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下载：</a:t>
            </a:r>
            <a:r>
              <a:rPr lang="en-US" altLang="zh-CN" sz="100">
                <a:solidFill>
                  <a:schemeClr val="bg1"/>
                </a:solidFill>
              </a:rPr>
              <a:t>www.1ppt.com/xiazai/                     PPT</a:t>
            </a:r>
            <a:r>
              <a:rPr lang="zh-CN" altLang="en-US" sz="100">
                <a:solidFill>
                  <a:schemeClr val="bg1"/>
                </a:solidFill>
              </a:rPr>
              <a:t>教程： </a:t>
            </a:r>
            <a:r>
              <a:rPr lang="en-US" altLang="zh-CN" sz="100">
                <a:solidFill>
                  <a:schemeClr val="bg1"/>
                </a:solidFill>
              </a:rPr>
              <a:t>www.1ppt.com/powerpoint/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资料下载：</a:t>
            </a:r>
            <a:r>
              <a:rPr lang="en-US" altLang="zh-CN" sz="100">
                <a:solidFill>
                  <a:schemeClr val="bg1"/>
                </a:solidFill>
              </a:rPr>
              <a:t>www.1ppt.com/ziliao/                   </a:t>
            </a:r>
            <a:r>
              <a:rPr lang="zh-CN" altLang="en-US" sz="100">
                <a:solidFill>
                  <a:schemeClr val="bg1"/>
                </a:solidFill>
              </a:rPr>
              <a:t>个人简历：</a:t>
            </a:r>
            <a:r>
              <a:rPr lang="en-US" altLang="zh-CN" sz="100">
                <a:solidFill>
                  <a:schemeClr val="bg1"/>
                </a:solidFill>
              </a:rPr>
              <a:t>www.1ppt.com/jianli/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试卷下载：</a:t>
            </a:r>
            <a:r>
              <a:rPr lang="en-US" altLang="zh-CN" sz="100">
                <a:solidFill>
                  <a:schemeClr val="bg1"/>
                </a:solidFill>
              </a:rPr>
              <a:t>www.1ppt.com/shiti/                     </a:t>
            </a:r>
            <a:r>
              <a:rPr lang="zh-CN" altLang="en-US" sz="100">
                <a:solidFill>
                  <a:schemeClr val="bg1"/>
                </a:solidFill>
              </a:rPr>
              <a:t>教案下载：</a:t>
            </a:r>
            <a:r>
              <a:rPr lang="en-US" altLang="zh-CN" sz="100">
                <a:solidFill>
                  <a:schemeClr val="bg1"/>
                </a:solidFill>
              </a:rPr>
              <a:t>www.1ppt.com/jiaoan/  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手抄报：</a:t>
            </a:r>
            <a:r>
              <a:rPr lang="en-US" altLang="zh-CN" sz="100">
                <a:solidFill>
                  <a:schemeClr val="bg1"/>
                </a:solidFill>
              </a:rPr>
              <a:t>www.1ppt.com/shouchaobao/          PPT</a:t>
            </a:r>
            <a:r>
              <a:rPr lang="zh-CN" altLang="en-US" sz="100">
                <a:solidFill>
                  <a:schemeClr val="bg1"/>
                </a:solidFill>
              </a:rPr>
              <a:t>课件：</a:t>
            </a:r>
            <a:r>
              <a:rPr lang="en-US" altLang="zh-CN" sz="100">
                <a:solidFill>
                  <a:schemeClr val="bg1"/>
                </a:solidFill>
              </a:rPr>
              <a:t>www.1ppt.com/kejian/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语文课件：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www.1ppt.com/kejian/yuwen/    </a:t>
            </a:r>
            <a:r>
              <a:rPr lang="zh-CN" altLang="en-US" sz="100">
                <a:solidFill>
                  <a:schemeClr val="bg1"/>
                </a:solidFill>
              </a:rPr>
              <a:t>数学课件：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www.1ppt.com/kejian/shuxue/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英语课件：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www.1ppt.com/kejian/yingyu/    </a:t>
            </a:r>
            <a:r>
              <a:rPr lang="zh-CN" altLang="en-US" sz="100">
                <a:solidFill>
                  <a:schemeClr val="bg1"/>
                </a:solidFill>
              </a:rPr>
              <a:t>美术课件：</a:t>
            </a:r>
            <a:r>
              <a:rPr lang="en-US" altLang="zh-CN" sz="100">
                <a:solidFill>
                  <a:schemeClr val="bg1"/>
                </a:solidFill>
              </a:rPr>
              <a:t>www.1ppt.com/kejian/meishu/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科学课件：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www.1ppt.com/kejian/kexue/     </a:t>
            </a:r>
            <a:r>
              <a:rPr lang="zh-CN" altLang="en-US" sz="100">
                <a:solidFill>
                  <a:schemeClr val="bg1"/>
                </a:solidFill>
              </a:rPr>
              <a:t>物理课件：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www.1ppt.com/kejian/wuli/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化学课件：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www.1ppt.com/kejian/huaxue/  </a:t>
            </a:r>
            <a:r>
              <a:rPr lang="zh-CN" altLang="en-US" sz="100">
                <a:solidFill>
                  <a:schemeClr val="bg1"/>
                </a:solidFill>
              </a:rPr>
              <a:t>生物课件：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www.1ppt.com/kejian/shengwu/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地理课件：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www.1ppt.com/kejian/dili/          </a:t>
            </a:r>
            <a:r>
              <a:rPr lang="zh-CN" altLang="en-US" sz="100">
                <a:solidFill>
                  <a:schemeClr val="bg1"/>
                </a:solidFill>
              </a:rPr>
              <a:t>历史课件：</a:t>
            </a:r>
            <a:r>
              <a:rPr lang="en-US" altLang="zh-CN" sz="100">
                <a:solidFill>
                  <a:schemeClr val="bg1"/>
                </a:solidFill>
              </a:rPr>
              <a:t>www.1ppt.com/kejian/lishi/ 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栏目一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同侧圆角矩形 6">
            <a:hlinkClick r:id="rId1" action="ppaction://hlinksldjump" tooltip="点击进入"/>
          </p:cNvPr>
          <p:cNvSpPr/>
          <p:nvPr userDrawn="1"/>
        </p:nvSpPr>
        <p:spPr>
          <a:xfrm>
            <a:off x="2131471" y="352409"/>
            <a:ext cx="1367032" cy="323433"/>
          </a:xfrm>
          <a:prstGeom prst="round2SameRect">
            <a:avLst/>
          </a:prstGeom>
          <a:gradFill flip="none" rotWithShape="1">
            <a:gsLst>
              <a:gs pos="0">
                <a:srgbClr val="FFFF00"/>
              </a:gs>
              <a:gs pos="100000">
                <a:srgbClr val="FFC000"/>
              </a:gs>
            </a:gsLst>
            <a:lin ang="5400000" scaled="1"/>
          </a:gra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知识要点基础练</a:t>
            </a:r>
            <a:endParaRPr lang="zh-CN" altLang="en-US" sz="12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栏目二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同侧圆角矩形 7">
            <a:hlinkClick action="ppaction://noaction"/>
          </p:cNvPr>
          <p:cNvSpPr/>
          <p:nvPr userDrawn="1"/>
        </p:nvSpPr>
        <p:spPr>
          <a:xfrm>
            <a:off x="4233767" y="352408"/>
            <a:ext cx="1367032" cy="323433"/>
          </a:xfrm>
          <a:prstGeom prst="round2SameRect">
            <a:avLst/>
          </a:prstGeom>
          <a:gradFill flip="none" rotWithShape="1">
            <a:gsLst>
              <a:gs pos="0">
                <a:srgbClr val="FFFF00"/>
              </a:gs>
              <a:gs pos="100000">
                <a:srgbClr val="FFC000"/>
              </a:gs>
            </a:gsLst>
            <a:lin ang="5400000" scaled="1"/>
          </a:gra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综合能力提升练</a:t>
            </a:r>
            <a:endParaRPr lang="zh-CN" altLang="en-US" sz="12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栏目三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同侧圆角矩形 9">
            <a:hlinkClick r:id="rId1" action="ppaction://hlinksldjump" tooltip="点击进入"/>
          </p:cNvPr>
          <p:cNvSpPr/>
          <p:nvPr userDrawn="1"/>
        </p:nvSpPr>
        <p:spPr>
          <a:xfrm>
            <a:off x="6259666" y="352408"/>
            <a:ext cx="1367032" cy="323433"/>
          </a:xfrm>
          <a:prstGeom prst="round2SameRect">
            <a:avLst/>
          </a:prstGeom>
          <a:gradFill flip="none" rotWithShape="1">
            <a:gsLst>
              <a:gs pos="0">
                <a:srgbClr val="FFFF00"/>
              </a:gs>
              <a:gs pos="100000">
                <a:srgbClr val="FFC000"/>
              </a:gs>
            </a:gsLst>
            <a:lin ang="5400000" scaled="1"/>
          </a:gra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拓展探究突破练</a:t>
            </a:r>
            <a:endParaRPr lang="zh-CN" altLang="en-US" sz="12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栏目四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  <a:prstGeom prst="rect">
            <a:avLst/>
          </a:prstGeom>
        </p:spPr>
        <p:txBody>
          <a:bodyPr lIns="68580" tIns="34290" rIns="68580" bIns="34290"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  <a:prstGeom prst="rect">
            <a:avLst/>
          </a:prstGeom>
        </p:spPr>
        <p:txBody>
          <a:bodyPr lIns="68580" tIns="34290" rIns="68580" bIns="34290"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  <a:prstGeom prst="rect">
            <a:avLst/>
          </a:prstGeom>
        </p:spPr>
        <p:txBody>
          <a:bodyPr lIns="68580" tIns="34290" rIns="68580" bIns="34290"/>
          <a:lstStyle>
            <a:lvl1pPr marL="0" indent="0">
              <a:buNone/>
              <a:defRPr sz="1200"/>
            </a:lvl1pPr>
            <a:lvl2pPr marL="342900" indent="0">
              <a:buNone/>
              <a:defRPr sz="1100"/>
            </a:lvl2pPr>
            <a:lvl3pPr marL="685800" indent="0">
              <a:buNone/>
              <a:defRPr sz="900"/>
            </a:lvl3pPr>
            <a:lvl4pPr marL="1028700" indent="0">
              <a:buNone/>
              <a:defRPr sz="800"/>
            </a:lvl4pPr>
            <a:lvl5pPr marL="1371600" indent="0">
              <a:buNone/>
              <a:defRPr sz="800"/>
            </a:lvl5pPr>
            <a:lvl6pPr marL="1714500" indent="0">
              <a:buNone/>
              <a:defRPr sz="800"/>
            </a:lvl6pPr>
            <a:lvl7pPr marL="2057400" indent="0">
              <a:buNone/>
              <a:defRPr sz="800"/>
            </a:lvl7pPr>
            <a:lvl8pPr marL="2400300" indent="0">
              <a:buNone/>
              <a:defRPr sz="800"/>
            </a:lvl8pPr>
            <a:lvl9pPr marL="2743200" indent="0">
              <a:buNone/>
              <a:defRPr sz="8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D3B61F3-DABD-4D26-8DF9-C03C8A069B9B}" type="datetimeFigureOut">
              <a:rPr lang="zh-CN" altLang="en-US" smtClean="0"/>
              <a:t>2020/8/4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29070B1-5320-4AD1-9F6B-8453A41EDFD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  <a:prstGeom prst="rect">
            <a:avLst/>
          </a:prstGeom>
        </p:spPr>
        <p:txBody>
          <a:bodyPr lIns="68580" tIns="34290" rIns="68580" bIns="34290"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  <a:prstGeom prst="rect">
            <a:avLst/>
          </a:prstGeom>
        </p:spPr>
        <p:txBody>
          <a:bodyPr lIns="68580" tIns="34290" rIns="68580" bIns="34290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zh-CN" altLang="en-US"/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  <a:prstGeom prst="rect">
            <a:avLst/>
          </a:prstGeom>
        </p:spPr>
        <p:txBody>
          <a:bodyPr lIns="68580" tIns="34290" rIns="68580" bIns="34290"/>
          <a:lstStyle>
            <a:lvl1pPr marL="0" indent="0">
              <a:buNone/>
              <a:defRPr sz="1200"/>
            </a:lvl1pPr>
            <a:lvl2pPr marL="342900" indent="0">
              <a:buNone/>
              <a:defRPr sz="1100"/>
            </a:lvl2pPr>
            <a:lvl3pPr marL="685800" indent="0">
              <a:buNone/>
              <a:defRPr sz="900"/>
            </a:lvl3pPr>
            <a:lvl4pPr marL="1028700" indent="0">
              <a:buNone/>
              <a:defRPr sz="800"/>
            </a:lvl4pPr>
            <a:lvl5pPr marL="1371600" indent="0">
              <a:buNone/>
              <a:defRPr sz="800"/>
            </a:lvl5pPr>
            <a:lvl6pPr marL="1714500" indent="0">
              <a:buNone/>
              <a:defRPr sz="800"/>
            </a:lvl6pPr>
            <a:lvl7pPr marL="2057400" indent="0">
              <a:buNone/>
              <a:defRPr sz="800"/>
            </a:lvl7pPr>
            <a:lvl8pPr marL="2400300" indent="0">
              <a:buNone/>
              <a:defRPr sz="800"/>
            </a:lvl8pPr>
            <a:lvl9pPr marL="2743200" indent="0">
              <a:buNone/>
              <a:defRPr sz="8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D3B61F3-DABD-4D26-8DF9-C03C8A069B9B}" type="datetimeFigureOut">
              <a:rPr lang="zh-CN" altLang="en-US" smtClean="0"/>
              <a:t>2020/8/4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29070B1-5320-4AD1-9F6B-8453A41EDFD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849058" y="0"/>
            <a:ext cx="6829425" cy="350535"/>
          </a:xfrm>
          <a:prstGeom prst="rect">
            <a:avLst/>
          </a:prstGeom>
        </p:spPr>
        <p:txBody>
          <a:bodyPr lIns="68580" tIns="34290" rIns="68580" bIns="34290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1352551"/>
            <a:ext cx="7886700" cy="3280172"/>
          </a:xfrm>
          <a:prstGeom prst="rect">
            <a:avLst/>
          </a:prstGeom>
        </p:spPr>
        <p:txBody>
          <a:bodyPr vert="eaVert" lIns="68580" tIns="34290" rIns="68580" bIns="3429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D3B61F3-DABD-4D26-8DF9-C03C8A069B9B}" type="datetimeFigureOut">
              <a:rPr lang="zh-CN" altLang="en-US" smtClean="0"/>
              <a:t>2020/8/4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29070B1-5320-4AD1-9F6B-8453A41EDFD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  <a:prstGeom prst="rect">
            <a:avLst/>
          </a:prstGeom>
        </p:spPr>
        <p:txBody>
          <a:bodyPr vert="eaVert" lIns="68580" tIns="34290" rIns="68580" bIns="34290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  <a:prstGeom prst="rect">
            <a:avLst/>
          </a:prstGeom>
        </p:spPr>
        <p:txBody>
          <a:bodyPr vert="eaVert" lIns="68580" tIns="34290" rIns="68580" bIns="3429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D3B61F3-DABD-4D26-8DF9-C03C8A069B9B}" type="datetimeFigureOut">
              <a:rPr lang="zh-CN" altLang="en-US" smtClean="0"/>
              <a:t>2020/8/4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29070B1-5320-4AD1-9F6B-8453A41EDFD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33E63E-AA00-4DCB-AD20-EF8BDE970309}" type="slidenum">
              <a:rPr lang="zh-CN" altLang="zh-CN"/>
              <a:t>‹#›</a:t>
            </a:fld>
            <a:endParaRPr lang="zh-CN" altLang="zh-CN"/>
          </a:p>
        </p:txBody>
      </p:sp>
      <p:sp>
        <p:nvSpPr>
          <p:cNvPr id="7" name="矩形 6"/>
          <p:cNvSpPr/>
          <p:nvPr userDrawn="1"/>
        </p:nvSpPr>
        <p:spPr>
          <a:xfrm>
            <a:off x="350174" y="1916832"/>
            <a:ext cx="735006" cy="24128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模板：</a:t>
            </a:r>
            <a:r>
              <a:rPr lang="en-US" altLang="zh-CN" sz="100">
                <a:solidFill>
                  <a:schemeClr val="bg1"/>
                </a:solidFill>
              </a:rPr>
              <a:t>www.1ppt.com/moban/                  PPT</a:t>
            </a:r>
            <a:r>
              <a:rPr lang="zh-CN" altLang="en-US" sz="100">
                <a:solidFill>
                  <a:schemeClr val="bg1"/>
                </a:solidFill>
              </a:rPr>
              <a:t>素材：</a:t>
            </a:r>
            <a:r>
              <a:rPr lang="en-US" altLang="zh-CN" sz="100">
                <a:solidFill>
                  <a:schemeClr val="bg1"/>
                </a:solidFill>
              </a:rPr>
              <a:t>www.1ppt.com/sucai/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背景：</a:t>
            </a:r>
            <a:r>
              <a:rPr lang="en-US" altLang="zh-CN" sz="100">
                <a:solidFill>
                  <a:schemeClr val="bg1"/>
                </a:solidFill>
              </a:rPr>
              <a:t>www.1ppt.com/beijing/                   PPT</a:t>
            </a:r>
            <a:r>
              <a:rPr lang="zh-CN" altLang="en-US" sz="100">
                <a:solidFill>
                  <a:schemeClr val="bg1"/>
                </a:solidFill>
              </a:rPr>
              <a:t>图表：</a:t>
            </a:r>
            <a:r>
              <a:rPr lang="en-US" altLang="zh-CN" sz="100">
                <a:solidFill>
                  <a:schemeClr val="bg1"/>
                </a:solidFill>
              </a:rPr>
              <a:t>www.1ppt.com/tubiao/      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下载：</a:t>
            </a:r>
            <a:r>
              <a:rPr lang="en-US" altLang="zh-CN" sz="100">
                <a:solidFill>
                  <a:schemeClr val="bg1"/>
                </a:solidFill>
              </a:rPr>
              <a:t>www.1ppt.com/xiazai/                     PPT</a:t>
            </a:r>
            <a:r>
              <a:rPr lang="zh-CN" altLang="en-US" sz="100">
                <a:solidFill>
                  <a:schemeClr val="bg1"/>
                </a:solidFill>
              </a:rPr>
              <a:t>教程： </a:t>
            </a:r>
            <a:r>
              <a:rPr lang="en-US" altLang="zh-CN" sz="100">
                <a:solidFill>
                  <a:schemeClr val="bg1"/>
                </a:solidFill>
              </a:rPr>
              <a:t>www.1ppt.com/powerpoint/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资料下载：</a:t>
            </a:r>
            <a:r>
              <a:rPr lang="en-US" altLang="zh-CN" sz="100">
                <a:solidFill>
                  <a:schemeClr val="bg1"/>
                </a:solidFill>
              </a:rPr>
              <a:t>www.1ppt.com/ziliao/                   </a:t>
            </a:r>
            <a:r>
              <a:rPr lang="zh-CN" altLang="en-US" sz="100">
                <a:solidFill>
                  <a:schemeClr val="bg1"/>
                </a:solidFill>
              </a:rPr>
              <a:t>个人简历：</a:t>
            </a:r>
            <a:r>
              <a:rPr lang="en-US" altLang="zh-CN" sz="100">
                <a:solidFill>
                  <a:schemeClr val="bg1"/>
                </a:solidFill>
              </a:rPr>
              <a:t>www.1ppt.com/jianli/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试卷下载：</a:t>
            </a:r>
            <a:r>
              <a:rPr lang="en-US" altLang="zh-CN" sz="100">
                <a:solidFill>
                  <a:schemeClr val="bg1"/>
                </a:solidFill>
              </a:rPr>
              <a:t>www.1ppt.com/shiti/                     </a:t>
            </a:r>
            <a:r>
              <a:rPr lang="zh-CN" altLang="en-US" sz="100">
                <a:solidFill>
                  <a:schemeClr val="bg1"/>
                </a:solidFill>
              </a:rPr>
              <a:t>教案下载：</a:t>
            </a:r>
            <a:r>
              <a:rPr lang="en-US" altLang="zh-CN" sz="100">
                <a:solidFill>
                  <a:schemeClr val="bg1"/>
                </a:solidFill>
              </a:rPr>
              <a:t>www.1ppt.com/jiaoan/  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手抄报：</a:t>
            </a:r>
            <a:r>
              <a:rPr lang="en-US" altLang="zh-CN" sz="100">
                <a:solidFill>
                  <a:schemeClr val="bg1"/>
                </a:solidFill>
              </a:rPr>
              <a:t>www.1ppt.com/shouchaobao/          PPT</a:t>
            </a:r>
            <a:r>
              <a:rPr lang="zh-CN" altLang="en-US" sz="100">
                <a:solidFill>
                  <a:schemeClr val="bg1"/>
                </a:solidFill>
              </a:rPr>
              <a:t>课件：</a:t>
            </a:r>
            <a:r>
              <a:rPr lang="en-US" altLang="zh-CN" sz="100">
                <a:solidFill>
                  <a:schemeClr val="bg1"/>
                </a:solidFill>
              </a:rPr>
              <a:t>www.1ppt.com/kejian/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语文课件：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www.1ppt.com/kejian/yuwen/    </a:t>
            </a:r>
            <a:r>
              <a:rPr lang="zh-CN" altLang="en-US" sz="100">
                <a:solidFill>
                  <a:schemeClr val="bg1"/>
                </a:solidFill>
              </a:rPr>
              <a:t>数学课件：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www.1ppt.com/kejian/shuxue/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英语课件：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www.1ppt.com/kejian/yingyu/    </a:t>
            </a:r>
            <a:r>
              <a:rPr lang="zh-CN" altLang="en-US" sz="100">
                <a:solidFill>
                  <a:schemeClr val="bg1"/>
                </a:solidFill>
              </a:rPr>
              <a:t>美术课件：</a:t>
            </a:r>
            <a:r>
              <a:rPr lang="en-US" altLang="zh-CN" sz="100">
                <a:solidFill>
                  <a:schemeClr val="bg1"/>
                </a:solidFill>
              </a:rPr>
              <a:t>www.1ppt.com/kejian/meishu/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科学课件：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www.1ppt.com/kejian/kexue/     </a:t>
            </a:r>
            <a:r>
              <a:rPr lang="zh-CN" altLang="en-US" sz="100">
                <a:solidFill>
                  <a:schemeClr val="bg1"/>
                </a:solidFill>
              </a:rPr>
              <a:t>物理课件：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www.1ppt.com/kejian/wuli/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化学课件：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www.1ppt.com/kejian/huaxue/  </a:t>
            </a:r>
            <a:r>
              <a:rPr lang="zh-CN" altLang="en-US" sz="100">
                <a:solidFill>
                  <a:schemeClr val="bg1"/>
                </a:solidFill>
              </a:rPr>
              <a:t>生物课件：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www.1ppt.com/kejian/shengwu/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地理课件：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www.1ppt.com/kejian/dili/          </a:t>
            </a:r>
            <a:r>
              <a:rPr lang="zh-CN" altLang="en-US" sz="100">
                <a:solidFill>
                  <a:schemeClr val="bg1"/>
                </a:solidFill>
              </a:rPr>
              <a:t>历史课件：</a:t>
            </a:r>
            <a:r>
              <a:rPr lang="en-US" altLang="zh-CN" sz="100">
                <a:solidFill>
                  <a:schemeClr val="bg1"/>
                </a:solidFill>
              </a:rPr>
              <a:t>www.1ppt.com/kejian/lishi/ </a:t>
            </a:r>
          </a:p>
        </p:txBody>
      </p:sp>
    </p:spTree>
    <p:extLst>
      <p:ext uri="{BB962C8B-B14F-4D97-AF65-F5344CB8AC3E}">
        <p14:creationId xmlns:p14="http://schemas.microsoft.com/office/powerpoint/2010/main" val="456877577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89AB50-3E2F-443A-92AE-436B1DDAF44C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3118452764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CA07BF-56A3-4E88-A759-48E3E300B8D2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166966026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E87652-FB47-4D34-A1DB-31BAC31530E5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167499584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EE251E-BE55-4EC0-9AA3-CE48AB8F7B78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1131545114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616B32-71D2-413A-906A-0F14060F45BC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2153710874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8CEAC8-157C-403F-A579-35198341D4E2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2934375932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965FEF-E897-4C94-8DAA-0FEFF944B60C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847422548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D87520-440F-4C96-BCD3-36C41138941A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2242661345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6A61A3-9F7F-4EC3-A736-7EDCD53EDC29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2664540098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5ECA7-F663-4B26-9F6A-5555AA83655D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162406480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" Target="../slides/slide2.xml" TargetMode="Internal" /><Relationship Id="rId12" Type="http://schemas.openxmlformats.org/officeDocument/2006/relationships/slide" Target="../slides/slide5.xml" TargetMode="Internal" /><Relationship Id="rId13" Type="http://schemas.openxmlformats.org/officeDocument/2006/relationships/slide" Target="../slides/slide12.xml" TargetMode="Interna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10" Type="http://schemas.openxmlformats.org/officeDocument/2006/relationships/slideLayout" Target="../slideLayouts/slideLayout31.xml" /><Relationship Id="rId11" Type="http://schemas.openxmlformats.org/officeDocument/2006/relationships/slideLayout" Target="../slideLayouts/slideLayout32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3.xml" /><Relationship Id="rId3" Type="http://schemas.openxmlformats.org/officeDocument/2006/relationships/slideLayout" Target="../slideLayouts/slideLayout24.xml" /><Relationship Id="rId4" Type="http://schemas.openxmlformats.org/officeDocument/2006/relationships/slideLayout" Target="../slideLayouts/slideLayout25.xml" /><Relationship Id="rId5" Type="http://schemas.openxmlformats.org/officeDocument/2006/relationships/slideLayout" Target="../slideLayouts/slideLayout26.xml" /><Relationship Id="rId6" Type="http://schemas.openxmlformats.org/officeDocument/2006/relationships/slideLayout" Target="../slideLayouts/slideLayout27.xml" /><Relationship Id="rId7" Type="http://schemas.openxmlformats.org/officeDocument/2006/relationships/slideLayout" Target="../slideLayouts/slideLayout28.xml" /><Relationship Id="rId8" Type="http://schemas.openxmlformats.org/officeDocument/2006/relationships/slideLayout" Target="../slideLayouts/slideLayout29.xml" /><Relationship Id="rId9" Type="http://schemas.openxmlformats.org/officeDocument/2006/relationships/slideLayout" Target="../slideLayouts/slideLayout3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1849058" y="350535"/>
            <a:ext cx="6272543" cy="331005"/>
          </a:xfrm>
          <a:prstGeom prst="rect">
            <a:avLst/>
          </a:prstGeom>
          <a:solidFill>
            <a:srgbClr val="00A1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400"/>
          </a:p>
        </p:txBody>
      </p:sp>
      <p:sp>
        <p:nvSpPr>
          <p:cNvPr id="8" name="矩形 7"/>
          <p:cNvSpPr/>
          <p:nvPr/>
        </p:nvSpPr>
        <p:spPr>
          <a:xfrm>
            <a:off x="0" y="5053785"/>
            <a:ext cx="9157036" cy="96190"/>
          </a:xfrm>
          <a:prstGeom prst="rect">
            <a:avLst/>
          </a:prstGeom>
          <a:solidFill>
            <a:srgbClr val="02B0F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400"/>
          </a:p>
        </p:txBody>
      </p:sp>
      <p:sp>
        <p:nvSpPr>
          <p:cNvPr id="9" name="矩形 8"/>
          <p:cNvSpPr/>
          <p:nvPr/>
        </p:nvSpPr>
        <p:spPr>
          <a:xfrm>
            <a:off x="8172400" y="350535"/>
            <a:ext cx="971600" cy="331005"/>
          </a:xfrm>
          <a:prstGeom prst="rect">
            <a:avLst/>
          </a:prstGeom>
          <a:solidFill>
            <a:srgbClr val="00A1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C000"/>
              </a:solid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1" y="0"/>
            <a:ext cx="1817694" cy="681540"/>
          </a:xfrm>
          <a:prstGeom prst="rect">
            <a:avLst/>
          </a:prstGeom>
          <a:solidFill>
            <a:srgbClr val="00A1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黑体" panose="02010600030101010101" pitchFamily="2" charset="-122"/>
                <a:ea typeface="黑体" panose="02010600030101010101" pitchFamily="2" charset="-122"/>
              </a:rPr>
              <a:t>第五章</a:t>
            </a:r>
          </a:p>
        </p:txBody>
      </p:sp>
      <p:sp>
        <p:nvSpPr>
          <p:cNvPr id="12" name="同侧圆角矩形 11">
            <a:hlinkClick r:id="rId11" action="ppaction://hlinksldjump" tooltip="点击进入"/>
          </p:cNvPr>
          <p:cNvSpPr/>
          <p:nvPr/>
        </p:nvSpPr>
        <p:spPr>
          <a:xfrm>
            <a:off x="2124980" y="364298"/>
            <a:ext cx="1367032" cy="294030"/>
          </a:xfrm>
          <a:prstGeom prst="round2SameRect">
            <a:avLst/>
          </a:prstGeom>
          <a:gradFill flip="none" rotWithShape="1">
            <a:gsLst>
              <a:gs pos="0">
                <a:srgbClr val="17B7FF"/>
              </a:gs>
              <a:gs pos="100000">
                <a:srgbClr val="00A1E9"/>
              </a:gs>
            </a:gsLst>
            <a:lin ang="5400000" scaled="1"/>
          </a:gradFill>
          <a:ln>
            <a:solidFill>
              <a:srgbClr val="00A1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知识要点基础练</a:t>
            </a:r>
            <a:endParaRPr lang="zh-CN" altLang="en-US" sz="12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灯片编号占位符 3"/>
          <p:cNvSpPr txBox="1"/>
          <p:nvPr/>
        </p:nvSpPr>
        <p:spPr>
          <a:xfrm>
            <a:off x="8226106" y="368538"/>
            <a:ext cx="917895" cy="300755"/>
          </a:xfrm>
          <a:prstGeom prst="rect">
            <a:avLst/>
          </a:prstGeom>
        </p:spPr>
        <p:txBody>
          <a:bodyPr lIns="68580" tIns="34290" rIns="68580" bIns="342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C000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solidFill>
                  <a:schemeClr val="bg1">
                    <a:lumMod val="95000"/>
                  </a:schemeClr>
                </a:solidFill>
              </a:rPr>
              <a:t>-</a:t>
            </a:r>
            <a:fld id="{4BF17FCF-D4DA-449D-A468-DDB7E43619E6}" type="slidenum">
              <a:rPr lang="zh-CN" altLang="en-US" smtClean="0">
                <a:solidFill>
                  <a:schemeClr val="bg1">
                    <a:lumMod val="95000"/>
                  </a:schemeClr>
                </a:solidFill>
              </a:rPr>
              <a:pPr algn="ctr"/>
              <a:t>‹#›</a:t>
            </a:fld>
            <a:r>
              <a:rPr lang="en-US" altLang="zh-CN">
                <a:solidFill>
                  <a:schemeClr val="bg1">
                    <a:lumMod val="95000"/>
                  </a:schemeClr>
                </a:solidFill>
              </a:rPr>
              <a:t>-</a:t>
            </a:r>
            <a:endParaRPr lang="zh-CN" alt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8" name="同侧圆角矩形 17">
            <a:hlinkClick r:id="rId12" action="ppaction://hlinksldjump" tooltip="点击进入"/>
          </p:cNvPr>
          <p:cNvSpPr/>
          <p:nvPr/>
        </p:nvSpPr>
        <p:spPr>
          <a:xfrm>
            <a:off x="4231894" y="364298"/>
            <a:ext cx="1367032" cy="294030"/>
          </a:xfrm>
          <a:prstGeom prst="round2SameRect">
            <a:avLst/>
          </a:prstGeom>
          <a:gradFill flip="none" rotWithShape="1">
            <a:gsLst>
              <a:gs pos="0">
                <a:srgbClr val="17B7FF"/>
              </a:gs>
              <a:gs pos="100000">
                <a:srgbClr val="00A1E9"/>
              </a:gs>
            </a:gsLst>
            <a:lin ang="5400000" scaled="1"/>
          </a:gradFill>
          <a:ln>
            <a:solidFill>
              <a:srgbClr val="00A1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综合能力提升练</a:t>
            </a:r>
            <a:endParaRPr lang="zh-CN" altLang="en-US" sz="12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" name="同侧圆角矩形 18">
            <a:hlinkClick r:id="rId13" action="ppaction://hlinksldjump" tooltip="点击进入"/>
          </p:cNvPr>
          <p:cNvSpPr/>
          <p:nvPr/>
        </p:nvSpPr>
        <p:spPr>
          <a:xfrm>
            <a:off x="6256921" y="364298"/>
            <a:ext cx="1367032" cy="294030"/>
          </a:xfrm>
          <a:prstGeom prst="round2SameRect">
            <a:avLst/>
          </a:prstGeom>
          <a:gradFill flip="none" rotWithShape="1">
            <a:gsLst>
              <a:gs pos="0">
                <a:srgbClr val="17B7FF"/>
              </a:gs>
              <a:gs pos="100000">
                <a:srgbClr val="00A1E9"/>
              </a:gs>
            </a:gsLst>
            <a:lin ang="5400000" scaled="1"/>
          </a:gradFill>
          <a:ln>
            <a:solidFill>
              <a:srgbClr val="00A1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拓展探究突破练</a:t>
            </a:r>
            <a:endParaRPr lang="zh-CN" altLang="en-US" sz="12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标题 1"/>
          <p:cNvSpPr txBox="1"/>
          <p:nvPr/>
        </p:nvSpPr>
        <p:spPr>
          <a:xfrm>
            <a:off x="2019387" y="-9002"/>
            <a:ext cx="6829425" cy="350535"/>
          </a:xfrm>
          <a:prstGeom prst="rect">
            <a:avLst/>
          </a:prstGeom>
        </p:spPr>
        <p:txBody>
          <a:bodyPr lIns="68580" tIns="34290" rIns="68580" bIns="3429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zh-CN" sz="2000" b="1" i="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500" b="1" i="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5</a:t>
            </a:r>
            <a:r>
              <a:rPr lang="en-US" altLang="zh-CN" sz="1500" b="1" i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.</a:t>
            </a:r>
            <a:r>
              <a:rPr lang="en-US" altLang="zh-CN" sz="1500" b="1" i="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6</a:t>
            </a:r>
            <a:r>
              <a:rPr lang="zh-CN" altLang="zh-CN" sz="1500" b="1" i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　</a:t>
            </a:r>
            <a:r>
              <a:rPr lang="zh-CN" altLang="zh-CN" sz="1500" b="1" i="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二元一次方程与一次函数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lang="zh-CN" altLang="zh-CN" sz="1500" b="1" i="0" kern="1200" smtClean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05979"/>
            <a:ext cx="822960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5"/>
          </p:nvPr>
        </p:nvSpPr>
        <p:spPr bwMode="auto">
          <a:xfrm>
            <a:off x="457200" y="1200151"/>
            <a:ext cx="8229600" cy="3394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4683919"/>
            <a:ext cx="2133600" cy="35718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zh-CN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4683919"/>
            <a:ext cx="2895600" cy="35718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ctr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4683919"/>
            <a:ext cx="2133600" cy="35718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r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5BEB5BC-44F2-4376-9B1B-1CB270A49F2C}" type="slidenum">
              <a:rPr lang="zh-CN" altLang="zh-CN"/>
              <a:t>‹#›</a:t>
            </a:fld>
            <a:endParaRPr lang="zh-CN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4.emf" /><Relationship Id="rId11" Type="http://schemas.openxmlformats.org/officeDocument/2006/relationships/vmlDrawing" Target="../drawings/vmlDrawing1.vml" /><Relationship Id="rId2" Type="http://schemas.openxmlformats.org/officeDocument/2006/relationships/package" Target="../embeddings/Microsoft_Word___1.docx" TargetMode="Internal" /><Relationship Id="rId3" Type="http://schemas.openxmlformats.org/officeDocument/2006/relationships/image" Target="../media/image1.emf" /><Relationship Id="rId4" Type="http://schemas.openxmlformats.org/officeDocument/2006/relationships/image" Target="../media/image2.jpeg" /><Relationship Id="rId5" Type="http://schemas.openxmlformats.org/officeDocument/2006/relationships/package" Target="../embeddings/Microsoft_Word___2.docx" TargetMode="Internal" /><Relationship Id="rId6" Type="http://schemas.openxmlformats.org/officeDocument/2006/relationships/oleObject" Target="../embeddings/oleObject1.bin" /><Relationship Id="rId7" Type="http://schemas.openxmlformats.org/officeDocument/2006/relationships/image" Target="../media/image3.emf" /><Relationship Id="rId8" Type="http://schemas.openxmlformats.org/officeDocument/2006/relationships/package" Target="../embeddings/Microsoft_Word___3.docx" TargetMode="Internal" /><Relationship Id="rId9" Type="http://schemas.openxmlformats.org/officeDocument/2006/relationships/oleObject" Target="../embeddings/oleObject2.bin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package" Target="../embeddings/Microsoft_Word___4.docx" TargetMode="Internal" /><Relationship Id="rId3" Type="http://schemas.openxmlformats.org/officeDocument/2006/relationships/image" Target="../media/image5.emf" /><Relationship Id="rId4" Type="http://schemas.openxmlformats.org/officeDocument/2006/relationships/oleObject" Target="../embeddings/oleObject3.bin" /><Relationship Id="rId5" Type="http://schemas.openxmlformats.org/officeDocument/2006/relationships/package" Target="../embeddings/Microsoft_Word___5.docx" TargetMode="Internal" /><Relationship Id="rId6" Type="http://schemas.openxmlformats.org/officeDocument/2006/relationships/image" Target="../media/image6.emf" /><Relationship Id="rId7" Type="http://schemas.openxmlformats.org/officeDocument/2006/relationships/oleObject" Target="../embeddings/oleObject4.bin" /><Relationship Id="rId8" Type="http://schemas.openxmlformats.org/officeDocument/2006/relationships/vmlDrawing" Target="../drawings/vmlDrawing2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package" Target="../embeddings/Microsoft_Word___6.docx" TargetMode="Internal" /><Relationship Id="rId3" Type="http://schemas.openxmlformats.org/officeDocument/2006/relationships/oleObject" Target="../embeddings/oleObject5.bin" /><Relationship Id="rId4" Type="http://schemas.openxmlformats.org/officeDocument/2006/relationships/image" Target="../media/image7.emf" /><Relationship Id="rId5" Type="http://schemas.openxmlformats.org/officeDocument/2006/relationships/vmlDrawing" Target="../drawings/vmlDrawing3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package" Target="../embeddings/Microsoft_Word___7.docx" TargetMode="Internal" /><Relationship Id="rId3" Type="http://schemas.openxmlformats.org/officeDocument/2006/relationships/oleObject" Target="../embeddings/oleObject6.bin" /><Relationship Id="rId4" Type="http://schemas.openxmlformats.org/officeDocument/2006/relationships/image" Target="../media/image11.emf" /><Relationship Id="rId5" Type="http://schemas.openxmlformats.org/officeDocument/2006/relationships/image" Target="../media/image12.jpeg" /><Relationship Id="rId6" Type="http://schemas.openxmlformats.org/officeDocument/2006/relationships/vmlDrawing" Target="../drawings/vmlDrawing4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package" Target="../embeddings/Microsoft_Word___8.docx" TargetMode="Internal" /><Relationship Id="rId3" Type="http://schemas.openxmlformats.org/officeDocument/2006/relationships/oleObject" Target="../embeddings/oleObject7.bin" /><Relationship Id="rId4" Type="http://schemas.openxmlformats.org/officeDocument/2006/relationships/image" Target="../media/image13.emf" /><Relationship Id="rId5" Type="http://schemas.openxmlformats.org/officeDocument/2006/relationships/image" Target="../media/image14.jpeg" /><Relationship Id="rId6" Type="http://schemas.openxmlformats.org/officeDocument/2006/relationships/package" Target="../embeddings/Microsoft_Word___9.docx" TargetMode="Internal" /><Relationship Id="rId7" Type="http://schemas.openxmlformats.org/officeDocument/2006/relationships/oleObject" Target="../embeddings/oleObject8.bin" /><Relationship Id="rId8" Type="http://schemas.openxmlformats.org/officeDocument/2006/relationships/image" Target="../media/image15.emf" /><Relationship Id="rId9" Type="http://schemas.openxmlformats.org/officeDocument/2006/relationships/vmlDrawing" Target="../drawings/vmlDrawing5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package" Target="../embeddings/Microsoft_Word___10.docx" TargetMode="Internal" /><Relationship Id="rId3" Type="http://schemas.openxmlformats.org/officeDocument/2006/relationships/oleObject" Target="../embeddings/oleObject9.bin" /><Relationship Id="rId4" Type="http://schemas.openxmlformats.org/officeDocument/2006/relationships/image" Target="../media/image16.emf" /><Relationship Id="rId5" Type="http://schemas.openxmlformats.org/officeDocument/2006/relationships/package" Target="../embeddings/Microsoft_Word___11.docx" TargetMode="Internal" /><Relationship Id="rId6" Type="http://schemas.openxmlformats.org/officeDocument/2006/relationships/oleObject" Target="../embeddings/oleObject10.bin" /><Relationship Id="rId7" Type="http://schemas.openxmlformats.org/officeDocument/2006/relationships/image" Target="../media/image17.emf" /><Relationship Id="rId8" Type="http://schemas.openxmlformats.org/officeDocument/2006/relationships/vmlDrawing" Target="../drawings/vmlDrawing6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package" Target="../embeddings/Microsoft_Word___12.docx" TargetMode="Internal" /><Relationship Id="rId3" Type="http://schemas.openxmlformats.org/officeDocument/2006/relationships/oleObject" Target="../embeddings/oleObject11.bin" /><Relationship Id="rId4" Type="http://schemas.openxmlformats.org/officeDocument/2006/relationships/image" Target="../media/image18.emf" /><Relationship Id="rId5" Type="http://schemas.openxmlformats.org/officeDocument/2006/relationships/vmlDrawing" Target="../drawings/vmlDrawing7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9.jpeg" /><Relationship Id="rId3" Type="http://schemas.openxmlformats.org/officeDocument/2006/relationships/package" Target="../embeddings/Microsoft_Word___13.docx" TargetMode="Internal" /><Relationship Id="rId4" Type="http://schemas.openxmlformats.org/officeDocument/2006/relationships/image" Target="../media/image20.emf" /><Relationship Id="rId5" Type="http://schemas.openxmlformats.org/officeDocument/2006/relationships/package" Target="../embeddings/Microsoft_Word___14.docx" TargetMode="Internal" /><Relationship Id="rId6" Type="http://schemas.openxmlformats.org/officeDocument/2006/relationships/oleObject" Target="../embeddings/oleObject12.bin" /><Relationship Id="rId7" Type="http://schemas.openxmlformats.org/officeDocument/2006/relationships/image" Target="../media/image21.emf" /><Relationship Id="rId8" Type="http://schemas.openxmlformats.org/officeDocument/2006/relationships/vmlDrawing" Target="../drawings/vmlDrawing8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slide" Target="slide3.xml" TargetMode="Internal" /><Relationship Id="rId3" Type="http://schemas.openxmlformats.org/officeDocument/2006/relationships/image" Target="../media/image2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23.gi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33133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="" id="{CD2022A2-7C5B-4F17-8792-F29A3FA858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809037"/>
            <a:ext cx="9144000" cy="1381125"/>
          </a:xfrm>
        </p:spPr>
        <p:txBody>
          <a:bodyPr/>
          <a:lstStyle/>
          <a:p>
            <a:r>
              <a:rPr lang="zh-CN" altLang="zh-CN" sz="3600" smtClean="0"/>
              <a:t>二</a:t>
            </a:r>
            <a:r>
              <a:rPr lang="zh-CN" altLang="zh-CN" sz="3600"/>
              <a:t>元一次方程与一次函数</a:t>
            </a:r>
          </a:p>
        </p:txBody>
      </p:sp>
      <p:sp>
        <p:nvSpPr>
          <p:cNvPr id="3" name="矩形 2"/>
          <p:cNvSpPr/>
          <p:nvPr/>
        </p:nvSpPr>
        <p:spPr>
          <a:xfrm>
            <a:off x="0" y="4181039"/>
            <a:ext cx="9144000" cy="4206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17605227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xmlns="" id="{5F827676-5E79-4792-A49F-36E13A7677C2}"/>
              </a:ext>
            </a:extLst>
          </p:cNvPr>
          <p:cNvSpPr>
            <a:spLocks noChangeAspect="1"/>
          </p:cNvSpPr>
          <p:nvPr/>
        </p:nvSpPr>
        <p:spPr>
          <a:xfrm>
            <a:off x="1025237" y="755554"/>
            <a:ext cx="4062651" cy="383182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zh-CN" altLang="zh-CN" sz="1700">
                <a:solidFill>
                  <a:srgbClr val="FF00FF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知识点</a:t>
            </a:r>
            <a:r>
              <a:rPr lang="zh-CN" altLang="zh-CN" sz="1700" i="1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1700">
                <a:solidFill>
                  <a:srgbClr val="FF00FF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二元一次方程与一次函数的关系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>
            <a:extLst>
              <a:ext uri="{FF2B5EF4-FFF2-40B4-BE49-F238E27FC236}">
                <a16:creationId xmlns:a16="http://schemas.microsoft.com/office/drawing/2014/main" xmlns="" id="{A73374DB-36AC-442E-B22C-E288424EE57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70423112"/>
              </p:ext>
            </p:extLst>
          </p:nvPr>
        </p:nvGraphicFramePr>
        <p:xfrm>
          <a:off x="1025237" y="1173603"/>
          <a:ext cx="6096000" cy="64062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imgW="3835925" imgH="403214" progId="Word.Document.12">
                  <p:embed/>
                </p:oleObj>
              </mc:Choice>
              <mc:Fallback>
                <p:oleObj name="文档" r:id="rId2" imgW="3835925" imgH="40321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025237" y="1173603"/>
                        <a:ext cx="6096000" cy="64062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" name="18ZKSL322.EPS" descr="id:2147497129;FounderCES">
            <a:extLst>
              <a:ext uri="{FF2B5EF4-FFF2-40B4-BE49-F238E27FC236}">
                <a16:creationId xmlns:a16="http://schemas.microsoft.com/office/drawing/2014/main" xmlns="" id="{E9539D8C-128A-477A-BAED-A1D292155109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91046" y="1771506"/>
            <a:ext cx="3850028" cy="1179419"/>
          </a:xfrm>
          <a:prstGeom prst="rect">
            <a:avLst/>
          </a:prstGeom>
        </p:spPr>
      </p:pic>
      <p:graphicFrame>
        <p:nvGraphicFramePr>
          <p:cNvPr id="5" name="对象 4">
            <a:extLst>
              <a:ext uri="{FF2B5EF4-FFF2-40B4-BE49-F238E27FC236}">
                <a16:creationId xmlns:a16="http://schemas.microsoft.com/office/drawing/2014/main" xmlns="" id="{4E386A5C-4FA5-40CA-859E-2E8B4A68201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37174941"/>
              </p:ext>
            </p:extLst>
          </p:nvPr>
        </p:nvGraphicFramePr>
        <p:xfrm>
          <a:off x="1091046" y="3008965"/>
          <a:ext cx="6096000" cy="96093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Document" r:id="rId5" imgW="3837004" imgH="605765" progId="Word.Document.12">
                  <p:embed/>
                </p:oleObj>
              </mc:Choice>
              <mc:Fallback>
                <p:oleObj name="Document" r:id="rId5" imgW="3837004" imgH="60576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091046" y="3008965"/>
                        <a:ext cx="6096000" cy="96093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对象 5">
            <a:extLst>
              <a:ext uri="{FF2B5EF4-FFF2-40B4-BE49-F238E27FC236}">
                <a16:creationId xmlns:a16="http://schemas.microsoft.com/office/drawing/2014/main" xmlns="" id="{F8B8A79D-95F9-420F-BF01-C58BCB742ED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42944732"/>
              </p:ext>
            </p:extLst>
          </p:nvPr>
        </p:nvGraphicFramePr>
        <p:xfrm>
          <a:off x="1091046" y="3747324"/>
          <a:ext cx="6096000" cy="128124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Document" r:id="rId8" imgW="3837004" imgH="807686" progId="Word.Document.12">
                  <p:embed/>
                </p:oleObj>
              </mc:Choice>
              <mc:Fallback>
                <p:oleObj name="Document" r:id="rId8" imgW="3837004" imgH="807686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091046" y="3747324"/>
                        <a:ext cx="6096000" cy="128124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矩形 6">
            <a:extLst>
              <a:ext uri="{FF2B5EF4-FFF2-40B4-BE49-F238E27FC236}">
                <a16:creationId xmlns:a16="http://schemas.microsoft.com/office/drawing/2014/main" xmlns="" id="{B6D22691-B265-4EBB-A6AF-E6A290A58809}"/>
              </a:ext>
            </a:extLst>
          </p:cNvPr>
          <p:cNvSpPr/>
          <p:nvPr/>
        </p:nvSpPr>
        <p:spPr>
          <a:xfrm>
            <a:off x="5855155" y="1279001"/>
            <a:ext cx="233387" cy="2758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0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xmlns="" id="{6E8D3CB2-8D35-4774-BC3B-1DCA1AAB14D4}"/>
              </a:ext>
            </a:extLst>
          </p:cNvPr>
          <p:cNvSpPr/>
          <p:nvPr/>
        </p:nvSpPr>
        <p:spPr>
          <a:xfrm>
            <a:off x="4707687" y="3351521"/>
            <a:ext cx="233387" cy="2758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>
            <a:extLst>
              <a:ext uri="{FF2B5EF4-FFF2-40B4-BE49-F238E27FC236}">
                <a16:creationId xmlns:a16="http://schemas.microsoft.com/office/drawing/2014/main" xmlns="" id="{9DC9BD65-49D9-4E38-9DF7-18D76CD8224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60620795"/>
              </p:ext>
            </p:extLst>
          </p:nvPr>
        </p:nvGraphicFramePr>
        <p:xfrm>
          <a:off x="1004455" y="918843"/>
          <a:ext cx="6096000" cy="96093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Document" r:id="rId2" imgW="3837004" imgH="605765" progId="Word.Document.12">
                  <p:embed/>
                </p:oleObj>
              </mc:Choice>
              <mc:Fallback>
                <p:oleObj name="Document" r:id="rId2" imgW="3837004" imgH="60576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004455" y="918843"/>
                        <a:ext cx="6096000" cy="96093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矩形 2">
            <a:extLst>
              <a:ext uri="{FF2B5EF4-FFF2-40B4-BE49-F238E27FC236}">
                <a16:creationId xmlns:a16="http://schemas.microsoft.com/office/drawing/2014/main" xmlns="" id="{A7C46FB2-6156-4B9F-AD7F-4E52FC4FCF32}"/>
              </a:ext>
            </a:extLst>
          </p:cNvPr>
          <p:cNvSpPr>
            <a:spLocks noChangeAspect="1"/>
          </p:cNvSpPr>
          <p:nvPr/>
        </p:nvSpPr>
        <p:spPr>
          <a:xfrm>
            <a:off x="1004455" y="1914744"/>
            <a:ext cx="8572500" cy="697114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1700" i="1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.y=-x+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	B</a:t>
            </a:r>
            <a:r>
              <a:rPr lang="en-US" altLang="zh-CN" sz="1700" i="1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.y=x-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altLang="zh-CN" sz="1700" i="1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.y=-x-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 	D</a:t>
            </a:r>
            <a:r>
              <a:rPr lang="en-US" altLang="zh-CN" sz="1700" i="1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.y=x+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graphicFrame>
        <p:nvGraphicFramePr>
          <p:cNvPr id="4" name="对象 3">
            <a:extLst>
              <a:ext uri="{FF2B5EF4-FFF2-40B4-BE49-F238E27FC236}">
                <a16:creationId xmlns:a16="http://schemas.microsoft.com/office/drawing/2014/main" xmlns="" id="{51AB0C53-857B-496F-A1C4-D1ED9B2A680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1781111"/>
              </p:ext>
            </p:extLst>
          </p:nvPr>
        </p:nvGraphicFramePr>
        <p:xfrm>
          <a:off x="1004455" y="2691396"/>
          <a:ext cx="6096000" cy="128124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Document" r:id="rId5" imgW="3837004" imgH="807686" progId="Word.Document.12">
                  <p:embed/>
                </p:oleObj>
              </mc:Choice>
              <mc:Fallback>
                <p:oleObj name="Document" r:id="rId5" imgW="3837004" imgH="807686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004455" y="2691396"/>
                        <a:ext cx="6096000" cy="128124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矩形 4">
            <a:extLst>
              <a:ext uri="{FF2B5EF4-FFF2-40B4-BE49-F238E27FC236}">
                <a16:creationId xmlns:a16="http://schemas.microsoft.com/office/drawing/2014/main" xmlns="" id="{5698AAED-15B7-4205-9449-5E85880EFF9B}"/>
              </a:ext>
            </a:extLst>
          </p:cNvPr>
          <p:cNvSpPr>
            <a:spLocks noChangeAspect="1"/>
          </p:cNvSpPr>
          <p:nvPr/>
        </p:nvSpPr>
        <p:spPr>
          <a:xfrm>
            <a:off x="1004455" y="3452350"/>
            <a:ext cx="8572500" cy="697114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4,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  )	B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2,1  )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2,4  )	D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4,6  )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xmlns="" id="{30ED911D-DF67-4A63-988D-7B907F925265}"/>
              </a:ext>
            </a:extLst>
          </p:cNvPr>
          <p:cNvSpPr/>
          <p:nvPr/>
        </p:nvSpPr>
        <p:spPr>
          <a:xfrm>
            <a:off x="2210890" y="1534404"/>
            <a:ext cx="233387" cy="2758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0"/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xmlns="" id="{E6BDB902-C1CE-4570-B61E-0951380DC51A}"/>
              </a:ext>
            </a:extLst>
          </p:cNvPr>
          <p:cNvSpPr/>
          <p:nvPr/>
        </p:nvSpPr>
        <p:spPr>
          <a:xfrm>
            <a:off x="6620965" y="3176530"/>
            <a:ext cx="233387" cy="2758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0"/>
          </a:p>
        </p:txBody>
      </p:sp>
    </p:spTree>
    <p:extLst>
      <p:ext uri="{BB962C8B-B14F-4D97-AF65-F5344CB8AC3E}">
        <p14:creationId xmlns:p14="http://schemas.microsoft.com/office/powerpoint/2010/main" val="202823489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>
            <a:extLst>
              <a:ext uri="{FF2B5EF4-FFF2-40B4-BE49-F238E27FC236}">
                <a16:creationId xmlns:a16="http://schemas.microsoft.com/office/drawing/2014/main" xmlns="" id="{65FF6DFC-B8D7-45FB-8EB6-D22DD76B48E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30915610"/>
              </p:ext>
            </p:extLst>
          </p:nvPr>
        </p:nvGraphicFramePr>
        <p:xfrm>
          <a:off x="1524000" y="2186534"/>
          <a:ext cx="6096000" cy="96093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Document" r:id="rId2" imgW="3837004" imgH="605765" progId="Word.Document.12">
                  <p:embed/>
                </p:oleObj>
              </mc:Choice>
              <mc:Fallback>
                <p:oleObj name="Document" r:id="rId2" imgW="3837004" imgH="60576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24000" y="2186534"/>
                        <a:ext cx="6096000" cy="96093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矩形 2">
            <a:extLst>
              <a:ext uri="{FF2B5EF4-FFF2-40B4-BE49-F238E27FC236}">
                <a16:creationId xmlns:a16="http://schemas.microsoft.com/office/drawing/2014/main" xmlns="" id="{7DCEC6F1-2455-406A-B324-DC572A9E641D}"/>
              </a:ext>
            </a:extLst>
          </p:cNvPr>
          <p:cNvSpPr/>
          <p:nvPr/>
        </p:nvSpPr>
        <p:spPr>
          <a:xfrm>
            <a:off x="2848183" y="2661698"/>
            <a:ext cx="999917" cy="2476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0"/>
          </a:p>
        </p:txBody>
      </p:sp>
      <p:cxnSp>
        <p:nvCxnSpPr>
          <p:cNvPr id="4" name="直接连接符 3">
            <a:extLst>
              <a:ext uri="{FF2B5EF4-FFF2-40B4-BE49-F238E27FC236}">
                <a16:creationId xmlns:a16="http://schemas.microsoft.com/office/drawing/2014/main" xmlns="" id="{8D4D8E83-C677-47C5-AA6B-33AA0AE16A85}"/>
              </a:ext>
            </a:extLst>
          </p:cNvPr>
          <p:cNvCxnSpPr/>
          <p:nvPr/>
        </p:nvCxnSpPr>
        <p:spPr>
          <a:xfrm>
            <a:off x="2848183" y="2909381"/>
            <a:ext cx="99991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0804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xmlns="" id="{18F6C59C-172E-4F08-9F80-8787518EA4B4}"/>
              </a:ext>
            </a:extLst>
          </p:cNvPr>
          <p:cNvSpPr>
            <a:spLocks noChangeAspect="1"/>
          </p:cNvSpPr>
          <p:nvPr/>
        </p:nvSpPr>
        <p:spPr>
          <a:xfrm>
            <a:off x="571500" y="1349216"/>
            <a:ext cx="8572500" cy="383182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一次函数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y=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x+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的图象如图所示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则下列说法中错误的是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)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pic>
        <p:nvPicPr>
          <p:cNvPr id="3" name="19ZKSK765.EPS" descr="id:2147497143;FounderCES">
            <a:extLst>
              <a:ext uri="{FF2B5EF4-FFF2-40B4-BE49-F238E27FC236}">
                <a16:creationId xmlns:a16="http://schemas.microsoft.com/office/drawing/2014/main" xmlns="" id="{3A44E635-0A57-43FB-B074-6B69E023D083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22878" y="1967410"/>
            <a:ext cx="2214495" cy="1477307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xmlns="" id="{A88842CD-5C05-45D7-A365-C4C4CCC7ACB4}"/>
              </a:ext>
            </a:extLst>
          </p:cNvPr>
          <p:cNvSpPr>
            <a:spLocks noChangeAspect="1"/>
          </p:cNvSpPr>
          <p:nvPr/>
        </p:nvSpPr>
        <p:spPr>
          <a:xfrm>
            <a:off x="690995" y="2181054"/>
            <a:ext cx="8572500" cy="1324978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</a:t>
            </a:r>
            <a:r>
              <a:rPr lang="en-US" altLang="zh-CN" sz="1700" i="1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x=-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2,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y=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是方程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y=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x+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的解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B.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直线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y=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x+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经过点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1,2  )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当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x&lt;-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时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y&gt;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D.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当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x&gt;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时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y&gt;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xmlns="" id="{01ECE56D-CED5-482F-B263-8CFD7DCCB190}"/>
              </a:ext>
            </a:extLst>
          </p:cNvPr>
          <p:cNvSpPr/>
          <p:nvPr/>
        </p:nvSpPr>
        <p:spPr>
          <a:xfrm>
            <a:off x="6068515" y="1349216"/>
            <a:ext cx="233387" cy="2758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xmlns="" id="{FDA9D9C0-6A73-4EAA-ACC0-711657E670E3}"/>
              </a:ext>
            </a:extLst>
          </p:cNvPr>
          <p:cNvSpPr>
            <a:spLocks noChangeAspect="1"/>
          </p:cNvSpPr>
          <p:nvPr/>
        </p:nvSpPr>
        <p:spPr>
          <a:xfrm>
            <a:off x="420832" y="1103350"/>
            <a:ext cx="8572500" cy="369201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如图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过点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0,3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5  )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的一次函数的图象与正比例函数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y=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的图象相交于点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pic>
        <p:nvPicPr>
          <p:cNvPr id="3" name="18ZKSL326.EPS" descr="id:2147497150;FounderCES">
            <a:extLst>
              <a:ext uri="{FF2B5EF4-FFF2-40B4-BE49-F238E27FC236}">
                <a16:creationId xmlns:a16="http://schemas.microsoft.com/office/drawing/2014/main" xmlns="" id="{B7B495AF-DBC1-4DE6-8B66-886E9E792800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75978" y="1708263"/>
            <a:ext cx="1521013" cy="1677623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xmlns="" id="{D06385CF-C31B-4171-A706-8354DD661532}"/>
              </a:ext>
            </a:extLst>
          </p:cNvPr>
          <p:cNvSpPr>
            <a:spLocks noChangeAspect="1"/>
          </p:cNvSpPr>
          <p:nvPr/>
        </p:nvSpPr>
        <p:spPr>
          <a:xfrm>
            <a:off x="509155" y="2362530"/>
            <a:ext cx="8572500" cy="697114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x-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y+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	B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x-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y-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x-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y+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	D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x+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y-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xmlns="" id="{7F47970C-B27F-450F-8CBA-7EEAD7640127}"/>
              </a:ext>
            </a:extLst>
          </p:cNvPr>
          <p:cNvSpPr/>
          <p:nvPr/>
        </p:nvSpPr>
        <p:spPr>
          <a:xfrm>
            <a:off x="2487115" y="1432443"/>
            <a:ext cx="233387" cy="2758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0"/>
          </a:p>
        </p:txBody>
      </p:sp>
    </p:spTree>
    <p:extLst>
      <p:ext uri="{BB962C8B-B14F-4D97-AF65-F5344CB8AC3E}">
        <p14:creationId xmlns:p14="http://schemas.microsoft.com/office/powerpoint/2010/main" val="336132025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xmlns="" id="{F9281E3E-7E46-4D22-A844-9B8E605077AB}"/>
              </a:ext>
            </a:extLst>
          </p:cNvPr>
          <p:cNvSpPr>
            <a:spLocks noChangeAspect="1"/>
          </p:cNvSpPr>
          <p:nvPr/>
        </p:nvSpPr>
        <p:spPr>
          <a:xfrm>
            <a:off x="950768" y="1369998"/>
            <a:ext cx="8572500" cy="383182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下列图象中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以方程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x+y-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的解为坐标的点组成的图象是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</a:t>
            </a:r>
            <a:r>
              <a:rPr lang="en-US" altLang="zh-CN" sz="1700">
                <a:solidFill>
                  <a:srgbClr val="FF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)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pic>
        <p:nvPicPr>
          <p:cNvPr id="3" name="18ZKSL327.EPS" descr="id:2147497157;FounderCES">
            <a:extLst>
              <a:ext uri="{FF2B5EF4-FFF2-40B4-BE49-F238E27FC236}">
                <a16:creationId xmlns:a16="http://schemas.microsoft.com/office/drawing/2014/main" xmlns="" id="{C58135CB-3C53-478C-8273-B7F98D9D9C9D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17804" y="2192655"/>
            <a:ext cx="2477086" cy="2084676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xmlns="" id="{9055266A-DE69-4AC3-8374-980FD1DF7295}"/>
              </a:ext>
            </a:extLst>
          </p:cNvPr>
          <p:cNvSpPr/>
          <p:nvPr/>
        </p:nvSpPr>
        <p:spPr>
          <a:xfrm>
            <a:off x="6721196" y="1443746"/>
            <a:ext cx="233387" cy="2758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0"/>
          </a:p>
        </p:txBody>
      </p:sp>
    </p:spTree>
    <p:extLst>
      <p:ext uri="{BB962C8B-B14F-4D97-AF65-F5344CB8AC3E}">
        <p14:creationId xmlns:p14="http://schemas.microsoft.com/office/powerpoint/2010/main" val="31111152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>
            <a:extLst>
              <a:ext uri="{FF2B5EF4-FFF2-40B4-BE49-F238E27FC236}">
                <a16:creationId xmlns:a16="http://schemas.microsoft.com/office/drawing/2014/main" xmlns="" id="{ABBC1C0F-BBBD-400F-AB48-CC1EE6E1EFCB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92525792"/>
              </p:ext>
            </p:extLst>
          </p:nvPr>
        </p:nvGraphicFramePr>
        <p:xfrm>
          <a:off x="1430482" y="1355261"/>
          <a:ext cx="6096000" cy="96093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Document" r:id="rId2" imgW="3860760" imgH="606620" progId="Word.Document.12">
                  <p:embed/>
                </p:oleObj>
              </mc:Choice>
              <mc:Fallback>
                <p:oleObj name="Document" r:id="rId2" imgW="3860760" imgH="60662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430482" y="1355261"/>
                        <a:ext cx="6096000" cy="96093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19ZKSK767.EPS" descr="id:2147497164;FounderCES">
            <a:extLst>
              <a:ext uri="{FF2B5EF4-FFF2-40B4-BE49-F238E27FC236}">
                <a16:creationId xmlns:a16="http://schemas.microsoft.com/office/drawing/2014/main" xmlns="" id="{7E5C6B56-FAEE-4BD7-AA69-4A606BBCC6D6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94456" y="2024772"/>
            <a:ext cx="1676509" cy="1605070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xmlns="" id="{950D024C-B550-4A98-A4BA-E9BA022571B8}"/>
              </a:ext>
            </a:extLst>
          </p:cNvPr>
          <p:cNvSpPr/>
          <p:nvPr/>
        </p:nvSpPr>
        <p:spPr>
          <a:xfrm>
            <a:off x="1617518" y="1581151"/>
            <a:ext cx="1163782" cy="69130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1000"/>
          </a:p>
        </p:txBody>
      </p:sp>
      <p:cxnSp>
        <p:nvCxnSpPr>
          <p:cNvPr id="5" name="直接连接符 4">
            <a:extLst>
              <a:ext uri="{FF2B5EF4-FFF2-40B4-BE49-F238E27FC236}">
                <a16:creationId xmlns:a16="http://schemas.microsoft.com/office/drawing/2014/main" xmlns="" id="{CA44F709-3E18-45D4-AFE6-4FA851203AFE}"/>
              </a:ext>
            </a:extLst>
          </p:cNvPr>
          <p:cNvCxnSpPr/>
          <p:nvPr/>
        </p:nvCxnSpPr>
        <p:spPr>
          <a:xfrm>
            <a:off x="1617519" y="2272455"/>
            <a:ext cx="116378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014263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>
            <a:extLst>
              <a:ext uri="{FF2B5EF4-FFF2-40B4-BE49-F238E27FC236}">
                <a16:creationId xmlns:a16="http://schemas.microsoft.com/office/drawing/2014/main" xmlns="" id="{E1E7CD5F-83EF-4A45-A90E-EAF154C2526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85752544"/>
              </p:ext>
            </p:extLst>
          </p:nvPr>
        </p:nvGraphicFramePr>
        <p:xfrm>
          <a:off x="1316182" y="830339"/>
          <a:ext cx="6096000" cy="145992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Document" r:id="rId2" imgW="3837004" imgH="807686" progId="Word.Document.12">
                  <p:embed/>
                </p:oleObj>
              </mc:Choice>
              <mc:Fallback>
                <p:oleObj name="Document" r:id="rId2" imgW="3837004" imgH="807686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316182" y="830339"/>
                        <a:ext cx="6096000" cy="145992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18ZKSL329.EPS" descr="id:2147497171;FounderCES">
            <a:extLst>
              <a:ext uri="{FF2B5EF4-FFF2-40B4-BE49-F238E27FC236}">
                <a16:creationId xmlns:a16="http://schemas.microsoft.com/office/drawing/2014/main" xmlns="" id="{D01F6D6F-BF22-4685-8F24-F30EFD577FBA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32907" y="1771604"/>
            <a:ext cx="2218611" cy="1600292"/>
          </a:xfrm>
          <a:prstGeom prst="rect">
            <a:avLst/>
          </a:prstGeom>
        </p:spPr>
      </p:pic>
      <p:graphicFrame>
        <p:nvGraphicFramePr>
          <p:cNvPr id="4" name="对象 3">
            <a:extLst>
              <a:ext uri="{FF2B5EF4-FFF2-40B4-BE49-F238E27FC236}">
                <a16:creationId xmlns:a16="http://schemas.microsoft.com/office/drawing/2014/main" xmlns="" id="{DFA2F20F-4601-46EA-8906-8B3CC493FF8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43016592"/>
              </p:ext>
            </p:extLst>
          </p:nvPr>
        </p:nvGraphicFramePr>
        <p:xfrm>
          <a:off x="1524000" y="3583200"/>
          <a:ext cx="6096000" cy="192186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Document" r:id="rId6" imgW="3837004" imgH="1211529" progId="Word.Document.12">
                  <p:embed/>
                </p:oleObj>
              </mc:Choice>
              <mc:Fallback>
                <p:oleObj name="Document" r:id="rId6" imgW="3837004" imgH="1211529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24000" y="3583200"/>
                        <a:ext cx="6096000" cy="192186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543916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xmlns="" id="{822AD521-F544-46CE-95C2-696A89DF79D9}"/>
              </a:ext>
            </a:extLst>
          </p:cNvPr>
          <p:cNvSpPr>
            <a:spLocks noChangeAspect="1"/>
          </p:cNvSpPr>
          <p:nvPr/>
        </p:nvSpPr>
        <p:spPr>
          <a:xfrm>
            <a:off x="285750" y="1103350"/>
            <a:ext cx="8572500" cy="697114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为了保护环境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某公交公司决定购买一批共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台全新的混合动力公交车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现有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两种型号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其中每台的价格、年省油量如下表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>
            <a:extLst>
              <a:ext uri="{FF2B5EF4-FFF2-40B4-BE49-F238E27FC236}">
                <a16:creationId xmlns:a16="http://schemas.microsoft.com/office/drawing/2014/main" xmlns="" id="{7379266D-D798-4CE8-A119-16E0292483D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25832773"/>
              </p:ext>
            </p:extLst>
          </p:nvPr>
        </p:nvGraphicFramePr>
        <p:xfrm>
          <a:off x="2209800" y="1524385"/>
          <a:ext cx="6096000" cy="141239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Document" r:id="rId2" imgW="3837004" imgH="890258" progId="Word.Document.12">
                  <p:embed/>
                </p:oleObj>
              </mc:Choice>
              <mc:Fallback>
                <p:oleObj name="Document" r:id="rId2" imgW="3837004" imgH="890258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209800" y="1524385"/>
                        <a:ext cx="6096000" cy="141239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矩形 3">
            <a:extLst>
              <a:ext uri="{FF2B5EF4-FFF2-40B4-BE49-F238E27FC236}">
                <a16:creationId xmlns:a16="http://schemas.microsoft.com/office/drawing/2014/main" xmlns="" id="{A35467F2-D1BA-4F42-BCB0-E54348FC23EB}"/>
              </a:ext>
            </a:extLst>
          </p:cNvPr>
          <p:cNvSpPr>
            <a:spLocks noChangeAspect="1"/>
          </p:cNvSpPr>
          <p:nvPr/>
        </p:nvSpPr>
        <p:spPr>
          <a:xfrm>
            <a:off x="285750" y="2388459"/>
            <a:ext cx="8572500" cy="1324978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经调查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购买一台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型车比购买一台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型车多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万元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购买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台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型车比购买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台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型车少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60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万元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1  )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请求出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和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2  )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若购买这批混合动力公交车每年能节省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22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万升汽油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求购买这批混合动力公交车共需要多少万元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graphicFrame>
        <p:nvGraphicFramePr>
          <p:cNvPr id="5" name="对象 4">
            <a:extLst>
              <a:ext uri="{FF2B5EF4-FFF2-40B4-BE49-F238E27FC236}">
                <a16:creationId xmlns:a16="http://schemas.microsoft.com/office/drawing/2014/main" xmlns="" id="{94FFCCFF-4D3F-4696-BD42-9701F6923D1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96499802"/>
              </p:ext>
            </p:extLst>
          </p:nvPr>
        </p:nvGraphicFramePr>
        <p:xfrm>
          <a:off x="1643421" y="3406941"/>
          <a:ext cx="6096000" cy="192186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Document" r:id="rId5" imgW="3837004" imgH="1211529" progId="Word.Document.12">
                  <p:embed/>
                </p:oleObj>
              </mc:Choice>
              <mc:Fallback>
                <p:oleObj name="Document" r:id="rId5" imgW="3837004" imgH="1211529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643421" y="3406941"/>
                        <a:ext cx="6096000" cy="192186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0365241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xmlns="" id="{4AA0E23A-D543-49FA-B994-985112A9EA4E}"/>
              </a:ext>
            </a:extLst>
          </p:cNvPr>
          <p:cNvSpPr>
            <a:spLocks noChangeAspect="1"/>
          </p:cNvSpPr>
          <p:nvPr/>
        </p:nvSpPr>
        <p:spPr>
          <a:xfrm>
            <a:off x="389659" y="646300"/>
            <a:ext cx="8572500" cy="1638910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开学初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某中学八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1  )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班学生去商场购买了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品牌足球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个、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品牌足球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个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共花费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210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元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八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2  )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班学生购买了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品牌足球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个、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品牌足球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个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共花费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230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元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1  )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求购买一个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品牌、一个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种品牌足球各需多少元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  2  )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为响应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足球进校园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的号召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学校使用专项经费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1500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元全部购买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两种品牌的足球供学生使用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那么学校有多少种购买足球的方案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请分别设计出来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>
            <a:extLst>
              <a:ext uri="{FF2B5EF4-FFF2-40B4-BE49-F238E27FC236}">
                <a16:creationId xmlns:a16="http://schemas.microsoft.com/office/drawing/2014/main" xmlns="" id="{D034A183-5681-4282-8B1C-FA99F81EE81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29371751"/>
              </p:ext>
            </p:extLst>
          </p:nvPr>
        </p:nvGraphicFramePr>
        <p:xfrm>
          <a:off x="1264226" y="2214663"/>
          <a:ext cx="6096000" cy="352342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Document" r:id="rId2" imgW="3837004" imgH="2221137" progId="Word.Document.12">
                  <p:embed/>
                </p:oleObj>
              </mc:Choice>
              <mc:Fallback>
                <p:oleObj name="Document" r:id="rId2" imgW="3837004" imgH="2221137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264226" y="2214663"/>
                        <a:ext cx="6096000" cy="352342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2988824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xmlns="" id="{A67CAE82-9827-457B-9230-400A341883F6}"/>
              </a:ext>
            </a:extLst>
          </p:cNvPr>
          <p:cNvSpPr>
            <a:spLocks noChangeAspect="1"/>
          </p:cNvSpPr>
          <p:nvPr/>
        </p:nvSpPr>
        <p:spPr>
          <a:xfrm>
            <a:off x="723900" y="917433"/>
            <a:ext cx="4079627" cy="372893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tabLst>
                <a:tab pos="772001"/>
                <a:tab pos="1387793"/>
                <a:tab pos="1903571"/>
                <a:tab pos="2416493"/>
              </a:tabLst>
            </a:pP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直线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altLang="zh-CN" sz="17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y=x+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与直线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altLang="zh-CN" sz="17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US" altLang="zh-CN" sz="17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y=mx+n</a:t>
            </a:r>
            <a:r>
              <a:rPr lang="zh-CN" altLang="zh-CN" sz="17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相交于点</a:t>
            </a:r>
            <a:endParaRPr lang="zh-CN" altLang="zh-CN" sz="1700">
              <a:solidFill>
                <a:srgbClr val="000000"/>
              </a:solidFill>
              <a:latin typeface="NEU-BZ-S92"/>
              <a:ea typeface="方正书宋_GBK"/>
              <a:cs typeface="Times New Roman" panose="02020603050405020304" pitchFamily="18" charset="0"/>
            </a:endParaRPr>
          </a:p>
        </p:txBody>
      </p:sp>
      <p:pic>
        <p:nvPicPr>
          <p:cNvPr id="3" name="18ZKSL331.EPS" descr="id:2147497193;FounderCES">
            <a:extLst>
              <a:ext uri="{FF2B5EF4-FFF2-40B4-BE49-F238E27FC236}">
                <a16:creationId xmlns:a16="http://schemas.microsoft.com/office/drawing/2014/main" xmlns="" id="{A9C84C73-14F5-43EB-8DBF-AD8D6D4DC661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14065" y="917433"/>
            <a:ext cx="1593317" cy="1449691"/>
          </a:xfrm>
          <a:prstGeom prst="rect">
            <a:avLst/>
          </a:prstGeom>
        </p:spPr>
      </p:pic>
      <p:graphicFrame>
        <p:nvGraphicFramePr>
          <p:cNvPr id="4" name="对象 3">
            <a:extLst>
              <a:ext uri="{FF2B5EF4-FFF2-40B4-BE49-F238E27FC236}">
                <a16:creationId xmlns:a16="http://schemas.microsoft.com/office/drawing/2014/main" xmlns="" id="{77ADA2BA-F23C-4B05-8DC5-96F22EB5365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69794586"/>
              </p:ext>
            </p:extLst>
          </p:nvPr>
        </p:nvGraphicFramePr>
        <p:xfrm>
          <a:off x="1011382" y="2135755"/>
          <a:ext cx="6096000" cy="128124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文档" r:id="rId3" imgW="3835925" imgH="808229" progId="Word.Document.12">
                  <p:embed/>
                </p:oleObj>
              </mc:Choice>
              <mc:Fallback>
                <p:oleObj name="文档" r:id="rId3" imgW="3835925" imgH="808229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011382" y="2135755"/>
                        <a:ext cx="6096000" cy="128124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对象 4">
            <a:extLst>
              <a:ext uri="{FF2B5EF4-FFF2-40B4-BE49-F238E27FC236}">
                <a16:creationId xmlns:a16="http://schemas.microsoft.com/office/drawing/2014/main" xmlns="" id="{29E108F6-0FA1-4070-982E-2C7BFF822E3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07915622"/>
              </p:ext>
            </p:extLst>
          </p:nvPr>
        </p:nvGraphicFramePr>
        <p:xfrm>
          <a:off x="1212273" y="3239629"/>
          <a:ext cx="6096000" cy="224217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Document" r:id="rId5" imgW="3837004" imgH="1413451" progId="Word.Document.12">
                  <p:embed/>
                </p:oleObj>
              </mc:Choice>
              <mc:Fallback>
                <p:oleObj name="Document" r:id="rId5" imgW="3837004" imgH="1413451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212273" y="3239629"/>
                        <a:ext cx="6096000" cy="224217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3" name="AutoShape 2"/>
          <p:cNvSpPr>
            <a:spLocks noChangeArrowheads="1"/>
          </p:cNvSpPr>
          <p:nvPr/>
        </p:nvSpPr>
        <p:spPr bwMode="auto">
          <a:xfrm>
            <a:off x="0" y="1"/>
            <a:ext cx="9144000" cy="1221581"/>
          </a:xfrm>
          <a:prstGeom prst="flowChartProcess">
            <a:avLst/>
          </a:prstGeom>
          <a:solidFill>
            <a:srgbClr val="008080"/>
          </a:soli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3074" name="Rectangle 5"/>
          <p:cNvSpPr>
            <a:spLocks noChangeArrowheads="1"/>
          </p:cNvSpPr>
          <p:nvPr/>
        </p:nvSpPr>
        <p:spPr bwMode="auto">
          <a:xfrm>
            <a:off x="1376253" y="2102645"/>
            <a:ext cx="6391493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400" smtClean="0">
                <a:solidFill>
                  <a:srgbClr val="CC0066"/>
                </a:solidFill>
                <a:latin typeface="黑体" pitchFamily="49" charset="-122"/>
                <a:ea typeface="黑体" panose="02010609060101010101" pitchFamily="49" charset="-122"/>
              </a:rPr>
              <a:t>二</a:t>
            </a:r>
            <a:r>
              <a:rPr lang="zh-CN" altLang="en-US" sz="4400">
                <a:solidFill>
                  <a:srgbClr val="CC0066"/>
                </a:solidFill>
                <a:latin typeface="黑体" pitchFamily="49" charset="-122"/>
                <a:ea typeface="黑体" panose="02010609060101010101" pitchFamily="49" charset="-122"/>
              </a:rPr>
              <a:t>元一次方程与一次函数</a:t>
            </a:r>
            <a:endParaRPr lang="en-US" altLang="zh-CN" sz="4400">
              <a:solidFill>
                <a:srgbClr val="CC0066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3075" name="Text Box 4"/>
          <p:cNvSpPr txBox="1">
            <a:spLocks noChangeArrowheads="1"/>
          </p:cNvSpPr>
          <p:nvPr/>
        </p:nvSpPr>
        <p:spPr bwMode="auto">
          <a:xfrm>
            <a:off x="0" y="1347767"/>
            <a:ext cx="91440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070707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第五章  二元一次方程组</a:t>
            </a:r>
            <a:endParaRPr lang="en-US" altLang="zh-CN" b="1">
              <a:solidFill>
                <a:srgbClr val="070707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078" name="AutoShape 7"/>
          <p:cNvSpPr>
            <a:spLocks noChangeArrowheads="1"/>
          </p:cNvSpPr>
          <p:nvPr/>
        </p:nvSpPr>
        <p:spPr bwMode="auto">
          <a:xfrm>
            <a:off x="0" y="4822032"/>
            <a:ext cx="9144000" cy="321469"/>
          </a:xfrm>
          <a:prstGeom prst="flowChartProcess">
            <a:avLst/>
          </a:prstGeom>
          <a:solidFill>
            <a:srgbClr val="008080"/>
          </a:solidFill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3080" name="MH_Text_1"/>
          <p:cNvSpPr>
            <a:spLocks noChangeArrowheads="1"/>
          </p:cNvSpPr>
          <p:nvPr/>
        </p:nvSpPr>
        <p:spPr bwMode="auto">
          <a:xfrm>
            <a:off x="723900" y="3364929"/>
            <a:ext cx="1665288" cy="791766"/>
          </a:xfrm>
          <a:prstGeom prst="roundRect">
            <a:avLst>
              <a:gd name="adj" fmla="val 6991"/>
            </a:avLst>
          </a:prstGeom>
          <a:solidFill>
            <a:srgbClr val="CCFFFF"/>
          </a:solidFill>
          <a:ln w="9525" cap="flat" cmpd="sng">
            <a:noFill/>
            <a:bevel/>
          </a:ln>
          <a:effectLst>
            <a:outerShdw dist="25401" dir="2700000" algn="ctr" rotWithShape="0">
              <a:srgbClr val="000000">
                <a:alpha val="28999"/>
              </a:srgbClr>
            </a:outerShdw>
          </a:effectLst>
        </p:spPr>
        <p:txBody>
          <a:bodyPr lIns="90170" tIns="720090" rIns="90170" bIns="46990"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  <a:defRPr/>
            </a:pPr>
            <a:endParaRPr lang="zh-CN" altLang="en-US" sz="1600">
              <a:solidFill>
                <a:srgbClr val="4D4D4D"/>
              </a:solidFill>
              <a:ea typeface="微软雅黑" panose="020b0503020204020204" pitchFamily="34" charset="-122"/>
            </a:endParaRPr>
          </a:p>
        </p:txBody>
      </p:sp>
      <p:sp>
        <p:nvSpPr>
          <p:cNvPr id="2" name="MH_SubTitle_1">
            <a:hlinkClick r:id="rId2" action="ppaction://hlinksldjump?num=3"/>
          </p:cNvPr>
          <p:cNvSpPr>
            <a:spLocks noChangeArrowheads="1"/>
          </p:cNvSpPr>
          <p:nvPr/>
        </p:nvSpPr>
        <p:spPr bwMode="auto">
          <a:xfrm>
            <a:off x="722314" y="3568526"/>
            <a:ext cx="1665287" cy="404813"/>
          </a:xfrm>
          <a:prstGeom prst="rect">
            <a:avLst/>
          </a:prstGeom>
          <a:solidFill>
            <a:srgbClr val="008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8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导入新课</a:t>
            </a:r>
          </a:p>
        </p:txBody>
      </p:sp>
      <p:sp>
        <p:nvSpPr>
          <p:cNvPr id="3081" name="MH_Other_1"/>
          <p:cNvSpPr>
            <a:spLocks noChangeArrowheads="1"/>
          </p:cNvSpPr>
          <p:nvPr/>
        </p:nvSpPr>
        <p:spPr bwMode="auto">
          <a:xfrm>
            <a:off x="2149476" y="3697114"/>
            <a:ext cx="168275" cy="128588"/>
          </a:xfrm>
          <a:prstGeom prst="ellipse">
            <a:avLst/>
          </a:prstGeom>
          <a:solidFill>
            <a:srgbClr val="FFFFFF"/>
          </a:solidFill>
          <a:ln w="25400">
            <a:solidFill>
              <a:srgbClr val="2E617E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sp>
        <p:nvSpPr>
          <p:cNvPr id="3083" name="MH_Text_2"/>
          <p:cNvSpPr>
            <a:spLocks noChangeArrowheads="1"/>
          </p:cNvSpPr>
          <p:nvPr/>
        </p:nvSpPr>
        <p:spPr bwMode="auto">
          <a:xfrm>
            <a:off x="2711450" y="3363739"/>
            <a:ext cx="1665288" cy="792956"/>
          </a:xfrm>
          <a:prstGeom prst="roundRect">
            <a:avLst>
              <a:gd name="adj" fmla="val 6991"/>
            </a:avLst>
          </a:prstGeom>
          <a:solidFill>
            <a:srgbClr val="CCFFFF"/>
          </a:solidFill>
          <a:ln w="9525" cap="flat" cmpd="sng">
            <a:noFill/>
            <a:bevel/>
          </a:ln>
          <a:effectLst>
            <a:outerShdw dist="25401" dir="2700000" algn="ctr" rotWithShape="0">
              <a:srgbClr val="000000">
                <a:alpha val="28999"/>
              </a:srgbClr>
            </a:outerShdw>
          </a:effectLst>
        </p:spPr>
        <p:txBody>
          <a:bodyPr lIns="90170" tIns="720090" rIns="90170" bIns="46990"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  <a:defRPr/>
            </a:pPr>
            <a:endParaRPr lang="zh-CN" altLang="en-US" sz="1600">
              <a:solidFill>
                <a:srgbClr val="4D4D4D"/>
              </a:solidFill>
              <a:ea typeface="微软雅黑" panose="020b0503020204020204" pitchFamily="34" charset="-122"/>
            </a:endParaRPr>
          </a:p>
        </p:txBody>
      </p:sp>
      <p:sp>
        <p:nvSpPr>
          <p:cNvPr id="3" name="MH_SubTitle_2"/>
          <p:cNvSpPr>
            <a:spLocks noChangeArrowheads="1"/>
          </p:cNvSpPr>
          <p:nvPr/>
        </p:nvSpPr>
        <p:spPr bwMode="auto">
          <a:xfrm>
            <a:off x="2711450" y="3568526"/>
            <a:ext cx="1665288" cy="404813"/>
          </a:xfrm>
          <a:prstGeom prst="rect">
            <a:avLst/>
          </a:prstGeom>
          <a:solidFill>
            <a:srgbClr val="008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8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讲授新课</a:t>
            </a:r>
          </a:p>
        </p:txBody>
      </p:sp>
      <p:sp>
        <p:nvSpPr>
          <p:cNvPr id="3084" name="MH_Other_2"/>
          <p:cNvSpPr>
            <a:spLocks noChangeArrowheads="1"/>
          </p:cNvSpPr>
          <p:nvPr/>
        </p:nvSpPr>
        <p:spPr bwMode="auto">
          <a:xfrm>
            <a:off x="2746376" y="3694732"/>
            <a:ext cx="168275" cy="128588"/>
          </a:xfrm>
          <a:prstGeom prst="ellipse">
            <a:avLst/>
          </a:prstGeom>
          <a:solidFill>
            <a:srgbClr val="FFFFFF"/>
          </a:solidFill>
          <a:ln w="25400">
            <a:solidFill>
              <a:srgbClr val="707C1A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sp>
        <p:nvSpPr>
          <p:cNvPr id="3085" name="MH_Other_3"/>
          <p:cNvSpPr>
            <a:spLocks noChangeArrowheads="1"/>
          </p:cNvSpPr>
          <p:nvPr/>
        </p:nvSpPr>
        <p:spPr bwMode="auto">
          <a:xfrm>
            <a:off x="4179889" y="3697114"/>
            <a:ext cx="168275" cy="128588"/>
          </a:xfrm>
          <a:prstGeom prst="ellipse">
            <a:avLst/>
          </a:prstGeom>
          <a:solidFill>
            <a:srgbClr val="FFFFFF"/>
          </a:solidFill>
          <a:ln w="25400">
            <a:solidFill>
              <a:srgbClr val="707C1A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sp>
        <p:nvSpPr>
          <p:cNvPr id="3087" name="MH_Text_3"/>
          <p:cNvSpPr>
            <a:spLocks noChangeArrowheads="1"/>
          </p:cNvSpPr>
          <p:nvPr/>
        </p:nvSpPr>
        <p:spPr bwMode="auto">
          <a:xfrm>
            <a:off x="4719639" y="3363739"/>
            <a:ext cx="1666875" cy="792956"/>
          </a:xfrm>
          <a:prstGeom prst="roundRect">
            <a:avLst>
              <a:gd name="adj" fmla="val 6991"/>
            </a:avLst>
          </a:prstGeom>
          <a:solidFill>
            <a:srgbClr val="CCFFFF"/>
          </a:solidFill>
          <a:ln w="9525" cap="flat" cmpd="sng">
            <a:noFill/>
            <a:bevel/>
          </a:ln>
          <a:effectLst>
            <a:outerShdw dist="25401" dir="2700000" algn="ctr" rotWithShape="0">
              <a:srgbClr val="000000">
                <a:alpha val="28999"/>
              </a:srgbClr>
            </a:outerShdw>
          </a:effectLst>
        </p:spPr>
        <p:txBody>
          <a:bodyPr lIns="90170" tIns="720090" rIns="90170" bIns="46990"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  <a:defRPr/>
            </a:pPr>
            <a:endParaRPr lang="zh-CN" altLang="en-US" sz="1600">
              <a:solidFill>
                <a:srgbClr val="4D4D4D"/>
              </a:solidFill>
              <a:ea typeface="微软雅黑" panose="020b0503020204020204" pitchFamily="34" charset="-122"/>
            </a:endParaRPr>
          </a:p>
        </p:txBody>
      </p:sp>
      <p:sp>
        <p:nvSpPr>
          <p:cNvPr id="4" name="MH_SubTitle_3"/>
          <p:cNvSpPr>
            <a:spLocks noChangeArrowheads="1"/>
          </p:cNvSpPr>
          <p:nvPr/>
        </p:nvSpPr>
        <p:spPr bwMode="auto">
          <a:xfrm>
            <a:off x="4719639" y="3568526"/>
            <a:ext cx="1665287" cy="404813"/>
          </a:xfrm>
          <a:prstGeom prst="rect">
            <a:avLst/>
          </a:prstGeom>
          <a:solidFill>
            <a:srgbClr val="008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8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当堂练习</a:t>
            </a:r>
          </a:p>
        </p:txBody>
      </p:sp>
      <p:sp>
        <p:nvSpPr>
          <p:cNvPr id="3088" name="MH_Other_4"/>
          <p:cNvSpPr>
            <a:spLocks noChangeArrowheads="1"/>
          </p:cNvSpPr>
          <p:nvPr/>
        </p:nvSpPr>
        <p:spPr bwMode="auto">
          <a:xfrm>
            <a:off x="4776788" y="3694732"/>
            <a:ext cx="169862" cy="128588"/>
          </a:xfrm>
          <a:prstGeom prst="ellipse">
            <a:avLst/>
          </a:prstGeom>
          <a:solidFill>
            <a:srgbClr val="FFFFFF"/>
          </a:solidFill>
          <a:ln w="25400">
            <a:solidFill>
              <a:srgbClr val="2E617E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sp>
        <p:nvSpPr>
          <p:cNvPr id="3089" name="MH_Other_5"/>
          <p:cNvSpPr>
            <a:spLocks noChangeArrowheads="1"/>
          </p:cNvSpPr>
          <p:nvPr/>
        </p:nvSpPr>
        <p:spPr bwMode="auto">
          <a:xfrm>
            <a:off x="6178551" y="3697114"/>
            <a:ext cx="168275" cy="128588"/>
          </a:xfrm>
          <a:prstGeom prst="ellipse">
            <a:avLst/>
          </a:prstGeom>
          <a:solidFill>
            <a:srgbClr val="FFFFFF"/>
          </a:solidFill>
          <a:ln w="25400">
            <a:solidFill>
              <a:srgbClr val="2E617E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sp>
        <p:nvSpPr>
          <p:cNvPr id="3091" name="MH_Text_4"/>
          <p:cNvSpPr>
            <a:spLocks noChangeArrowheads="1"/>
          </p:cNvSpPr>
          <p:nvPr/>
        </p:nvSpPr>
        <p:spPr bwMode="auto">
          <a:xfrm>
            <a:off x="6727825" y="3363739"/>
            <a:ext cx="1665288" cy="792956"/>
          </a:xfrm>
          <a:prstGeom prst="roundRect">
            <a:avLst>
              <a:gd name="adj" fmla="val 6991"/>
            </a:avLst>
          </a:prstGeom>
          <a:solidFill>
            <a:srgbClr val="CCFFFF"/>
          </a:solidFill>
          <a:ln w="9525" cap="flat" cmpd="sng">
            <a:noFill/>
            <a:bevel/>
          </a:ln>
          <a:effectLst>
            <a:outerShdw dist="25401" dir="2700000" algn="ctr" rotWithShape="0">
              <a:srgbClr val="000000">
                <a:alpha val="28999"/>
              </a:srgbClr>
            </a:outerShdw>
          </a:effectLst>
        </p:spPr>
        <p:txBody>
          <a:bodyPr lIns="90170" tIns="720090" rIns="90170" bIns="46990"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  <a:defRPr/>
            </a:pPr>
            <a:endParaRPr lang="zh-CN" altLang="en-US" sz="1600">
              <a:solidFill>
                <a:srgbClr val="4D4D4D"/>
              </a:solidFill>
              <a:ea typeface="微软雅黑" panose="020b0503020204020204" pitchFamily="34" charset="-122"/>
            </a:endParaRPr>
          </a:p>
        </p:txBody>
      </p:sp>
      <p:sp>
        <p:nvSpPr>
          <p:cNvPr id="5" name="MH_SubTitle_4">
            <a:hlinkClick action="ppaction://noaction"/>
          </p:cNvPr>
          <p:cNvSpPr>
            <a:spLocks noChangeArrowheads="1"/>
          </p:cNvSpPr>
          <p:nvPr/>
        </p:nvSpPr>
        <p:spPr bwMode="auto">
          <a:xfrm>
            <a:off x="6727826" y="3568526"/>
            <a:ext cx="1668463" cy="404813"/>
          </a:xfrm>
          <a:prstGeom prst="rect">
            <a:avLst/>
          </a:prstGeom>
          <a:solidFill>
            <a:srgbClr val="008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8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课堂小结</a:t>
            </a:r>
          </a:p>
        </p:txBody>
      </p:sp>
      <p:sp>
        <p:nvSpPr>
          <p:cNvPr id="3092" name="MH_Other_6"/>
          <p:cNvSpPr>
            <a:spLocks noChangeArrowheads="1"/>
          </p:cNvSpPr>
          <p:nvPr/>
        </p:nvSpPr>
        <p:spPr bwMode="auto">
          <a:xfrm>
            <a:off x="6777039" y="3694732"/>
            <a:ext cx="168275" cy="128588"/>
          </a:xfrm>
          <a:prstGeom prst="ellipse">
            <a:avLst/>
          </a:prstGeom>
          <a:solidFill>
            <a:srgbClr val="FFFFFF"/>
          </a:solidFill>
          <a:ln w="25400">
            <a:solidFill>
              <a:srgbClr val="707C1A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grpSp>
        <p:nvGrpSpPr>
          <p:cNvPr id="3093" name="MH_Other_7"/>
          <p:cNvGrpSpPr/>
          <p:nvPr/>
        </p:nvGrpSpPr>
        <p:grpSpPr>
          <a:xfrm>
            <a:off x="2085975" y="3661395"/>
            <a:ext cx="890588" cy="200025"/>
            <a:chExt cx="561" cy="169"/>
          </a:xfrm>
        </p:grpSpPr>
        <p:pic>
          <p:nvPicPr>
            <p:cNvPr id="3094" name="MH_Other_7"/>
            <p:cNvPicPr>
              <a:picLocks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561" cy="1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095" name="Text Box 24"/>
            <p:cNvSpPr txBox="1">
              <a:spLocks noChangeArrowheads="1"/>
            </p:cNvSpPr>
            <p:nvPr/>
          </p:nvSpPr>
          <p:spPr bwMode="auto">
            <a:xfrm>
              <a:off x="70" y="65"/>
              <a:ext cx="422" cy="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1400">
                <a:solidFill>
                  <a:srgbClr val="FFFFFF"/>
                </a:solidFill>
                <a:ea typeface="微软雅黑" panose="020b0503020204020204" pitchFamily="34" charset="-122"/>
              </a:endParaRPr>
            </a:p>
          </p:txBody>
        </p:sp>
      </p:grpSp>
      <p:sp>
        <p:nvSpPr>
          <p:cNvPr id="3097" name="MH_Other_8"/>
          <p:cNvSpPr>
            <a:spLocks noChangeArrowheads="1"/>
          </p:cNvSpPr>
          <p:nvPr/>
        </p:nvSpPr>
        <p:spPr bwMode="auto">
          <a:xfrm>
            <a:off x="2184401" y="3728070"/>
            <a:ext cx="695325" cy="666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0000">
                  <a:alpha val="1999"/>
                </a:srgbClr>
              </a:gs>
              <a:gs pos="28999">
                <a:srgbClr val="000000">
                  <a:alpha val="5189"/>
                </a:srgbClr>
              </a:gs>
              <a:gs pos="100000">
                <a:srgbClr val="000000">
                  <a:alpha val="12999"/>
                </a:srgbClr>
              </a:gs>
            </a:gsLst>
            <a:path path="rect">
              <a:fillToRect l="50000" t="50000" r="50000" b="50000"/>
            </a:path>
          </a:gradFill>
          <a:ln w="9525" cap="flat" cmpd="sng">
            <a:noFill/>
            <a:bevel/>
          </a:ln>
          <a:effectLst>
            <a:outerShdw sx="102000" sy="102000" algn="ctr" rotWithShape="0">
              <a:srgbClr val="000000">
                <a:alpha val="39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grpSp>
        <p:nvGrpSpPr>
          <p:cNvPr id="6" name="MH_Other_9"/>
          <p:cNvGrpSpPr/>
          <p:nvPr/>
        </p:nvGrpSpPr>
        <p:grpSpPr>
          <a:xfrm>
            <a:off x="4116388" y="3661395"/>
            <a:ext cx="889000" cy="200025"/>
            <a:chExt cx="560" cy="169"/>
          </a:xfrm>
        </p:grpSpPr>
        <p:pic>
          <p:nvPicPr>
            <p:cNvPr id="3098" name="MH_Other_9"/>
            <p:cNvPicPr>
              <a:picLocks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0" y="0"/>
              <a:ext cx="560" cy="1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099" name="Text Box 28"/>
            <p:cNvSpPr txBox="1">
              <a:spLocks noChangeArrowheads="1"/>
            </p:cNvSpPr>
            <p:nvPr/>
          </p:nvSpPr>
          <p:spPr bwMode="auto">
            <a:xfrm>
              <a:off x="70" y="65"/>
              <a:ext cx="422" cy="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 sz="1400">
                <a:solidFill>
                  <a:srgbClr val="FFFFFF"/>
                </a:solidFill>
                <a:ea typeface="微软雅黑" panose="020b0503020204020204" pitchFamily="34" charset="-122"/>
              </a:endParaRPr>
            </a:p>
          </p:txBody>
        </p:sp>
      </p:grpSp>
      <p:sp>
        <p:nvSpPr>
          <p:cNvPr id="3101" name="MH_Other_10"/>
          <p:cNvSpPr>
            <a:spLocks noChangeArrowheads="1"/>
          </p:cNvSpPr>
          <p:nvPr/>
        </p:nvSpPr>
        <p:spPr bwMode="auto">
          <a:xfrm>
            <a:off x="4214814" y="3728070"/>
            <a:ext cx="695325" cy="666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0000">
                  <a:alpha val="1999"/>
                </a:srgbClr>
              </a:gs>
              <a:gs pos="28999">
                <a:srgbClr val="000000">
                  <a:alpha val="5189"/>
                </a:srgbClr>
              </a:gs>
              <a:gs pos="100000">
                <a:srgbClr val="000000">
                  <a:alpha val="12999"/>
                </a:srgbClr>
              </a:gs>
            </a:gsLst>
            <a:path path="rect">
              <a:fillToRect l="50000" t="50000" r="50000" b="50000"/>
            </a:path>
          </a:gradFill>
          <a:ln w="9525" cap="flat" cmpd="sng">
            <a:noFill/>
            <a:bevel/>
          </a:ln>
          <a:effectLst>
            <a:outerShdw sx="102000" sy="102000" algn="ctr" rotWithShape="0">
              <a:srgbClr val="000000">
                <a:alpha val="39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pic>
        <p:nvPicPr>
          <p:cNvPr id="7" name="MH_Other_11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115050" y="3661395"/>
            <a:ext cx="890588" cy="20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02" name="Text Box 31"/>
          <p:cNvSpPr txBox="1">
            <a:spLocks noChangeArrowheads="1"/>
          </p:cNvSpPr>
          <p:nvPr/>
        </p:nvSpPr>
        <p:spPr bwMode="auto">
          <a:xfrm>
            <a:off x="6226176" y="3737595"/>
            <a:ext cx="669925" cy="464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sp>
        <p:nvSpPr>
          <p:cNvPr id="3104" name="MH_Other_12"/>
          <p:cNvSpPr>
            <a:spLocks noChangeArrowheads="1"/>
          </p:cNvSpPr>
          <p:nvPr/>
        </p:nvSpPr>
        <p:spPr bwMode="auto">
          <a:xfrm>
            <a:off x="6213476" y="3728070"/>
            <a:ext cx="695325" cy="66675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000000">
                  <a:alpha val="1999"/>
                </a:srgbClr>
              </a:gs>
              <a:gs pos="28999">
                <a:srgbClr val="000000">
                  <a:alpha val="5189"/>
                </a:srgbClr>
              </a:gs>
              <a:gs pos="100000">
                <a:srgbClr val="000000">
                  <a:alpha val="12999"/>
                </a:srgbClr>
              </a:gs>
            </a:gsLst>
            <a:path path="rect">
              <a:fillToRect l="50000" t="50000" r="50000" b="50000"/>
            </a:path>
          </a:gradFill>
          <a:ln w="9525" cap="flat" cmpd="sng">
            <a:noFill/>
            <a:bevel/>
          </a:ln>
          <a:effectLst>
            <a:outerShdw sx="102000" sy="102000" algn="ctr" rotWithShape="0">
              <a:srgbClr val="000000">
                <a:alpha val="39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400">
              <a:solidFill>
                <a:srgbClr val="FFFFFF"/>
              </a:solidFill>
              <a:ea typeface="微软雅黑" panose="020b0503020204020204" pitchFamily="34" charset="-122"/>
            </a:endParaRPr>
          </a:p>
        </p:txBody>
      </p:sp>
      <p:sp>
        <p:nvSpPr>
          <p:cNvPr id="8" name="Text Box 33"/>
          <p:cNvSpPr txBox="1">
            <a:spLocks noChangeArrowheads="1"/>
          </p:cNvSpPr>
          <p:nvPr/>
        </p:nvSpPr>
        <p:spPr bwMode="auto">
          <a:xfrm>
            <a:off x="5373689" y="386220"/>
            <a:ext cx="3671887" cy="701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 smtClean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八</a:t>
            </a:r>
            <a:r>
              <a:rPr lang="zh-CN" altLang="en-US" sz="20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年级数学上（</a:t>
            </a:r>
            <a:r>
              <a:rPr lang="en-US" altLang="zh-CN" sz="20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B</a:t>
            </a:r>
            <a:endParaRPr lang="zh-CN" altLang="en-US" sz="2000">
              <a:solidFill>
                <a:schemeClr val="accent1"/>
              </a:solidFill>
              <a:latin typeface="华文细黑" pitchFamily="2" charset="-122"/>
              <a:ea typeface="华文细黑" pitchFamily="2" charset="-122"/>
            </a:endParaRPr>
          </a:p>
          <a:p>
            <a:r>
              <a:rPr lang="zh-CN" altLang="en-US" sz="20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            教学课件</a:t>
            </a:r>
          </a:p>
        </p:txBody>
      </p:sp>
      <p:sp>
        <p:nvSpPr>
          <p:cNvPr id="34" name="矩形 33"/>
          <p:cNvSpPr/>
          <p:nvPr/>
        </p:nvSpPr>
        <p:spPr>
          <a:xfrm>
            <a:off x="4763" y="4299726"/>
            <a:ext cx="9139237" cy="4206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MH_Other_10"/>
          <p:cNvSpPr>
            <a:spLocks noChangeArrowheads="1"/>
          </p:cNvSpPr>
          <p:nvPr/>
        </p:nvSpPr>
        <p:spPr bwMode="auto">
          <a:xfrm>
            <a:off x="2033588" y="1262062"/>
            <a:ext cx="88900" cy="66675"/>
          </a:xfrm>
          <a:custGeom>
            <a:gdLst>
              <a:gd name="T0" fmla="*/ 39 w 43"/>
              <a:gd name="T1" fmla="*/ 18 h 44"/>
              <a:gd name="T2" fmla="*/ 25 w 43"/>
              <a:gd name="T3" fmla="*/ 18 h 44"/>
              <a:gd name="T4" fmla="*/ 25 w 43"/>
              <a:gd name="T5" fmla="*/ 4 h 44"/>
              <a:gd name="T6" fmla="*/ 21 w 43"/>
              <a:gd name="T7" fmla="*/ 0 h 44"/>
              <a:gd name="T8" fmla="*/ 18 w 43"/>
              <a:gd name="T9" fmla="*/ 4 h 44"/>
              <a:gd name="T10" fmla="*/ 18 w 43"/>
              <a:gd name="T11" fmla="*/ 18 h 44"/>
              <a:gd name="T12" fmla="*/ 3 w 43"/>
              <a:gd name="T13" fmla="*/ 18 h 44"/>
              <a:gd name="T14" fmla="*/ 0 w 43"/>
              <a:gd name="T15" fmla="*/ 22 h 44"/>
              <a:gd name="T16" fmla="*/ 3 w 43"/>
              <a:gd name="T17" fmla="*/ 26 h 44"/>
              <a:gd name="T18" fmla="*/ 18 w 43"/>
              <a:gd name="T19" fmla="*/ 26 h 44"/>
              <a:gd name="T20" fmla="*/ 18 w 43"/>
              <a:gd name="T21" fmla="*/ 40 h 44"/>
              <a:gd name="T22" fmla="*/ 21 w 43"/>
              <a:gd name="T23" fmla="*/ 44 h 44"/>
              <a:gd name="T24" fmla="*/ 25 w 43"/>
              <a:gd name="T25" fmla="*/ 40 h 44"/>
              <a:gd name="T26" fmla="*/ 25 w 43"/>
              <a:gd name="T27" fmla="*/ 26 h 44"/>
              <a:gd name="T28" fmla="*/ 39 w 43"/>
              <a:gd name="T29" fmla="*/ 26 h 44"/>
              <a:gd name="T30" fmla="*/ 43 w 43"/>
              <a:gd name="T31" fmla="*/ 22 h 44"/>
              <a:gd name="T32" fmla="*/ 39 w 43"/>
              <a:gd name="T33" fmla="*/ 18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43" h="44">
                <a:moveTo>
                  <a:pt x="39" y="18"/>
                </a:moveTo>
                <a:cubicBezTo>
                  <a:pt x="25" y="18"/>
                  <a:pt x="25" y="18"/>
                  <a:pt x="25" y="18"/>
                </a:cubicBezTo>
                <a:cubicBezTo>
                  <a:pt x="25" y="4"/>
                  <a:pt x="25" y="4"/>
                  <a:pt x="25" y="4"/>
                </a:cubicBezTo>
                <a:cubicBezTo>
                  <a:pt x="25" y="2"/>
                  <a:pt x="23" y="0"/>
                  <a:pt x="21" y="0"/>
                </a:cubicBezTo>
                <a:cubicBezTo>
                  <a:pt x="19" y="0"/>
                  <a:pt x="18" y="2"/>
                  <a:pt x="18" y="4"/>
                </a:cubicBezTo>
                <a:cubicBezTo>
                  <a:pt x="18" y="18"/>
                  <a:pt x="18" y="18"/>
                  <a:pt x="18" y="18"/>
                </a:cubicBezTo>
                <a:cubicBezTo>
                  <a:pt x="3" y="18"/>
                  <a:pt x="3" y="18"/>
                  <a:pt x="3" y="18"/>
                </a:cubicBezTo>
                <a:cubicBezTo>
                  <a:pt x="1" y="18"/>
                  <a:pt x="0" y="20"/>
                  <a:pt x="0" y="22"/>
                </a:cubicBezTo>
                <a:cubicBezTo>
                  <a:pt x="0" y="24"/>
                  <a:pt x="1" y="26"/>
                  <a:pt x="3" y="26"/>
                </a:cubicBezTo>
                <a:cubicBezTo>
                  <a:pt x="18" y="26"/>
                  <a:pt x="18" y="26"/>
                  <a:pt x="18" y="26"/>
                </a:cubicBezTo>
                <a:cubicBezTo>
                  <a:pt x="18" y="40"/>
                  <a:pt x="18" y="40"/>
                  <a:pt x="18" y="40"/>
                </a:cubicBezTo>
                <a:cubicBezTo>
                  <a:pt x="18" y="42"/>
                  <a:pt x="19" y="44"/>
                  <a:pt x="21" y="44"/>
                </a:cubicBezTo>
                <a:cubicBezTo>
                  <a:pt x="23" y="44"/>
                  <a:pt x="25" y="42"/>
                  <a:pt x="25" y="40"/>
                </a:cubicBezTo>
                <a:cubicBezTo>
                  <a:pt x="25" y="26"/>
                  <a:pt x="25" y="26"/>
                  <a:pt x="25" y="26"/>
                </a:cubicBezTo>
                <a:cubicBezTo>
                  <a:pt x="39" y="26"/>
                  <a:pt x="39" y="26"/>
                  <a:pt x="39" y="26"/>
                </a:cubicBezTo>
                <a:cubicBezTo>
                  <a:pt x="41" y="26"/>
                  <a:pt x="43" y="24"/>
                  <a:pt x="43" y="22"/>
                </a:cubicBezTo>
                <a:cubicBezTo>
                  <a:pt x="43" y="20"/>
                  <a:pt x="41" y="18"/>
                  <a:pt x="39" y="18"/>
                </a:cubicBezTo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098" name="Group 10"/>
          <p:cNvGrpSpPr/>
          <p:nvPr/>
        </p:nvGrpSpPr>
        <p:grpSpPr>
          <a:xfrm>
            <a:off x="714375" y="803672"/>
            <a:ext cx="222250" cy="161925"/>
            <a:chOff x="348" y="329"/>
            <a:chExt cx="349" cy="340"/>
          </a:xfrm>
        </p:grpSpPr>
        <p:sp>
          <p:nvSpPr>
            <p:cNvPr id="4099" name="MH_Other_9"/>
            <p:cNvSpPr>
              <a:spLocks noEditPoints="1" noChangeArrowheads="1"/>
            </p:cNvSpPr>
            <p:nvPr/>
          </p:nvSpPr>
          <p:spPr bwMode="auto">
            <a:xfrm>
              <a:off x="348" y="329"/>
              <a:ext cx="349" cy="340"/>
            </a:xfrm>
            <a:custGeom>
              <a:gdLst>
                <a:gd name="T0" fmla="*/ 105 w 108"/>
                <a:gd name="T1" fmla="*/ 95 h 107"/>
                <a:gd name="T2" fmla="*/ 76 w 108"/>
                <a:gd name="T3" fmla="*/ 66 h 107"/>
                <a:gd name="T4" fmla="*/ 83 w 108"/>
                <a:gd name="T5" fmla="*/ 42 h 107"/>
                <a:gd name="T6" fmla="*/ 42 w 108"/>
                <a:gd name="T7" fmla="*/ 0 h 107"/>
                <a:gd name="T8" fmla="*/ 0 w 108"/>
                <a:gd name="T9" fmla="*/ 42 h 107"/>
                <a:gd name="T10" fmla="*/ 42 w 108"/>
                <a:gd name="T11" fmla="*/ 83 h 107"/>
                <a:gd name="T12" fmla="*/ 66 w 108"/>
                <a:gd name="T13" fmla="*/ 76 h 107"/>
                <a:gd name="T14" fmla="*/ 95 w 108"/>
                <a:gd name="T15" fmla="*/ 105 h 107"/>
                <a:gd name="T16" fmla="*/ 100 w 108"/>
                <a:gd name="T17" fmla="*/ 107 h 107"/>
                <a:gd name="T18" fmla="*/ 105 w 108"/>
                <a:gd name="T19" fmla="*/ 105 h 107"/>
                <a:gd name="T20" fmla="*/ 105 w 108"/>
                <a:gd name="T21" fmla="*/ 95 h 107"/>
                <a:gd name="T22" fmla="*/ 7 w 108"/>
                <a:gd name="T23" fmla="*/ 42 h 107"/>
                <a:gd name="T24" fmla="*/ 42 w 108"/>
                <a:gd name="T25" fmla="*/ 7 h 107"/>
                <a:gd name="T26" fmla="*/ 76 w 108"/>
                <a:gd name="T27" fmla="*/ 42 h 107"/>
                <a:gd name="T28" fmla="*/ 42 w 108"/>
                <a:gd name="T29" fmla="*/ 76 h 107"/>
                <a:gd name="T30" fmla="*/ 7 w 108"/>
                <a:gd name="T31" fmla="*/ 42 h 10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8" h="107">
                  <a:moveTo>
                    <a:pt x="105" y="95"/>
                  </a:moveTo>
                  <a:cubicBezTo>
                    <a:pt x="76" y="66"/>
                    <a:pt x="76" y="66"/>
                    <a:pt x="76" y="66"/>
                  </a:cubicBezTo>
                  <a:cubicBezTo>
                    <a:pt x="81" y="59"/>
                    <a:pt x="83" y="51"/>
                    <a:pt x="83" y="42"/>
                  </a:cubicBezTo>
                  <a:cubicBezTo>
                    <a:pt x="83" y="19"/>
                    <a:pt x="65" y="0"/>
                    <a:pt x="42" y="0"/>
                  </a:cubicBezTo>
                  <a:cubicBezTo>
                    <a:pt x="19" y="0"/>
                    <a:pt x="0" y="19"/>
                    <a:pt x="0" y="42"/>
                  </a:cubicBezTo>
                  <a:cubicBezTo>
                    <a:pt x="0" y="65"/>
                    <a:pt x="19" y="83"/>
                    <a:pt x="42" y="83"/>
                  </a:cubicBezTo>
                  <a:cubicBezTo>
                    <a:pt x="51" y="83"/>
                    <a:pt x="59" y="81"/>
                    <a:pt x="66" y="76"/>
                  </a:cubicBezTo>
                  <a:cubicBezTo>
                    <a:pt x="95" y="105"/>
                    <a:pt x="95" y="105"/>
                    <a:pt x="95" y="105"/>
                  </a:cubicBezTo>
                  <a:cubicBezTo>
                    <a:pt x="96" y="106"/>
                    <a:pt x="98" y="107"/>
                    <a:pt x="100" y="107"/>
                  </a:cubicBezTo>
                  <a:cubicBezTo>
                    <a:pt x="101" y="107"/>
                    <a:pt x="103" y="106"/>
                    <a:pt x="105" y="105"/>
                  </a:cubicBezTo>
                  <a:cubicBezTo>
                    <a:pt x="108" y="102"/>
                    <a:pt x="108" y="97"/>
                    <a:pt x="105" y="95"/>
                  </a:cubicBezTo>
                  <a:moveTo>
                    <a:pt x="7" y="42"/>
                  </a:moveTo>
                  <a:cubicBezTo>
                    <a:pt x="7" y="23"/>
                    <a:pt x="23" y="7"/>
                    <a:pt x="42" y="7"/>
                  </a:cubicBezTo>
                  <a:cubicBezTo>
                    <a:pt x="61" y="7"/>
                    <a:pt x="76" y="23"/>
                    <a:pt x="76" y="42"/>
                  </a:cubicBezTo>
                  <a:cubicBezTo>
                    <a:pt x="76" y="61"/>
                    <a:pt x="61" y="76"/>
                    <a:pt x="42" y="76"/>
                  </a:cubicBezTo>
                  <a:cubicBezTo>
                    <a:pt x="23" y="76"/>
                    <a:pt x="7" y="61"/>
                    <a:pt x="7" y="42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00" name="MH_Other_10"/>
            <p:cNvSpPr>
              <a:spLocks noChangeArrowheads="1"/>
            </p:cNvSpPr>
            <p:nvPr/>
          </p:nvSpPr>
          <p:spPr bwMode="auto">
            <a:xfrm>
              <a:off x="428" y="404"/>
              <a:ext cx="140" cy="140"/>
            </a:xfrm>
            <a:custGeom>
              <a:gdLst>
                <a:gd name="T0" fmla="*/ 39 w 43"/>
                <a:gd name="T1" fmla="*/ 18 h 44"/>
                <a:gd name="T2" fmla="*/ 25 w 43"/>
                <a:gd name="T3" fmla="*/ 18 h 44"/>
                <a:gd name="T4" fmla="*/ 25 w 43"/>
                <a:gd name="T5" fmla="*/ 4 h 44"/>
                <a:gd name="T6" fmla="*/ 21 w 43"/>
                <a:gd name="T7" fmla="*/ 0 h 44"/>
                <a:gd name="T8" fmla="*/ 18 w 43"/>
                <a:gd name="T9" fmla="*/ 4 h 44"/>
                <a:gd name="T10" fmla="*/ 18 w 43"/>
                <a:gd name="T11" fmla="*/ 18 h 44"/>
                <a:gd name="T12" fmla="*/ 3 w 43"/>
                <a:gd name="T13" fmla="*/ 18 h 44"/>
                <a:gd name="T14" fmla="*/ 0 w 43"/>
                <a:gd name="T15" fmla="*/ 22 h 44"/>
                <a:gd name="T16" fmla="*/ 3 w 43"/>
                <a:gd name="T17" fmla="*/ 26 h 44"/>
                <a:gd name="T18" fmla="*/ 18 w 43"/>
                <a:gd name="T19" fmla="*/ 26 h 44"/>
                <a:gd name="T20" fmla="*/ 18 w 43"/>
                <a:gd name="T21" fmla="*/ 40 h 44"/>
                <a:gd name="T22" fmla="*/ 21 w 43"/>
                <a:gd name="T23" fmla="*/ 44 h 44"/>
                <a:gd name="T24" fmla="*/ 25 w 43"/>
                <a:gd name="T25" fmla="*/ 40 h 44"/>
                <a:gd name="T26" fmla="*/ 25 w 43"/>
                <a:gd name="T27" fmla="*/ 26 h 44"/>
                <a:gd name="T28" fmla="*/ 39 w 43"/>
                <a:gd name="T29" fmla="*/ 26 h 44"/>
                <a:gd name="T30" fmla="*/ 43 w 43"/>
                <a:gd name="T31" fmla="*/ 22 h 44"/>
                <a:gd name="T32" fmla="*/ 39 w 43"/>
                <a:gd name="T33" fmla="*/ 18 h 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3" h="44">
                  <a:moveTo>
                    <a:pt x="39" y="18"/>
                  </a:moveTo>
                  <a:cubicBezTo>
                    <a:pt x="25" y="18"/>
                    <a:pt x="25" y="18"/>
                    <a:pt x="25" y="18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2"/>
                    <a:pt x="23" y="0"/>
                    <a:pt x="21" y="0"/>
                  </a:cubicBezTo>
                  <a:cubicBezTo>
                    <a:pt x="19" y="0"/>
                    <a:pt x="18" y="2"/>
                    <a:pt x="18" y="4"/>
                  </a:cubicBezTo>
                  <a:cubicBezTo>
                    <a:pt x="18" y="18"/>
                    <a:pt x="18" y="18"/>
                    <a:pt x="18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1" y="18"/>
                    <a:pt x="0" y="20"/>
                    <a:pt x="0" y="22"/>
                  </a:cubicBezTo>
                  <a:cubicBezTo>
                    <a:pt x="0" y="24"/>
                    <a:pt x="1" y="26"/>
                    <a:pt x="3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8" y="42"/>
                    <a:pt x="19" y="44"/>
                    <a:pt x="21" y="44"/>
                  </a:cubicBezTo>
                  <a:cubicBezTo>
                    <a:pt x="23" y="44"/>
                    <a:pt x="25" y="42"/>
                    <a:pt x="25" y="40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39" y="26"/>
                    <a:pt x="39" y="26"/>
                    <a:pt x="39" y="26"/>
                  </a:cubicBezTo>
                  <a:cubicBezTo>
                    <a:pt x="41" y="26"/>
                    <a:pt x="43" y="24"/>
                    <a:pt x="43" y="22"/>
                  </a:cubicBezTo>
                  <a:cubicBezTo>
                    <a:pt x="43" y="20"/>
                    <a:pt x="41" y="18"/>
                    <a:pt x="39" y="18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4101" name="MH_SubTitle_4"/>
          <p:cNvSpPr txBox="1">
            <a:spLocks noChangeArrowheads="1"/>
          </p:cNvSpPr>
          <p:nvPr/>
        </p:nvSpPr>
        <p:spPr bwMode="auto">
          <a:xfrm>
            <a:off x="3208339" y="839391"/>
            <a:ext cx="1844675" cy="475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170" tIns="46990" rIns="90170" bIns="46990" anchor="ctr"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28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学习目标</a:t>
            </a:r>
          </a:p>
        </p:txBody>
      </p:sp>
      <p:sp>
        <p:nvSpPr>
          <p:cNvPr id="14348" name="文本框 14347"/>
          <p:cNvSpPr txBox="1">
            <a:spLocks noChangeArrowheads="1"/>
          </p:cNvSpPr>
          <p:nvPr/>
        </p:nvSpPr>
        <p:spPr bwMode="auto">
          <a:xfrm>
            <a:off x="538163" y="1508522"/>
            <a:ext cx="8507412" cy="2677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1.</a:t>
            </a:r>
            <a:r>
              <a:rPr lang="zh-CN" altLang="en-US" sz="28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理解二元一次方程（组）与一次函数的关系．</a:t>
            </a:r>
          </a:p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（重点）</a:t>
            </a:r>
          </a:p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2.</a:t>
            </a:r>
            <a:r>
              <a:rPr lang="zh-CN" altLang="en-US" sz="28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能根据一次函数的图象求二元一次方程组的近似解</a:t>
            </a:r>
            <a:r>
              <a:rPr lang="en-US" altLang="zh-CN" sz="28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latin typeface="黑体" pitchFamily="49" charset="-122"/>
                <a:ea typeface="黑体" panose="02010609060101010101" pitchFamily="49" charset="-122"/>
              </a:rPr>
              <a:t>（难点）</a:t>
            </a: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4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1" name="矩形 80"/>
          <p:cNvSpPr>
            <a:spLocks noChangeArrowheads="1"/>
          </p:cNvSpPr>
          <p:nvPr/>
        </p:nvSpPr>
        <p:spPr bwMode="auto">
          <a:xfrm>
            <a:off x="11113" y="28575"/>
            <a:ext cx="111440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228B8B"/>
                </a:solidFill>
                <a:ea typeface="方正姚体" pitchFamily="2" charset="-122"/>
              </a:rPr>
              <a:t>导入新课</a:t>
            </a:r>
            <a:endParaRPr lang="zh-CN" altLang="en-US" sz="1800">
              <a:solidFill>
                <a:srgbClr val="228B8B"/>
              </a:solidFill>
            </a:endParaRPr>
          </a:p>
        </p:txBody>
      </p:sp>
      <p:sp>
        <p:nvSpPr>
          <p:cNvPr id="5122" name="圆角矩形 31"/>
          <p:cNvSpPr>
            <a:spLocks noChangeArrowheads="1"/>
          </p:cNvSpPr>
          <p:nvPr/>
        </p:nvSpPr>
        <p:spPr bwMode="auto">
          <a:xfrm>
            <a:off x="468313" y="573882"/>
            <a:ext cx="1428750" cy="321469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>
            <a:solidFill>
              <a:srgbClr val="0099FF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1800" b="1"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观察与思考</a:t>
            </a:r>
            <a:endParaRPr lang="zh-CN" altLang="en-US" sz="1800" b="1"/>
          </a:p>
        </p:txBody>
      </p:sp>
      <p:sp>
        <p:nvSpPr>
          <p:cNvPr id="920582" name="Text Box 6"/>
          <p:cNvSpPr txBox="1">
            <a:spLocks noChangeArrowheads="1"/>
          </p:cNvSpPr>
          <p:nvPr/>
        </p:nvSpPr>
        <p:spPr bwMode="auto">
          <a:xfrm>
            <a:off x="539751" y="964407"/>
            <a:ext cx="8120063" cy="591503"/>
          </a:xfrm>
          <a:prstGeom prst="rect">
            <a:avLst/>
          </a:prstGeom>
          <a:noFill/>
          <a:ln w="12700" algn="ctr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 noProof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ea"/>
              </a:rPr>
              <a:t>　　今天数学王国搞了个家庭</a:t>
            </a:r>
            <a:endParaRPr lang="zh-CN" altLang="en-US" sz="2800" noProof="1">
              <a:solidFill>
                <a:schemeClr val="tx1"/>
              </a:solidFill>
              <a:effectLst>
                <a:outerShdw blurRad="38100" dist="38100" dir="2700000">
                  <a:srgbClr val="FFFFFF"/>
                </a:outerShdw>
              </a:effectLst>
              <a:latin typeface="Times New Roman" panose="02020603050405020304" pitchFamily="18" charset="0"/>
              <a:ea typeface="黑体" panose="02010609060101010101" pitchFamily="49" charset="-122"/>
              <a:sym typeface="Wingdings" panose="05000000000000000000" pitchFamily="2" charset="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683578" y="3705940"/>
            <a:ext cx="2808922" cy="1122788"/>
            <a:chOff x="1077" y="7782"/>
            <a:chExt cx="4422" cy="2356"/>
          </a:xfrm>
        </p:grpSpPr>
        <p:sp>
          <p:nvSpPr>
            <p:cNvPr id="5125" name="AutoShape 12"/>
            <p:cNvSpPr>
              <a:spLocks noChangeArrowheads="1"/>
            </p:cNvSpPr>
            <p:nvPr/>
          </p:nvSpPr>
          <p:spPr bwMode="auto">
            <a:xfrm>
              <a:off x="1077" y="7782"/>
              <a:ext cx="2947" cy="2267"/>
            </a:xfrm>
            <a:prstGeom prst="bracePair">
              <a:avLst>
                <a:gd name="adj" fmla="val 8333"/>
              </a:avLst>
            </a:prstGeom>
            <a:noFill/>
            <a:ln w="952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endParaRPr lang="zh-CN" altLang="en-US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endParaRPr>
            </a:p>
          </p:txBody>
        </p:sp>
        <p:sp>
          <p:nvSpPr>
            <p:cNvPr id="5126" name="Text Box 13"/>
            <p:cNvSpPr txBox="1">
              <a:spLocks noChangeArrowheads="1"/>
            </p:cNvSpPr>
            <p:nvPr/>
          </p:nvSpPr>
          <p:spPr bwMode="auto">
            <a:xfrm>
              <a:off x="1642" y="8007"/>
              <a:ext cx="3857" cy="21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>
                  <a:latin typeface="Times New Roman" panose="02020603050405020304" pitchFamily="18" charset="0"/>
                  <a:ea typeface="黑体" panose="02010609060101010101" pitchFamily="49" charset="-122"/>
                </a:rPr>
                <a:t>二元一</a:t>
              </a:r>
            </a:p>
            <a:p>
              <a:pPr>
                <a:spcBef>
                  <a:spcPct val="50000"/>
                </a:spcBef>
              </a:pPr>
              <a:r>
                <a:rPr lang="zh-CN" altLang="en-US">
                  <a:latin typeface="Times New Roman" panose="02020603050405020304" pitchFamily="18" charset="0"/>
                  <a:ea typeface="黑体" panose="02010609060101010101" pitchFamily="49" charset="-122"/>
                </a:rPr>
                <a:t>次方程</a:t>
              </a: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6443028" y="3867866"/>
            <a:ext cx="1800860" cy="918449"/>
            <a:chOff x="10147" y="8122"/>
            <a:chExt cx="2835" cy="1927"/>
          </a:xfrm>
        </p:grpSpPr>
        <p:sp>
          <p:nvSpPr>
            <p:cNvPr id="5128" name="AutoShape 11"/>
            <p:cNvSpPr>
              <a:spLocks noChangeArrowheads="1"/>
            </p:cNvSpPr>
            <p:nvPr/>
          </p:nvSpPr>
          <p:spPr bwMode="auto">
            <a:xfrm>
              <a:off x="10147" y="8122"/>
              <a:ext cx="2835" cy="1927"/>
            </a:xfrm>
            <a:prstGeom prst="bracePair">
              <a:avLst>
                <a:gd name="adj" fmla="val 8333"/>
              </a:avLst>
            </a:prstGeom>
            <a:noFill/>
            <a:ln w="952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endParaRPr lang="zh-CN" altLang="en-US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endParaRPr>
            </a:p>
          </p:txBody>
        </p:sp>
        <p:sp>
          <p:nvSpPr>
            <p:cNvPr id="5129" name="Text Box 14"/>
            <p:cNvSpPr txBox="1">
              <a:spLocks noChangeArrowheads="1"/>
            </p:cNvSpPr>
            <p:nvPr/>
          </p:nvSpPr>
          <p:spPr bwMode="auto">
            <a:xfrm>
              <a:off x="10715" y="8235"/>
              <a:ext cx="2040" cy="17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>
                  <a:latin typeface="Times New Roman" panose="02020603050405020304" pitchFamily="18" charset="0"/>
                  <a:ea typeface="黑体" panose="02010609060101010101" pitchFamily="49" charset="-122"/>
                </a:rPr>
                <a:t>一次函数</a:t>
              </a:r>
            </a:p>
          </p:txBody>
        </p:sp>
      </p:grpSp>
      <p:sp>
        <p:nvSpPr>
          <p:cNvPr id="4" name="Rectangle 15"/>
          <p:cNvSpPr>
            <a:spLocks noChangeArrowheads="1"/>
          </p:cNvSpPr>
          <p:nvPr/>
        </p:nvSpPr>
        <p:spPr bwMode="auto">
          <a:xfrm>
            <a:off x="3635375" y="1869282"/>
            <a:ext cx="1727200" cy="461665"/>
          </a:xfrm>
          <a:prstGeom prst="rect">
            <a:avLst/>
          </a:prstGeom>
          <a:noFill/>
          <a:ln w="9525">
            <a:solidFill>
              <a:srgbClr val="FF00FF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i="1"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x</a:t>
            </a:r>
            <a:r>
              <a:rPr lang="en-US" altLang="zh-CN"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+</a:t>
            </a:r>
            <a:r>
              <a:rPr lang="en-US" altLang="zh-CN" i="1"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y</a:t>
            </a:r>
            <a:r>
              <a:rPr lang="en-US" altLang="zh-CN"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=5</a:t>
            </a:r>
          </a:p>
        </p:txBody>
      </p:sp>
      <p:sp>
        <p:nvSpPr>
          <p:cNvPr id="5131" name="Text Box 18"/>
          <p:cNvSpPr txBox="1">
            <a:spLocks noChangeArrowheads="1"/>
          </p:cNvSpPr>
          <p:nvPr/>
        </p:nvSpPr>
        <p:spPr bwMode="auto">
          <a:xfrm>
            <a:off x="539750" y="2516982"/>
            <a:ext cx="1582738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到我这里来</a:t>
            </a:r>
          </a:p>
        </p:txBody>
      </p:sp>
      <p:sp>
        <p:nvSpPr>
          <p:cNvPr id="5130" name="AutoShape 19"/>
          <p:cNvSpPr>
            <a:spLocks noChangeArrowheads="1"/>
          </p:cNvSpPr>
          <p:nvPr/>
        </p:nvSpPr>
        <p:spPr bwMode="auto">
          <a:xfrm rot="19800439">
            <a:off x="466725" y="2106217"/>
            <a:ext cx="1728788" cy="1296590"/>
          </a:xfrm>
          <a:prstGeom prst="cloudCallout">
            <a:avLst>
              <a:gd name="adj1" fmla="val -13032"/>
              <a:gd name="adj2" fmla="val 69505"/>
            </a:avLst>
          </a:prstGeom>
          <a:solidFill>
            <a:srgbClr val="FFFF00">
              <a:alpha val="5098"/>
            </a:srgbClr>
          </a:solidFill>
          <a:ln w="9525">
            <a:solidFill>
              <a:srgbClr val="99CC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endParaRPr lang="zh-CN" altLang="en-US">
              <a:solidFill>
                <a:srgbClr val="FF33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grpSp>
        <p:nvGrpSpPr>
          <p:cNvPr id="5" name="组合 1"/>
          <p:cNvGrpSpPr/>
          <p:nvPr/>
        </p:nvGrpSpPr>
        <p:grpSpPr>
          <a:xfrm>
            <a:off x="7172327" y="2193847"/>
            <a:ext cx="1870710" cy="1268491"/>
            <a:chOff x="10819" y="4588"/>
            <a:chExt cx="2947" cy="2665"/>
          </a:xfrm>
        </p:grpSpPr>
        <p:sp>
          <p:nvSpPr>
            <p:cNvPr id="5134" name="AutoShape 20"/>
            <p:cNvSpPr>
              <a:spLocks noChangeArrowheads="1"/>
            </p:cNvSpPr>
            <p:nvPr/>
          </p:nvSpPr>
          <p:spPr bwMode="auto">
            <a:xfrm rot="-3071712">
              <a:off x="10960" y="4447"/>
              <a:ext cx="2665" cy="2947"/>
            </a:xfrm>
            <a:prstGeom prst="cloudCallout">
              <a:avLst>
                <a:gd name="adj1" fmla="val -67593"/>
                <a:gd name="adj2" fmla="val 26185"/>
              </a:avLst>
            </a:prstGeom>
            <a:solidFill>
              <a:srgbClr val="FFFF00">
                <a:alpha val="5098"/>
              </a:srgbClr>
            </a:solidFill>
            <a:ln w="9525">
              <a:solidFill>
                <a:srgbClr val="99CC00"/>
              </a:solidFill>
              <a:round/>
            </a:ln>
          </p:spPr>
          <p:txBody>
            <a:bodyPr rot="10800000"/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endParaRPr lang="zh-CN" altLang="en-US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pitchFamily="49" charset="-122"/>
              </a:endParaRPr>
            </a:p>
          </p:txBody>
        </p:sp>
        <p:sp>
          <p:nvSpPr>
            <p:cNvPr id="5135" name="Text Box 21"/>
            <p:cNvSpPr txBox="1">
              <a:spLocks noChangeArrowheads="1"/>
            </p:cNvSpPr>
            <p:nvPr/>
          </p:nvSpPr>
          <p:spPr bwMode="auto">
            <a:xfrm>
              <a:off x="11055" y="5287"/>
              <a:ext cx="2492" cy="17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2400" kern="1200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>
                  <a:solidFill>
                    <a:schemeClr val="tx1"/>
                  </a:solidFill>
                  <a:latin typeface="Times New Roman" panose="02020603050405020304" pitchFamily="18" charset="0"/>
                  <a:ea typeface="黑体" panose="02010609060101010101" pitchFamily="49" charset="-122"/>
                </a:rPr>
                <a:t>到我这里来</a:t>
              </a:r>
            </a:p>
          </p:txBody>
        </p:sp>
      </p:grpSp>
      <p:pic>
        <p:nvPicPr>
          <p:cNvPr id="5136" name="Picture 22" descr="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635376" y="3921919"/>
            <a:ext cx="1069975" cy="9179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AutoShape 24"/>
          <p:cNvSpPr>
            <a:spLocks noChangeArrowheads="1"/>
          </p:cNvSpPr>
          <p:nvPr/>
        </p:nvSpPr>
        <p:spPr bwMode="auto">
          <a:xfrm>
            <a:off x="2195513" y="2356247"/>
            <a:ext cx="4940300" cy="975122"/>
          </a:xfrm>
          <a:prstGeom prst="cloudCallout">
            <a:avLst>
              <a:gd name="adj1" fmla="val -1819"/>
              <a:gd name="adj2" fmla="val 110977"/>
            </a:avLst>
          </a:prstGeom>
          <a:solidFill>
            <a:srgbClr val="00FFFF"/>
          </a:solidFill>
          <a:ln w="9525">
            <a:solidFill>
              <a:schemeClr val="tx1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这是怎么回事？ </a:t>
            </a:r>
            <a:r>
              <a:rPr lang="en-US" altLang="zh-CN" i="1"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x</a:t>
            </a:r>
            <a:r>
              <a:rPr lang="en-US" altLang="zh-CN"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+</a:t>
            </a:r>
            <a:r>
              <a:rPr lang="en-US" altLang="zh-CN" i="1"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y</a:t>
            </a:r>
            <a:r>
              <a:rPr lang="en-US" altLang="zh-CN">
                <a:latin typeface="Times New Roman" panose="02020603050405020304" pitchFamily="18" charset="0"/>
                <a:ea typeface="黑体" panose="02010609060101010101" pitchFamily="49" charset="-122"/>
                <a:sym typeface="Wingdings" panose="05000000000000000000" pitchFamily="2" charset="2"/>
              </a:rPr>
              <a:t>=5</a:t>
            </a:r>
            <a:r>
              <a:rPr lang="zh-CN" altLang="en-US">
                <a:latin typeface="Times New Roman" panose="02020603050405020304" pitchFamily="18" charset="0"/>
                <a:ea typeface="黑体" panose="02010609060101010101" pitchFamily="49" charset="-122"/>
              </a:rPr>
              <a:t>应该坐在哪里呢？</a:t>
            </a: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131" grpId="0"/>
      <p:bldP spid="5130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https://d.book118.com/278133133132006042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演示文稿1" id="{11934D07-9902-4280-ABF9-2FE07C3AE1A5}" vid="{87782EAB-3497-4ED0-AAFF-99308829BE0F}"/>
    </ns0:ext>
  </a:ext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默认设计模板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chemeClr val="accent1"/>
        </ns0:solidFill>
        <ns0:ln w="952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91440" tIns="45720" rIns="91440" bIns="45720" numCol="1" anchor="t" anchorCtr="0" compatLnSpc="1"/>
      <ns0:lstStyle>
        <ns0:defPPr marL="0" marR="0" indent="0" algn="l" defTabSz="914400" rtl="0" eaLnBrk="1" fontAlgn="base" latinLnBrk="0" hangingPunct="1">
          <ns0:spcBef>
            <ns0:spcPct val="0"/>
          </ns0:spcBef>
          <ns0:spcAft>
            <ns0:spcPct val="0"/>
          </ns0:spcAft>
          <ns0:buClrTx/>
          <ns0:buSzTx/>
          <ns0:buFont typeface="Arial" panose="020B0604020202020204" pitchFamily="34" charset="0"/>
          <ns0:buNone/>
          <ns0:defRPr kumimoji="0" lang="zh-CN" sz="1800" b="0" i="0" u="none" strike="noStrike" cap="none" normalizeH="0" baseline="0" smtClean="0">
            <ns0:ln>
              <ns0:noFill/>
            </ns0:ln>
            <ns0:solidFill>
              <ns0:schemeClr val="tx1"/>
            </ns0:solidFill>
            <ns0:effectLst/>
            <ns0:latin typeface="Arial" panose="020B0604020202020204" pitchFamily="34" charset="0"/>
            <ns0:ea typeface="宋体" panose="02010600030101010101" pitchFamily="2" charset="-122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chemeClr val="accent1"/>
        </ns0:solidFill>
        <ns0:ln w="952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91440" tIns="45720" rIns="91440" bIns="45720" numCol="1" anchor="t" anchorCtr="0" compatLnSpc="1"/>
      <ns0:lstStyle>
        <ns0:defPPr marL="0" marR="0" indent="0" algn="l" defTabSz="914400" rtl="0" eaLnBrk="1" fontAlgn="base" latinLnBrk="0" hangingPunct="1">
          <ns0:spcBef>
            <ns0:spcPct val="0"/>
          </ns0:spcBef>
          <ns0:spcAft>
            <ns0:spcPct val="0"/>
          </ns0:spcAft>
          <ns0:buClrTx/>
          <ns0:buSzTx/>
          <ns0:buFont typeface="Arial" panose="020B0604020202020204" pitchFamily="34" charset="0"/>
          <ns0:buNone/>
          <ns0:defRPr kumimoji="0" lang="zh-CN" sz="1800" b="0" i="0" u="none" strike="noStrike" cap="none" normalizeH="0" baseline="0" smtClean="0">
            <ns0:ln>
              <ns0:noFill/>
            </ns0:ln>
            <ns0:solidFill>
              <ns0:schemeClr val="tx1"/>
            </ns0:solidFill>
            <ns0:effectLst/>
            <ns0:latin typeface="Arial" panose="020B0604020202020204" pitchFamily="34" charset="0"/>
            <ns0:ea typeface="宋体" panose="02010600030101010101" pitchFamily="2" charset="-122"/>
          </ns0:defRPr>
        </ns0:defPPr>
      </ns0:lstStyle>
    </ns0:lnDef>
  </ns0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Calibri Light</vt:lpstr>
      <vt:lpstr>宋体</vt:lpstr>
      <vt:lpstr>黑体</vt:lpstr>
      <vt:lpstr>微软雅黑</vt:lpstr>
      <vt:lpstr>Adobe 黑体 Std R</vt:lpstr>
      <vt:lpstr>Times New Roman</vt:lpstr>
      <vt:lpstr>NEU-BZ-S92</vt:lpstr>
      <vt:lpstr>方正书宋_GBK</vt:lpstr>
      <vt:lpstr>华文细黑</vt:lpstr>
      <vt:lpstr>方正姚体</vt:lpstr>
      <vt:lpstr>Wingdings</vt:lpstr>
      <vt:lpstr>Office Theme</vt:lpstr>
      <vt:lpstr>二元一次方程与一次函数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2024-09-22T04:53:09.560</cp:lastPrinted>
  <dcterms:created xsi:type="dcterms:W3CDTF">2024-09-21T20:53:09Z</dcterms:created>
  <dcterms:modified xsi:type="dcterms:W3CDTF">2024-09-21T20:53:11Z</dcterms:modified>
</cp:coreProperties>
</file>