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D3A88-F91C-4DF8-8AB2-03C3F6981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E5325-51BB-4846-829E-76B3FFF8A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3E8CB-81C3-47CD-9D12-382F2435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2367B-0228-4535-A3D3-AD659252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F4984-52BC-44F4-B75C-1E04474E6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BA24D7-162F-4C7D-A97C-547C3E49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2B78D-A7C7-4100-BFB8-A3EB09570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63B0E-1552-432E-99B3-51D7C1A77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3797F-9E5F-4811-AEC4-A89D705BD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3CFCB-13C3-4FF7-83F6-0D8CADEE3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35766-EEFE-4CFF-A533-609138046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510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第4章项目融资模式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项目融资模式分类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项目融资是指为特定项目的建设、运营及收益而进行的资金融通活动，以项目的未来收益和资产作为还款来源。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项目融资具有有限追索权、风险分担、表外融资及信用结构多样化等特点。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项目融资强调风险分担，有助于吸引具备不同优势的投资者共同参与，提高项目的成功率。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拓宽融资渠道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项目融资可以吸引更多的资金，满足项目建设的巨大资金需求。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降低融资成本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通过项目融资，可以将项目的风险和收益在投资者之间进行合理分配，从而降低融资成本。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项目融资的意义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顾问团队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包括律师、会计师、评估师等专业人士，为项目融资提供专业服务。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在项目融资中扮演重要角色，可以提供政策支持、担保或直接投资。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承包商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负责项目的建设或运营，通常与项目发起人签订承包合同。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项目发起人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负责项目的发起和组建，提供项目所需的部分资金。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为项目提供资金支持，可以是银行、保险公司、养老基金等机构投资者或个人投资者。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项目融资的参与方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项目融资模式分类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借款人向银行申请贷款，按照约定的期限和利率还本付息。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企业债券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958" b="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租赁融资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企业发行债券，投资者购买债券成为债权人，享有固定收益权。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租赁公司购买设备并出租给企业使用，企业按期支付租金。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债权融资模式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私募股权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私募股权公司向非上市企业投资，获取企业控制权或管理权。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首次公开发行（IPO）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企业通过证券交易所向公众发行股票，筹集资金。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风险投资公司向初创企业提供资金支持，获取企业部分股权。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股权融资模式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可转换债券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企业发行可转换债券，投资者可在一定条件下将债券转换为股票。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夹层融资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介于债权和股权之间的融资方式，通常包括优先股、夹层债务等。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资产证券化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企业将缺乏流动性但具有稳定现金流的资产，通过结构化设计转化为证券产品并出售给投资者。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混合融资模式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评估项目所在国家的政治稳定性，包括政府更迭、战争、革命等因素对项目的影响。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分析项目所在国家政策的连续性和一致性，以及政策变化对项目的影响。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政策连续性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评估政府对项目融资、建设和运营的干预程度，以及政府决策对项目的影响。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政府干预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分析项目所在国家的宏观经济环境，包括经济增长、通货膨胀、汇率等因素对项目的影响。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评估项目产品或服务在市场上的需求和竞争状况，以及市场变化对项目的影响。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分析项目的财务状况和偿债能力，包括项目的现金流、资产负债表、利润表等。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分析项目对环境的影响以及环境保护法规对项目的要求和限制。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评估项目在建设和运营过程中对社会的影响，以及项目承担社会责任的情况。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评估项目所在地区的社会稳定性，包括社会治安、民族关系、宗教信仰等因素对项目的影响。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分析项目所采用技术是否处于行业前沿，以及未来技术更新对项目的影响。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技术依赖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评估项目对外部技术供应的依赖程度，以及技术供应中断对项目的影响。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评估项目所采用技术的成熟度和可靠性，以及技术实施过程中的潜在风险。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https://d.book118.com/278135102117006036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2024-09-16T05:50:24.325</cp:lastPrinted>
  <dcterms:created xsi:type="dcterms:W3CDTF">2024-09-15T21:50:24Z</dcterms:created>
  <dcterms:modified xsi:type="dcterms:W3CDTF">2024-09-15T21:50:26Z</dcterms:modified>
</cp:coreProperties>
</file>