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21B1122-C03F-44B4-9700-B5BE039D46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4CB263-77A9-4567-B044-296FCEC075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F253790-3523-4D31-9FF3-074539C86A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AA8EB38-57B2-44F6-8BBC-82DF4DF88F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BEE52F9-025B-417D-BF6F-02839ADA234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A4F09B7-EBB3-4A3A-B821-23212449EED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1F7C502-B8DF-4CC0-8C00-5FE052B69C6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6EF9B0-DC51-42CF-9A40-EE23F82A39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98A2BE-04BF-4A9A-A845-25DA84747E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6D03BF-D464-48BF-B3A1-A931F47361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034B5A-D228-4970-BA6C-C7CA9FF71C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10.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81400560550060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听力测试仪器原理与应用指南</a:t>
            </a:r>
            <a:endParaRPr lang="en-US" sz="1100"/>
          </a:p>
        </p:txBody>
      </p:sp>
      <p:sp>
        <p:nvSpPr>
          <p:cNvPr id="5" name="AutoShape 5"/>
          <p:cNvSpPr/>
          <p:nvPr/>
        </p:nvSpPr>
        <p:spPr>
          <a:xfrm>
            <a:off x="5838648" y="4167778"/>
            <a:ext cx="2333375" cy="34144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2023-12-29</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听力测试仪器概述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听力测试仪器原理</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常见听力测试仪器类型及特点</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听力测试仪器应用指南</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听力测试仪器优缺点分析</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听力测试仪器市场现状及趋势预测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听力测试仪器概述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882" b="27882"/>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19815" b="19815"/>
          <a:stretch>
            <a:fillRect/>
          </a:stretch>
        </p:blipFill>
        <p:spPr>
          <a:xfrm>
            <a:off x="6099049" y="3829217"/>
            <a:ext cx="5058967" cy="2163308"/>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分类</a:t>
            </a:r>
            <a:endParaRPr lang="en-US" sz="1100"/>
          </a:p>
        </p:txBody>
      </p:sp>
      <p:sp>
        <p:nvSpPr>
          <p:cNvPr id="9" name="AutoShape 9"/>
          <p:cNvSpPr/>
          <p:nvPr/>
        </p:nvSpPr>
        <p:spPr>
          <a:xfrm>
            <a:off x="1199338" y="4309545"/>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根据测试原理和应用领域，听力测试仪器可分为音叉、听力计、中耳分析仪、耳声发射仪等多种类型。</a:t>
            </a:r>
            <a:endParaRPr lang="en-US" sz="1100"/>
          </a:p>
        </p:txBody>
      </p:sp>
      <p:sp>
        <p:nvSpPr>
          <p:cNvPr id="10" name="AutoShape 10"/>
          <p:cNvSpPr/>
          <p:nvPr/>
        </p:nvSpPr>
        <p:spPr>
          <a:xfrm>
            <a:off x="6258305" y="1738966"/>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听力测试仪器定义</a:t>
            </a:r>
            <a:endParaRPr lang="en-US" sz="1100"/>
          </a:p>
        </p:txBody>
      </p:sp>
      <p:sp>
        <p:nvSpPr>
          <p:cNvPr id="11" name="AutoShape 11"/>
          <p:cNvSpPr/>
          <p:nvPr/>
        </p:nvSpPr>
        <p:spPr>
          <a:xfrm>
            <a:off x="6258305" y="2146237"/>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听力测试仪器是用于评估和测量人类听觉系统功能的设备，通过对声音信号的检测、分析和处理，帮助判断听力损失程度及类型。</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从最初的音叉测试到现代电子听力测试仪器的发展，经历了数十年的技术革新与改进。随着计算机技术和数字信号处理技术的发展，听力测试仪器的精度和便捷性不断提高。</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目前，听力测试仪器已经广泛应用于医院、听力中心、学校等场所，为听力障碍患者提供准确的诊断和个性化的治疗方案。同时，便携式听力测试仪器的出现也为家庭自测和远程医疗提供了可能。</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发展历程</a:t>
            </a:r>
            <a:endParaRPr lang="en-US" sz="1100"/>
          </a:p>
        </p:txBody>
      </p:sp>
      <p:sp>
        <p:nvSpPr>
          <p:cNvPr id="7" name="AutoShape 7"/>
          <p:cNvSpPr/>
          <p:nvPr/>
        </p:nvSpPr>
        <p:spPr>
          <a:xfrm>
            <a:off x="2127391" y="371801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现状</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市场需求与前景</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随着人口老龄化加剧和噪声污染日益严重，听力障碍患者数量不断增加，对听力测试仪器的需求也随之增长。此外，新生儿听力筛查的普及和职业健康检查的需求也推动了听力测试仪器市场的发展。</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市场需求</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未来，随着人工智能、大数据等技术的不断发展，听力测试仪器将更加智能化、个性化。例如，通过大数据分析，可以实现对听力损失趋势的预测和早期干预；通过人工智能技术，可以实现远程自动化测试和个性化治疗方案的制定。同时，随着可穿戴设备和智能家居的普及，听力测试仪器将更加便捷地融入人们的日常生活。</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前景展望</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听力测试仪器原理</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18418" b="18418"/>
          <a:stretch>
            <a:fillRect/>
          </a:stretch>
        </p:blipFill>
        <p:spPr>
          <a:xfrm>
            <a:off x="6099052" y="1665911"/>
            <a:ext cx="5058969" cy="4260571"/>
          </a:xfrm>
          <a:prstGeom prst="rect">
            <a:avLst/>
          </a:prstGeom>
        </p:spPr>
      </p:pic>
      <p:grpSp>
        <p:nvGrpSpPr>
          <p:cNvPr id="4" name="Group 4"/>
          <p:cNvGrpSpPr/>
          <p:nvPr/>
        </p:nvGrpSpPr>
        <p:grpSpPr>
          <a:xfrm>
            <a:off x="1352702" y="5392034"/>
            <a:ext cx="382463" cy="382463"/>
            <a:chOff x="1352702" y="5392034"/>
            <a:chExt cx="382463" cy="382463"/>
          </a:xfrm>
        </p:grpSpPr>
        <p:sp>
          <p:nvSpPr>
            <p:cNvPr id="5" name="AutoShape 5"/>
            <p:cNvSpPr/>
            <p:nvPr/>
          </p:nvSpPr>
          <p:spPr>
            <a:xfrm>
              <a:off x="1352702"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2204679" y="5392034"/>
            <a:ext cx="382463" cy="382463"/>
            <a:chOff x="2204679" y="5392034"/>
            <a:chExt cx="382463" cy="382463"/>
          </a:xfrm>
        </p:grpSpPr>
        <p:sp>
          <p:nvSpPr>
            <p:cNvPr id="7" name="AutoShape 7"/>
            <p:cNvSpPr/>
            <p:nvPr/>
          </p:nvSpPr>
          <p:spPr>
            <a:xfrm>
              <a:off x="2204679"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8" name="Group 8"/>
          <p:cNvGrpSpPr/>
          <p:nvPr/>
        </p:nvGrpSpPr>
        <p:grpSpPr>
          <a:xfrm>
            <a:off x="3056534" y="5392034"/>
            <a:ext cx="382463" cy="382463"/>
            <a:chOff x="3056534" y="5392034"/>
            <a:chExt cx="382463" cy="382463"/>
          </a:xfrm>
        </p:grpSpPr>
        <p:sp>
          <p:nvSpPr>
            <p:cNvPr id="9" name="AutoShape 9"/>
            <p:cNvSpPr/>
            <p:nvPr/>
          </p:nvSpPr>
          <p:spPr>
            <a:xfrm>
              <a:off x="3056534"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0" name="Group 10"/>
          <p:cNvGrpSpPr/>
          <p:nvPr/>
        </p:nvGrpSpPr>
        <p:grpSpPr>
          <a:xfrm>
            <a:off x="3908511" y="5392034"/>
            <a:ext cx="382463" cy="382463"/>
            <a:chOff x="3908511" y="5392034"/>
            <a:chExt cx="382463" cy="382463"/>
          </a:xfrm>
        </p:grpSpPr>
        <p:sp>
          <p:nvSpPr>
            <p:cNvPr id="11" name="AutoShape 11"/>
            <p:cNvSpPr/>
            <p:nvPr/>
          </p:nvSpPr>
          <p:spPr>
            <a:xfrm>
              <a:off x="3908511"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2" name="AutoShape 12"/>
          <p:cNvSpPr/>
          <p:nvPr/>
        </p:nvSpPr>
        <p:spPr>
          <a:xfrm>
            <a:off x="1352702" y="2211388"/>
            <a:ext cx="4276714" cy="1196863"/>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声音通过外耳、中耳和内耳的传导路径，经过鼓膜、听骨链等结构，最终到达耳蜗并转化为神经信号。</a:t>
            </a:r>
            <a:endParaRPr lang="en-US" sz="1100"/>
          </a:p>
        </p:txBody>
      </p:sp>
      <p:sp>
        <p:nvSpPr>
          <p:cNvPr id="13" name="AutoShape 13"/>
          <p:cNvSpPr/>
          <p:nvPr/>
        </p:nvSpPr>
        <p:spPr>
          <a:xfrm>
            <a:off x="1352702" y="3980984"/>
            <a:ext cx="4276714" cy="122060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耳蜗内的毛细胞对声音振动产生电信号，传递给听觉神经，由大脑进行声音识别。</a:t>
            </a:r>
            <a:endParaRPr lang="en-US" sz="1100"/>
          </a:p>
        </p:txBody>
      </p:sp>
      <p:sp>
        <p:nvSpPr>
          <p:cNvPr id="14" name="Freeform 14"/>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352702" y="1804117"/>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声音传导</a:t>
            </a:r>
            <a:endParaRPr lang="en-US" sz="1100"/>
          </a:p>
        </p:txBody>
      </p:sp>
      <p:sp>
        <p:nvSpPr>
          <p:cNvPr id="19" name="AutoShape 19"/>
          <p:cNvSpPr/>
          <p:nvPr/>
        </p:nvSpPr>
        <p:spPr>
          <a:xfrm>
            <a:off x="1352702" y="3594761"/>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感知机制</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声音传导与感知机制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492" b="21492"/>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18048" b="18048"/>
          <a:stretch>
            <a:fillRect/>
          </a:stretch>
        </p:blipFill>
        <p:spPr>
          <a:xfrm>
            <a:off x="6233164" y="3914561"/>
            <a:ext cx="5058969" cy="2163308"/>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传导性听力损失</a:t>
            </a:r>
            <a:endParaRPr lang="en-US" sz="1100"/>
          </a:p>
        </p:txBody>
      </p:sp>
      <p:sp>
        <p:nvSpPr>
          <p:cNvPr id="7" name="AutoShape 7"/>
          <p:cNvSpPr/>
          <p:nvPr/>
        </p:nvSpPr>
        <p:spPr>
          <a:xfrm>
            <a:off x="1306341" y="1734252"/>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由外耳或中耳疾病导致，如中耳炎、鼓膜穿孔等，影响声音的有效传导。</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感音神经性听力损失</a:t>
            </a:r>
            <a:endParaRPr lang="en-US" sz="1100"/>
          </a:p>
        </p:txBody>
      </p:sp>
      <p:sp>
        <p:nvSpPr>
          <p:cNvPr id="11" name="AutoShape 11"/>
          <p:cNvSpPr/>
          <p:nvPr/>
        </p:nvSpPr>
        <p:spPr>
          <a:xfrm>
            <a:off x="1306341" y="348681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由内耳或听觉神经病变引起，如老年性耳聋、噪声性耳聋等，导致毛细胞或听觉神经受损。</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混合性听力损失</a:t>
            </a:r>
            <a:endParaRPr lang="en-US" sz="1100"/>
          </a:p>
        </p:txBody>
      </p:sp>
      <p:sp>
        <p:nvSpPr>
          <p:cNvPr id="15" name="AutoShape 15"/>
          <p:cNvSpPr/>
          <p:nvPr/>
        </p:nvSpPr>
        <p:spPr>
          <a:xfrm>
            <a:off x="1306341" y="5222301"/>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传导性和感音神经性听力损失同时存在，既有传导障碍也有感音障碍。</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听力损失类型及原因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21327" b="21327"/>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纯音测听仪</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通过播放不同频率和强度的纯音，测试受试者对声音的感知阈值，从而评估听力损失程度。</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声阻抗仪</a:t>
            </a:r>
            <a:endParaRPr lang="en-US" sz="1100"/>
          </a:p>
        </p:txBody>
      </p:sp>
      <p:sp>
        <p:nvSpPr>
          <p:cNvPr id="23" name="AutoShape 23"/>
          <p:cNvSpPr/>
          <p:nvPr/>
        </p:nvSpPr>
        <p:spPr>
          <a:xfrm>
            <a:off x="1804696" y="347977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利用声阻抗原理，测量鼓膜和听骨链的振动情况，判断中耳功能状态及是否有积液等问题。</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耳声发射仪</a:t>
            </a:r>
            <a:endParaRPr lang="en-US" sz="1100"/>
          </a:p>
        </p:txBody>
      </p:sp>
      <p:sp>
        <p:nvSpPr>
          <p:cNvPr id="27" name="AutoShape 27"/>
          <p:cNvSpPr/>
          <p:nvPr/>
        </p:nvSpPr>
        <p:spPr>
          <a:xfrm>
            <a:off x="1804696" y="5247188"/>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通过测量耳蜗产生的自发性声发射信号，评估内耳功能状态，常用于新生儿听力筛查。</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听力测试仪器工作原理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常见听力测试仪器类型及特点</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应用</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用于评估受试者的听力损失程度，确定听力损失的类型和配置助听器。</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特点</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纯音测听仪具有高精度、高可靠性和广泛的应用范围，是听力测试的常用仪器之一。</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原理</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纯音测听仪通过产生一系列不同频率和强度的纯音信号，测试受试者的听阈，即能够听到的最小声音强度。</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纯音测听仪</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原理</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言语测听仪通过播放标准化的言语材料，测试受试者在不同信噪比条件下的言语识别能力。</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应用</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用于评估受试者的言语听力损失程度，确定是否需要助听器或其他听力辅助设备。</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特点</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言语测听仪能够模拟真实的听力环境，提供更为客观的听力评估结果。</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言语测听仪</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耳声发射检测仪通过测量耳蜗内产生的微弱声音信号，评估耳蜗功能和听力损失程度。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原理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833" r="1683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应用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6667" b="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特点</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8833" r="1883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用于新生儿听力筛查、听力损失的早期发现和诊断，以及助听器效果的评估。</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耳声发射检测仪具有无创、快速、准确的特点，适用于各年龄段人群。</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耳声发射检测仪</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多频稳态诱发反应测试仪通过向受试者施加多频稳态声音刺激，测量其听觉神经系统的反应。</a:t>
            </a:r>
          </a:p>
        </p:txBody>
      </p:sp>
      <p:pic>
        <p:nvPicPr>
          <p:cNvPr id="5" name="Picture 5"/>
          <p:cNvPicPr>
            <a:picLocks noChangeAspect="1"/>
          </p:cNvPicPr>
          <p:nvPr/>
        </p:nvPicPr>
        <p:blipFill>
          <a:blip r:embed="rId2"/>
          <a:srcRect t="16675" b="1667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75" r="1667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5208" r="15208"/>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原理</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用于评估受试者的听觉神经系统功能，诊断听觉神经病变和听力损失。</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应用</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多频稳态诱发反应测试仪具有高灵敏度、高特异性的特点，能够发现早期听觉神经病变。</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特点</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多频稳态诱发反应测试仪</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https://d.book118.com/278140056055006022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2024-08-28T13:25:16.876</cp:lastPrinted>
  <dcterms:created xsi:type="dcterms:W3CDTF">2024-08-28T05:25:16Z</dcterms:created>
  <dcterms:modified xsi:type="dcterms:W3CDTF">2024-08-28T05:25:19Z</dcterms:modified>
</cp:coreProperties>
</file>