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3778FE-3415-4BB0-8353-FF002D9DF3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AA4C0C-666F-4D4E-8F3B-E01023BB35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E7480D-E859-428B-839F-4CE09E4998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1C4ADF-0235-4A56-B810-703C08BC00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3356FD5-D0B8-425B-9C7C-46BD141E50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48B0D36-F868-4E40-8EA0-8A5941259F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8878527-3252-439B-B91A-21D878A841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960A4C-D1C5-4EFB-A660-1C76E30741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C189ED-678D-4A1C-ADAE-D9557B0EBB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B937DE-5944-40AC-B2ED-C1FC404311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4E12C5-F7CA-4BD5-8EE8-F5A9832476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2829721" y="2606765"/>
            <a:ext cx="6532559" cy="1421928"/>
          </a:xfrm>
        </p:spPr>
        <p:txBody>
          <a:bodyPr wrap="none" anchor="t">
            <a:spAutoFit/>
          </a:bodyPr>
          <a:lstStyle>
            <a:lvl1pPr algn="ctr">
              <a:defRPr sz="9600" b="1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4560965" y="4178609"/>
            <a:ext cx="3070071" cy="397032"/>
          </a:xfrm>
        </p:spPr>
        <p:txBody>
          <a:bodyPr wrap="none">
            <a:spAutoFit/>
          </a:bodyPr>
          <a:lstStyle>
            <a:lvl1pPr marL="0" indent="0" algn="ctr">
              <a:buNone/>
              <a:defRPr sz="2200" b="0" i="0" spc="300">
                <a:solidFill>
                  <a:schemeClr val="bg1"/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4176242" y="1627639"/>
            <a:ext cx="3839514" cy="840230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5400" b="0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5022342004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宪法宣誓制度：基本原则与实施\n## 1.宪法宣誓制度的起源与发展\n### 1.1宪法宣誓制度的起源及其背景\n### 1.2宪法宣誓制度在不同国家的实践\n### 1.3宪法宣誓制度的发展趋势\n## 2.宪法宣誓制度的核心要素\n### 2.1宪法宣誓制度的基本含义\n### 2.2宪法宣誓制度的基本原则\n### 2.3宪法宣誓制度的实施主体与对象\n## 3.宪法宣誓制度的作用与意义\n### 3.1宪法宣誓制度对维护宪法权威的作用\n### 3.2宪法宣誓制度对提高公民宪法意识的意义\n### 3.3宪法宣誓制度对推进法治国家建设的贡献\n## 4.我国宪法宣誓制度的建立与实践\n### 4.1我国宪法宣誓制度的建立背景与过程\n### 4.2我国宪法宣誓制度的具体内容\n### 4.3我国宪法宣誓制度的实施效果与问题\n## 5.完善我国宪法宣誓制度的建议与展望\n### 5.1完善我国宪法宣誓制度的必要性\n### 5.2完善我国宪法宣誓制度的具体措施\n### 5.3我国宪法宣誓制度的未来展望\n&quot;,&quot;templateId&quot;:&quot;4wo77tdatif1zkf5up7jagxk9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499" y="2606765"/>
            <a:ext cx="11055350" cy="1409700"/>
          </a:xfrm>
        </p:spPr>
        <p:txBody>
          <a:bodyPr vert="horz" wrap="square" lIns="91440" tIns="45720" rIns="91440" bIns="45720" anchor="t">
            <a:spAutoFit/>
          </a:bodyPr>
          <a:lstStyle/>
          <a:p>
            <a:r>
              <a:rPr lang="zh-CN" sz="5400"/>
              <a:t>宪法宣誓制度：基本原则与实施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95577" y="1991619"/>
            <a:ext cx="6800850" cy="476250"/>
          </a:xfrm>
        </p:spPr>
        <p:txBody>
          <a:bodyPr/>
          <a:lstStyle/>
          <a:p>
            <a:pPr>
              <a:buFont typeface="Arial" pitchFamily="34" charset="0"/>
              <a:buNone/>
            </a:pPr>
            <a:r>
              <a:rPr lang="en-US" sz="2800"/>
              <a:t> </a:t>
            </a:r>
            <a:endParaRPr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0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31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132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宪法宣誓制度的起源与发展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0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161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162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16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宪法宣誓制度起源于古罗马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6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古罗马官员就职时向皇帝宣誓效忠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宣誓制度旨在维护皇帝权威和国家稳定</a:t>
                </a:r>
                <a:endParaRPr/>
              </a:p>
            </p:txBody>
          </p:sp>
          <p:sp>
            <p:nvSpPr>
              <p:cNvPr id="165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66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16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宪法宣誓制度在近代国家的确立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6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法国大革命后，宣誓制度成为政治制度的重要组成部分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美国宪法明确规定总统就职时需宣誓效忠宪法</a:t>
                </a:r>
                <a:endParaRPr/>
              </a:p>
            </p:txBody>
          </p:sp>
          <p:sp>
            <p:nvSpPr>
              <p:cNvPr id="169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70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17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宪法宣誓制度的背景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7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民主政治的发展，要求官员对人民负责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维护宪法权威，确保国家政治制度正常运行</a:t>
                </a:r>
                <a:endParaRPr/>
              </a:p>
            </p:txBody>
          </p:sp>
          <p:sp>
            <p:nvSpPr>
              <p:cNvPr id="173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7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宪法宣誓制度的起源及其背景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6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77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178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17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法国：总统、总理就职时需向宪法宣誓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德国：联邦总统、总理、部长就职时需向宪法宣誓</a:t>
                </a:r>
                <a:endParaRPr/>
              </a:p>
            </p:txBody>
          </p:sp>
          <p:sp>
            <p:nvSpPr>
              <p:cNvPr id="18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欧洲国家的宪法宣誓制度</a:t>
                </a:r>
                <a:endParaRPr/>
              </a:p>
            </p:txBody>
          </p:sp>
        </p:grpSp>
        <p:grpSp>
          <p:nvGrpSpPr>
            <p:cNvPr id="181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18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韩国：总统、总理、部长就职时需向宪法宣誓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日本：天皇、首相、大臣就职时需向宪法宣誓</a:t>
                </a:r>
                <a:endParaRPr/>
              </a:p>
            </p:txBody>
          </p:sp>
          <p:sp>
            <p:nvSpPr>
              <p:cNvPr id="183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亚洲国家的宪法宣誓制度</a:t>
                </a:r>
                <a:endParaRPr/>
              </a:p>
            </p:txBody>
          </p:sp>
        </p:grpSp>
        <p:grpSp>
          <p:nvGrpSpPr>
            <p:cNvPr id="184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18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美国：总统、副总统就职时需向宪法宣誓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加拿大：总理、部长就职时需向宪法宣誓</a:t>
                </a:r>
                <a:endParaRPr/>
              </a:p>
            </p:txBody>
          </p:sp>
          <p:sp>
            <p:nvSpPr>
              <p:cNvPr id="186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美洲国家的宪法宣誓制度</a:t>
                </a:r>
                <a:endParaRPr/>
              </a:p>
            </p:txBody>
          </p:sp>
        </p:grpSp>
      </p:grpSp>
      <p:pic>
        <p:nvPicPr>
          <p:cNvPr id="187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88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89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90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19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宪法宣誓制度在不同国家的实践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94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95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96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宪法宣誓制度的普及化</a:t>
                </a:r>
                <a:endParaRPr/>
              </a:p>
            </p:txBody>
          </p:sp>
          <p:sp>
            <p:nvSpPr>
              <p:cNvPr id="197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越来越多的国家实行宪法宣誓制度，将其作为政治制度的重要组成部分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宪法宣誓制度在国际社会得到广泛关注和认可</a:t>
                </a:r>
                <a:endParaRPr/>
              </a:p>
            </p:txBody>
          </p:sp>
        </p:grpSp>
        <p:grpSp>
          <p:nvGrpSpPr>
            <p:cNvPr id="198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9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宪法宣誓制度的本土化</a:t>
                </a:r>
                <a:endParaRPr/>
              </a:p>
            </p:txBody>
          </p:sp>
          <p:sp>
            <p:nvSpPr>
              <p:cNvPr id="20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不同国家根据本国国情和宪法原则，制定和实施宪法宣誓制度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宪法宣誓制度与国家政治制度、民族文化相结合，具有更强的针对性和实效性</a:t>
                </a:r>
                <a:endParaRPr/>
              </a:p>
            </p:txBody>
          </p:sp>
        </p:grpSp>
        <p:grpSp>
          <p:nvGrpSpPr>
            <p:cNvPr id="201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02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宪法宣誓制度的完善化</a:t>
                </a:r>
                <a:endParaRPr/>
              </a:p>
            </p:txBody>
          </p:sp>
          <p:sp>
            <p:nvSpPr>
              <p:cNvPr id="203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随着民主政治的发展，各国不断完善宪法宣誓制度，提高宣誓的严肃性和权威性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宪法宣誓制度在维护宪法权威、提高公民宪法意识方面发挥越来越重要的作用</a:t>
                </a:r>
                <a:endParaRPr/>
              </a:p>
            </p:txBody>
          </p:sp>
        </p:grpSp>
      </p:grpSp>
      <p:sp>
        <p:nvSpPr>
          <p:cNvPr id="20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宪法宣誓制度的发展趋势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06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7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208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宪法宣誓制度的核心要素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宪法宣誓制度是官员就职时公开向宪法宣誓效忠的制度</a:t>
                </a:r>
                <a:endParaRPr/>
              </a:p>
            </p:txBody>
          </p:sp>
          <p:sp>
            <p:nvSpPr>
              <p:cNvPr id="21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宣誓的目的是维护宪法权威，确保官员忠实履行职责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宣誓制度体现了民主政治的精神，要求官员对人民负责</a:t>
                </a:r>
                <a:endParaRPr/>
              </a:p>
            </p:txBody>
          </p:sp>
          <p:sp>
            <p:nvSpPr>
              <p:cNvPr id="21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宪法宣誓制度的实质</a:t>
                </a:r>
                <a:endParaRPr/>
              </a:p>
            </p:txBody>
          </p:sp>
          <p:sp>
            <p:nvSpPr>
              <p:cNvPr id="22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官员就职时公开表示忠诚于宪法，维护宪法原则和规定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宣誓制度是民主政治的一种形式，有助于增强公民对宪法的信仰和尊重</a:t>
                </a:r>
                <a:endParaRPr/>
              </a:p>
            </p:txBody>
          </p:sp>
          <p:sp>
            <p:nvSpPr>
              <p:cNvPr id="22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宪法宣誓制度的基本含义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8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29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30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宪法至上原则</a:t>
                </a:r>
                <a:endParaRPr/>
              </a:p>
            </p:txBody>
          </p:sp>
          <p:sp>
            <p:nvSpPr>
              <p:cNvPr id="231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官员宣誓效忠宪法，维护宪法权威和尊严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官员履行职责时，必须遵守宪法规定，不得违反宪法原则</a:t>
                </a:r>
                <a:endParaRPr/>
              </a:p>
            </p:txBody>
          </p:sp>
        </p:grpSp>
        <p:grpSp>
          <p:nvGrpSpPr>
            <p:cNvPr id="232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33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民主原则</a:t>
                </a:r>
                <a:endParaRPr/>
              </a:p>
            </p:txBody>
          </p:sp>
          <p:sp>
            <p:nvSpPr>
              <p:cNvPr id="234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宪法宣誓制度是民主政治的一种形式，要求官员对人民负责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官员就职时，必须公开宣誓，接受人民监督</a:t>
                </a:r>
                <a:endParaRPr/>
              </a:p>
            </p:txBody>
          </p:sp>
        </p:grpSp>
        <p:grpSp>
          <p:nvGrpSpPr>
            <p:cNvPr id="235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36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法治原则</a:t>
                </a:r>
                <a:endParaRPr/>
              </a:p>
            </p:txBody>
          </p:sp>
          <p:sp>
            <p:nvSpPr>
              <p:cNvPr id="23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宪法宣誓制度是法治国家的重要组成部分，要求官员遵守法律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官员履行职责时，必须严格按照法律规定行使权力，维护法治秩序</a:t>
                </a:r>
                <a:endParaRPr/>
              </a:p>
            </p:txBody>
          </p:sp>
        </p:grpSp>
      </p:grpSp>
      <p:pic>
        <p:nvPicPr>
          <p:cNvPr id="238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3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宪法宣誓制度的基本原则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40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41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42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宪法宣誓制度的实施主体与对象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4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4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宪法宣誓制度的实施主体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国家权力机构：负责制定和实施宪法宣誓制度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宣誓者：就职的官员，需按照宪法宣誓制度进行宣誓</a:t>
                </a:r>
                <a:endParaRPr/>
              </a:p>
            </p:txBody>
          </p:sp>
          <p:pic>
            <p:nvPicPr>
              <p:cNvPr id="25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宪法宣誓制度的实施对象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政府部门：包括总统、总理、部长等高级官员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司法部门：包括法官、检察官等司法工作人员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其他公共部门：包括国有企业、事业单位等公共部门的工作人员</a:t>
                </a:r>
                <a:endParaRPr/>
              </a:p>
            </p:txBody>
          </p:sp>
          <p:pic>
            <p:nvPicPr>
              <p:cNvPr id="25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8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9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宪法宣誓制度的作用与意义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宪法宣誓制度有助于增强宪法的严肃性和权威性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官员就职时公开宣誓效忠宪法，使宪法成为国家政治生活的最高准则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宣誓制度有助于提高公民对宪法的信仰和尊重，维护宪法权威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宪法宣誓制度有助于确保官员忠实履行职责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宣誓制度使官员在就职时明确自己的职责和宪法要求，确保忠实履行职责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宣誓制度有助于约束官员的行为，防止滥用职权、违反宪法原则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宪法宣誓制度对维护宪法权威的作用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https://d.book118.com/285022342004011114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urple">
      <a:dk1>
        <a:srgbClr val="000000"/>
      </a:dk1>
      <a:lt1>
        <a:srgbClr val="FFFFFF"/>
      </a:lt1>
      <a:dk2>
        <a:srgbClr val="161433"/>
      </a:dk2>
      <a:lt2>
        <a:srgbClr val="DFDBF8"/>
      </a:lt2>
      <a:accent1>
        <a:srgbClr val="6154FA"/>
      </a:accent1>
      <a:accent2>
        <a:srgbClr val="7E75FE"/>
      </a:accent2>
      <a:accent3>
        <a:srgbClr val="3023D6"/>
      </a:accent3>
      <a:accent4>
        <a:srgbClr val="8533FE"/>
      </a:accent4>
      <a:accent5>
        <a:srgbClr val="B26BFF"/>
      </a:accent5>
      <a:accent6>
        <a:srgbClr val="6B23D7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宪法宣誓制度：基本原则与实施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2024-09-20T23:18:18.258</cp:lastPrinted>
  <dcterms:created xsi:type="dcterms:W3CDTF">2024-09-20T15:18:18Z</dcterms:created>
  <dcterms:modified xsi:type="dcterms:W3CDTF">2024-09-20T15:18:20Z</dcterms:modified>
</cp:coreProperties>
</file>