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6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BD1F976-B9B0-4F96-BD9F-200C0741FC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74A5AA5-9510-4188-8503-5F03330309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EB9A492-F07F-42C9-9509-E76A36DCFC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D65C0ED-E95B-4D51-82D6-E69B170E00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74A376A-5436-4985-9A56-C2F80AE2BE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8152BAE-869C-4FF5-9CDD-CDA563F6CC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6BDE452-CC03-419D-84FF-E4840E03E4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AA9DD31-8913-40E9-965B-1C417D8FB0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4816B4E-5DCA-47DE-999F-9AD6DC5717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886FEB6-3B44-42BB-98EF-86AB3A90DB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6FA3C96-E50C-4012-84E5-A9DEC0E654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标题 1"/>
          <p:cNvSpPr>
            <a:spLocks noGrp="1"/>
          </p:cNvSpPr>
          <p:nvPr>
            <p:ph type="ctrTitle" idx="4294967295" hasCustomPrompt="1"/>
          </p:nvPr>
        </p:nvSpPr>
        <p:spPr>
          <a:xfrm>
            <a:off x="571500" y="2606765"/>
            <a:ext cx="5506636" cy="1200329"/>
          </a:xfrm>
        </p:spPr>
        <p:txBody>
          <a:bodyPr wrap="none" anchor="t">
            <a:spAutoFit/>
          </a:bodyPr>
          <a:lstStyle>
            <a:lvl1pPr algn="l">
              <a:defRPr sz="8000" b="1" i="0" spc="300">
                <a:solidFill>
                  <a:schemeClr val="accent1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4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571500" y="3984896"/>
            <a:ext cx="3070071" cy="397032"/>
          </a:xfrm>
        </p:spPr>
        <p:txBody>
          <a:bodyPr wrap="none">
            <a:spAutoFit/>
          </a:bodyPr>
          <a:lstStyle>
            <a:lvl1pPr marL="0" indent="0" algn="l">
              <a:buNone/>
              <a:defRPr sz="2200" b="0" i="0" spc="300">
                <a:solidFill>
                  <a:schemeClr val="accent1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点击编辑副标题样式</a:t>
            </a:r>
            <a:endParaRPr/>
          </a:p>
        </p:txBody>
      </p:sp>
      <p:sp>
        <p:nvSpPr>
          <p:cNvPr id="5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571500" y="1406436"/>
            <a:ext cx="5506636" cy="1200329"/>
          </a:xfrm>
        </p:spPr>
        <p:txBody>
          <a:bodyPr wrap="none" anchor="b">
            <a:spAutoFit/>
          </a:bodyPr>
          <a:lstStyle>
            <a:lvl1pPr marL="0" indent="0">
              <a:buNone/>
              <a:defRPr sz="8000" b="0" i="0" spc="300">
                <a:solidFill>
                  <a:schemeClr val="accent1">
                    <a:lumMod val="50000"/>
                  </a:schemeClr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 xmlns="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 1"/>
          <p:cNvSpPr>
            <a:spLocks noGrp="1"/>
          </p:cNvSpPr>
          <p:nvPr>
            <p:ph type="title" idx="4294967295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8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1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8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19" name="矩形 6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0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21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2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4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25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6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8" name="图片 5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 xmlns="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4294967295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4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5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6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7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8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9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0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1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8502303100301111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文书的种类详解\n## 1.文书的基本概念与分类\n### 1.1文书的定义及其重要性\n### 1.2文书的基本类型与特点\n### 1.3文书与其他文件的区分\n## 2.常见文书的种类与特点\n### 2.1行政文书及其特点\n### 2.2商务文书及其特点\n### 2.3法律文书及其特点\n## 3.文书的发展历程\n### 3.1古代文书的起源与发展\n### 3.2近现代文书的变革与创新\n### 3.3当代文书的发展趋势与挑战\n## 4.文书写作的基本原则与方法\n### 4.1文书写作的目的与要求\n### 4.2文书写作的基本步骤与方法\n### 4.3文书写作的技巧与注意事项\n## 5.文书的格式与规范\n### 5.1文书的基本格式与布局\n### 5.2文书的语言风格与表述\n### 5.3文书的格式规范与要求\n## 6.文书的管理与归档\n### 6.1文书的收集与整理\n### 6.2文书的保管与利用\n### 6.3文书的归档与销毁\n## 7.文书在现代社会中的应用\n### 7.1文书在公务活动中的应用\n### 7.2文书在企业经营管理中的应用\n### 7.3文书在个人日常生活中的应用\n&quot;,&quot;templateId&quot;:&quot;ujpcqsuz1ifzxno4qckwkhkbir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4294967295"/>
          </p:nvPr>
        </p:nvSpPr>
        <p:spPr>
          <a:xfrm>
            <a:off x="571500" y="2606765"/>
            <a:ext cx="11055350" cy="1187450"/>
          </a:xfrm>
        </p:spPr>
        <p:txBody>
          <a:bodyPr vert="horz" wrap="square" lIns="91440" tIns="45720" rIns="91440" bIns="45720" anchor="b">
            <a:spAutoFit/>
          </a:bodyPr>
          <a:lstStyle/>
          <a:p>
            <a:pPr>
              <a:buNone/>
            </a:pPr>
            <a:r>
              <a:rPr lang="zh-CN"/>
              <a:t>文书的种类详解</a:t>
            </a:r>
            <a:endParaRPr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571500" y="3984896"/>
            <a:ext cx="306494" cy="397032"/>
          </a:xfrm>
        </p:spPr>
        <p:txBody>
          <a:bodyPr/>
          <a:lstStyle/>
          <a:p>
            <a:r>
              <a:rPr lang="en-US" smtClean="0"/>
              <a:t> </a:t>
            </a:r>
            <a:endParaRPr/>
          </a:p>
        </p:txBody>
      </p:sp>
      <p:cxnSp>
        <p:nvCxnSpPr>
          <p:cNvPr id="4" name="直线连接符 4"/>
          <p:cNvCxnSpPr/>
          <p:nvPr/>
        </p:nvCxnSpPr>
        <p:spPr>
          <a:xfrm>
            <a:off x="660400" y="6014027"/>
            <a:ext cx="825500" cy="0"/>
          </a:xfrm>
          <a:prstGeom prst="line">
            <a:avLst/>
          </a:prstGeom>
          <a:ln w="127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占位符 20"/>
          <p:cNvSpPr txBox="1"/>
          <p:nvPr/>
        </p:nvSpPr>
        <p:spPr>
          <a:xfrm>
            <a:off x="571499" y="6089575"/>
            <a:ext cx="184731" cy="415498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en-US" altLang="zh-CN" sz="1400" spc="80">
              <a:solidFill>
                <a:schemeClr val="accent1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6" name="文本占位符 20"/>
          <p:cNvSpPr txBox="1"/>
          <p:nvPr/>
        </p:nvSpPr>
        <p:spPr>
          <a:xfrm>
            <a:off x="11435770" y="6091434"/>
            <a:ext cx="184731" cy="415498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endParaRPr kumimoji="1" lang="en-US" altLang="zh-CN" sz="1400" spc="8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41" name="标题 1" descr="{&quot;isTemplate&quot;:true,&quot;type&quot;:&quot;title&quot;,&quot;canOmit&quot;:false,&quot;range&quot;:0}"/>
          <p:cNvSpPr>
            <a:spLocks noGrp="1"/>
          </p:cNvSpPr>
          <p:nvPr>
            <p:ph type="title" idx="4294967295"/>
          </p:nvPr>
        </p:nvSpPr>
        <p:spPr>
          <a:xfrm>
            <a:off x="831850" y="3537545"/>
            <a:ext cx="10826750" cy="749300"/>
          </a:xfrm>
        </p:spPr>
        <p:txBody>
          <a:bodyPr vert="horz" wrap="square" lIns="91440" tIns="45720" rIns="91440" bIns="45720" anchor="b">
            <a:spAutoFit/>
          </a:bodyPr>
          <a:lstStyle/>
          <a:p>
            <a:pPr>
              <a:buNone/>
            </a:pPr>
            <a:r>
              <a:rPr lang="zh-CN" sz="4800" b="1" spc="300">
                <a:solidFill>
                  <a:schemeClr val="accent1">
                    <a:lumMod val="50000"/>
                    <a:alpha val="100000"/>
                  </a:schemeClr>
                </a:solidFill>
              </a:rPr>
              <a:t>文书的基本概念与分类</a:t>
            </a:r>
            <a:endParaRPr/>
          </a:p>
        </p:txBody>
      </p:sp>
      <p:sp>
        <p:nvSpPr>
          <p:cNvPr id="142" name="标题 1"/>
          <p:cNvSpPr txBox="1"/>
          <p:nvPr/>
        </p:nvSpPr>
        <p:spPr>
          <a:xfrm>
            <a:off x="831850" y="1844227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>
                <a:solidFill>
                  <a:schemeClr val="accent1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8800" spc="300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01</a:t>
            </a:r>
            <a:endParaRPr kumimoji="1" lang="zh-CN" altLang="en-US" sz="8800" spc="300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  <p:cxnSp>
        <p:nvCxnSpPr>
          <p:cNvPr id="143" name="直线连接符 4"/>
          <p:cNvCxnSpPr/>
          <p:nvPr/>
        </p:nvCxnSpPr>
        <p:spPr>
          <a:xfrm>
            <a:off x="952500" y="3155355"/>
            <a:ext cx="1203752" cy="0"/>
          </a:xfrm>
          <a:prstGeom prst="line">
            <a:avLst/>
          </a:prstGeom>
          <a:ln w="254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53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54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55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56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文书是指用于记录、传达、告知信息的文字材料</a:t>
                </a:r>
                <a:endParaRPr/>
              </a:p>
            </p:txBody>
          </p:sp>
          <p:sp>
            <p:nvSpPr>
              <p:cNvPr id="257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具有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权威性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，是官方、商业、法律等领域的重要凭证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具有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实用性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，广泛应用于日常生活、工作、学习等方面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具有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历史性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，记录了人类社会的发展变迁</a:t>
                </a:r>
                <a:endParaRPr/>
              </a:p>
            </p:txBody>
          </p:sp>
          <p:sp>
            <p:nvSpPr>
              <p:cNvPr id="258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9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60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61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62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63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文书的重要性体现在以下几个方面</a:t>
                </a:r>
                <a:endParaRPr/>
              </a:p>
            </p:txBody>
          </p:sp>
          <p:sp>
            <p:nvSpPr>
              <p:cNvPr id="264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沟通交流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：文书是人与人之间沟通的重要工具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信息传递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：文书是信息传递的重要载体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凭证记录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：文书是记录事实、明确权益的重要凭证</a:t>
                </a:r>
                <a:endParaRPr/>
              </a:p>
            </p:txBody>
          </p:sp>
          <p:sp>
            <p:nvSpPr>
              <p:cNvPr id="265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66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67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68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6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文书的定义及其重要性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75" name="Group 627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1197254" y="1423099"/>
            <a:ext cx="13310622" cy="4655015"/>
            <a:chOff x="1197254" y="1423099"/>
            <a:chExt cx="13310622" cy="4655015"/>
          </a:xfrm>
        </p:grpSpPr>
        <p:grpSp>
          <p:nvGrpSpPr>
            <p:cNvPr id="276" name="Group 628"/>
            <p:cNvGrpSpPr/>
            <p:nvPr/>
          </p:nvGrpSpPr>
          <p:grpSpPr>
            <a:xfrm>
              <a:off x="1197254" y="3971227"/>
              <a:ext cx="11008530" cy="2106887"/>
              <a:chOff x="1197254" y="3971227"/>
              <a:chExt cx="11008530" cy="2106887"/>
            </a:xfrm>
          </p:grpSpPr>
          <p:sp>
            <p:nvSpPr>
              <p:cNvPr id="277" name="AutoShape 3"/>
              <p:cNvSpPr/>
              <p:nvPr/>
            </p:nvSpPr>
            <p:spPr>
              <a:xfrm>
                <a:off x="125016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78" name="AutoShape 4"/>
              <p:cNvSpPr/>
              <p:nvPr/>
            </p:nvSpPr>
            <p:spPr>
              <a:xfrm>
                <a:off x="119725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79" name="AutoShape 5"/>
              <p:cNvSpPr/>
              <p:nvPr/>
            </p:nvSpPr>
            <p:spPr>
              <a:xfrm>
                <a:off x="188000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80" name="Connector 6"/>
              <p:cNvCxnSpPr/>
              <p:nvPr/>
            </p:nvCxnSpPr>
            <p:spPr>
              <a:xfrm>
                <a:off x="1951634" y="6029346"/>
                <a:ext cx="10254150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281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1197254" y="3971227"/>
                <a:ext cx="8032750" cy="6731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4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文书的基本类型包括以下几种</a:t>
                </a:r>
                <a:endParaRPr/>
              </a:p>
            </p:txBody>
          </p:sp>
          <p:sp>
            <p:nvSpPr>
              <p:cNvPr id="282" name="TextBox 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1197254" y="4461419"/>
                <a:ext cx="7810500" cy="1282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行政文书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：如通知、请示、报告等，用于政府机关、企事业单位等组织内部的沟通与协调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商务文书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：如合同、协议、报价单等，用于商业活动中的权益保障和信息交流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法律文书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：如诉状、判决书、调解书等，用于法律程序中的事实陈述和裁决依据</a:t>
                </a:r>
                <a:endParaRPr/>
              </a:p>
            </p:txBody>
          </p:sp>
        </p:grpSp>
        <p:grpSp>
          <p:nvGrpSpPr>
            <p:cNvPr id="283" name="Group 635"/>
            <p:cNvGrpSpPr/>
            <p:nvPr/>
          </p:nvGrpSpPr>
          <p:grpSpPr>
            <a:xfrm>
              <a:off x="3499345" y="1423099"/>
              <a:ext cx="11008530" cy="2005901"/>
              <a:chOff x="3499345" y="1423099"/>
              <a:chExt cx="11008530" cy="2005901"/>
            </a:xfrm>
          </p:grpSpPr>
          <p:sp>
            <p:nvSpPr>
              <p:cNvPr id="284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3574694" y="1423099"/>
                <a:ext cx="8032750" cy="6731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4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各类文书的特点如下</a:t>
                </a:r>
                <a:endParaRPr/>
              </a:p>
            </p:txBody>
          </p:sp>
          <p:sp>
            <p:nvSpPr>
              <p:cNvPr id="285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3574694" y="1913291"/>
                <a:ext cx="7778750" cy="1282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行政文书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：具有较强的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规范性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严肃性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，要求语言准确、逻辑严密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商务文书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：具有较强的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实用性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针对性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，要求内容完整、条款明确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法律文书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：具有较强的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法律性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公正性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，要求事实清楚、证据充分</a:t>
                </a:r>
                <a:endParaRPr/>
              </a:p>
            </p:txBody>
          </p:sp>
          <p:sp>
            <p:nvSpPr>
              <p:cNvPr id="286" name="AutoShape 10"/>
              <p:cNvSpPr/>
              <p:nvPr/>
            </p:nvSpPr>
            <p:spPr>
              <a:xfrm>
                <a:off x="3552256" y="3306002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87" name="AutoShape 11"/>
              <p:cNvSpPr/>
              <p:nvPr/>
            </p:nvSpPr>
            <p:spPr>
              <a:xfrm>
                <a:off x="3499345" y="3306002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88" name="AutoShape 12"/>
              <p:cNvSpPr/>
              <p:nvPr/>
            </p:nvSpPr>
            <p:spPr>
              <a:xfrm>
                <a:off x="4182096" y="3306002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89" name="Connector 13"/>
              <p:cNvCxnSpPr/>
              <p:nvPr/>
            </p:nvCxnSpPr>
            <p:spPr>
              <a:xfrm>
                <a:off x="4253725" y="3380232"/>
                <a:ext cx="10254150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9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文书的基本类型与特点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92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93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94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95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文书与其他文件的主要区别在于用途和性质</a:t>
                </a:r>
                <a:endParaRPr/>
              </a:p>
            </p:txBody>
          </p:sp>
          <p:sp>
            <p:nvSpPr>
              <p:cNvPr id="296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文书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主要用于记录、传达、告知信息，具有权威性、实用性和历史性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文件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主要用于存储、归档、查阅资料，具有资料性、参考性和历史性</a:t>
                </a:r>
                <a:endParaRPr/>
              </a:p>
            </p:txBody>
          </p:sp>
          <p:sp>
            <p:nvSpPr>
              <p:cNvPr id="297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98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99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300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301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302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文书与文件的关系</a:t>
                </a:r>
                <a:endParaRPr/>
              </a:p>
            </p:txBody>
          </p:sp>
          <p:sp>
            <p:nvSpPr>
              <p:cNvPr id="303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文书是文件的一种，属于特定类型的文件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文件是文书和其他资料的统称，包括文书、图表、照片等多种类型</a:t>
                </a:r>
                <a:endParaRPr/>
              </a:p>
            </p:txBody>
          </p:sp>
          <p:sp>
            <p:nvSpPr>
              <p:cNvPr id="304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05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06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307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30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文书与其他文件的区分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310" name="标题 1" descr="{&quot;isTemplate&quot;:true,&quot;type&quot;:&quot;title&quot;,&quot;canOmit&quot;:false,&quot;range&quot;:0}"/>
          <p:cNvSpPr>
            <a:spLocks noGrp="1"/>
          </p:cNvSpPr>
          <p:nvPr>
            <p:ph type="title" idx="4294967295"/>
          </p:nvPr>
        </p:nvSpPr>
        <p:spPr>
          <a:xfrm>
            <a:off x="831850" y="3537545"/>
            <a:ext cx="10826750" cy="749300"/>
          </a:xfrm>
        </p:spPr>
        <p:txBody>
          <a:bodyPr vert="horz" wrap="square" lIns="91440" tIns="45720" rIns="91440" bIns="45720" anchor="b">
            <a:spAutoFit/>
          </a:bodyPr>
          <a:lstStyle/>
          <a:p>
            <a:pPr>
              <a:buNone/>
            </a:pPr>
            <a:r>
              <a:rPr lang="zh-CN" sz="4800" b="1" spc="300">
                <a:solidFill>
                  <a:schemeClr val="accent1">
                    <a:lumMod val="50000"/>
                    <a:alpha val="100000"/>
                  </a:schemeClr>
                </a:solidFill>
              </a:rPr>
              <a:t>常见文书的种类与特点</a:t>
            </a:r>
            <a:endParaRPr/>
          </a:p>
        </p:txBody>
      </p:sp>
      <p:sp>
        <p:nvSpPr>
          <p:cNvPr id="311" name="标题 1"/>
          <p:cNvSpPr txBox="1"/>
          <p:nvPr/>
        </p:nvSpPr>
        <p:spPr>
          <a:xfrm>
            <a:off x="831850" y="1844227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>
                <a:solidFill>
                  <a:schemeClr val="accent1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8800" spc="300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02</a:t>
            </a:r>
            <a:endParaRPr kumimoji="1" lang="zh-CN" altLang="en-US" sz="8800" spc="300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  <p:cxnSp>
        <p:nvCxnSpPr>
          <p:cNvPr id="312" name="直线连接符 4"/>
          <p:cNvCxnSpPr/>
          <p:nvPr/>
        </p:nvCxnSpPr>
        <p:spPr>
          <a:xfrm>
            <a:off x="952500" y="3155355"/>
            <a:ext cx="1203752" cy="0"/>
          </a:xfrm>
          <a:prstGeom prst="line">
            <a:avLst/>
          </a:prstGeom>
          <a:ln w="254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314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315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316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317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行政文书是政府机关、企事业单位等组织内部使用的文书</a:t>
                </a:r>
                <a:endParaRPr/>
              </a:p>
            </p:txBody>
          </p:sp>
          <p:sp>
            <p:nvSpPr>
              <p:cNvPr id="318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如通知、请示、报告等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具有较强的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规范性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严肃性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要求语言准确、逻辑严密</a:t>
                </a:r>
                <a:endParaRPr/>
              </a:p>
            </p:txBody>
          </p:sp>
          <p:sp>
            <p:nvSpPr>
              <p:cNvPr id="319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20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21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322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323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324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行政文书的特点</a:t>
                </a:r>
                <a:endParaRPr/>
              </a:p>
            </p:txBody>
          </p:sp>
          <p:sp>
            <p:nvSpPr>
              <p:cNvPr id="325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权威性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：行政文书代表组织和领导的意图，具有法定效力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实用性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：行政文书用于解决实际问题，具有明确的指导作用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规范性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：行政文书的格式、语言、内容等方面都有严格的规定</a:t>
                </a:r>
                <a:endParaRPr/>
              </a:p>
            </p:txBody>
          </p:sp>
          <p:sp>
            <p:nvSpPr>
              <p:cNvPr id="326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27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28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329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33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行政文书及其特点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332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333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334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335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商务文书是商业活动中使用的文书</a:t>
                </a:r>
                <a:endParaRPr/>
              </a:p>
            </p:txBody>
          </p:sp>
          <p:sp>
            <p:nvSpPr>
              <p:cNvPr id="336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如合同、协议、报价单等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具有较强的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实用性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针对性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要求内容完整、条款明确</a:t>
                </a:r>
                <a:endParaRPr/>
              </a:p>
            </p:txBody>
          </p:sp>
          <p:sp>
            <p:nvSpPr>
              <p:cNvPr id="337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38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39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340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341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342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商务文书的特点</a:t>
                </a:r>
                <a:endParaRPr/>
              </a:p>
            </p:txBody>
          </p:sp>
          <p:sp>
            <p:nvSpPr>
              <p:cNvPr id="343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权益保障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：商务文书是保障各方权益的重要手段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信息传递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：商务文书是传递商业信息、协商合作的重要载体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规范性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：商务文书要求格式规范、内容明确，便于双方理解和遵守</a:t>
                </a:r>
                <a:endParaRPr/>
              </a:p>
            </p:txBody>
          </p:sp>
          <p:sp>
            <p:nvSpPr>
              <p:cNvPr id="344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45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46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347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34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商务文书及其特点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350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351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352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353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法律文书是法律程序中使用的文书</a:t>
                </a:r>
                <a:endParaRPr/>
              </a:p>
            </p:txBody>
          </p:sp>
          <p:sp>
            <p:nvSpPr>
              <p:cNvPr id="354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如诉状、判决书、调解书等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具有较强的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法律性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公正性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要求事实清楚、证据充分</a:t>
                </a:r>
                <a:endParaRPr/>
              </a:p>
            </p:txBody>
          </p:sp>
          <p:sp>
            <p:nvSpPr>
              <p:cNvPr id="355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56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57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358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359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360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法律文书的特点</a:t>
                </a:r>
                <a:endParaRPr/>
              </a:p>
            </p:txBody>
          </p:sp>
          <p:sp>
            <p:nvSpPr>
              <p:cNvPr id="361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法律性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：法律文书是法律程序中的法定文件，具有法律效力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公正性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：法律文书要求客观公正地陈述事实、适用法律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严谨性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：法律文书要求语言准确、逻辑严密，确保法律程序的顺利进行</a:t>
                </a:r>
                <a:endParaRPr/>
              </a:p>
            </p:txBody>
          </p:sp>
          <p:sp>
            <p:nvSpPr>
              <p:cNvPr id="362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63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64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365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36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法律文书及其特点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>
            <a:spLocks noGrp="1"/>
          </p:cNvSpPr>
          <p:nvPr>
            <p:ph type="title" idx="4294967295"/>
          </p:nvPr>
        </p:nvSpPr>
        <p:spPr>
          <a:xfrm>
            <a:off x="831850" y="3537545"/>
            <a:ext cx="10826750" cy="749300"/>
          </a:xfrm>
        </p:spPr>
        <p:txBody>
          <a:bodyPr vert="horz" wrap="square" lIns="91440" tIns="45720" rIns="91440" bIns="45720" anchor="b">
            <a:spAutoFit/>
          </a:bodyPr>
          <a:lstStyle/>
          <a:p>
            <a:pPr>
              <a:buNone/>
            </a:pPr>
            <a:r>
              <a:rPr lang="zh-CN" sz="4800" b="1" spc="300">
                <a:solidFill>
                  <a:schemeClr val="accent1">
                    <a:lumMod val="50000"/>
                    <a:alpha val="100000"/>
                  </a:schemeClr>
                </a:solidFill>
              </a:rPr>
              <a:t>文书的发展历程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831850" y="1844227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>
                <a:solidFill>
                  <a:schemeClr val="accent1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8800" spc="300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03</a:t>
            </a:r>
            <a:endParaRPr kumimoji="1" lang="zh-CN" altLang="en-US" sz="8800" spc="300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  <p:cxnSp>
        <p:nvCxnSpPr>
          <p:cNvPr id="10" name="直线连接符 4"/>
          <p:cNvCxnSpPr/>
          <p:nvPr/>
        </p:nvCxnSpPr>
        <p:spPr>
          <a:xfrm>
            <a:off x="952500" y="3155355"/>
            <a:ext cx="1203752" cy="0"/>
          </a:xfrm>
          <a:prstGeom prst="line">
            <a:avLst/>
          </a:prstGeom>
          <a:ln w="254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2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3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4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5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古代文书起源于甲骨文、金文等文字形式</a:t>
                </a:r>
                <a:endParaRPr/>
              </a:p>
            </p:txBody>
          </p:sp>
          <p:sp>
            <p:nvSpPr>
              <p:cNvPr id="16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用于记录政治、军事、宗教等方面的信息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具有较强的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历史性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文化性</a:t>
                </a:r>
                <a:endParaRPr/>
              </a:p>
            </p:txBody>
          </p:sp>
          <p:sp>
            <p:nvSpPr>
              <p:cNvPr id="17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0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1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2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古代文书的发展经历了以下几个阶段</a:t>
                </a:r>
                <a:endParaRPr/>
              </a:p>
            </p:txBody>
          </p:sp>
          <p:sp>
            <p:nvSpPr>
              <p:cNvPr id="23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甲骨文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：最早的文书形式，主要用于卜辞、铭文等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金文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：青铜器上的文字，记录了古代历史、文化、宗教等方面的信息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竹简、木牍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：战国至秦汉时期，主要用于书写、记录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纸质文书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：东汉至隋唐时期，纸质文书逐渐普及，文书形式更加丰富</a:t>
                </a:r>
                <a:endParaRPr/>
              </a:p>
            </p:txBody>
          </p:sp>
          <p:sp>
            <p:nvSpPr>
              <p:cNvPr id="24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6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7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古代文书的起源与发展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30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31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32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33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近现代文书在形式、内容、用途等方面都发生了很大变革</a:t>
                </a:r>
                <a:endParaRPr/>
              </a:p>
            </p:txBody>
          </p:sp>
          <p:sp>
            <p:nvSpPr>
              <p:cNvPr id="34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如报告、论文、合同等新型文书出现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文书逐渐成为信息传播、沟通交流的重要工具</a:t>
                </a:r>
                <a:endParaRPr/>
              </a:p>
            </p:txBody>
          </p:sp>
          <p:sp>
            <p:nvSpPr>
              <p:cNvPr id="35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6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7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38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39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40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近现代文书的发展经历了以下几个阶段</a:t>
                </a:r>
                <a:endParaRPr/>
              </a:p>
            </p:txBody>
          </p:sp>
          <p:sp>
            <p:nvSpPr>
              <p:cNvPr id="41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清末民初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：受西方文化影响，文书形式和内容发生很大变革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民国时期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：文书制度逐渐完善，文书种类更加丰富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新中国建立后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：文书制度进一步完善，文书形式更加规范</a:t>
                </a:r>
                <a:endParaRPr/>
              </a:p>
            </p:txBody>
          </p:sp>
          <p:sp>
            <p:nvSpPr>
              <p:cNvPr id="42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3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4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45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4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近现代文书的变革与创新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48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49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50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51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当代文书的发展趋势</a:t>
                </a:r>
                <a:endParaRPr/>
              </a:p>
            </p:txBody>
          </p:sp>
          <p:sp>
            <p:nvSpPr>
              <p:cNvPr id="52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信息化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：文书电子化、网络化程度不断提高，信息传播更加便捷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个性化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：文书形式、内容更加多样化，满足不同领域的需求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规范化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：文书制度不断完善，文书格式、内容等方面更加规范</a:t>
                </a:r>
                <a:endParaRPr/>
              </a:p>
            </p:txBody>
          </p:sp>
          <p:sp>
            <p:nvSpPr>
              <p:cNvPr id="53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4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5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56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57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58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当代文书面临的挑战</a:t>
                </a:r>
                <a:endParaRPr/>
              </a:p>
            </p:txBody>
          </p:sp>
          <p:sp>
            <p:nvSpPr>
              <p:cNvPr id="59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信息泛滥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：网络环境下，文书信息泛滥，真实性、可靠性难以保证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文书质量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：部分文书内容空洞、格式不规范，影响文书的权威性和实用性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文书创新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：如何在保持传统文书特点的基础上，实现文书的创新和发展</a:t>
                </a:r>
                <a:endParaRPr/>
              </a:p>
            </p:txBody>
          </p:sp>
          <p:sp>
            <p:nvSpPr>
              <p:cNvPr id="60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1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2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63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6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当代文书的发展趋势与挑战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66" name="标题 1" descr="{&quot;isTemplate&quot;:true,&quot;type&quot;:&quot;title&quot;,&quot;canOmit&quot;:false,&quot;range&quot;:0}"/>
          <p:cNvSpPr>
            <a:spLocks noGrp="1"/>
          </p:cNvSpPr>
          <p:nvPr>
            <p:ph type="title" idx="4294967295"/>
          </p:nvPr>
        </p:nvSpPr>
        <p:spPr>
          <a:xfrm>
            <a:off x="831850" y="3537545"/>
            <a:ext cx="10826750" cy="749300"/>
          </a:xfrm>
        </p:spPr>
        <p:txBody>
          <a:bodyPr vert="horz" wrap="square" lIns="91440" tIns="45720" rIns="91440" bIns="45720" anchor="b">
            <a:spAutoFit/>
          </a:bodyPr>
          <a:lstStyle/>
          <a:p>
            <a:pPr>
              <a:buNone/>
            </a:pPr>
            <a:r>
              <a:rPr lang="zh-CN" sz="4800" b="1" spc="300">
                <a:solidFill>
                  <a:schemeClr val="accent1">
                    <a:lumMod val="50000"/>
                    <a:alpha val="100000"/>
                  </a:schemeClr>
                </a:solidFill>
              </a:rPr>
              <a:t>文书写作的基本原则与方法</a:t>
            </a:r>
            <a:endParaRPr/>
          </a:p>
        </p:txBody>
      </p:sp>
      <p:sp>
        <p:nvSpPr>
          <p:cNvPr id="67" name="标题 1"/>
          <p:cNvSpPr txBox="1"/>
          <p:nvPr/>
        </p:nvSpPr>
        <p:spPr>
          <a:xfrm>
            <a:off x="831850" y="1844227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>
                <a:solidFill>
                  <a:schemeClr val="accent1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8800" spc="300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04</a:t>
            </a:r>
            <a:endParaRPr kumimoji="1" lang="zh-CN" altLang="en-US" sz="8800" spc="300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  <p:cxnSp>
        <p:nvCxnSpPr>
          <p:cNvPr id="68" name="直线连接符 4"/>
          <p:cNvCxnSpPr/>
          <p:nvPr/>
        </p:nvCxnSpPr>
        <p:spPr>
          <a:xfrm>
            <a:off x="952500" y="3155355"/>
            <a:ext cx="1203752" cy="0"/>
          </a:xfrm>
          <a:prstGeom prst="line">
            <a:avLst/>
          </a:prstGeom>
          <a:ln w="254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70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71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72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73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文书写作的目的是传达信息、沟通交流、凭证记录</a:t>
                </a:r>
                <a:endParaRPr/>
              </a:p>
            </p:txBody>
          </p:sp>
          <p:sp>
            <p:nvSpPr>
              <p:cNvPr id="74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要求语言准确、内容完整、逻辑严密</a:t>
                </a:r>
                <a:endParaRPr/>
              </a:p>
            </p:txBody>
          </p:sp>
          <p:sp>
            <p:nvSpPr>
              <p:cNvPr id="75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6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7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78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79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80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文书写作的基本要求</a:t>
                </a:r>
                <a:endParaRPr/>
              </a:p>
            </p:txBody>
          </p:sp>
          <p:sp>
            <p:nvSpPr>
              <p:cNvPr id="81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明确目的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：写作前要明确文书的目的和受众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结构严谨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：文书要有清晰的结构和逻辑关系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语言准确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：文书要用规范的语言表达，避免使用生僻词汇和错字漏字</a:t>
                </a:r>
                <a:endParaRPr/>
              </a:p>
            </p:txBody>
          </p:sp>
          <p:sp>
            <p:nvSpPr>
              <p:cNvPr id="82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83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84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85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8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文书写作的目的与要求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https://d.book118.com/285023031003011114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ray_blue">
      <a:dk1>
        <a:srgbClr val="000000"/>
      </a:dk1>
      <a:lt1>
        <a:srgbClr val="FFFFFF"/>
      </a:lt1>
      <a:dk2>
        <a:srgbClr val="0A102F"/>
      </a:dk2>
      <a:lt2>
        <a:srgbClr val="DEEFF8"/>
      </a:lt2>
      <a:accent1>
        <a:srgbClr val="2A68D2"/>
      </a:accent1>
      <a:accent2>
        <a:srgbClr val="70AEE1"/>
      </a:accent2>
      <a:accent3>
        <a:srgbClr val="2B4FAD"/>
      </a:accent3>
      <a:accent4>
        <a:srgbClr val="F4796D"/>
      </a:accent4>
      <a:accent5>
        <a:srgbClr val="B53F55"/>
      </a:accent5>
      <a:accent6>
        <a:srgbClr val="7D2F61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96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5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文书的种类详解</vt:lpstr>
      <vt:lpstr>文书的基本概念与分类</vt:lpstr>
      <vt:lpstr>PowerPoint Presentation</vt:lpstr>
      <vt:lpstr>PowerPoint Presentation</vt:lpstr>
      <vt:lpstr>PowerPoint Presentation</vt:lpstr>
      <vt:lpstr>常见文书的种类与特点</vt:lpstr>
      <vt:lpstr>PowerPoint Presentation</vt:lpstr>
      <vt:lpstr>PowerPoint Presentation</vt:lpstr>
      <vt:lpstr>PowerPoint Presentation</vt:lpstr>
      <vt:lpstr>文书的发展历程</vt:lpstr>
      <vt:lpstr>PowerPoint Presentation</vt:lpstr>
      <vt:lpstr>PowerPoint Presentation</vt:lpstr>
      <vt:lpstr>PowerPoint Presentation</vt:lpstr>
      <vt:lpstr>文书写作的基本原则与方法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2024-09-20T22:50:42.289</cp:lastPrinted>
  <dcterms:created xsi:type="dcterms:W3CDTF">2024-09-20T14:50:42Z</dcterms:created>
  <dcterms:modified xsi:type="dcterms:W3CDTF">2024-09-20T14:50:44Z</dcterms:modified>
</cp:coreProperties>
</file>