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E85C1-D208-4655-A284-05442DB1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4DABA-554F-467D-A94F-7108FB5BE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F5873-1AD0-4F93-8FE7-D9DE5235C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69A1A-8306-4FA1-88F3-573F69BA3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B51AE5-8690-47FF-B790-57EF77FE2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B7A542-47F8-466E-9D92-1E9ADC6E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A7BB82-D7E4-4033-91D6-EDDB29A0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E1F51-585D-4D59-8D2C-E475E49FD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911FB-1458-4CAB-BE8A-7D4FF325E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4A781-FEC9-49AD-A3DF-07EB1C420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E996C-A3A3-48CA-801A-253EF7150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949574" y="892651"/>
            <a:ext cx="2940050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 u="heavy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60550" y="4099401"/>
            <a:ext cx="5803900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 u="heavy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 u="heavy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39" y="1858781"/>
            <a:ext cx="3124200" cy="35756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955540" y="1460488"/>
            <a:ext cx="2178050" cy="42138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 u="heavy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1270000" y="2540000"/>
            <a:ext cx="4495800" cy="4572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035300" y="765175"/>
            <a:ext cx="3073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 u="heavy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145539" y="2526655"/>
            <a:ext cx="7188200" cy="2509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2404224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39800" y="1311751"/>
            <a:ext cx="7645400" cy="2311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0" spc="-15">
                <a:latin typeface="宋体"/>
                <a:cs typeface="宋体"/>
              </a:rPr>
              <a:t>货品管理</a:t>
            </a:r>
            <a:endParaRPr sz="150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0"/>
              <a:t>Buying-</a:t>
            </a:r>
            <a:r>
              <a:rPr sz="7000" spc="-10"/>
              <a:t>dalian</a:t>
            </a:r>
            <a:endParaRPr sz="7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9340" y="666432"/>
            <a:ext cx="7340600" cy="4008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861694" algn="ctr">
              <a:lnSpc>
                <a:spcPct val="100000"/>
              </a:lnSpc>
              <a:spcBef>
                <a:spcPts val="100"/>
              </a:spcBef>
            </a:pPr>
            <a:r>
              <a:rPr sz="6000" u="heavy" spc="-25">
                <a:uFill>
                  <a:solidFill>
                    <a:srgbClr val="000000"/>
                  </a:solidFill>
                </a:uFill>
                <a:latin typeface="宋体"/>
                <a:cs typeface="宋体"/>
              </a:rPr>
              <a:t>问题</a:t>
            </a:r>
            <a:endParaRPr sz="6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360"/>
              </a:spcBef>
            </a:pPr>
            <a:r>
              <a:rPr sz="4800" spc="-10">
                <a:latin typeface="宋体"/>
                <a:cs typeface="宋体"/>
              </a:rPr>
              <a:t>你来上这堂课前：</a:t>
            </a:r>
            <a:endParaRPr sz="4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7200" spc="-10">
                <a:latin typeface="宋体"/>
                <a:cs typeface="宋体"/>
              </a:rPr>
              <a:t>你的期望是什么？</a:t>
            </a:r>
            <a:endParaRPr sz="7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35274" y="359251"/>
            <a:ext cx="294005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u="none" spc="-285"/>
              <a:t>课 程目的</a:t>
            </a:r>
            <a:endParaRPr sz="5400"/>
          </a:p>
        </p:txBody>
      </p:sp>
      <p:sp>
        <p:nvSpPr>
          <p:cNvPr id="3" name="object 3"/>
          <p:cNvSpPr txBox="1"/>
          <p:nvPr/>
        </p:nvSpPr>
        <p:spPr>
          <a:xfrm>
            <a:off x="1221740" y="2030095"/>
            <a:ext cx="6527800" cy="3394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latin typeface="宋体"/>
                <a:cs typeface="宋体"/>
              </a:rPr>
              <a:t>希望籍此课程学员能够：</a:t>
            </a:r>
            <a:endParaRPr sz="4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495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buSzPct val="96875"/>
              <a:buFont typeface="Times New Roman"/>
              <a:buAutoNum type="arabicPeriod"/>
              <a:tabLst>
                <a:tab pos="318135"/>
              </a:tabLst>
            </a:pPr>
            <a:r>
              <a:rPr sz="3200">
                <a:latin typeface="宋体"/>
                <a:cs typeface="宋体"/>
              </a:rPr>
              <a:t>对</a:t>
            </a:r>
            <a:r>
              <a:rPr sz="3200">
                <a:latin typeface="Times New Roman"/>
                <a:cs typeface="Times New Roman"/>
              </a:rPr>
              <a:t>***</a:t>
            </a:r>
            <a:r>
              <a:rPr sz="3200">
                <a:latin typeface="宋体"/>
                <a:cs typeface="宋体"/>
              </a:rPr>
              <a:t>的货品概念及分类有所认识</a:t>
            </a:r>
            <a:r>
              <a:rPr sz="3200" spc="-50">
                <a:latin typeface="Times New Roman"/>
                <a:cs typeface="Times New Roman"/>
              </a:rPr>
              <a:t>.</a:t>
            </a:r>
            <a:endParaRPr sz="3200">
              <a:latin typeface="Times New Roman"/>
              <a:cs typeface="Times New Roman"/>
            </a:endParaRPr>
          </a:p>
          <a:p>
            <a:pPr marL="318135" indent="-305435">
              <a:lnSpc>
                <a:spcPct val="100000"/>
              </a:lnSpc>
              <a:spcBef>
                <a:spcPts val="1920"/>
              </a:spcBef>
              <a:buSzPct val="96875"/>
              <a:buFont typeface="Times New Roman"/>
              <a:buAutoNum type="arabicPeriod"/>
              <a:tabLst>
                <a:tab pos="318135"/>
              </a:tabLst>
            </a:pPr>
            <a:r>
              <a:rPr sz="3200">
                <a:latin typeface="宋体"/>
                <a:cs typeface="宋体"/>
              </a:rPr>
              <a:t>学会对现有货品进行补货</a:t>
            </a:r>
            <a:r>
              <a:rPr sz="3200" spc="-50">
                <a:latin typeface="Times New Roman"/>
                <a:cs typeface="Times New Roman"/>
              </a:rPr>
              <a:t>.</a:t>
            </a:r>
            <a:endParaRPr sz="3200">
              <a:latin typeface="Times New Roman"/>
              <a:cs typeface="Times New Roman"/>
            </a:endParaRPr>
          </a:p>
          <a:p>
            <a:pPr marL="318135" indent="-305435">
              <a:lnSpc>
                <a:spcPct val="100000"/>
              </a:lnSpc>
              <a:spcBef>
                <a:spcPts val="1920"/>
              </a:spcBef>
              <a:buSzPct val="96875"/>
              <a:buFont typeface="Times New Roman"/>
              <a:buAutoNum type="arabicPeriod"/>
              <a:tabLst>
                <a:tab pos="318135"/>
              </a:tabLst>
            </a:pPr>
            <a:r>
              <a:rPr sz="3200">
                <a:latin typeface="宋体"/>
                <a:cs typeface="宋体"/>
              </a:rPr>
              <a:t>学会为一间新店订购一盘全新货品</a:t>
            </a:r>
            <a:r>
              <a:rPr sz="3200" spc="-50">
                <a:latin typeface="Times New Roman"/>
                <a:cs typeface="Times New Roman"/>
              </a:rPr>
              <a:t>.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667000" y="1295400"/>
            <a:ext cx="3505200" cy="0"/>
          </a:xfrm>
          <a:custGeom>
            <a:rect l="l" t="t" r="r" b="b"/>
            <a:pathLst>
              <a:path w="3505200">
                <a:moveTo>
                  <a:pt x="0" y="0"/>
                </a:moveTo>
                <a:lnTo>
                  <a:pt x="3505200" y="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82875" y="359251"/>
            <a:ext cx="294005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u="none" spc="-285"/>
              <a:t>课 程大纲</a:t>
            </a:r>
            <a:endParaRPr sz="5400"/>
          </a:p>
        </p:txBody>
      </p:sp>
      <p:sp>
        <p:nvSpPr>
          <p:cNvPr id="3" name="object 3"/>
          <p:cNvSpPr txBox="1"/>
          <p:nvPr/>
        </p:nvSpPr>
        <p:spPr>
          <a:xfrm>
            <a:off x="383539" y="1833926"/>
            <a:ext cx="3581400" cy="3544570"/>
          </a:xfrm>
          <a:prstGeom prst="rect">
            <a:avLst/>
          </a:prstGeom>
        </p:spPr>
        <p:txBody>
          <a:bodyPr vert="horz" wrap="square" lIns="0" tIns="2038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5"/>
              </a:spcBef>
            </a:pPr>
            <a:r>
              <a:rPr sz="2800" spc="-10">
                <a:latin typeface="宋体"/>
                <a:cs typeface="宋体"/>
              </a:rPr>
              <a:t>第一天：上午</a:t>
            </a:r>
            <a:endParaRPr sz="28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spcBef>
                <a:spcPts val="1725"/>
              </a:spcBef>
              <a:buSzPct val="96875"/>
              <a:buFont typeface="Times New Roman"/>
              <a:buAutoNum type="arabicPeriod"/>
              <a:tabLst>
                <a:tab pos="318135"/>
              </a:tabLst>
            </a:pPr>
            <a:r>
              <a:rPr sz="3200" spc="-10">
                <a:latin typeface="宋体"/>
                <a:cs typeface="宋体"/>
              </a:rPr>
              <a:t>货品管理的重要性</a:t>
            </a:r>
            <a:endParaRPr sz="32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spcBef>
                <a:spcPts val="1920"/>
              </a:spcBef>
              <a:buSzPct val="96875"/>
              <a:buFont typeface="Times New Roman"/>
              <a:buAutoNum type="arabicPeriod"/>
              <a:tabLst>
                <a:tab pos="318135"/>
              </a:tabLst>
            </a:pPr>
            <a:r>
              <a:rPr sz="3200" spc="-15">
                <a:latin typeface="宋体"/>
                <a:cs typeface="宋体"/>
              </a:rPr>
              <a:t>货品分类</a:t>
            </a:r>
            <a:endParaRPr sz="32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spcBef>
                <a:spcPts val="1920"/>
              </a:spcBef>
              <a:buSzPct val="96875"/>
              <a:buFont typeface="Times New Roman"/>
              <a:buAutoNum type="arabicPeriod"/>
              <a:tabLst>
                <a:tab pos="318135"/>
              </a:tabLst>
            </a:pPr>
            <a:r>
              <a:rPr sz="3200" spc="-10">
                <a:latin typeface="宋体"/>
                <a:cs typeface="宋体"/>
              </a:rPr>
              <a:t>货品组合及比例</a:t>
            </a:r>
            <a:endParaRPr sz="32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spcBef>
                <a:spcPts val="1920"/>
              </a:spcBef>
              <a:buSzPct val="96875"/>
              <a:buFont typeface="Times New Roman"/>
              <a:buAutoNum type="arabicPeriod"/>
              <a:tabLst>
                <a:tab pos="318135"/>
              </a:tabLst>
            </a:pPr>
            <a:r>
              <a:rPr sz="3200" spc="-15">
                <a:latin typeface="宋体"/>
                <a:cs typeface="宋体"/>
              </a:rPr>
              <a:t>货品订购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74540" y="1757725"/>
            <a:ext cx="4394200" cy="3834129"/>
          </a:xfrm>
          <a:prstGeom prst="rect">
            <a:avLst/>
          </a:prstGeom>
        </p:spPr>
        <p:txBody>
          <a:bodyPr vert="horz" wrap="square" lIns="0" tIns="2038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5"/>
              </a:spcBef>
            </a:pPr>
            <a:r>
              <a:rPr sz="2800" spc="-10">
                <a:latin typeface="宋体"/>
                <a:cs typeface="宋体"/>
              </a:rPr>
              <a:t>第一天：下午</a:t>
            </a:r>
            <a:endParaRPr sz="28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spcBef>
                <a:spcPts val="1725"/>
              </a:spcBef>
              <a:buSzPct val="96875"/>
              <a:buFont typeface="Times New Roman"/>
              <a:buAutoNum type="arabicPeriod" startAt="5"/>
              <a:tabLst>
                <a:tab pos="318135"/>
              </a:tabLst>
            </a:pPr>
            <a:r>
              <a:rPr sz="3200" spc="-10">
                <a:latin typeface="宋体"/>
                <a:cs typeface="宋体"/>
              </a:rPr>
              <a:t>补货个案练习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Times New Roman"/>
              <a:buAutoNum type="arabicPeriod" startAt="5"/>
            </a:pPr>
            <a:endParaRPr sz="3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spc="-10">
                <a:latin typeface="宋体"/>
                <a:cs typeface="宋体"/>
              </a:rPr>
              <a:t>第二天：上午</a:t>
            </a:r>
            <a:endParaRPr sz="28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spcBef>
                <a:spcPts val="1725"/>
              </a:spcBef>
              <a:buSzPct val="96875"/>
              <a:buFont typeface="Times New Roman"/>
              <a:buAutoNum type="arabicPeriod" startAt="6"/>
              <a:tabLst>
                <a:tab pos="318135"/>
              </a:tabLst>
            </a:pPr>
            <a:r>
              <a:rPr sz="3200" spc="-5">
                <a:latin typeface="宋体"/>
                <a:cs typeface="宋体"/>
              </a:rPr>
              <a:t>新铺购货计划及大练习</a:t>
            </a:r>
            <a:endParaRPr sz="32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spcBef>
                <a:spcPts val="1920"/>
              </a:spcBef>
              <a:buSzPct val="96875"/>
              <a:buFont typeface="Times New Roman"/>
              <a:buAutoNum type="arabicPeriod" startAt="6"/>
              <a:tabLst>
                <a:tab pos="318135"/>
              </a:tabLst>
            </a:pPr>
            <a:r>
              <a:rPr sz="3200" spc="-15">
                <a:latin typeface="宋体"/>
                <a:cs typeface="宋体"/>
              </a:rPr>
              <a:t>课程总结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438400" y="1295400"/>
            <a:ext cx="3505200" cy="0"/>
          </a:xfrm>
          <a:custGeom>
            <a:rect l="l" t="t" r="r" b="b"/>
            <a:pathLst>
              <a:path w="3505200">
                <a:moveTo>
                  <a:pt x="0" y="0"/>
                </a:moveTo>
                <a:lnTo>
                  <a:pt x="3505200" y="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2140" y="419085"/>
            <a:ext cx="7401559" cy="5228590"/>
          </a:xfrm>
          <a:prstGeom prst="rect">
            <a:avLst/>
          </a:prstGeom>
        </p:spPr>
        <p:txBody>
          <a:bodyPr vert="horz" wrap="square" lIns="0" tIns="371475" rIns="0" bIns="0" rtlCol="0">
            <a:spAutoFit/>
          </a:bodyPr>
          <a:lstStyle/>
          <a:p>
            <a:pPr marL="530860">
              <a:lnSpc>
                <a:spcPct val="100000"/>
              </a:lnSpc>
              <a:spcBef>
                <a:spcPts val="2925"/>
              </a:spcBef>
            </a:pPr>
            <a:r>
              <a:rPr sz="5400" spc="-5">
                <a:latin typeface="宋体"/>
                <a:cs typeface="宋体"/>
              </a:rPr>
              <a:t>良好的货品管理可以：</a:t>
            </a:r>
            <a:endParaRPr sz="5400">
              <a:latin typeface="宋体"/>
              <a:cs typeface="宋体"/>
            </a:endParaRPr>
          </a:p>
          <a:p>
            <a:pPr marL="469900">
              <a:lnSpc>
                <a:spcPct val="100000"/>
              </a:lnSpc>
              <a:spcBef>
                <a:spcPts val="3460"/>
              </a:spcBef>
            </a:pPr>
            <a:r>
              <a:rPr sz="6600" spc="-25">
                <a:latin typeface="宋体"/>
                <a:cs typeface="宋体"/>
              </a:rPr>
              <a:t>销售</a:t>
            </a:r>
            <a:endParaRPr sz="6600">
              <a:latin typeface="宋体"/>
              <a:cs typeface="宋体"/>
            </a:endParaRPr>
          </a:p>
          <a:p>
            <a:pPr marL="12700" marR="1640205">
              <a:lnSpc>
                <a:spcPts val="10370"/>
              </a:lnSpc>
            </a:pPr>
            <a:r>
              <a:rPr sz="7200">
                <a:latin typeface="宋体"/>
                <a:cs typeface="宋体"/>
              </a:rPr>
              <a:t>库存</a:t>
            </a:r>
            <a:r>
              <a:rPr sz="7200">
                <a:latin typeface="Times New Roman"/>
                <a:cs typeface="Times New Roman"/>
              </a:rPr>
              <a:t>/</a:t>
            </a:r>
            <a:r>
              <a:rPr sz="7200" spc="-15">
                <a:latin typeface="宋体"/>
                <a:cs typeface="宋体"/>
              </a:rPr>
              <a:t>货品积压</a:t>
            </a:r>
            <a:r>
              <a:rPr sz="7200">
                <a:latin typeface="宋体"/>
                <a:cs typeface="宋体"/>
              </a:rPr>
              <a:t>利润</a:t>
            </a:r>
            <a:r>
              <a:rPr sz="7200">
                <a:latin typeface="Times New Roman"/>
                <a:cs typeface="Times New Roman"/>
              </a:rPr>
              <a:t>/</a:t>
            </a:r>
            <a:r>
              <a:rPr sz="7200" spc="-25">
                <a:latin typeface="宋体"/>
                <a:cs typeface="宋体"/>
              </a:rPr>
              <a:t>效率</a:t>
            </a:r>
            <a:endParaRPr sz="7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343275" y="1981200"/>
            <a:ext cx="171450" cy="914400"/>
          </a:xfrm>
          <a:custGeom>
            <a:rect l="l" t="t" r="r" b="b"/>
            <a:pathLst>
              <a:path w="171450" h="914400">
                <a:moveTo>
                  <a:pt x="57150" y="154304"/>
                </a:moveTo>
                <a:lnTo>
                  <a:pt x="114300" y="154304"/>
                </a:lnTo>
                <a:lnTo>
                  <a:pt x="114300" y="914400"/>
                </a:lnTo>
                <a:lnTo>
                  <a:pt x="57150" y="914400"/>
                </a:lnTo>
                <a:lnTo>
                  <a:pt x="57150" y="154304"/>
                </a:lnTo>
                <a:close/>
              </a:path>
              <a:path w="171450" h="914400">
                <a:moveTo>
                  <a:pt x="85725" y="0"/>
                </a:moveTo>
                <a:lnTo>
                  <a:pt x="171450" y="171450"/>
                </a:lnTo>
                <a:lnTo>
                  <a:pt x="114300" y="171450"/>
                </a:lnTo>
                <a:lnTo>
                  <a:pt x="114300" y="154304"/>
                </a:lnTo>
                <a:lnTo>
                  <a:pt x="8572" y="154304"/>
                </a:lnTo>
                <a:lnTo>
                  <a:pt x="85725" y="0"/>
                </a:lnTo>
                <a:close/>
              </a:path>
              <a:path w="171450" h="914400">
                <a:moveTo>
                  <a:pt x="8572" y="154304"/>
                </a:moveTo>
                <a:lnTo>
                  <a:pt x="57150" y="154304"/>
                </a:lnTo>
                <a:lnTo>
                  <a:pt x="57150" y="171450"/>
                </a:lnTo>
                <a:lnTo>
                  <a:pt x="0" y="171450"/>
                </a:lnTo>
                <a:lnTo>
                  <a:pt x="8572" y="15430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285875" y="3429000"/>
            <a:ext cx="171450" cy="914400"/>
          </a:xfrm>
          <a:custGeom>
            <a:rect l="l" t="t" r="r" b="b"/>
            <a:pathLst>
              <a:path w="171450" h="914400">
                <a:moveTo>
                  <a:pt x="57150" y="760094"/>
                </a:moveTo>
                <a:lnTo>
                  <a:pt x="114300" y="760094"/>
                </a:lnTo>
                <a:lnTo>
                  <a:pt x="114300" y="0"/>
                </a:lnTo>
                <a:lnTo>
                  <a:pt x="57150" y="0"/>
                </a:lnTo>
                <a:lnTo>
                  <a:pt x="57150" y="760094"/>
                </a:lnTo>
                <a:close/>
              </a:path>
              <a:path w="171450" h="914400">
                <a:moveTo>
                  <a:pt x="85725" y="914400"/>
                </a:moveTo>
                <a:lnTo>
                  <a:pt x="171450" y="742949"/>
                </a:lnTo>
                <a:lnTo>
                  <a:pt x="114300" y="742949"/>
                </a:lnTo>
                <a:lnTo>
                  <a:pt x="114300" y="760094"/>
                </a:lnTo>
                <a:lnTo>
                  <a:pt x="8572" y="760094"/>
                </a:lnTo>
                <a:lnTo>
                  <a:pt x="85725" y="914400"/>
                </a:lnTo>
                <a:close/>
              </a:path>
              <a:path w="171450" h="914400">
                <a:moveTo>
                  <a:pt x="8572" y="760094"/>
                </a:moveTo>
                <a:lnTo>
                  <a:pt x="57150" y="760094"/>
                </a:lnTo>
                <a:lnTo>
                  <a:pt x="57150" y="742949"/>
                </a:lnTo>
                <a:lnTo>
                  <a:pt x="0" y="742949"/>
                </a:lnTo>
                <a:lnTo>
                  <a:pt x="8572" y="76009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124075" y="4572000"/>
            <a:ext cx="171450" cy="990600"/>
          </a:xfrm>
          <a:custGeom>
            <a:rect l="l" t="t" r="r" b="b"/>
            <a:pathLst>
              <a:path w="171450" h="990600">
                <a:moveTo>
                  <a:pt x="57150" y="154305"/>
                </a:moveTo>
                <a:lnTo>
                  <a:pt x="114300" y="154305"/>
                </a:lnTo>
                <a:lnTo>
                  <a:pt x="114300" y="990600"/>
                </a:lnTo>
                <a:lnTo>
                  <a:pt x="57150" y="990600"/>
                </a:lnTo>
                <a:lnTo>
                  <a:pt x="57150" y="154305"/>
                </a:lnTo>
                <a:close/>
              </a:path>
              <a:path w="171450" h="990600">
                <a:moveTo>
                  <a:pt x="85725" y="0"/>
                </a:moveTo>
                <a:lnTo>
                  <a:pt x="171450" y="171450"/>
                </a:lnTo>
                <a:lnTo>
                  <a:pt x="114300" y="171450"/>
                </a:lnTo>
                <a:lnTo>
                  <a:pt x="114300" y="154305"/>
                </a:lnTo>
                <a:lnTo>
                  <a:pt x="8572" y="154305"/>
                </a:lnTo>
                <a:lnTo>
                  <a:pt x="85725" y="0"/>
                </a:lnTo>
                <a:close/>
              </a:path>
              <a:path w="171450" h="990600">
                <a:moveTo>
                  <a:pt x="8572" y="154305"/>
                </a:moveTo>
                <a:lnTo>
                  <a:pt x="57150" y="154305"/>
                </a:lnTo>
                <a:lnTo>
                  <a:pt x="57150" y="171450"/>
                </a:lnTo>
                <a:lnTo>
                  <a:pt x="0" y="171450"/>
                </a:lnTo>
                <a:lnTo>
                  <a:pt x="8572" y="15430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638809"/>
            <a:ext cx="539305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u="none" spc="-240"/>
              <a:t>货 品分类</a:t>
            </a:r>
            <a:r>
              <a:rPr sz="3200" u="none" spc="-5"/>
              <a:t>演变过程：</a:t>
            </a:r>
            <a:r>
              <a:rPr sz="2400" u="none" spc="-10">
                <a:latin typeface="Times New Roman"/>
                <a:cs typeface="Times New Roman"/>
              </a:rPr>
              <a:t>ITEM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40" y="1340797"/>
            <a:ext cx="65017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BUSINESSCOLLECTIVEITEM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Times New Roman"/>
                <a:cs typeface="Times New Roman"/>
              </a:rPr>
              <a:t>MIX&amp;MATCH)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539" y="2732600"/>
            <a:ext cx="2972435" cy="86360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15"/>
              </a:spcBef>
            </a:pPr>
            <a:r>
              <a:rPr sz="2400" spc="-10">
                <a:latin typeface="宋体"/>
                <a:cs typeface="宋体"/>
              </a:rPr>
              <a:t>主款：具代表性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Times New Roman"/>
                <a:cs typeface="Times New Roman"/>
              </a:rPr>
              <a:t>CORE</a:t>
            </a:r>
            <a:r>
              <a:rPr sz="2400" spc="-10">
                <a:latin typeface="宋体"/>
                <a:cs typeface="宋体"/>
              </a:rPr>
              <a:t>）高销售记录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3539" y="4049336"/>
            <a:ext cx="3852545" cy="86360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15"/>
              </a:spcBef>
            </a:pPr>
            <a:r>
              <a:rPr sz="2400" spc="-10">
                <a:latin typeface="宋体"/>
                <a:cs typeface="宋体"/>
              </a:rPr>
              <a:t>畅销款：本季潮流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Times New Roman"/>
                <a:cs typeface="Times New Roman"/>
              </a:rPr>
              <a:t>MOVEABLE</a:t>
            </a:r>
            <a:r>
              <a:rPr sz="2400" spc="-10">
                <a:latin typeface="宋体"/>
                <a:cs typeface="宋体"/>
              </a:rPr>
              <a:t>）具销售潜质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83539" y="5419217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副款：增加货场新鲜感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3539" y="5838121"/>
            <a:ext cx="39204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Times New Roman"/>
                <a:cs typeface="Times New Roman"/>
              </a:rPr>
              <a:t>ICING</a:t>
            </a:r>
            <a:r>
              <a:rPr sz="2400" spc="-10">
                <a:latin typeface="宋体"/>
                <a:cs typeface="宋体"/>
              </a:rPr>
              <a:t>）没有销售数据支持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879340" y="2486649"/>
            <a:ext cx="1549400" cy="943610"/>
          </a:xfrm>
          <a:prstGeom prst="rect">
            <a:avLst/>
          </a:prstGeom>
        </p:spPr>
        <p:txBody>
          <a:bodyPr vert="horz" wrap="square" lIns="0" tIns="1054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2400" spc="-10">
                <a:latin typeface="Times New Roman"/>
                <a:cs typeface="Times New Roman"/>
              </a:rPr>
              <a:t>KEYITEM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35"/>
              </a:spcBef>
            </a:pPr>
            <a:r>
              <a:rPr sz="2400">
                <a:latin typeface="宋体"/>
                <a:cs typeface="宋体"/>
              </a:rPr>
              <a:t>（关键款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422140" y="3603937"/>
            <a:ext cx="2834640" cy="114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590"/>
              </a:lnSpc>
              <a:spcBef>
                <a:spcPts val="100"/>
              </a:spcBef>
            </a:pPr>
            <a:r>
              <a:rPr sz="2400" spc="-25">
                <a:latin typeface="Times New Roman"/>
                <a:cs typeface="Times New Roman"/>
              </a:rPr>
              <a:t>80%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590"/>
              </a:lnSpc>
            </a:pPr>
            <a:r>
              <a:rPr sz="2400" spc="-10">
                <a:latin typeface="Times New Roman"/>
                <a:cs typeface="Times New Roman"/>
              </a:rPr>
              <a:t>CONTRASTITEM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30"/>
              </a:spcBef>
            </a:pPr>
            <a:r>
              <a:rPr sz="2400">
                <a:latin typeface="宋体"/>
                <a:cs typeface="宋体"/>
              </a:rPr>
              <a:t>（对比款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79340" y="5120121"/>
            <a:ext cx="1988185" cy="943610"/>
          </a:xfrm>
          <a:prstGeom prst="rect">
            <a:avLst/>
          </a:prstGeom>
        </p:spPr>
        <p:txBody>
          <a:bodyPr vert="horz" wrap="square" lIns="0" tIns="1054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2400" spc="-10">
                <a:latin typeface="Times New Roman"/>
                <a:cs typeface="Times New Roman"/>
              </a:rPr>
              <a:t>ACCENTITEM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35"/>
              </a:spcBef>
            </a:pPr>
            <a:r>
              <a:rPr sz="2400">
                <a:latin typeface="宋体"/>
                <a:cs typeface="宋体"/>
              </a:rPr>
              <a:t>（重点款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048000" y="2171700"/>
            <a:ext cx="381000" cy="76200"/>
          </a:xfrm>
          <a:custGeom>
            <a:rect l="l" t="t" r="r" b="b"/>
            <a:pathLst>
              <a:path w="381000" h="76200">
                <a:moveTo>
                  <a:pt x="304799" y="76200"/>
                </a:moveTo>
                <a:lnTo>
                  <a:pt x="304799" y="0"/>
                </a:lnTo>
                <a:lnTo>
                  <a:pt x="368299" y="31749"/>
                </a:lnTo>
                <a:lnTo>
                  <a:pt x="346709" y="31749"/>
                </a:lnTo>
                <a:lnTo>
                  <a:pt x="346709" y="44450"/>
                </a:lnTo>
                <a:lnTo>
                  <a:pt x="368299" y="44450"/>
                </a:lnTo>
                <a:lnTo>
                  <a:pt x="304799" y="76200"/>
                </a:lnTo>
                <a:close/>
              </a:path>
              <a:path w="381000" h="76200">
                <a:moveTo>
                  <a:pt x="3047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304799" y="31749"/>
                </a:lnTo>
                <a:lnTo>
                  <a:pt x="304799" y="44450"/>
                </a:lnTo>
                <a:close/>
              </a:path>
              <a:path w="381000" h="76200">
                <a:moveTo>
                  <a:pt x="368299" y="44450"/>
                </a:moveTo>
                <a:lnTo>
                  <a:pt x="346709" y="44450"/>
                </a:lnTo>
                <a:lnTo>
                  <a:pt x="346709" y="31749"/>
                </a:lnTo>
                <a:lnTo>
                  <a:pt x="368299" y="31749"/>
                </a:lnTo>
                <a:lnTo>
                  <a:pt x="381000" y="38100"/>
                </a:lnTo>
                <a:lnTo>
                  <a:pt x="3682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943100" y="2438400"/>
            <a:ext cx="76200" cy="304800"/>
          </a:xfrm>
          <a:custGeom>
            <a:rect l="l" t="t" r="r" b="b"/>
            <a:pathLst>
              <a:path w="76200" h="304800">
                <a:moveTo>
                  <a:pt x="31750" y="270509"/>
                </a:moveTo>
                <a:lnTo>
                  <a:pt x="44450" y="270509"/>
                </a:lnTo>
                <a:lnTo>
                  <a:pt x="44450" y="0"/>
                </a:lnTo>
                <a:lnTo>
                  <a:pt x="31750" y="0"/>
                </a:lnTo>
                <a:lnTo>
                  <a:pt x="31750" y="270509"/>
                </a:lnTo>
                <a:close/>
              </a:path>
              <a:path w="76200" h="304800">
                <a:moveTo>
                  <a:pt x="38100" y="304800"/>
                </a:moveTo>
                <a:lnTo>
                  <a:pt x="76200" y="228599"/>
                </a:lnTo>
                <a:lnTo>
                  <a:pt x="44450" y="228599"/>
                </a:lnTo>
                <a:lnTo>
                  <a:pt x="44450" y="270509"/>
                </a:lnTo>
                <a:lnTo>
                  <a:pt x="20954" y="270509"/>
                </a:lnTo>
                <a:lnTo>
                  <a:pt x="38100" y="304800"/>
                </a:lnTo>
                <a:close/>
              </a:path>
              <a:path w="76200" h="304800">
                <a:moveTo>
                  <a:pt x="20954" y="270509"/>
                </a:moveTo>
                <a:lnTo>
                  <a:pt x="31750" y="270509"/>
                </a:lnTo>
                <a:lnTo>
                  <a:pt x="31750" y="228599"/>
                </a:lnTo>
                <a:lnTo>
                  <a:pt x="0" y="228599"/>
                </a:lnTo>
                <a:lnTo>
                  <a:pt x="20954" y="27050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057900" y="2362200"/>
            <a:ext cx="76200" cy="304800"/>
          </a:xfrm>
          <a:custGeom>
            <a:rect l="l" t="t" r="r" b="b"/>
            <a:pathLst>
              <a:path w="76200" h="304800">
                <a:moveTo>
                  <a:pt x="31750" y="270509"/>
                </a:moveTo>
                <a:lnTo>
                  <a:pt x="44450" y="270509"/>
                </a:lnTo>
                <a:lnTo>
                  <a:pt x="44450" y="0"/>
                </a:lnTo>
                <a:lnTo>
                  <a:pt x="31750" y="0"/>
                </a:lnTo>
                <a:lnTo>
                  <a:pt x="31750" y="270509"/>
                </a:lnTo>
                <a:close/>
              </a:path>
              <a:path w="76200" h="304800">
                <a:moveTo>
                  <a:pt x="38100" y="304800"/>
                </a:moveTo>
                <a:lnTo>
                  <a:pt x="76200" y="228599"/>
                </a:lnTo>
                <a:lnTo>
                  <a:pt x="44450" y="228599"/>
                </a:lnTo>
                <a:lnTo>
                  <a:pt x="44450" y="270509"/>
                </a:lnTo>
                <a:lnTo>
                  <a:pt x="20954" y="270509"/>
                </a:lnTo>
                <a:lnTo>
                  <a:pt x="38100" y="304800"/>
                </a:lnTo>
                <a:close/>
              </a:path>
              <a:path w="76200" h="304800">
                <a:moveTo>
                  <a:pt x="20954" y="270509"/>
                </a:moveTo>
                <a:lnTo>
                  <a:pt x="31750" y="270509"/>
                </a:lnTo>
                <a:lnTo>
                  <a:pt x="31750" y="228599"/>
                </a:lnTo>
                <a:lnTo>
                  <a:pt x="0" y="228599"/>
                </a:lnTo>
                <a:lnTo>
                  <a:pt x="20954" y="27050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429000" y="990600"/>
            <a:ext cx="2895600" cy="0"/>
          </a:xfrm>
          <a:custGeom>
            <a:rect l="l" t="t" r="r" b="b"/>
            <a:pathLst>
              <a:path w="2895600">
                <a:moveTo>
                  <a:pt x="0" y="0"/>
                </a:moveTo>
                <a:lnTo>
                  <a:pt x="2895600" y="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809999" y="2819399"/>
            <a:ext cx="533400" cy="1828800"/>
          </a:xfrm>
          <a:custGeom>
            <a:rect l="l" t="t" r="r" b="b"/>
            <a:pathLst>
              <a:path w="533400" h="1828800">
                <a:moveTo>
                  <a:pt x="0" y="0"/>
                </a:moveTo>
                <a:lnTo>
                  <a:pt x="61151" y="4024"/>
                </a:lnTo>
                <a:lnTo>
                  <a:pt x="117287" y="15489"/>
                </a:lnTo>
                <a:lnTo>
                  <a:pt x="166807" y="33480"/>
                </a:lnTo>
                <a:lnTo>
                  <a:pt x="208109" y="57080"/>
                </a:lnTo>
                <a:lnTo>
                  <a:pt x="239592" y="85377"/>
                </a:lnTo>
                <a:lnTo>
                  <a:pt x="266700" y="152397"/>
                </a:lnTo>
                <a:lnTo>
                  <a:pt x="266700" y="762002"/>
                </a:lnTo>
                <a:lnTo>
                  <a:pt x="273744" y="796945"/>
                </a:lnTo>
                <a:lnTo>
                  <a:pt x="293808" y="829023"/>
                </a:lnTo>
                <a:lnTo>
                  <a:pt x="325291" y="857319"/>
                </a:lnTo>
                <a:lnTo>
                  <a:pt x="366593" y="880920"/>
                </a:lnTo>
                <a:lnTo>
                  <a:pt x="416112" y="898910"/>
                </a:lnTo>
                <a:lnTo>
                  <a:pt x="472248" y="910375"/>
                </a:lnTo>
                <a:lnTo>
                  <a:pt x="533400" y="914400"/>
                </a:lnTo>
                <a:lnTo>
                  <a:pt x="472248" y="918424"/>
                </a:lnTo>
                <a:lnTo>
                  <a:pt x="416112" y="929889"/>
                </a:lnTo>
                <a:lnTo>
                  <a:pt x="366592" y="947880"/>
                </a:lnTo>
                <a:lnTo>
                  <a:pt x="325290" y="971480"/>
                </a:lnTo>
                <a:lnTo>
                  <a:pt x="293807" y="999777"/>
                </a:lnTo>
                <a:lnTo>
                  <a:pt x="266700" y="1066797"/>
                </a:lnTo>
                <a:lnTo>
                  <a:pt x="266700" y="1676402"/>
                </a:lnTo>
                <a:lnTo>
                  <a:pt x="239592" y="1743422"/>
                </a:lnTo>
                <a:lnTo>
                  <a:pt x="208109" y="1771719"/>
                </a:lnTo>
                <a:lnTo>
                  <a:pt x="166807" y="1795319"/>
                </a:lnTo>
                <a:lnTo>
                  <a:pt x="117288" y="1813310"/>
                </a:lnTo>
                <a:lnTo>
                  <a:pt x="61152" y="1824775"/>
                </a:lnTo>
                <a:lnTo>
                  <a:pt x="0" y="182880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7467598" y="4190999"/>
            <a:ext cx="394970" cy="1447800"/>
          </a:xfrm>
          <a:custGeom>
            <a:rect l="l" t="t" r="r" b="b"/>
            <a:pathLst>
              <a:path w="394970" h="1447800">
                <a:moveTo>
                  <a:pt x="0" y="0"/>
                </a:moveTo>
                <a:lnTo>
                  <a:pt x="39747" y="5503"/>
                </a:lnTo>
                <a:lnTo>
                  <a:pt x="76768" y="21287"/>
                </a:lnTo>
                <a:lnTo>
                  <a:pt x="110269" y="46262"/>
                </a:lnTo>
                <a:lnTo>
                  <a:pt x="139458" y="79339"/>
                </a:lnTo>
                <a:lnTo>
                  <a:pt x="163540" y="119429"/>
                </a:lnTo>
                <a:lnTo>
                  <a:pt x="181724" y="165442"/>
                </a:lnTo>
                <a:lnTo>
                  <a:pt x="193216" y="216289"/>
                </a:lnTo>
                <a:lnTo>
                  <a:pt x="197223" y="270882"/>
                </a:lnTo>
                <a:lnTo>
                  <a:pt x="197225" y="453017"/>
                </a:lnTo>
                <a:lnTo>
                  <a:pt x="201231" y="507609"/>
                </a:lnTo>
                <a:lnTo>
                  <a:pt x="212723" y="558456"/>
                </a:lnTo>
                <a:lnTo>
                  <a:pt x="230907" y="604470"/>
                </a:lnTo>
                <a:lnTo>
                  <a:pt x="254989" y="644559"/>
                </a:lnTo>
                <a:lnTo>
                  <a:pt x="284178" y="677637"/>
                </a:lnTo>
                <a:lnTo>
                  <a:pt x="317679" y="702612"/>
                </a:lnTo>
                <a:lnTo>
                  <a:pt x="354700" y="718396"/>
                </a:lnTo>
                <a:lnTo>
                  <a:pt x="394448" y="723899"/>
                </a:lnTo>
                <a:lnTo>
                  <a:pt x="354699" y="729402"/>
                </a:lnTo>
                <a:lnTo>
                  <a:pt x="317678" y="745186"/>
                </a:lnTo>
                <a:lnTo>
                  <a:pt x="284177" y="770161"/>
                </a:lnTo>
                <a:lnTo>
                  <a:pt x="254988" y="803238"/>
                </a:lnTo>
                <a:lnTo>
                  <a:pt x="230906" y="843328"/>
                </a:lnTo>
                <a:lnTo>
                  <a:pt x="212722" y="889342"/>
                </a:lnTo>
                <a:lnTo>
                  <a:pt x="201230" y="940189"/>
                </a:lnTo>
                <a:lnTo>
                  <a:pt x="197223" y="994781"/>
                </a:lnTo>
                <a:lnTo>
                  <a:pt x="197225" y="1176917"/>
                </a:lnTo>
                <a:lnTo>
                  <a:pt x="193216" y="1231509"/>
                </a:lnTo>
                <a:lnTo>
                  <a:pt x="181724" y="1282356"/>
                </a:lnTo>
                <a:lnTo>
                  <a:pt x="163540" y="1328370"/>
                </a:lnTo>
                <a:lnTo>
                  <a:pt x="139458" y="1368459"/>
                </a:lnTo>
                <a:lnTo>
                  <a:pt x="110269" y="1401537"/>
                </a:lnTo>
                <a:lnTo>
                  <a:pt x="76768" y="1426512"/>
                </a:lnTo>
                <a:lnTo>
                  <a:pt x="39747" y="1442296"/>
                </a:lnTo>
                <a:lnTo>
                  <a:pt x="0" y="1447799"/>
                </a:lnTo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8039398" y="4674200"/>
            <a:ext cx="990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50-</a:t>
            </a:r>
            <a:r>
              <a:rPr sz="2400" spc="-25">
                <a:latin typeface="Times New Roman"/>
                <a:cs typeface="Times New Roman"/>
              </a:rPr>
              <a:t>60%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936740" y="2765737"/>
            <a:ext cx="990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40-</a:t>
            </a:r>
            <a:r>
              <a:rPr sz="2400" spc="-25">
                <a:latin typeface="Times New Roman"/>
                <a:cs typeface="Times New Roman"/>
              </a:rPr>
              <a:t>50%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64940" y="5432737"/>
            <a:ext cx="58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latin typeface="Times New Roman"/>
                <a:cs typeface="Times New Roman"/>
              </a:rPr>
              <a:t>20%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2565082"/>
            <a:ext cx="7289800" cy="2037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4400" spc="-5">
                <a:latin typeface="宋体"/>
                <a:cs typeface="宋体"/>
              </a:rPr>
              <a:t>货品组合会随季节变化，区域划分，潮流因素等不同而改变</a:t>
            </a:r>
            <a:r>
              <a:rPr sz="4400" spc="-20">
                <a:latin typeface="宋体"/>
                <a:cs typeface="宋体"/>
              </a:rPr>
              <a:t>比例。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u="none" spc="-285"/>
              <a:t>货 品组合</a:t>
            </a:r>
            <a:endParaRPr sz="5400"/>
          </a:p>
        </p:txBody>
      </p:sp>
      <p:sp>
        <p:nvSpPr>
          <p:cNvPr id="4" name="object 4"/>
          <p:cNvSpPr/>
          <p:nvPr/>
        </p:nvSpPr>
        <p:spPr>
          <a:xfrm>
            <a:off x="2819400" y="1828800"/>
            <a:ext cx="3352800" cy="0"/>
          </a:xfrm>
          <a:custGeom>
            <a:rect l="l" t="t" r="r" b="b"/>
            <a:pathLst>
              <a:path w="3352800">
                <a:moveTo>
                  <a:pt x="0" y="0"/>
                </a:moveTo>
                <a:lnTo>
                  <a:pt x="3352800" y="0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048000" y="5200650"/>
            <a:ext cx="3733800" cy="114300"/>
          </a:xfrm>
          <a:custGeom>
            <a:rect l="l" t="t" r="r" b="b"/>
            <a:pathLst>
              <a:path w="3733800" h="114300">
                <a:moveTo>
                  <a:pt x="3619499" y="0"/>
                </a:moveTo>
                <a:lnTo>
                  <a:pt x="3619499" y="114300"/>
                </a:lnTo>
                <a:lnTo>
                  <a:pt x="3695699" y="76200"/>
                </a:lnTo>
                <a:lnTo>
                  <a:pt x="3630940" y="76200"/>
                </a:lnTo>
                <a:lnTo>
                  <a:pt x="3630940" y="38100"/>
                </a:lnTo>
                <a:lnTo>
                  <a:pt x="3695699" y="38100"/>
                </a:lnTo>
                <a:lnTo>
                  <a:pt x="3619499" y="0"/>
                </a:lnTo>
                <a:close/>
              </a:path>
              <a:path w="3733800" h="114300">
                <a:moveTo>
                  <a:pt x="3619499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3619499" y="76200"/>
                </a:lnTo>
                <a:lnTo>
                  <a:pt x="3619499" y="38100"/>
                </a:lnTo>
                <a:close/>
              </a:path>
              <a:path w="3733800" h="114300">
                <a:moveTo>
                  <a:pt x="3695699" y="38100"/>
                </a:moveTo>
                <a:lnTo>
                  <a:pt x="3630940" y="38100"/>
                </a:lnTo>
                <a:lnTo>
                  <a:pt x="3630940" y="76200"/>
                </a:lnTo>
                <a:lnTo>
                  <a:pt x="3695699" y="76200"/>
                </a:lnTo>
                <a:lnTo>
                  <a:pt x="3733800" y="57150"/>
                </a:lnTo>
                <a:lnTo>
                  <a:pt x="3695699" y="381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334250" y="2743200"/>
            <a:ext cx="114300" cy="1600200"/>
          </a:xfrm>
          <a:custGeom>
            <a:rect l="l" t="t" r="r" b="b"/>
            <a:pathLst>
              <a:path w="114300" h="1600200">
                <a:moveTo>
                  <a:pt x="38100" y="1497330"/>
                </a:moveTo>
                <a:lnTo>
                  <a:pt x="76200" y="1497330"/>
                </a:lnTo>
                <a:lnTo>
                  <a:pt x="76200" y="0"/>
                </a:lnTo>
                <a:lnTo>
                  <a:pt x="38100" y="0"/>
                </a:lnTo>
                <a:lnTo>
                  <a:pt x="38100" y="1497330"/>
                </a:lnTo>
                <a:close/>
              </a:path>
              <a:path w="114300" h="1600200">
                <a:moveTo>
                  <a:pt x="57150" y="1600200"/>
                </a:moveTo>
                <a:lnTo>
                  <a:pt x="114300" y="1485899"/>
                </a:lnTo>
                <a:lnTo>
                  <a:pt x="76200" y="1485899"/>
                </a:lnTo>
                <a:lnTo>
                  <a:pt x="76200" y="1497330"/>
                </a:lnTo>
                <a:lnTo>
                  <a:pt x="5715" y="1497330"/>
                </a:lnTo>
                <a:lnTo>
                  <a:pt x="57150" y="1600200"/>
                </a:lnTo>
                <a:close/>
              </a:path>
              <a:path w="114300" h="1600200">
                <a:moveTo>
                  <a:pt x="5715" y="1497330"/>
                </a:moveTo>
                <a:lnTo>
                  <a:pt x="38100" y="1497330"/>
                </a:lnTo>
                <a:lnTo>
                  <a:pt x="38100" y="1485899"/>
                </a:lnTo>
                <a:lnTo>
                  <a:pt x="0" y="1485899"/>
                </a:lnTo>
                <a:lnTo>
                  <a:pt x="5715" y="149733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219200" y="1600200"/>
            <a:ext cx="6705600" cy="0"/>
          </a:xfrm>
          <a:custGeom>
            <a:rect l="l" t="t" r="r" b="b"/>
            <a:pathLst>
              <a:path w="6705600">
                <a:moveTo>
                  <a:pt x="0" y="0"/>
                </a:moveTo>
                <a:lnTo>
                  <a:pt x="6705600" y="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2890837" y="2662237"/>
          <a:ext cx="4200525" cy="2057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7400"/>
                <a:gridCol w="2133600"/>
              </a:tblGrid>
              <a:tr h="914400"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1645"/>
                        </a:spcBef>
                      </a:pPr>
                      <a:r>
                        <a:rPr sz="2800">
                          <a:latin typeface="宋体"/>
                          <a:cs typeface="宋体"/>
                        </a:rPr>
                        <a:t>低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20891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vert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3100">
                        <a:latin typeface="Times New Roman"/>
                        <a:cs typeface="Times New Roman"/>
                      </a:endParaRPr>
                    </a:p>
                    <a:p>
                      <a:pPr marL="274320">
                        <a:lnSpc>
                          <a:spcPct val="100000"/>
                        </a:lnSpc>
                      </a:pPr>
                      <a:r>
                        <a:rPr sz="2800">
                          <a:latin typeface="宋体"/>
                          <a:cs typeface="宋体"/>
                        </a:rPr>
                        <a:t>中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0" marB="0" vert="vert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450">
                        <a:latin typeface="Times New Roman"/>
                        <a:cs typeface="Times New Roman"/>
                      </a:endParaRPr>
                    </a:p>
                    <a:p>
                      <a:pPr marL="5080" algn="ctr">
                        <a:lnSpc>
                          <a:spcPct val="100000"/>
                        </a:lnSpc>
                      </a:pPr>
                      <a:r>
                        <a:rPr sz="2800">
                          <a:latin typeface="宋体"/>
                          <a:cs typeface="宋体"/>
                        </a:rPr>
                        <a:t>中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381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24840">
                        <a:lnSpc>
                          <a:spcPct val="100000"/>
                        </a:lnSpc>
                        <a:spcBef>
                          <a:spcPts val="2245"/>
                        </a:spcBef>
                      </a:pPr>
                      <a:r>
                        <a:rPr sz="2800" spc="-25">
                          <a:latin typeface="宋体"/>
                          <a:cs typeface="宋体"/>
                        </a:rPr>
                        <a:t>极高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28511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1450339" y="966152"/>
            <a:ext cx="5267960" cy="4940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8806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各类货品颜色选择风险图例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850">
              <a:latin typeface="宋体"/>
              <a:cs typeface="宋体"/>
            </a:endParaRPr>
          </a:p>
          <a:p>
            <a:pPr marL="1993900">
              <a:lnSpc>
                <a:spcPct val="100000"/>
              </a:lnSpc>
              <a:tabLst>
                <a:tab pos="4203065"/>
              </a:tabLst>
            </a:pPr>
            <a:r>
              <a:rPr sz="2800">
                <a:latin typeface="宋体"/>
                <a:cs typeface="宋体"/>
              </a:rPr>
              <a:t>主</a:t>
            </a:r>
            <a:r>
              <a:rPr sz="2800" spc="-50">
                <a:latin typeface="宋体"/>
                <a:cs typeface="宋体"/>
              </a:rPr>
              <a:t>款</a:t>
            </a:r>
            <a:r>
              <a:rPr sz="2800">
                <a:latin typeface="宋体"/>
                <a:cs typeface="宋体"/>
              </a:rPr>
              <a:t>	副</a:t>
            </a:r>
            <a:r>
              <a:rPr sz="2800" spc="-50">
                <a:latin typeface="宋体"/>
                <a:cs typeface="宋体"/>
              </a:rPr>
              <a:t>款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9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spc="-25">
                <a:latin typeface="宋体"/>
                <a:cs typeface="宋体"/>
              </a:rPr>
              <a:t>主色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spc="-25">
                <a:latin typeface="宋体"/>
                <a:cs typeface="宋体"/>
              </a:rPr>
              <a:t>副色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800">
              <a:latin typeface="宋体"/>
              <a:cs typeface="宋体"/>
            </a:endParaRPr>
          </a:p>
          <a:p>
            <a:pPr marL="650240" algn="ctr">
              <a:lnSpc>
                <a:spcPct val="100000"/>
              </a:lnSpc>
              <a:spcBef>
                <a:spcPts val="2050"/>
              </a:spcBef>
            </a:pPr>
            <a:r>
              <a:rPr sz="2800" spc="-25">
                <a:latin typeface="宋体"/>
                <a:cs typeface="宋体"/>
              </a:rPr>
              <a:t>风险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61140" y="3004819"/>
            <a:ext cx="381000" cy="7366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000"/>
              </a:lnSpc>
            </a:pPr>
            <a:r>
              <a:rPr sz="2800" spc="-25">
                <a:latin typeface="宋体"/>
                <a:cs typeface="宋体"/>
              </a:rPr>
              <a:t>风险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71900" y="16605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u="none" spc="-15"/>
              <a:t>货品比例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374140" y="652924"/>
            <a:ext cx="2400300" cy="120078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40"/>
              </a:spcBef>
              <a:buSzPct val="101250"/>
              <a:buFont typeface="Times New Roman"/>
              <a:buChar char="•"/>
              <a:tabLst>
                <a:tab pos="355600"/>
              </a:tabLst>
            </a:pPr>
            <a:r>
              <a:rPr sz="4000" spc="-15">
                <a:latin typeface="宋体"/>
                <a:cs typeface="宋体"/>
              </a:rPr>
              <a:t>季节比例</a:t>
            </a:r>
            <a:endParaRPr sz="4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2800">
                <a:latin typeface="宋体"/>
                <a:cs typeface="宋体"/>
              </a:rPr>
              <a:t>华北区</a:t>
            </a:r>
            <a:r>
              <a:rPr sz="2800">
                <a:latin typeface="Times New Roman"/>
                <a:cs typeface="Times New Roman"/>
              </a:rPr>
              <a:t>1</a:t>
            </a:r>
            <a:r>
              <a:rPr sz="2800" spc="-50">
                <a:latin typeface="宋体"/>
                <a:cs typeface="宋体"/>
              </a:rPr>
              <a:t>月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74140" y="3449790"/>
            <a:ext cx="1625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华北区</a:t>
            </a:r>
            <a:r>
              <a:rPr sz="2800">
                <a:latin typeface="Times New Roman"/>
                <a:cs typeface="Times New Roman"/>
              </a:rPr>
              <a:t>5</a:t>
            </a:r>
            <a:r>
              <a:rPr sz="2800" spc="-50">
                <a:latin typeface="宋体"/>
                <a:cs typeface="宋体"/>
              </a:rPr>
              <a:t>月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600" y="228600"/>
            <a:ext cx="8534400" cy="6629400"/>
            <a:chOff x="609600" y="228600"/>
            <a:chExt cx="8534400" cy="6629400"/>
          </a:xfrm>
        </p:grpSpPr>
        <p:sp>
          <p:nvSpPr>
            <p:cNvPr id="6" name="object 6"/>
            <p:cNvSpPr/>
            <p:nvPr/>
          </p:nvSpPr>
          <p:spPr>
            <a:xfrm>
              <a:off x="3200400" y="685800"/>
              <a:ext cx="2667000" cy="0"/>
            </a:xfrm>
            <a:custGeom>
              <a:rect l="l" t="t" r="r" b="b"/>
              <a:pathLst>
                <a:path w="2667000">
                  <a:moveTo>
                    <a:pt x="0" y="0"/>
                  </a:moveTo>
                  <a:lnTo>
                    <a:pt x="266700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09600" y="228600"/>
              <a:ext cx="8534400" cy="662940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228441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latin typeface="宋体"/>
                <a:cs typeface="宋体"/>
              </a:rPr>
              <a:t>区域比例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83540" y="706590"/>
            <a:ext cx="1625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哈尔滨</a:t>
            </a:r>
            <a:r>
              <a:rPr sz="2800">
                <a:latin typeface="Times New Roman"/>
                <a:cs typeface="Times New Roman"/>
              </a:rPr>
              <a:t>9</a:t>
            </a:r>
            <a:r>
              <a:rPr sz="2800" spc="-50">
                <a:latin typeface="宋体"/>
                <a:cs typeface="宋体"/>
              </a:rPr>
              <a:t>月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540" y="3266910"/>
            <a:ext cx="1270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天津</a:t>
            </a:r>
            <a:r>
              <a:rPr sz="2800">
                <a:latin typeface="Times New Roman"/>
                <a:cs typeface="Times New Roman"/>
              </a:rPr>
              <a:t>9</a:t>
            </a:r>
            <a:r>
              <a:rPr sz="2800" spc="-50">
                <a:latin typeface="宋体"/>
                <a:cs typeface="宋体"/>
              </a:rPr>
              <a:t>月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2362200" y="0"/>
            <a:ext cx="67818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82900" y="778351"/>
            <a:ext cx="2768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u="none" spc="-15"/>
              <a:t>货品订购</a:t>
            </a:r>
            <a:endParaRPr sz="5400"/>
          </a:p>
        </p:txBody>
      </p:sp>
      <p:sp>
        <p:nvSpPr>
          <p:cNvPr id="3" name="object 3"/>
          <p:cNvSpPr/>
          <p:nvPr/>
        </p:nvSpPr>
        <p:spPr>
          <a:xfrm>
            <a:off x="2438400" y="1447800"/>
            <a:ext cx="3810000" cy="0"/>
          </a:xfrm>
          <a:custGeom>
            <a:rect l="l" t="t" r="r" b="b"/>
            <a:pathLst>
              <a:path w="3810000">
                <a:moveTo>
                  <a:pt x="0" y="0"/>
                </a:moveTo>
                <a:lnTo>
                  <a:pt x="3810000" y="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337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60"/>
              </a:spcBef>
            </a:pPr>
            <a:r>
              <a:rPr/>
              <a:t>资讯式采购</a:t>
            </a:r>
            <a:r>
              <a:rPr sz="4400" spc="-50"/>
              <a:t>：</a:t>
            </a:r>
            <a:endParaRPr sz="4400"/>
          </a:p>
          <a:p>
            <a:pPr marL="12700">
              <a:lnSpc>
                <a:spcPct val="100000"/>
              </a:lnSpc>
              <a:spcBef>
                <a:spcPts val="1630"/>
              </a:spcBef>
            </a:pPr>
            <a:r>
              <a:rPr sz="2800" spc="-10"/>
              <a:t>分析销售记录</a:t>
            </a:r>
            <a:endParaRPr sz="2800"/>
          </a:p>
          <a:p>
            <a:pPr marL="12700" marR="259715">
              <a:lnSpc>
                <a:spcPct val="150000"/>
              </a:lnSpc>
            </a:pPr>
            <a:r>
              <a:rPr sz="2800" spc="-10"/>
              <a:t>预估销售及生产量订立采购预算</a:t>
            </a:r>
            <a:endParaRPr sz="2800"/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spc="-15"/>
              <a:t>天气报告</a:t>
            </a:r>
            <a:endParaRPr sz="2800"/>
          </a:p>
        </p:txBody>
      </p:sp>
      <p:sp>
        <p:nvSpPr>
          <p:cNvPr id="5" name="object 5"/>
          <p:cNvSpPr txBox="1"/>
          <p:nvPr/>
        </p:nvSpPr>
        <p:spPr>
          <a:xfrm>
            <a:off x="4879340" y="1858781"/>
            <a:ext cx="3124200" cy="3575685"/>
          </a:xfrm>
          <a:prstGeom prst="rect">
            <a:avLst/>
          </a:prstGeom>
        </p:spPr>
        <p:txBody>
          <a:bodyPr vert="horz" wrap="square" lIns="0" tIns="337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60"/>
              </a:spcBef>
            </a:pPr>
            <a:r>
              <a:rPr sz="4000">
                <a:latin typeface="宋体"/>
                <a:cs typeface="宋体"/>
              </a:rPr>
              <a:t>创意式采购</a:t>
            </a:r>
            <a:r>
              <a:rPr sz="4400" spc="-50">
                <a:latin typeface="宋体"/>
                <a:cs typeface="宋体"/>
              </a:rPr>
              <a:t>：</a:t>
            </a:r>
            <a:endParaRPr sz="4400">
              <a:latin typeface="宋体"/>
              <a:cs typeface="宋体"/>
            </a:endParaRPr>
          </a:p>
          <a:p>
            <a:pPr marL="12700" marR="259715">
              <a:lnSpc>
                <a:spcPts val="5040"/>
              </a:lnSpc>
              <a:spcBef>
                <a:spcPts val="200"/>
              </a:spcBef>
            </a:pPr>
            <a:r>
              <a:rPr sz="2800" spc="-10">
                <a:latin typeface="宋体"/>
                <a:cs typeface="宋体"/>
              </a:rPr>
              <a:t>从潮流中获得资料新的陈列展示方法多利用潮流款式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10">
                <a:latin typeface="宋体"/>
                <a:cs typeface="宋体"/>
              </a:rPr>
              <a:t>改变历史销售记录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31339" y="511651"/>
            <a:ext cx="41402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u="none" spc="-10"/>
              <a:t>货品订购公式</a:t>
            </a:r>
            <a:endParaRPr sz="5400"/>
          </a:p>
        </p:txBody>
      </p:sp>
      <p:sp>
        <p:nvSpPr>
          <p:cNvPr id="3" name="object 3"/>
          <p:cNvSpPr txBox="1"/>
          <p:nvPr/>
        </p:nvSpPr>
        <p:spPr>
          <a:xfrm>
            <a:off x="383539" y="1685834"/>
            <a:ext cx="7790180" cy="4121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>
              <a:lnSpc>
                <a:spcPct val="100000"/>
              </a:lnSpc>
              <a:spcBef>
                <a:spcPts val="100"/>
              </a:spcBef>
            </a:pPr>
            <a:r>
              <a:rPr sz="5400" b="1" spc="-10">
                <a:latin typeface="Times New Roman"/>
                <a:cs typeface="Times New Roman"/>
              </a:rPr>
              <a:t>A+(B*C)</a:t>
            </a:r>
            <a:endParaRPr sz="5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595"/>
              </a:spcBef>
            </a:pPr>
            <a:r>
              <a:rPr sz="3200" spc="-10">
                <a:latin typeface="Times New Roman"/>
                <a:cs typeface="Times New Roman"/>
              </a:rPr>
              <a:t>A=</a:t>
            </a:r>
            <a:r>
              <a:rPr sz="3200" spc="-15">
                <a:latin typeface="宋体"/>
                <a:cs typeface="宋体"/>
              </a:rPr>
              <a:t>铺场货品</a:t>
            </a:r>
            <a:endParaRPr sz="3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175"/>
              </a:spcBef>
            </a:pPr>
            <a:r>
              <a:rPr sz="2800" spc="-10">
                <a:latin typeface="Times New Roman"/>
                <a:cs typeface="Times New Roman"/>
              </a:rPr>
              <a:t>B=</a:t>
            </a:r>
            <a:r>
              <a:rPr sz="2800" spc="-10">
                <a:latin typeface="宋体"/>
                <a:cs typeface="宋体"/>
              </a:rPr>
              <a:t>预估日均销售数量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040"/>
              </a:spcBef>
            </a:pPr>
            <a:r>
              <a:rPr sz="2800" spc="-10">
                <a:latin typeface="Times New Roman"/>
                <a:cs typeface="Times New Roman"/>
              </a:rPr>
              <a:t>C=</a:t>
            </a:r>
            <a:r>
              <a:rPr sz="2800">
                <a:latin typeface="宋体"/>
                <a:cs typeface="宋体"/>
              </a:rPr>
              <a:t>周转天数（</a:t>
            </a:r>
            <a:r>
              <a:rPr sz="2800">
                <a:latin typeface="Times New Roman"/>
                <a:cs typeface="Times New Roman"/>
              </a:rPr>
              <a:t>2</a:t>
            </a:r>
            <a:r>
              <a:rPr sz="2800">
                <a:latin typeface="宋体"/>
                <a:cs typeface="宋体"/>
              </a:rPr>
              <a:t>个补货周期</a:t>
            </a:r>
            <a:r>
              <a:rPr sz="2800" spc="-10">
                <a:latin typeface="Times New Roman"/>
                <a:cs typeface="Times New Roman"/>
              </a:rPr>
              <a:t>+1</a:t>
            </a:r>
            <a:r>
              <a:rPr sz="2800">
                <a:latin typeface="宋体"/>
                <a:cs typeface="宋体"/>
              </a:rPr>
              <a:t>个运输期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>
                <a:latin typeface="宋体"/>
                <a:cs typeface="宋体"/>
              </a:rPr>
              <a:t>注意：仓库货品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 spc="-10">
                <a:latin typeface="Times New Roman"/>
                <a:cs typeface="Times New Roman"/>
              </a:rPr>
              <a:t>B*C</a:t>
            </a:r>
            <a:r>
              <a:rPr sz="2800" spc="-10">
                <a:latin typeface="宋体"/>
                <a:cs typeface="宋体"/>
              </a:rPr>
              <a:t>）</a:t>
            </a:r>
            <a:r>
              <a:rPr sz="2800" spc="-5">
                <a:latin typeface="宋体"/>
                <a:cs typeface="宋体"/>
              </a:rPr>
              <a:t>要留意预留节假日的升幅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905000" y="1447800"/>
            <a:ext cx="4114800" cy="0"/>
          </a:xfrm>
          <a:custGeom>
            <a:rect l="l" t="t" r="r" b="b"/>
            <a:pathLst>
              <a:path w="4114800">
                <a:moveTo>
                  <a:pt x="0" y="0"/>
                </a:moveTo>
                <a:lnTo>
                  <a:pt x="4114800" y="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https://d.book118.com/285024042241011033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宋体</vt:lpstr>
      <vt:lpstr>Times New Roman</vt:lpstr>
      <vt:lpstr>Office Theme</vt:lpstr>
      <vt:lpstr>PowerPoint Presentation</vt:lpstr>
      <vt:lpstr>PowerPoint Presentation</vt:lpstr>
      <vt:lpstr>课 程目的</vt:lpstr>
      <vt:lpstr>课 程大纲</vt:lpstr>
      <vt:lpstr>PowerPoint Presentation</vt:lpstr>
      <vt:lpstr>货 品分类演变过程：ITEM</vt:lpstr>
      <vt:lpstr>货 品组合</vt:lpstr>
      <vt:lpstr>PowerPoint Presentation</vt:lpstr>
      <vt:lpstr>货品比例</vt:lpstr>
      <vt:lpstr>PowerPoint Presentation</vt:lpstr>
      <vt:lpstr>货品订购</vt:lpstr>
      <vt:lpstr>货品订购公式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2024-08-28T21:38:52.927</cp:lastPrinted>
  <dcterms:created xsi:type="dcterms:W3CDTF">2024-08-28T13:38:52Z</dcterms:created>
  <dcterms:modified xsi:type="dcterms:W3CDTF">2024-08-28T13:38:54Z</dcterms:modified>
</cp:coreProperties>
</file>