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0" r:id="rId47"/>
  </p:sldIdLst>
  <p:sldSz cx="9144000" cy="6858000"/>
  <p:notesSz cx="6858000" cy="9144000"/>
  <p:custDataLst>
    <p:tags r:id="rId4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tags" Target="tags/tag3.xml" /><Relationship Id="rId49" Type="http://schemas.openxmlformats.org/officeDocument/2006/relationships/presProps" Target="presProps.xml" /><Relationship Id="rId5" Type="http://schemas.openxmlformats.org/officeDocument/2006/relationships/slide" Target="slides/slide3.xml" /><Relationship Id="rId50" Type="http://schemas.openxmlformats.org/officeDocument/2006/relationships/viewProps" Target="viewProps.xml" /><Relationship Id="rId51" Type="http://schemas.openxmlformats.org/officeDocument/2006/relationships/theme" Target="theme/theme1.xml" /><Relationship Id="rId52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Relationship Id="rId10" Type="http://schemas.openxmlformats.org/officeDocument/2006/relationships/image" Target="../media/image16.emf" /><Relationship Id="rId2" Type="http://schemas.openxmlformats.org/officeDocument/2006/relationships/image" Target="../media/image8.emf" /><Relationship Id="rId3" Type="http://schemas.openxmlformats.org/officeDocument/2006/relationships/image" Target="../media/image9.emf" /><Relationship Id="rId4" Type="http://schemas.openxmlformats.org/officeDocument/2006/relationships/image" Target="../media/image10.emf" /><Relationship Id="rId5" Type="http://schemas.openxmlformats.org/officeDocument/2006/relationships/image" Target="../media/image11.emf" /><Relationship Id="rId6" Type="http://schemas.openxmlformats.org/officeDocument/2006/relationships/image" Target="../media/image12.emf" /><Relationship Id="rId7" Type="http://schemas.openxmlformats.org/officeDocument/2006/relationships/image" Target="../media/image13.emf" /><Relationship Id="rId8" Type="http://schemas.openxmlformats.org/officeDocument/2006/relationships/image" Target="../media/image14.emf" /><Relationship Id="rId9" Type="http://schemas.openxmlformats.org/officeDocument/2006/relationships/image" Target="../media/image15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emf" /><Relationship Id="rId2" Type="http://schemas.openxmlformats.org/officeDocument/2006/relationships/image" Target="../media/image18.emf" /><Relationship Id="rId3" Type="http://schemas.openxmlformats.org/officeDocument/2006/relationships/image" Target="../media/image19.emf" /><Relationship Id="rId4" Type="http://schemas.openxmlformats.org/officeDocument/2006/relationships/image" Target="../media/image20.emf" /><Relationship Id="rId5" Type="http://schemas.openxmlformats.org/officeDocument/2006/relationships/image" Target="../media/image21.emf" /><Relationship Id="rId6" Type="http://schemas.openxmlformats.org/officeDocument/2006/relationships/image" Target="../media/image22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emf" /><Relationship Id="rId2" Type="http://schemas.openxmlformats.org/officeDocument/2006/relationships/image" Target="../media/image24.emf" /><Relationship Id="rId3" Type="http://schemas.openxmlformats.org/officeDocument/2006/relationships/image" Target="../media/image25.emf" /><Relationship Id="rId4" Type="http://schemas.openxmlformats.org/officeDocument/2006/relationships/image" Target="../media/image26.emf" /><Relationship Id="rId5" Type="http://schemas.openxmlformats.org/officeDocument/2006/relationships/image" Target="../media/image27.emf" /><Relationship Id="rId6" Type="http://schemas.openxmlformats.org/officeDocument/2006/relationships/image" Target="../media/image28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9.emf" /><Relationship Id="rId2" Type="http://schemas.openxmlformats.org/officeDocument/2006/relationships/image" Target="../media/image30.emf" /><Relationship Id="rId3" Type="http://schemas.openxmlformats.org/officeDocument/2006/relationships/image" Target="../media/image31.emf" /><Relationship Id="rId4" Type="http://schemas.openxmlformats.org/officeDocument/2006/relationships/image" Target="../media/image32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3.emf" /><Relationship Id="rId2" Type="http://schemas.openxmlformats.org/officeDocument/2006/relationships/image" Target="../media/image34.emf" /><Relationship Id="rId3" Type="http://schemas.openxmlformats.org/officeDocument/2006/relationships/image" Target="../media/image35.emf" /><Relationship Id="rId4" Type="http://schemas.openxmlformats.org/officeDocument/2006/relationships/image" Target="../media/image36.emf" /><Relationship Id="rId5" Type="http://schemas.openxmlformats.org/officeDocument/2006/relationships/image" Target="../media/image37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8.emf" /><Relationship Id="rId2" Type="http://schemas.openxmlformats.org/officeDocument/2006/relationships/image" Target="../media/image39.emf" /><Relationship Id="rId3" Type="http://schemas.openxmlformats.org/officeDocument/2006/relationships/image" Target="../media/image40.emf" /><Relationship Id="rId4" Type="http://schemas.openxmlformats.org/officeDocument/2006/relationships/image" Target="../media/image41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2.emf" /><Relationship Id="rId2" Type="http://schemas.openxmlformats.org/officeDocument/2006/relationships/image" Target="../media/image43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4.emf" /><Relationship Id="rId2" Type="http://schemas.openxmlformats.org/officeDocument/2006/relationships/image" Target="../media/image45.emf" /><Relationship Id="rId3" Type="http://schemas.openxmlformats.org/officeDocument/2006/relationships/image" Target="../media/image46.emf" /><Relationship Id="rId4" Type="http://schemas.openxmlformats.org/officeDocument/2006/relationships/image" Target="../media/image47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8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9.emf" /><Relationship Id="rId2" Type="http://schemas.openxmlformats.org/officeDocument/2006/relationships/image" Target="../media/image50.emf" /><Relationship Id="rId3" Type="http://schemas.openxmlformats.org/officeDocument/2006/relationships/image" Target="../media/image51.emf" /><Relationship Id="rId4" Type="http://schemas.openxmlformats.org/officeDocument/2006/relationships/image" Target="../media/image52.emf" /><Relationship Id="rId5" Type="http://schemas.openxmlformats.org/officeDocument/2006/relationships/image" Target="../media/image53.emf" /><Relationship Id="rId6" Type="http://schemas.openxmlformats.org/officeDocument/2006/relationships/image" Target="../media/image54.emf" /><Relationship Id="rId7" Type="http://schemas.openxmlformats.org/officeDocument/2006/relationships/image" Target="../media/image55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6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7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8.e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9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E2B17-67BC-468C-B5BF-1768ED557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2485A-164F-4AEE-A6FB-F0448E65D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795F8-D8BC-45A0-83AD-815C6887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2D9DA-59ED-4937-AEDE-0ED7A3055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F5A63-6C88-40AB-8A8D-29686170A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DF0B6E-0033-422F-BAAC-CBBD7E5C6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7DE73-5F39-4692-9E42-C916E470D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B5E36-F258-4781-AED9-AD2CC9A8F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4BFC8-5350-4A47-9E28-F099CC1EE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851DF-6575-44D1-87B5-7181F270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D2B21-1CEF-46A1-B584-E52BDB149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8.xml" TargetMode="Internal" /><Relationship Id="rId3" Type="http://schemas.openxmlformats.org/officeDocument/2006/relationships/slide" Target="slide1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audio111111.wav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1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audio111111.wav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6.bin" TargetMode="Internal" /><Relationship Id="rId11" Type="http://schemas.openxmlformats.org/officeDocument/2006/relationships/image" Target="../media/image11.emf" /><Relationship Id="rId12" Type="http://schemas.openxmlformats.org/officeDocument/2006/relationships/oleObject" Target="../embeddings/oleObject7.bin" TargetMode="Internal" /><Relationship Id="rId13" Type="http://schemas.openxmlformats.org/officeDocument/2006/relationships/image" Target="../media/image12.emf" /><Relationship Id="rId14" Type="http://schemas.openxmlformats.org/officeDocument/2006/relationships/oleObject" Target="../embeddings/oleObject8.bin" TargetMode="Internal" /><Relationship Id="rId15" Type="http://schemas.openxmlformats.org/officeDocument/2006/relationships/image" Target="../media/image13.emf" /><Relationship Id="rId16" Type="http://schemas.openxmlformats.org/officeDocument/2006/relationships/oleObject" Target="../embeddings/oleObject9.bin" TargetMode="Internal" /><Relationship Id="rId17" Type="http://schemas.openxmlformats.org/officeDocument/2006/relationships/image" Target="../media/image14.emf" /><Relationship Id="rId18" Type="http://schemas.openxmlformats.org/officeDocument/2006/relationships/oleObject" Target="../embeddings/oleObject10.bin" TargetMode="Internal" /><Relationship Id="rId19" Type="http://schemas.openxmlformats.org/officeDocument/2006/relationships/image" Target="../media/image15.emf" /><Relationship Id="rId2" Type="http://schemas.openxmlformats.org/officeDocument/2006/relationships/oleObject" Target="../embeddings/oleObject2.bin" TargetMode="Internal" /><Relationship Id="rId20" Type="http://schemas.openxmlformats.org/officeDocument/2006/relationships/oleObject" Target="../embeddings/oleObject11.bin" TargetMode="Internal" /><Relationship Id="rId21" Type="http://schemas.openxmlformats.org/officeDocument/2006/relationships/image" Target="../media/image16.emf" /><Relationship Id="rId22" Type="http://schemas.openxmlformats.org/officeDocument/2006/relationships/vmlDrawing" Target="../drawings/vmlDrawing2.vml" /><Relationship Id="rId3" Type="http://schemas.openxmlformats.org/officeDocument/2006/relationships/image" Target="../media/image7.emf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8.emf" /><Relationship Id="rId6" Type="http://schemas.openxmlformats.org/officeDocument/2006/relationships/oleObject" Target="../embeddings/oleObject4.bin" TargetMode="Internal" /><Relationship Id="rId7" Type="http://schemas.openxmlformats.org/officeDocument/2006/relationships/image" Target="../media/image9.emf" /><Relationship Id="rId8" Type="http://schemas.openxmlformats.org/officeDocument/2006/relationships/oleObject" Target="../embeddings/oleObject5.bin" TargetMode="Internal" /><Relationship Id="rId9" Type="http://schemas.openxmlformats.org/officeDocument/2006/relationships/image" Target="../media/image10.emf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16.bin" TargetMode="Internal" /><Relationship Id="rId11" Type="http://schemas.openxmlformats.org/officeDocument/2006/relationships/image" Target="../media/image21.emf" /><Relationship Id="rId12" Type="http://schemas.openxmlformats.org/officeDocument/2006/relationships/oleObject" Target="../embeddings/oleObject17.bin" TargetMode="Internal" /><Relationship Id="rId13" Type="http://schemas.openxmlformats.org/officeDocument/2006/relationships/image" Target="../media/image22.emf" /><Relationship Id="rId14" Type="http://schemas.openxmlformats.org/officeDocument/2006/relationships/vmlDrawing" Target="../drawings/vmlDrawing3.vml" /><Relationship Id="rId2" Type="http://schemas.openxmlformats.org/officeDocument/2006/relationships/oleObject" Target="../embeddings/oleObject12.bin" TargetMode="Internal" /><Relationship Id="rId3" Type="http://schemas.openxmlformats.org/officeDocument/2006/relationships/image" Target="../media/image17.emf" /><Relationship Id="rId4" Type="http://schemas.openxmlformats.org/officeDocument/2006/relationships/oleObject" Target="../embeddings/oleObject13.bin" TargetMode="Internal" /><Relationship Id="rId5" Type="http://schemas.openxmlformats.org/officeDocument/2006/relationships/image" Target="../media/image18.emf" /><Relationship Id="rId6" Type="http://schemas.openxmlformats.org/officeDocument/2006/relationships/oleObject" Target="../embeddings/oleObject14.bin" TargetMode="Internal" /><Relationship Id="rId7" Type="http://schemas.openxmlformats.org/officeDocument/2006/relationships/image" Target="../media/image19.emf" /><Relationship Id="rId8" Type="http://schemas.openxmlformats.org/officeDocument/2006/relationships/oleObject" Target="../embeddings/oleObject15.bin" TargetMode="Internal" /><Relationship Id="rId9" Type="http://schemas.openxmlformats.org/officeDocument/2006/relationships/image" Target="../media/image20.emf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22.bin" TargetMode="Internal" /><Relationship Id="rId11" Type="http://schemas.openxmlformats.org/officeDocument/2006/relationships/image" Target="../media/image27.emf" /><Relationship Id="rId12" Type="http://schemas.openxmlformats.org/officeDocument/2006/relationships/oleObject" Target="../embeddings/oleObject23.bin" TargetMode="Internal" /><Relationship Id="rId13" Type="http://schemas.openxmlformats.org/officeDocument/2006/relationships/image" Target="../media/image28.emf" /><Relationship Id="rId14" Type="http://schemas.openxmlformats.org/officeDocument/2006/relationships/vmlDrawing" Target="../drawings/vmlDrawing4.vml" /><Relationship Id="rId2" Type="http://schemas.openxmlformats.org/officeDocument/2006/relationships/oleObject" Target="../embeddings/oleObject18.bin" TargetMode="Internal" /><Relationship Id="rId3" Type="http://schemas.openxmlformats.org/officeDocument/2006/relationships/image" Target="../media/image23.emf" /><Relationship Id="rId4" Type="http://schemas.openxmlformats.org/officeDocument/2006/relationships/oleObject" Target="../embeddings/oleObject19.bin" TargetMode="Internal" /><Relationship Id="rId5" Type="http://schemas.openxmlformats.org/officeDocument/2006/relationships/image" Target="../media/image24.emf" /><Relationship Id="rId6" Type="http://schemas.openxmlformats.org/officeDocument/2006/relationships/oleObject" Target="../embeddings/oleObject20.bin" TargetMode="Internal" /><Relationship Id="rId7" Type="http://schemas.openxmlformats.org/officeDocument/2006/relationships/image" Target="../media/image25.emf" /><Relationship Id="rId8" Type="http://schemas.openxmlformats.org/officeDocument/2006/relationships/oleObject" Target="../embeddings/oleObject21.bin" TargetMode="Internal" /><Relationship Id="rId9" Type="http://schemas.openxmlformats.org/officeDocument/2006/relationships/image" Target="../media/image26.emf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5.vml" /><Relationship Id="rId2" Type="http://schemas.openxmlformats.org/officeDocument/2006/relationships/oleObject" Target="../embeddings/oleObject24.bin" TargetMode="Internal" /><Relationship Id="rId3" Type="http://schemas.openxmlformats.org/officeDocument/2006/relationships/image" Target="../media/image29.emf" /><Relationship Id="rId4" Type="http://schemas.openxmlformats.org/officeDocument/2006/relationships/oleObject" Target="../embeddings/oleObject25.bin" TargetMode="Internal" /><Relationship Id="rId5" Type="http://schemas.openxmlformats.org/officeDocument/2006/relationships/image" Target="../media/image30.emf" /><Relationship Id="rId6" Type="http://schemas.openxmlformats.org/officeDocument/2006/relationships/oleObject" Target="../embeddings/oleObject26.bin" TargetMode="Internal" /><Relationship Id="rId7" Type="http://schemas.openxmlformats.org/officeDocument/2006/relationships/image" Target="../media/image31.emf" /><Relationship Id="rId8" Type="http://schemas.openxmlformats.org/officeDocument/2006/relationships/oleObject" Target="../embeddings/oleObject27.bin" TargetMode="Internal" /><Relationship Id="rId9" Type="http://schemas.openxmlformats.org/officeDocument/2006/relationships/image" Target="../media/image32.emf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32.bin" TargetMode="Internal" /><Relationship Id="rId11" Type="http://schemas.openxmlformats.org/officeDocument/2006/relationships/image" Target="../media/image37.emf" /><Relationship Id="rId12" Type="http://schemas.openxmlformats.org/officeDocument/2006/relationships/vmlDrawing" Target="../drawings/vmlDrawing6.vml" /><Relationship Id="rId2" Type="http://schemas.openxmlformats.org/officeDocument/2006/relationships/oleObject" Target="../embeddings/oleObject28.bin" TargetMode="Internal" /><Relationship Id="rId3" Type="http://schemas.openxmlformats.org/officeDocument/2006/relationships/image" Target="../media/image33.emf" /><Relationship Id="rId4" Type="http://schemas.openxmlformats.org/officeDocument/2006/relationships/oleObject" Target="../embeddings/oleObject29.bin" TargetMode="Internal" /><Relationship Id="rId5" Type="http://schemas.openxmlformats.org/officeDocument/2006/relationships/image" Target="../media/image34.emf" /><Relationship Id="rId6" Type="http://schemas.openxmlformats.org/officeDocument/2006/relationships/oleObject" Target="../embeddings/oleObject30.bin" TargetMode="Internal" /><Relationship Id="rId7" Type="http://schemas.openxmlformats.org/officeDocument/2006/relationships/image" Target="../media/image35.emf" /><Relationship Id="rId8" Type="http://schemas.openxmlformats.org/officeDocument/2006/relationships/oleObject" Target="../embeddings/oleObject31.bin" TargetMode="Internal" /><Relationship Id="rId9" Type="http://schemas.openxmlformats.org/officeDocument/2006/relationships/image" Target="../media/image36.emf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7.vml" /><Relationship Id="rId2" Type="http://schemas.openxmlformats.org/officeDocument/2006/relationships/oleObject" Target="../embeddings/oleObject33.bin" TargetMode="Internal" /><Relationship Id="rId3" Type="http://schemas.openxmlformats.org/officeDocument/2006/relationships/image" Target="../media/image38.emf" /><Relationship Id="rId4" Type="http://schemas.openxmlformats.org/officeDocument/2006/relationships/oleObject" Target="../embeddings/oleObject34.bin" TargetMode="Internal" /><Relationship Id="rId5" Type="http://schemas.openxmlformats.org/officeDocument/2006/relationships/image" Target="../media/image39.emf" /><Relationship Id="rId6" Type="http://schemas.openxmlformats.org/officeDocument/2006/relationships/oleObject" Target="../embeddings/oleObject35.bin" TargetMode="Internal" /><Relationship Id="rId7" Type="http://schemas.openxmlformats.org/officeDocument/2006/relationships/image" Target="../media/image40.emf" /><Relationship Id="rId8" Type="http://schemas.openxmlformats.org/officeDocument/2006/relationships/oleObject" Target="../embeddings/oleObject36.bin" TargetMode="Internal" /><Relationship Id="rId9" Type="http://schemas.openxmlformats.org/officeDocument/2006/relationships/image" Target="../media/image41.emf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37.bin" TargetMode="Internal" /><Relationship Id="rId3" Type="http://schemas.openxmlformats.org/officeDocument/2006/relationships/image" Target="../media/image42.emf" /><Relationship Id="rId4" Type="http://schemas.openxmlformats.org/officeDocument/2006/relationships/oleObject" Target="../embeddings/oleObject38.bin" TargetMode="Internal" /><Relationship Id="rId5" Type="http://schemas.openxmlformats.org/officeDocument/2006/relationships/image" Target="../media/image43.emf" /><Relationship Id="rId6" Type="http://schemas.openxmlformats.org/officeDocument/2006/relationships/vmlDrawing" Target="../drawings/vmlDrawing8.v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9.vml" /><Relationship Id="rId2" Type="http://schemas.openxmlformats.org/officeDocument/2006/relationships/oleObject" Target="../embeddings/oleObject39.bin" TargetMode="Internal" /><Relationship Id="rId3" Type="http://schemas.openxmlformats.org/officeDocument/2006/relationships/image" Target="../media/image44.emf" /><Relationship Id="rId4" Type="http://schemas.openxmlformats.org/officeDocument/2006/relationships/oleObject" Target="../embeddings/oleObject40.bin" TargetMode="Internal" /><Relationship Id="rId5" Type="http://schemas.openxmlformats.org/officeDocument/2006/relationships/image" Target="../media/image45.emf" /><Relationship Id="rId6" Type="http://schemas.openxmlformats.org/officeDocument/2006/relationships/oleObject" Target="../embeddings/oleObject41.bin" TargetMode="Internal" /><Relationship Id="rId7" Type="http://schemas.openxmlformats.org/officeDocument/2006/relationships/image" Target="../media/image46.emf" /><Relationship Id="rId8" Type="http://schemas.openxmlformats.org/officeDocument/2006/relationships/oleObject" Target="../embeddings/oleObject42.bin" TargetMode="Internal" /><Relationship Id="rId9" Type="http://schemas.openxmlformats.org/officeDocument/2006/relationships/image" Target="../media/image47.emf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43.bin" TargetMode="Internal" /><Relationship Id="rId3" Type="http://schemas.openxmlformats.org/officeDocument/2006/relationships/image" Target="../media/image48.emf" /><Relationship Id="rId4" Type="http://schemas.openxmlformats.org/officeDocument/2006/relationships/vmlDrawing" Target="../drawings/vmlDrawing10.v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48.bin" TargetMode="Internal" /><Relationship Id="rId11" Type="http://schemas.openxmlformats.org/officeDocument/2006/relationships/image" Target="../media/image53.emf" /><Relationship Id="rId12" Type="http://schemas.openxmlformats.org/officeDocument/2006/relationships/oleObject" Target="../embeddings/oleObject49.bin" TargetMode="Internal" /><Relationship Id="rId13" Type="http://schemas.openxmlformats.org/officeDocument/2006/relationships/image" Target="../media/image54.emf" /><Relationship Id="rId14" Type="http://schemas.openxmlformats.org/officeDocument/2006/relationships/oleObject" Target="../embeddings/oleObject50.bin" TargetMode="Internal" /><Relationship Id="rId15" Type="http://schemas.openxmlformats.org/officeDocument/2006/relationships/image" Target="../media/image55.emf" /><Relationship Id="rId16" Type="http://schemas.openxmlformats.org/officeDocument/2006/relationships/vmlDrawing" Target="../drawings/vmlDrawing11.vml" /><Relationship Id="rId2" Type="http://schemas.openxmlformats.org/officeDocument/2006/relationships/oleObject" Target="../embeddings/oleObject44.bin" TargetMode="Internal" /><Relationship Id="rId3" Type="http://schemas.openxmlformats.org/officeDocument/2006/relationships/image" Target="../media/image49.emf" /><Relationship Id="rId4" Type="http://schemas.openxmlformats.org/officeDocument/2006/relationships/oleObject" Target="../embeddings/oleObject45.bin" TargetMode="Internal" /><Relationship Id="rId5" Type="http://schemas.openxmlformats.org/officeDocument/2006/relationships/image" Target="../media/image50.emf" /><Relationship Id="rId6" Type="http://schemas.openxmlformats.org/officeDocument/2006/relationships/oleObject" Target="../embeddings/oleObject46.bin" TargetMode="Internal" /><Relationship Id="rId7" Type="http://schemas.openxmlformats.org/officeDocument/2006/relationships/image" Target="../media/image51.emf" /><Relationship Id="rId8" Type="http://schemas.openxmlformats.org/officeDocument/2006/relationships/oleObject" Target="../embeddings/oleObject47.bin" TargetMode="Internal" /><Relationship Id="rId9" Type="http://schemas.openxmlformats.org/officeDocument/2006/relationships/image" Target="../media/image52.emf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51.bin" TargetMode="Internal" /><Relationship Id="rId3" Type="http://schemas.openxmlformats.org/officeDocument/2006/relationships/image" Target="../media/image56.emf" /><Relationship Id="rId4" Type="http://schemas.openxmlformats.org/officeDocument/2006/relationships/vmlDrawing" Target="../drawings/vmlDrawing12.v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52.bin" TargetMode="Internal" /><Relationship Id="rId3" Type="http://schemas.openxmlformats.org/officeDocument/2006/relationships/image" Target="../media/image57.emf" /><Relationship Id="rId4" Type="http://schemas.openxmlformats.org/officeDocument/2006/relationships/vmlDrawing" Target="../drawings/vmlDrawing13.v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53.bin" TargetMode="Internal" /><Relationship Id="rId3" Type="http://schemas.openxmlformats.org/officeDocument/2006/relationships/image" Target="../media/image58.emf" /><Relationship Id="rId4" Type="http://schemas.openxmlformats.org/officeDocument/2006/relationships/vmlDrawing" Target="../drawings/vmlDrawing14.v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54.bin" TargetMode="Internal" /><Relationship Id="rId3" Type="http://schemas.openxmlformats.org/officeDocument/2006/relationships/image" Target="../media/image59.emf" /><Relationship Id="rId4" Type="http://schemas.openxmlformats.org/officeDocument/2006/relationships/vmlDrawing" Target="../drawings/vmlDrawing15.v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423320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9" name="Picture 3" title=""/>
          <p:cNvPicPr>
            <a:picLocks noChangeAspect="1"/>
          </p:cNvPicPr>
          <p:nvPr/>
        </p:nvPicPr>
        <p:blipFill>
          <a:blip r:embed="rId2">
            <a:lum bright="70001" contrast="-70000"/>
          </a:blip>
          <a:stretch>
            <a:fillRect/>
          </a:stretch>
        </p:blipFill>
        <p:spPr>
          <a:xfrm>
            <a:off x="457200" y="1752600"/>
            <a:ext cx="8229600" cy="3276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0" name="Text Box 7" title=""/>
          <p:cNvSpPr txBox="1"/>
          <p:nvPr/>
        </p:nvSpPr>
        <p:spPr>
          <a:xfrm>
            <a:off x="914400" y="2209800"/>
            <a:ext cx="3352800" cy="9144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5400">
              <a:solidFill>
                <a:srgbClr val="FF0066"/>
              </a:solidFill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  <p:sp>
        <p:nvSpPr>
          <p:cNvPr id="2051" name="WordArt 12" title=""/>
          <p:cNvSpPr>
            <a:spLocks noTextEdit="1"/>
          </p:cNvSpPr>
          <p:nvPr/>
        </p:nvSpPr>
        <p:spPr>
          <a:xfrm>
            <a:off x="279400" y="2908300"/>
            <a:ext cx="8301038" cy="1774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ln w="19050" cap="flat" cmpd="sng">
                  <a:solidFill>
                    <a:srgbClr val="99CCFF"/>
                  </a:solidFill>
                  <a:prstDash val="solid"/>
                  <a:miter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一、理解常见文言实词在文中的含义</a:t>
            </a:r>
            <a:endParaRPr lang="zh-CN" altLang="en-US" sz="3200" b="1">
              <a:ln w="19050" cap="flat" cmpd="sng">
                <a:solidFill>
                  <a:srgbClr val="99CCFF"/>
                </a:solidFill>
                <a:prstDash val="solid"/>
                <a:miter/>
                <a:headEnd type="none" w="med" len="med"/>
                <a:tailEnd type="none" w="med" len="med"/>
              </a:ln>
              <a:solidFill>
                <a:srgbClr val="FF0000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52" name="文本框 1" title=""/>
          <p:cNvSpPr txBox="1"/>
          <p:nvPr/>
        </p:nvSpPr>
        <p:spPr>
          <a:xfrm>
            <a:off x="1022350" y="1071563"/>
            <a:ext cx="8080375" cy="132238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000" b="1">
                <a:latin typeface="Times New Roman" panose="02020603050405020304" pitchFamily="18" charset="0"/>
                <a:ea typeface="隶书" panose="02010509060101010101" pitchFamily="49" charset="-122"/>
              </a:rPr>
              <a:t>文言文专题复习</a:t>
            </a:r>
            <a:endParaRPr lang="zh-CN" altLang="en-US" sz="80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2053" name="矩形 3074" title=""/>
          <p:cNvSpPr>
            <a:spLocks noTextEdit="1"/>
          </p:cNvSpPr>
          <p:nvPr/>
        </p:nvSpPr>
        <p:spPr>
          <a:xfrm>
            <a:off x="609600" y="228600"/>
            <a:ext cx="3540125" cy="6413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2700" cap="flat" cmpd="sng">
                  <a:solidFill>
                    <a:srgbClr val="EAEAEA"/>
                  </a:solidFill>
                  <a:prstDash val="solid"/>
                  <a:round/>
                  <a:headEnd type="none" w="med" len="med"/>
                  <a:tailEnd type="none" w="med" len="med"/>
                </a:ln>
                <a:gradFill rotWithShape="0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5000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备战2024年高考</a:t>
            </a:r>
            <a:endParaRPr lang="zh-CN" altLang="en-US" sz="3600" b="1">
              <a:ln w="12700" cap="flat" cmpd="sng">
                <a:solidFill>
                  <a:srgbClr val="EAEAEA"/>
                </a:solidFill>
                <a:prstDash val="solid"/>
                <a:round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5000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Rectangle 2" title=""/>
          <p:cNvSpPr/>
          <p:nvPr/>
        </p:nvSpPr>
        <p:spPr>
          <a:xfrm>
            <a:off x="250825" y="463550"/>
            <a:ext cx="8642350" cy="6264275"/>
          </a:xfrm>
          <a:prstGeom prst="rect">
            <a:avLst/>
          </a:prstGeom>
          <a:solidFill>
            <a:schemeClr val="bg1"/>
          </a:solidFill>
          <a:ln w="44450" cap="flat" cmpd="sng">
            <a:solidFill>
              <a:srgbClr val="80008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" name="Text Box 3" title=""/>
          <p:cNvSpPr txBox="1"/>
          <p:nvPr/>
        </p:nvSpPr>
        <p:spPr>
          <a:xfrm>
            <a:off x="288925" y="847725"/>
            <a:ext cx="8567738" cy="4557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3000"/>
              </a:lnSpc>
              <a:spcBef>
                <a:spcPct val="50000"/>
              </a:spcBef>
            </a:pPr>
            <a:r>
              <a:rPr lang="zh-CN" altLang="en-US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总体复习</a:t>
            </a:r>
            <a:r>
              <a:rPr lang="zh-CN" altLang="en-US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目标：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>
              <a:lnSpc>
                <a:spcPct val="93000"/>
              </a:lnSpc>
            </a:pPr>
            <a:r>
              <a:rPr lang="zh-CN" altLang="en-US" sz="4400" b="1"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   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1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、了解文言实词的</a:t>
            </a:r>
            <a:r>
              <a:rPr lang="zh-CN" altLang="en-US" sz="4400" b="1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考查方向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，掌握文言实词的</a:t>
            </a:r>
            <a:r>
              <a:rPr lang="zh-CN" altLang="en-US" sz="4400" b="1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知识网络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。</a:t>
            </a:r>
            <a:endParaRPr lang="zh-CN" altLang="en-US" sz="44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93000"/>
              </a:lnSpc>
            </a:pP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2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、了解文言实词的</a:t>
            </a:r>
            <a:r>
              <a:rPr lang="zh-CN" altLang="en-US" sz="4400" b="1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考查特点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。</a:t>
            </a:r>
            <a:endParaRPr lang="zh-CN" altLang="en-US" sz="44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93000"/>
              </a:lnSpc>
            </a:pP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3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、掌握文言实词的</a:t>
            </a:r>
            <a:r>
              <a:rPr lang="zh-CN" altLang="en-US" sz="4400" b="1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学习方法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。</a:t>
            </a:r>
            <a:endParaRPr lang="zh-CN" altLang="en-US" sz="44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93000"/>
              </a:lnSpc>
            </a:pP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4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、积累文言实词。</a:t>
            </a:r>
            <a:endParaRPr lang="zh-CN" altLang="en-US" sz="44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93000"/>
              </a:lnSpc>
            </a:pP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   </a:t>
            </a:r>
            <a:r>
              <a:rPr lang="zh-CN" altLang="en-US" sz="4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 </a:t>
            </a:r>
            <a:endParaRPr lang="zh-CN" altLang="en-US" sz="44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Rectangle 2" title=""/>
          <p:cNvSpPr/>
          <p:nvPr/>
        </p:nvSpPr>
        <p:spPr>
          <a:xfrm>
            <a:off x="250825" y="296863"/>
            <a:ext cx="8642350" cy="6264275"/>
          </a:xfrm>
          <a:prstGeom prst="rect">
            <a:avLst/>
          </a:prstGeom>
          <a:solidFill>
            <a:schemeClr val="bg1"/>
          </a:solidFill>
          <a:ln w="44450" cap="flat" cmpd="sng">
            <a:solidFill>
              <a:srgbClr val="80008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" name="Text Box 3" title=""/>
          <p:cNvSpPr txBox="1"/>
          <p:nvPr/>
        </p:nvSpPr>
        <p:spPr>
          <a:xfrm>
            <a:off x="611188" y="620713"/>
            <a:ext cx="8159750" cy="70929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3000"/>
              </a:lnSpc>
              <a:spcBef>
                <a:spcPct val="50000"/>
              </a:spcBef>
            </a:pPr>
            <a:r>
              <a:rPr lang="zh-CN" altLang="en-US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第  一  课  时（一词多义）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>
              <a:lnSpc>
                <a:spcPts val="3000"/>
              </a:lnSpc>
              <a:spcBef>
                <a:spcPct val="50000"/>
              </a:spcBef>
            </a:pPr>
            <a:endParaRPr lang="zh-CN" altLang="en-US" sz="4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>
              <a:lnSpc>
                <a:spcPts val="3000"/>
              </a:lnSpc>
              <a:spcBef>
                <a:spcPct val="50000"/>
              </a:spcBef>
            </a:pP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1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、了解文言实词的考查方向，</a:t>
            </a:r>
            <a:endParaRPr lang="en-US" altLang="zh-CN" sz="44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endParaRPr lang="en-US" altLang="zh-CN" sz="44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掌握文言实词的知识网络。           </a:t>
            </a:r>
            <a:endParaRPr lang="zh-CN" altLang="en-US" sz="44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endParaRPr lang="en-US" altLang="zh-CN" sz="44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2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、了解并掌握</a:t>
            </a:r>
            <a:r>
              <a:rPr lang="zh-CN" altLang="en-US" sz="4400" b="1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文言实词的一词多义现象</a:t>
            </a: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。</a:t>
            </a:r>
            <a:endParaRPr lang="zh-CN" altLang="en-US" sz="44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endParaRPr lang="en-US" altLang="zh-CN" sz="44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099" name="矩形 205827" title=""/>
          <p:cNvSpPr/>
          <p:nvPr/>
        </p:nvSpPr>
        <p:spPr>
          <a:xfrm>
            <a:off x="395288" y="1268413"/>
            <a:ext cx="3914775" cy="830262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0000FF"/>
                </a:solidFill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一、复习目标</a:t>
            </a:r>
            <a:endParaRPr lang="zh-CN" altLang="en-US" sz="4800" b="1">
              <a:solidFill>
                <a:srgbClr val="0000FF"/>
              </a:solidFill>
              <a:latin typeface="Times New Roman" panose="02020603050405020304" pitchFamily="18" charset="0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Rectangle 4" title=""/>
          <p:cNvSpPr>
            <a:spLocks noGrp="1"/>
          </p:cNvSpPr>
          <p:nvPr>
            <p:ph type="body" idx="4294967295"/>
          </p:nvPr>
        </p:nvSpPr>
        <p:spPr>
          <a:xfrm>
            <a:off x="0" y="692150"/>
            <a:ext cx="9131300" cy="6165850"/>
          </a:xfrm>
          <a:solidFill>
            <a:schemeClr val="accent5"/>
          </a:solidFill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考纲要求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   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+mn-ea"/>
                <a:cs typeface="+mn-cs"/>
              </a:rPr>
              <a:t>理解常见文言实词在文中的含义。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华文中宋" panose="02010600040101010101" pitchFamily="2" charset="-122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考点阐释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  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“</a:t>
            </a:r>
            <a:r>
              <a:rPr kumimoji="0" lang="zh-CN" altLang="en-US" sz="2800" b="1" i="0" u="sng" strike="noStrike" kern="1200" cap="none" spc="0" normalizeH="0" baseline="0" noProof="1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理解常见文言实词在文中的含义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”，</a:t>
            </a:r>
            <a:endParaRPr kumimoji="0" lang="en-US" altLang="zh-CN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“常见”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即教材中</a:t>
            </a:r>
            <a:r>
              <a:rPr kumimoji="0" lang="zh-CN" altLang="en-US" sz="2800" b="1" i="0" u="sng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出现频率较高的实词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，</a:t>
            </a:r>
            <a:endParaRPr kumimoji="0" lang="en-US" altLang="zh-CN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“文中”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指文言实词所在的</a:t>
            </a:r>
            <a:r>
              <a:rPr kumimoji="0" lang="zh-CN" altLang="en-US" sz="2800" b="1" i="0" u="sng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具体语境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。</a:t>
            </a:r>
            <a:endParaRPr kumimoji="0" lang="en-US" altLang="zh-CN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“理解”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，要求考生借助上下文，能够准确的把握文言实词在文中的含义，</a:t>
            </a:r>
            <a:r>
              <a:rPr kumimoji="0" lang="zh-CN" altLang="en-US" sz="2800" b="1" i="0" u="sng" strike="noStrike" kern="1200" cap="none" spc="0" normalizeH="0" baseline="0" noProof="1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就是具有一定的迁移能力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。</a:t>
            </a:r>
            <a:endParaRPr kumimoji="0" lang="en-US" altLang="zh-CN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1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课标全国卷对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这一考点的直接考查为文言句子翻译题，分值为</a:t>
            </a:r>
            <a:r>
              <a:rPr kumimoji="0" lang="en-US" altLang="zh-CN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8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分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。</a:t>
            </a:r>
            <a:endParaRPr kumimoji="0" lang="en-US" altLang="zh-CN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高考中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文言</a:t>
            </a:r>
            <a:r>
              <a:rPr kumimoji="0" lang="zh-CN" altLang="zh-CN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句子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的翻译，设置赋分点的实词，是文言实词的重要考查内容。</a:t>
            </a:r>
            <a:endParaRPr kumimoji="0" lang="en-US" altLang="x-none" sz="2800" b="1" i="0" u="none" strike="noStrike" kern="1200" cap="none" spc="0" normalizeH="0" baseline="0" noProof="1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</p:txBody>
      </p:sp>
      <p:sp>
        <p:nvSpPr>
          <p:cNvPr id="5122" name="矩形 205827" title=""/>
          <p:cNvSpPr/>
          <p:nvPr/>
        </p:nvSpPr>
        <p:spPr>
          <a:xfrm>
            <a:off x="1258888" y="0"/>
            <a:ext cx="3609975" cy="76835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二、考点解读</a:t>
            </a:r>
            <a:endParaRPr lang="zh-CN" altLang="en-US" sz="44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文本框 81921" title=""/>
          <p:cNvSpPr txBox="1"/>
          <p:nvPr/>
        </p:nvSpPr>
        <p:spPr>
          <a:xfrm>
            <a:off x="163513" y="123825"/>
            <a:ext cx="7445375" cy="7080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考情分析（文言文阅读</a:t>
            </a:r>
            <a:r>
              <a:rPr lang="en-US" altLang="zh-CN" sz="4000" b="1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20</a:t>
            </a:r>
            <a:r>
              <a:rPr lang="zh-CN" altLang="en-US" sz="4000" b="1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分）：</a:t>
            </a:r>
            <a:endParaRPr lang="zh-CN" altLang="en-US" sz="4000" b="1">
              <a:solidFill>
                <a:srgbClr val="FF33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146" name="文本框 81922" title=""/>
          <p:cNvSpPr txBox="1"/>
          <p:nvPr/>
        </p:nvSpPr>
        <p:spPr>
          <a:xfrm>
            <a:off x="163513" y="825500"/>
            <a:ext cx="8364537" cy="25542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sz="4000" b="1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、题型</a:t>
            </a:r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——</a:t>
            </a:r>
            <a:endParaRPr lang="en-US" altLang="zh-CN" sz="40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 u="sng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选择题（客观题</a:t>
            </a:r>
            <a:r>
              <a:rPr lang="en-US" altLang="zh-CN" sz="4000" b="1" u="sng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3</a:t>
            </a:r>
            <a:r>
              <a:rPr lang="zh-CN" altLang="en-US" sz="4000" b="1" u="sng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小题</a:t>
            </a:r>
            <a:r>
              <a:rPr lang="en-US" altLang="zh-CN" sz="4000" b="1" u="sng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9</a:t>
            </a:r>
            <a:r>
              <a:rPr lang="zh-CN" altLang="en-US" sz="4000" b="1" u="sng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分）</a:t>
            </a:r>
            <a:endParaRPr lang="zh-CN" altLang="en-US" sz="4000" b="1" u="sng">
              <a:solidFill>
                <a:srgbClr val="C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 u="sng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文言句子翻译题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（</a:t>
            </a:r>
            <a:r>
              <a:rPr lang="zh-CN" altLang="en-US" sz="4000" b="1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主观题</a:t>
            </a:r>
            <a:r>
              <a:rPr lang="en-US" altLang="zh-CN" sz="4000" b="1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2</a:t>
            </a:r>
            <a:r>
              <a:rPr lang="zh-CN" altLang="en-US" sz="4000" b="1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小题</a:t>
            </a:r>
            <a:r>
              <a:rPr lang="en-US" altLang="zh-CN" sz="4000" b="1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8</a:t>
            </a:r>
            <a:r>
              <a:rPr lang="zh-CN" altLang="en-US" sz="4000" b="1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分）</a:t>
            </a:r>
            <a:endParaRPr lang="en-US" altLang="zh-CN" sz="4000" b="1">
              <a:solidFill>
                <a:srgbClr val="C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 u="sng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问答题（主观题</a:t>
            </a:r>
            <a:r>
              <a:rPr lang="en-US" altLang="zh-CN" sz="4000" b="1" u="sng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sz="4000" b="1" u="sng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小题</a:t>
            </a:r>
            <a:r>
              <a:rPr lang="en-US" altLang="zh-CN" sz="4000" b="1" u="sng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3</a:t>
            </a:r>
            <a:r>
              <a:rPr lang="zh-CN" altLang="en-US" sz="4000" b="1" u="sng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分）</a:t>
            </a:r>
            <a:endParaRPr lang="zh-CN" altLang="en-US" sz="4000" b="1" u="sng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147" name="文本框 81924" title=""/>
          <p:cNvSpPr txBox="1"/>
          <p:nvPr/>
        </p:nvSpPr>
        <p:spPr>
          <a:xfrm>
            <a:off x="252413" y="4586288"/>
            <a:ext cx="8637587" cy="21050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400" b="1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2</a:t>
            </a:r>
            <a:r>
              <a:rPr lang="zh-CN" altLang="en-US" sz="4400" b="1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、考查重点</a:t>
            </a:r>
            <a:r>
              <a:rPr lang="en-US" altLang="zh-CN" sz="4400" b="1">
                <a:latin typeface="Arial" pitchFamily="34" charset="0"/>
                <a:ea typeface="宋体" panose="02010600030101010101" pitchFamily="2" charset="-122"/>
              </a:rPr>
              <a:t>——</a:t>
            </a:r>
            <a:r>
              <a:rPr lang="zh-CN" altLang="en-US" sz="4400" b="1">
                <a:latin typeface="Arial" pitchFamily="34" charset="0"/>
                <a:ea typeface="宋体" panose="02010600030101010101" pitchFamily="2" charset="-122"/>
              </a:rPr>
              <a:t>通假字、</a:t>
            </a: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古今异义</a:t>
            </a:r>
            <a:r>
              <a:rPr lang="zh-CN" altLang="en-US" sz="4400" b="1">
                <a:latin typeface="Arial" pitchFamily="34" charset="0"/>
                <a:ea typeface="宋体" panose="02010600030101010101" pitchFamily="2" charset="-122"/>
              </a:rPr>
              <a:t>、偏义复词、</a:t>
            </a: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一词多义、词类活用</a:t>
            </a:r>
            <a:endParaRPr lang="zh-CN" altLang="en-US" sz="44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6148" name="图片 512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513" y="3465513"/>
            <a:ext cx="4708525" cy="939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圆角矩形 88065" title=""/>
          <p:cNvSpPr/>
          <p:nvPr/>
        </p:nvSpPr>
        <p:spPr>
          <a:xfrm>
            <a:off x="2771775" y="4652963"/>
            <a:ext cx="2727325" cy="914400"/>
          </a:xfrm>
          <a:prstGeom prst="roundRect">
            <a:avLst>
              <a:gd name="adj" fmla="val 16667"/>
            </a:avLst>
          </a:prstGeom>
          <a:solidFill>
            <a:srgbClr val="D4D142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170" name="椭圆 88066" title=""/>
          <p:cNvSpPr/>
          <p:nvPr/>
        </p:nvSpPr>
        <p:spPr>
          <a:xfrm>
            <a:off x="3168650" y="1773238"/>
            <a:ext cx="1873250" cy="1152525"/>
          </a:xfrm>
          <a:prstGeom prst="ellipse">
            <a:avLst/>
          </a:prstGeom>
          <a:solidFill>
            <a:srgbClr val="FFFF99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171" name="矩形 88067" title=""/>
          <p:cNvSpPr/>
          <p:nvPr/>
        </p:nvSpPr>
        <p:spPr>
          <a:xfrm>
            <a:off x="3240088" y="2028825"/>
            <a:ext cx="1944687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文言实词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2" name="矩形 88068" title=""/>
          <p:cNvSpPr/>
          <p:nvPr/>
        </p:nvSpPr>
        <p:spPr>
          <a:xfrm>
            <a:off x="215900" y="2349500"/>
            <a:ext cx="2233613" cy="584200"/>
          </a:xfrm>
          <a:prstGeom prst="rect">
            <a:avLst/>
          </a:prstGeom>
          <a:solidFill>
            <a:srgbClr val="FFFF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D60093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4</a:t>
            </a:r>
            <a:r>
              <a:rPr lang="zh-CN" altLang="en-US" sz="3200" b="1">
                <a:solidFill>
                  <a:srgbClr val="D60093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、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通假字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3" name="矩形 88069" title=""/>
          <p:cNvSpPr/>
          <p:nvPr/>
        </p:nvSpPr>
        <p:spPr>
          <a:xfrm>
            <a:off x="293688" y="3806825"/>
            <a:ext cx="2514600" cy="588963"/>
          </a:xfrm>
          <a:prstGeom prst="rect">
            <a:avLst/>
          </a:prstGeom>
          <a:solidFill>
            <a:srgbClr val="FFFF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D60093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r>
              <a:rPr lang="zh-CN" altLang="en-US" sz="3200" b="1">
                <a:solidFill>
                  <a:srgbClr val="D60093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、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偏义复词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4" name="矩形 88070" title=""/>
          <p:cNvSpPr/>
          <p:nvPr/>
        </p:nvSpPr>
        <p:spPr>
          <a:xfrm>
            <a:off x="5292725" y="3357563"/>
            <a:ext cx="2860675" cy="584200"/>
          </a:xfrm>
          <a:prstGeom prst="rect">
            <a:avLst/>
          </a:prstGeom>
          <a:solidFill>
            <a:srgbClr val="FFFF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D60093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3</a:t>
            </a:r>
            <a:r>
              <a:rPr lang="zh-CN" altLang="en-US" sz="3200" b="1">
                <a:solidFill>
                  <a:srgbClr val="D60093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古今异义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5" name="矩形 88071" title=""/>
          <p:cNvSpPr/>
          <p:nvPr/>
        </p:nvSpPr>
        <p:spPr>
          <a:xfrm>
            <a:off x="6480175" y="1989138"/>
            <a:ext cx="2663825" cy="588962"/>
          </a:xfrm>
          <a:prstGeom prst="rect">
            <a:avLst/>
          </a:prstGeom>
          <a:solidFill>
            <a:srgbClr val="FFFF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D60093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5</a:t>
            </a:r>
            <a:r>
              <a:rPr lang="zh-CN" altLang="en-US" sz="3200" b="1">
                <a:solidFill>
                  <a:srgbClr val="D60093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词类活用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6" name="直接连接符 88072" title=""/>
          <p:cNvSpPr/>
          <p:nvPr/>
        </p:nvSpPr>
        <p:spPr>
          <a:xfrm flipH="1">
            <a:off x="2771775" y="2852738"/>
            <a:ext cx="973138" cy="93662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177" name="直接连接符 88073" title=""/>
          <p:cNvSpPr/>
          <p:nvPr/>
        </p:nvSpPr>
        <p:spPr>
          <a:xfrm>
            <a:off x="4752975" y="2854325"/>
            <a:ext cx="504825" cy="4318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178" name="直接连接符 88074" title=""/>
          <p:cNvSpPr/>
          <p:nvPr/>
        </p:nvSpPr>
        <p:spPr>
          <a:xfrm flipH="1">
            <a:off x="2447925" y="2422525"/>
            <a:ext cx="720725" cy="71438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179" name="直接连接符 88075" title=""/>
          <p:cNvSpPr/>
          <p:nvPr/>
        </p:nvSpPr>
        <p:spPr>
          <a:xfrm flipV="1">
            <a:off x="5040313" y="2276475"/>
            <a:ext cx="1403350" cy="1588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180" name="矩形 88076" title=""/>
          <p:cNvSpPr/>
          <p:nvPr/>
        </p:nvSpPr>
        <p:spPr>
          <a:xfrm>
            <a:off x="0" y="912813"/>
            <a:ext cx="8890000" cy="1076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【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文言实词知识网络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】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文言实词的特点：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81" name="直接连接符 88077" title=""/>
          <p:cNvSpPr/>
          <p:nvPr/>
        </p:nvSpPr>
        <p:spPr>
          <a:xfrm flipH="1">
            <a:off x="4143375" y="2987675"/>
            <a:ext cx="152400" cy="135255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182" name="文本框 88078" title=""/>
          <p:cNvSpPr txBox="1"/>
          <p:nvPr/>
        </p:nvSpPr>
        <p:spPr>
          <a:xfrm>
            <a:off x="2843213" y="4797425"/>
            <a:ext cx="2808287" cy="584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D60093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3200" b="1">
                <a:solidFill>
                  <a:srgbClr val="D60093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一词多义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83" name="矩形 205827" title=""/>
          <p:cNvSpPr/>
          <p:nvPr/>
        </p:nvSpPr>
        <p:spPr>
          <a:xfrm>
            <a:off x="0" y="112713"/>
            <a:ext cx="3255963" cy="706437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三、知识梳理</a:t>
            </a:r>
            <a:endParaRPr lang="zh-CN" altLang="en-US" sz="40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hecker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3" name="图片 78849" title=""/>
          <p:cNvPicPr>
            <a:picLocks noChangeAspect="1"/>
          </p:cNvPicPr>
          <p:nvPr/>
        </p:nvPicPr>
        <p:blipFill>
          <a:blip r:embed="rId2"/>
          <a:srcRect l="57420" t="41286"/>
          <a:stretch>
            <a:fillRect/>
          </a:stretch>
        </p:blipFill>
        <p:spPr>
          <a:xfrm>
            <a:off x="0" y="0"/>
            <a:ext cx="914717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4" name="前凸弯带形 78850" title=""/>
          <p:cNvSpPr/>
          <p:nvPr/>
        </p:nvSpPr>
        <p:spPr>
          <a:xfrm>
            <a:off x="0" y="0"/>
            <a:ext cx="3276600" cy="2055813"/>
          </a:xfrm>
          <a:prstGeom prst="ellipseRibbon">
            <a:avLst>
              <a:gd name="adj1" fmla="val 25000"/>
              <a:gd name="adj2" fmla="val 50000"/>
              <a:gd name="adj3" fmla="val 12500"/>
            </a:avLst>
          </a:prstGeom>
          <a:gradFill rotWithShape="0">
            <a:gsLst>
              <a:gs pos="0">
                <a:srgbClr val="4D0808">
                  <a:alpha val="100000"/>
                </a:srgbClr>
              </a:gs>
              <a:gs pos="14999">
                <a:srgbClr val="FF0300">
                  <a:alpha val="100000"/>
                </a:srgbClr>
              </a:gs>
              <a:gs pos="27499">
                <a:srgbClr val="FF7A00">
                  <a:alpha val="100000"/>
                </a:srgbClr>
              </a:gs>
              <a:gs pos="50000">
                <a:srgbClr val="FFF200">
                  <a:alpha val="100000"/>
                </a:srgbClr>
              </a:gs>
              <a:gs pos="72501">
                <a:srgbClr val="FF7A00">
                  <a:alpha val="100000"/>
                </a:srgbClr>
              </a:gs>
              <a:gs pos="85001">
                <a:srgbClr val="FF0300">
                  <a:alpha val="100000"/>
                </a:srgbClr>
              </a:gs>
              <a:gs pos="100000">
                <a:srgbClr val="4D0808">
                  <a:alpha val="100000"/>
                </a:srgbClr>
              </a:gs>
            </a:gsLst>
            <a:lin ang="5400000" scaled="1"/>
          </a:gradFill>
          <a:ln w="952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2699999" algn="ctr" rotWithShape="0">
              <a:srgbClr val="009999"/>
            </a:outerShdw>
          </a:effectLst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0000CC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常见实词</a:t>
            </a:r>
            <a:endParaRPr lang="zh-CN" altLang="en-US" sz="3200" b="1">
              <a:solidFill>
                <a:srgbClr val="0000CC"/>
              </a:solidFill>
              <a:latin typeface="Times New Roman" panose="02020603050405020304" pitchFamily="18" charset="0"/>
              <a:ea typeface="方正舒体" panose="02010601030101010101" pitchFamily="2" charset="-122"/>
            </a:endParaRPr>
          </a:p>
        </p:txBody>
      </p:sp>
      <p:pic>
        <p:nvPicPr>
          <p:cNvPr id="8195" name="图片 7885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831013" y="5133975"/>
            <a:ext cx="1981200" cy="1416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6" name="文本框 78852" title=""/>
          <p:cNvSpPr txBox="1"/>
          <p:nvPr/>
        </p:nvSpPr>
        <p:spPr>
          <a:xfrm>
            <a:off x="3419475" y="188913"/>
            <a:ext cx="5905500" cy="2124075"/>
          </a:xfrm>
          <a:prstGeom prst="rect">
            <a:avLst/>
          </a:prstGeom>
          <a:noFill/>
          <a:ln w="9525" cap="flat" cmpd="sng">
            <a:solidFill>
              <a:srgbClr val="9900CC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9900C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</a:t>
            </a:r>
            <a:r>
              <a:rPr lang="zh-CN" altLang="en-US" sz="4400" b="1">
                <a:solidFill>
                  <a:srgbClr val="FF33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文言实词包括  </a:t>
            </a:r>
            <a:endParaRPr lang="en-US" altLang="zh-CN" sz="4400" b="1">
              <a:solidFill>
                <a:srgbClr val="FF33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zh-CN" altLang="en-US" sz="4400" b="1">
                <a:solidFill>
                  <a:srgbClr val="FF33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名词 、动词 、</a:t>
            </a:r>
            <a:endParaRPr lang="en-US" altLang="zh-CN" sz="4400" b="1">
              <a:solidFill>
                <a:srgbClr val="FF33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zh-CN" altLang="en-US" sz="4400" b="1">
                <a:solidFill>
                  <a:srgbClr val="FF33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形容词 、数词  。</a:t>
            </a:r>
            <a:endParaRPr lang="zh-CN" altLang="en-US" sz="4400" b="1">
              <a:solidFill>
                <a:srgbClr val="FF33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8197" name="文本框 78853" title=""/>
          <p:cNvSpPr txBox="1"/>
          <p:nvPr/>
        </p:nvSpPr>
        <p:spPr>
          <a:xfrm>
            <a:off x="360363" y="2822575"/>
            <a:ext cx="7351712" cy="2308225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   </a:t>
            </a:r>
            <a:r>
              <a:rPr lang="en-US" altLang="zh-CN" sz="4800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4800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全日制普通高级中学语文教学大纲 </a:t>
            </a:r>
            <a:r>
              <a:rPr lang="en-US" altLang="zh-CN" sz="4800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4800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开列了</a:t>
            </a:r>
            <a:r>
              <a:rPr lang="en-US" altLang="zh-CN" sz="4800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120 </a:t>
            </a:r>
            <a:r>
              <a:rPr lang="zh-CN" altLang="en-US" sz="4800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个常见文言实词。</a:t>
            </a:r>
            <a:endParaRPr lang="zh-CN" altLang="en-US" sz="4800" b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文本占位符 1842178" title=""/>
          <p:cNvSpPr>
            <a:spLocks noGrp="1"/>
          </p:cNvSpPr>
          <p:nvPr>
            <p:ph idx="1"/>
          </p:nvPr>
        </p:nvSpPr>
        <p:spPr>
          <a:xfrm>
            <a:off x="323850" y="1341438"/>
            <a:ext cx="8496300" cy="4525962"/>
          </a:xfrm>
        </p:spPr>
        <p:txBody>
          <a:bodyPr vert="horz" wrap="square" lIns="91440" tIns="45720" rIns="91440" bIns="45720" anchor="t" anchorCtr="0"/>
          <a:lstStyle/>
          <a:p>
            <a:pPr algn="ctr" eaLnBrk="1" hangingPunct="1">
              <a:spcBef>
                <a:spcPct val="50000"/>
              </a:spcBef>
              <a:buNone/>
            </a:pPr>
            <a:r>
              <a:rPr lang="zh-CN" altLang="en-US" b="1">
                <a:solidFill>
                  <a:srgbClr val="000000"/>
                </a:solidFill>
              </a:rPr>
              <a:t>   爱 安 </a:t>
            </a:r>
            <a:r>
              <a:rPr lang="zh-CN" altLang="en-US" b="1">
                <a:solidFill>
                  <a:srgbClr val="000000"/>
                </a:solidFill>
                <a:hlinkClick r:id="rId2" action="ppaction://hlinksldjump?num=8"/>
              </a:rPr>
              <a:t>被</a:t>
            </a:r>
            <a:r>
              <a:rPr lang="zh-CN" altLang="en-US" b="1">
                <a:solidFill>
                  <a:srgbClr val="000000"/>
                </a:solidFill>
              </a:rPr>
              <a:t> 倍 本 鄙 兵 病 察 朝 曾 乘 诚 除 辞 </a:t>
            </a:r>
            <a:br>
              <a:rPr lang="zh-CN" altLang="en-US" b="1">
                <a:solidFill>
                  <a:srgbClr val="000000"/>
                </a:solidFill>
                <a:hlinkClick r:id="rId2" action="ppaction://hlinksldjump?num=8"/>
              </a:rPr>
            </a:br>
            <a:r>
              <a:rPr lang="zh-CN" altLang="en-US" b="1">
                <a:solidFill>
                  <a:srgbClr val="000000"/>
                </a:solidFill>
              </a:rPr>
              <a:t>从 殆 当 道 得 度 非 复 负 盖 </a:t>
            </a:r>
            <a:r>
              <a:rPr lang="zh-CN" altLang="en-US" b="1">
                <a:solidFill>
                  <a:srgbClr val="000000"/>
                </a:solidFill>
                <a:hlinkClick r:id="rId3" action="ppaction://hlinksldjump?num=1"/>
              </a:rPr>
              <a:t>故</a:t>
            </a:r>
            <a:r>
              <a:rPr lang="zh-CN" altLang="en-US" b="1">
                <a:solidFill>
                  <a:srgbClr val="000000"/>
                </a:solidFill>
              </a:rPr>
              <a:t> </a:t>
            </a:r>
            <a:r>
              <a:rPr lang="zh-CN" altLang="en-US" b="1">
                <a:solidFill>
                  <a:srgbClr val="000000"/>
                </a:solidFill>
                <a:hlinkClick r:id="rId3" action="ppaction://hlinksldjump?num=1"/>
              </a:rPr>
              <a:t>顾</a:t>
            </a:r>
            <a:r>
              <a:rPr lang="zh-CN" altLang="en-US" b="1">
                <a:solidFill>
                  <a:srgbClr val="000000"/>
                </a:solidFill>
              </a:rPr>
              <a:t> 固 归 国 </a:t>
            </a:r>
            <a:br>
              <a:rPr lang="zh-CN" altLang="en-US" b="1">
                <a:solidFill>
                  <a:srgbClr val="000000"/>
                </a:solidFill>
                <a:hlinkClick r:id="rId3" action="ppaction://hlinksldjump?num=1"/>
              </a:rPr>
            </a:br>
            <a:r>
              <a:rPr lang="zh-CN" altLang="en-US" b="1">
                <a:solidFill>
                  <a:srgbClr val="000000"/>
                </a:solidFill>
              </a:rPr>
              <a:t>过 何 恨 胡 患 或 疾 及 即 既 假 间 见 解 就 </a:t>
            </a:r>
            <a:br>
              <a:rPr lang="zh-CN" altLang="en-US" b="1">
                <a:solidFill>
                  <a:srgbClr val="000000"/>
                </a:solidFill>
                <a:hlinkClick r:id="rId3" action="ppaction://hlinksldjump?num=1"/>
              </a:rPr>
            </a:br>
            <a:r>
              <a:rPr lang="zh-CN" altLang="en-US" b="1">
                <a:solidFill>
                  <a:srgbClr val="000000"/>
                </a:solidFill>
              </a:rPr>
              <a:t>举 绝 堪 克 类 怜 弥 莫 乃 内 期 奇 迁 请 穷去 劝 却 如 若 善 少 涉 胜 识 使 是 适 书 孰 属 数 率 说 私 素 汤 涕 徒 亡 王 望 恶 微 悉</a:t>
            </a:r>
            <a:br>
              <a:rPr lang="zh-CN" altLang="en-US" b="1">
                <a:solidFill>
                  <a:srgbClr val="000000"/>
                </a:solidFill>
                <a:hlinkClick r:id="rId3" action="ppaction://hlinksldjump?num=1"/>
              </a:rPr>
            </a:br>
            <a:r>
              <a:rPr lang="zh-CN" altLang="en-US" b="1">
                <a:solidFill>
                  <a:srgbClr val="000000"/>
                </a:solidFill>
              </a:rPr>
              <a:t>相 谢 信 兴 行 幸 修 徐 许 阳 要 宜 遗 贻 易 阴 右 再 造 知 致 质 治 诸 贼 族 卒 走 左 坐</a:t>
            </a:r>
            <a:endParaRPr lang="zh-CN" altLang="en-US" b="1">
              <a:solidFill>
                <a:srgbClr val="000000"/>
              </a:solidFill>
            </a:endParaRPr>
          </a:p>
          <a:p>
            <a:pPr eaLnBrk="1" hangingPunct="1"/>
            <a:endParaRPr lang="zh-CN" altLang="en-US"/>
          </a:p>
        </p:txBody>
      </p:sp>
      <p:sp>
        <p:nvSpPr>
          <p:cNvPr id="9218" name="标题 1842179" title="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</a:rPr>
              <a:t>新大纲规定的</a:t>
            </a:r>
            <a:r>
              <a:rPr lang="en-US" altLang="zh-CN" b="1">
                <a:solidFill>
                  <a:srgbClr val="FF0000"/>
                </a:solidFill>
              </a:rPr>
              <a:t>120</a:t>
            </a:r>
            <a:r>
              <a:rPr lang="zh-CN" altLang="en-US" b="1">
                <a:solidFill>
                  <a:srgbClr val="FF0000"/>
                </a:solidFill>
              </a:rPr>
              <a:t>个文言实词</a:t>
            </a:r>
            <a:endParaRPr lang="zh-CN" altLang="en-US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hecker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98305" title=""/>
          <p:cNvSpPr>
            <a:spLocks noGrp="1"/>
          </p:cNvSpPr>
          <p:nvPr>
            <p:ph type="title"/>
          </p:nvPr>
        </p:nvSpPr>
        <p:spPr>
          <a:xfrm>
            <a:off x="301625" y="404813"/>
            <a:ext cx="8540750" cy="1423987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b="1">
                <a:solidFill>
                  <a:srgbClr val="FF3300"/>
                </a:solidFill>
                <a:ea typeface="黑体" panose="02010609060101010101" pitchFamily="49" charset="-122"/>
              </a:rPr>
              <a:t>一词多义</a:t>
            </a:r>
            <a:endParaRPr lang="zh-CN" altLang="en-US" b="1">
              <a:solidFill>
                <a:srgbClr val="FF3300"/>
              </a:solidFill>
              <a:ea typeface="黑体" panose="02010609060101010101" pitchFamily="49" charset="-122"/>
            </a:endParaRPr>
          </a:p>
        </p:txBody>
      </p:sp>
      <p:sp>
        <p:nvSpPr>
          <p:cNvPr id="98307" name="文本框 98306" title=""/>
          <p:cNvSpPr txBox="1"/>
          <p:nvPr/>
        </p:nvSpPr>
        <p:spPr>
          <a:xfrm>
            <a:off x="168275" y="1704975"/>
            <a:ext cx="8832850" cy="6048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    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一词多义是指一个词</a:t>
            </a: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具有几个互相关联的意义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32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43" name="矩形 205827" title=""/>
          <p:cNvSpPr/>
          <p:nvPr/>
        </p:nvSpPr>
        <p:spPr>
          <a:xfrm>
            <a:off x="0" y="112713"/>
            <a:ext cx="3255963" cy="706437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三、知识梳理</a:t>
            </a:r>
            <a:endParaRPr lang="zh-CN" altLang="en-US" sz="40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5" name="文本框 98306" title=""/>
          <p:cNvSpPr txBox="1"/>
          <p:nvPr/>
        </p:nvSpPr>
        <p:spPr>
          <a:xfrm>
            <a:off x="311150" y="4437063"/>
            <a:ext cx="8832850" cy="27019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      </a:t>
            </a:r>
            <a:r>
              <a:rPr lang="zh-CN" altLang="en-US" sz="1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endParaRPr lang="en-US" altLang="zh-CN" sz="32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32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对一词多义现象的考查，一直是高考的热点，我们应高度重视。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sz="32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文本框 98306" title=""/>
          <p:cNvSpPr txBox="1"/>
          <p:nvPr/>
        </p:nvSpPr>
        <p:spPr>
          <a:xfrm>
            <a:off x="0" y="2565400"/>
            <a:ext cx="8832850" cy="32924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在古今汉语中都有，文言文中，由于单音词多，这种现象更普遍，这是学习文言文的一大难题。</a:t>
            </a:r>
            <a:r>
              <a:rPr lang="zh-CN" altLang="en-US" sz="3200" b="1" u="sng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因此，整理总结一些常用的词并分列出它的</a:t>
            </a:r>
            <a:r>
              <a:rPr lang="zh-CN" altLang="en-US" sz="3200" b="1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义项、例句</a:t>
            </a:r>
            <a:r>
              <a:rPr lang="zh-CN" altLang="en-US" sz="3200" b="1" u="sng">
                <a:solidFill>
                  <a:srgbClr val="7030A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，对学习文言文是大有裨益的。</a:t>
            </a:r>
            <a:endParaRPr lang="en-US" altLang="zh-CN" sz="3200" b="1" u="sng">
              <a:solidFill>
                <a:srgbClr val="7030A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32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endParaRPr lang="zh-CN" altLang="en-US" sz="32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直接连接符 99329" title=""/>
          <p:cNvSpPr/>
          <p:nvPr/>
        </p:nvSpPr>
        <p:spPr>
          <a:xfrm flipH="1">
            <a:off x="3586163" y="2732088"/>
            <a:ext cx="0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1266" name="直接连接符 99330" title=""/>
          <p:cNvSpPr/>
          <p:nvPr/>
        </p:nvSpPr>
        <p:spPr>
          <a:xfrm flipH="1">
            <a:off x="3586163" y="2976563"/>
            <a:ext cx="0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1267" name="直接连接符 99331" title=""/>
          <p:cNvSpPr/>
          <p:nvPr/>
        </p:nvSpPr>
        <p:spPr>
          <a:xfrm flipH="1">
            <a:off x="3586163" y="2976563"/>
            <a:ext cx="0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99333" name="表格 99332" title=""/>
          <p:cNvGraphicFramePr>
            <a:graphicFrameLocks noGrp="1"/>
          </p:cNvGraphicFramePr>
          <p:nvPr/>
        </p:nvGraphicFramePr>
        <p:xfrm>
          <a:off x="30163" y="152400"/>
          <a:ext cx="8364538" cy="6715126"/>
        </p:xfrm>
        <a:graphic>
          <a:graphicData uri="http://schemas.openxmlformats.org/drawingml/2006/table">
            <a:tbl>
              <a:tblPr/>
              <a:tblGrid>
                <a:gridCol w="639762"/>
                <a:gridCol w="2479675"/>
                <a:gridCol w="709613"/>
                <a:gridCol w="1771650"/>
                <a:gridCol w="2763837"/>
              </a:tblGrid>
              <a:tr h="10223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词  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解   说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例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义  项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例     句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15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本  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最初造字时表示的意义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朝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朝令夕改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2138">
                <a:tc rowSpan="3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引申义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由本义引申出来的意义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率天下诸侯而朝周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91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于是入朝见威王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786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改朝换代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097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比喻义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用比喻的方法形成的词义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爪牙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今阁下为王爪牙，为国藩垣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2237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假借义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借用作另一个同音词的意义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畔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寡助之至，亲戚畔之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1313" name="直接连接符 99376" title=""/>
          <p:cNvSpPr/>
          <p:nvPr/>
        </p:nvSpPr>
        <p:spPr>
          <a:xfrm>
            <a:off x="6011863" y="3500438"/>
            <a:ext cx="2663825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1314" name="文本框 1" title=""/>
          <p:cNvSpPr txBox="1"/>
          <p:nvPr/>
        </p:nvSpPr>
        <p:spPr>
          <a:xfrm>
            <a:off x="8356600" y="590550"/>
            <a:ext cx="669925" cy="5700713"/>
          </a:xfrm>
          <a:prstGeom prst="rect">
            <a:avLst/>
          </a:prstGeom>
          <a:noFill/>
          <a:ln w="9525">
            <a:noFill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文言实词多义性产生的原因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hecker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直接连接符 99329" title=""/>
          <p:cNvSpPr/>
          <p:nvPr/>
        </p:nvSpPr>
        <p:spPr>
          <a:xfrm flipH="1">
            <a:off x="3586163" y="2732088"/>
            <a:ext cx="0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290" name="直接连接符 99330" title=""/>
          <p:cNvSpPr/>
          <p:nvPr/>
        </p:nvSpPr>
        <p:spPr>
          <a:xfrm flipH="1">
            <a:off x="3586163" y="2976563"/>
            <a:ext cx="0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291" name="直接连接符 99331" title=""/>
          <p:cNvSpPr/>
          <p:nvPr/>
        </p:nvSpPr>
        <p:spPr>
          <a:xfrm flipH="1">
            <a:off x="3586163" y="2976563"/>
            <a:ext cx="0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99333" name="表格 99332" title=""/>
          <p:cNvGraphicFramePr>
            <a:graphicFrameLocks noGrp="1"/>
          </p:cNvGraphicFramePr>
          <p:nvPr/>
        </p:nvGraphicFramePr>
        <p:xfrm>
          <a:off x="30163" y="152400"/>
          <a:ext cx="8364538" cy="6715126"/>
        </p:xfrm>
        <a:graphic>
          <a:graphicData uri="http://schemas.openxmlformats.org/drawingml/2006/table">
            <a:tbl>
              <a:tblPr/>
              <a:tblGrid>
                <a:gridCol w="639762"/>
                <a:gridCol w="2479675"/>
                <a:gridCol w="709613"/>
                <a:gridCol w="1771650"/>
                <a:gridCol w="2763837"/>
              </a:tblGrid>
              <a:tr h="10223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词  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解   说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例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义  项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例     句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15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本  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最初造字时表示的意义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朝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早晨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accent6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朝令夕改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2138">
                <a:tc rowSpan="3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引申义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由本义引申出来的意义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朝见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accent6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率天下诸侯而朝周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91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朝廷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accent6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于是入朝见威王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786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朝代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accent6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改朝换代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097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比喻义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用比喻的方法形成的词义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爪牙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喻武臣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accent6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今阁下为王爪牙，为国藩垣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2237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假借义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借用作另一个同音词的意义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畔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通“叛”，背叛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accent6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寡助之至，亲戚畔之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2337" name="直接连接符 99376" title=""/>
          <p:cNvSpPr/>
          <p:nvPr/>
        </p:nvSpPr>
        <p:spPr>
          <a:xfrm>
            <a:off x="6011863" y="3500438"/>
            <a:ext cx="2663825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38" name="文本框 1" title=""/>
          <p:cNvSpPr txBox="1"/>
          <p:nvPr/>
        </p:nvSpPr>
        <p:spPr>
          <a:xfrm>
            <a:off x="8356600" y="590550"/>
            <a:ext cx="669925" cy="5700713"/>
          </a:xfrm>
          <a:prstGeom prst="rect">
            <a:avLst/>
          </a:prstGeom>
          <a:noFill/>
          <a:ln w="9525">
            <a:noFill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文言实词多义性产生的原因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hecker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6322" name="表格 56321" title=""/>
          <p:cNvGraphicFramePr>
            <a:graphicFrameLocks noGrp="1"/>
          </p:cNvGraphicFramePr>
          <p:nvPr/>
        </p:nvGraphicFramePr>
        <p:xfrm>
          <a:off x="0" y="765175"/>
          <a:ext cx="9067800" cy="5781675"/>
        </p:xfrm>
        <a:graphic>
          <a:graphicData uri="http://schemas.openxmlformats.org/drawingml/2006/table">
            <a:tbl>
              <a:tblPr/>
              <a:tblGrid>
                <a:gridCol w="533400"/>
                <a:gridCol w="3352800"/>
                <a:gridCol w="3962400"/>
                <a:gridCol w="1219200"/>
              </a:tblGrid>
              <a:tr h="795338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实词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例句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译文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实词释义</a:t>
                      </a: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2812">
                <a:tc rowSpan="5"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1.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今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亦死，举大计亦死。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《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陈涉世家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endParaRPr lang="en-US" altLang="zh-CN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2363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今复十年，存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不可知。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《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苏武传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endParaRPr lang="en-US" altLang="zh-CN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1062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此诚危急存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之秋也。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《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出师表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endParaRPr lang="en-US" altLang="zh-CN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1388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暮而果大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其财。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《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智者疑邻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endParaRPr lang="en-US" altLang="zh-CN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8712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生之有时，而用之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度，则物力必屈。 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《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论积贮疏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endParaRPr lang="en-US" altLang="zh-CN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6322" name="表格 56321" title=""/>
          <p:cNvGraphicFramePr>
            <a:graphicFrameLocks noGrp="1"/>
          </p:cNvGraphicFramePr>
          <p:nvPr/>
        </p:nvGraphicFramePr>
        <p:xfrm>
          <a:off x="0" y="765175"/>
          <a:ext cx="9067800" cy="5781675"/>
        </p:xfrm>
        <a:graphic>
          <a:graphicData uri="http://schemas.openxmlformats.org/drawingml/2006/table">
            <a:tbl>
              <a:tblPr/>
              <a:tblGrid>
                <a:gridCol w="533400"/>
                <a:gridCol w="3352800"/>
                <a:gridCol w="3962400"/>
                <a:gridCol w="1219200"/>
              </a:tblGrid>
              <a:tr h="795338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实词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例句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译文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实词释义</a:t>
                      </a: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2812">
                <a:tc rowSpan="5"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1.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今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亦死，举大计亦死。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《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陈涉世家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endParaRPr lang="en-US" altLang="zh-CN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现在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逃跑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也是死，发动起义（失败了）也不过是死。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逃跑</a:t>
                      </a: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2363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今复十年，存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不可知。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《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苏武传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endParaRPr lang="en-US" altLang="zh-CN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现在又过了十年，是活着还是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死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了都不了解。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死亡</a:t>
                      </a: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1062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此诚危急存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之秋也。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《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出师表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endParaRPr lang="en-US" altLang="zh-CN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这真是决定危急存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的时刻。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灭亡</a:t>
                      </a: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1388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暮而果大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其财。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《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智者疑邻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endParaRPr lang="en-US" altLang="zh-CN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晚上，果然大量地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丧失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了财物。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丧失、丢失</a:t>
                      </a: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8712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生之有</a:t>
                      </a:r>
                      <a:r>
                        <a:rPr lang="zh-CN" altLang="en-US" sz="2000" b="1" u="sng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时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，而用之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亡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度，则物力必</a:t>
                      </a:r>
                      <a:r>
                        <a:rPr lang="zh-CN" altLang="en-US" sz="2000" b="1" u="sng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屈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。 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《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论积贮疏</a:t>
                      </a:r>
                      <a:r>
                        <a:rPr lang="en-US" altLang="zh-CN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endParaRPr lang="en-US" altLang="zh-CN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万物的生长是有季节的，如果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无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限度的滥用，那么物质财力就必然</a:t>
                      </a:r>
                      <a:r>
                        <a:rPr lang="zh-CN" altLang="en-US" sz="2000" b="1" u="sng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短缺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。</a:t>
                      </a:r>
                      <a:endParaRPr lang="zh-CN" altLang="en-US" sz="2000" b="1">
                        <a:solidFill>
                          <a:srgbClr val="00222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通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Times New Roman" panose="02020603050405020304" pitchFamily="18" charset="0"/>
                          <a:ea typeface="黑体" panose="02010609060101010101" pitchFamily="49" charset="-122"/>
                        </a:rPr>
                        <a:t>“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无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latin typeface="Times New Roman" panose="02020603050405020304" pitchFamily="18" charset="0"/>
                          <a:ea typeface="黑体" panose="02010609060101010101" pitchFamily="49" charset="-122"/>
                        </a:rPr>
                        <a:t>”</a:t>
                      </a:r>
                      <a:r>
                        <a:rPr lang="zh-CN" altLang="en-US" sz="20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，没有</a:t>
                      </a:r>
                      <a:endParaRPr lang="zh-CN" altLang="en-US" sz="20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7346" name="表格 57345" title=""/>
          <p:cNvGraphicFramePr>
            <a:graphicFrameLocks noGrp="1"/>
          </p:cNvGraphicFramePr>
          <p:nvPr/>
        </p:nvGraphicFramePr>
        <p:xfrm>
          <a:off x="0" y="368300"/>
          <a:ext cx="9144000" cy="6489700"/>
        </p:xfrm>
        <a:graphic>
          <a:graphicData uri="http://schemas.openxmlformats.org/drawingml/2006/table">
            <a:tbl>
              <a:tblPr/>
              <a:tblGrid>
                <a:gridCol w="900113"/>
                <a:gridCol w="2951162"/>
                <a:gridCol w="4454525"/>
                <a:gridCol w="838200"/>
              </a:tblGrid>
              <a:tr h="542617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实词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例句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译文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>
                          <a:solidFill>
                            <a:srgbClr val="002221"/>
                          </a:solidFill>
                        </a:rPr>
                        <a:t>释义</a:t>
                      </a:r>
                      <a:endParaRPr lang="zh-CN" altLang="en-US" sz="2400">
                        <a:solidFill>
                          <a:srgbClr val="00222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1182">
                <a:tc rowSpan="5"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除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赵王扫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除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自迎，执主人之礼，引公子就西阶。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75957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而燕国见陵之耻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除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矣。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42617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爆竹声中一岁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除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411181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郡之贤士大夫请于当道，即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除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魏阉废祠以葬之。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063529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予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除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右丞相兼枢密使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42617">
                <a:tc gridSpan="4"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7346" name="表格 57345" title=""/>
          <p:cNvGraphicFramePr>
            <a:graphicFrameLocks noGrp="1"/>
          </p:cNvGraphicFramePr>
          <p:nvPr/>
        </p:nvGraphicFramePr>
        <p:xfrm>
          <a:off x="0" y="368300"/>
          <a:ext cx="9144000" cy="5834065"/>
        </p:xfrm>
        <a:graphic>
          <a:graphicData uri="http://schemas.openxmlformats.org/drawingml/2006/table">
            <a:tbl>
              <a:tblPr/>
              <a:tblGrid>
                <a:gridCol w="900113"/>
                <a:gridCol w="2951162"/>
                <a:gridCol w="4454525"/>
                <a:gridCol w="838200"/>
              </a:tblGrid>
              <a:tr h="457188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实词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例句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译文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>
                          <a:solidFill>
                            <a:srgbClr val="002221"/>
                          </a:solidFill>
                        </a:rPr>
                        <a:t>释义</a:t>
                      </a:r>
                      <a:endParaRPr lang="zh-CN" altLang="en-US" sz="2400">
                        <a:solidFill>
                          <a:srgbClr val="002221"/>
                        </a:solidFill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88847">
                <a:tc rowSpan="5"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除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赵王扫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除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自迎，执主人之礼，引公子就西阶。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赵王（命人）打扫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台阶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亲自迎接，按主宾之礼，导引公子走西面的台阶。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台阶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188708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而燕国见陵之耻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除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矣。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那么燕国被欺凌的耻辱也就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除去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了。（</a:t>
                      </a:r>
                      <a:r>
                        <a:rPr lang="en-US" altLang="zh-CN" sz="2400" b="1">
                          <a:solidFill>
                            <a:schemeClr val="accent2"/>
                          </a:solidFill>
                          <a:ea typeface="黑体" panose="02010609060101010101" pitchFamily="49" charset="-122"/>
                        </a:rPr>
                        <a:t>" </a:t>
                      </a:r>
                      <a:r>
                        <a:rPr lang="zh-CN" altLang="en-US" sz="2400" b="1">
                          <a:solidFill>
                            <a:schemeClr val="accent2"/>
                          </a:solidFill>
                          <a:ea typeface="黑体" panose="02010609060101010101" pitchFamily="49" charset="-122"/>
                        </a:rPr>
                        <a:t>陵</a:t>
                      </a:r>
                      <a:r>
                        <a:rPr lang="en-US" altLang="zh-CN" sz="2400" b="1">
                          <a:solidFill>
                            <a:schemeClr val="accent2"/>
                          </a:solidFill>
                          <a:ea typeface="黑体" panose="02010609060101010101" pitchFamily="49" charset="-122"/>
                        </a:rPr>
                        <a:t>"</a:t>
                      </a:r>
                      <a:r>
                        <a:rPr lang="zh-CN" altLang="en-US" sz="2400" b="1">
                          <a:solidFill>
                            <a:schemeClr val="accent2"/>
                          </a:solidFill>
                          <a:ea typeface="黑体" panose="02010609060101010101" pitchFamily="49" charset="-122"/>
                        </a:rPr>
                        <a:t>通</a:t>
                      </a:r>
                      <a:r>
                        <a:rPr lang="en-US" altLang="zh-CN" sz="2400" b="1">
                          <a:solidFill>
                            <a:schemeClr val="accent2"/>
                          </a:solidFill>
                          <a:ea typeface="黑体" panose="02010609060101010101" pitchFamily="49" charset="-122"/>
                        </a:rPr>
                        <a:t>" </a:t>
                      </a:r>
                      <a:r>
                        <a:rPr lang="zh-CN" altLang="en-US" sz="2400" b="1">
                          <a:solidFill>
                            <a:schemeClr val="accent2"/>
                          </a:solidFill>
                          <a:ea typeface="黑体" panose="02010609060101010101" pitchFamily="49" charset="-122"/>
                        </a:rPr>
                        <a:t>凌</a:t>
                      </a:r>
                      <a:r>
                        <a:rPr lang="en-US" altLang="zh-CN" sz="2400" b="1">
                          <a:solidFill>
                            <a:schemeClr val="accent2"/>
                          </a:solidFill>
                          <a:ea typeface="黑体" panose="02010609060101010101" pitchFamily="49" charset="-122"/>
                        </a:rPr>
                        <a:t>"</a:t>
                      </a:r>
                      <a:r>
                        <a:rPr lang="zh-CN" altLang="en-US" sz="2400" b="1">
                          <a:solidFill>
                            <a:schemeClr val="accent2"/>
                          </a:solidFill>
                          <a:ea typeface="黑体" panose="02010609060101010101" pitchFamily="49" charset="-122"/>
                        </a:rPr>
                        <a:t>，凌辱，意延伸为耻辱，侮辱。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）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去掉清除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7188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爆竹声中一岁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除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在爆竹声响中一年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过去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了。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逝去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188846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郡之贤士大夫请于当道，即除魏阉废祠以葬之。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郡中的贤德人士向当政者请求，立即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清理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废弃的魏忠贤祠堂的旧址以埋葬五位壮士。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清理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896100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予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除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右丞相兼枢密使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我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ea typeface="黑体" panose="02010609060101010101" pitchFamily="49" charset="-122"/>
                        </a:rPr>
                        <a:t>被封官</a:t>
                      </a: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为右丞相兼枢密使。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002221"/>
                          </a:solidFill>
                          <a:ea typeface="黑体" panose="02010609060101010101" pitchFamily="49" charset="-122"/>
                        </a:rPr>
                        <a:t>拜官</a:t>
                      </a: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7188">
                <a:tc gridSpan="4"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>
                        <a:defRPr sz="2400" b="0" kern="1200"/>
                      </a:lvl2pPr>
                      <a:lvl3pPr marL="1143000" lvl="2" indent="-228600">
                        <a:defRPr sz="2000" b="0" kern="1200"/>
                      </a:lvl3pPr>
                      <a:lvl4pPr marL="1600200" lvl="3" indent="-228600">
                        <a:defRPr sz="1800" b="0" kern="1200"/>
                      </a:lvl4pPr>
                      <a:lvl5pPr marL="2057400" lvl="4" indent="-228600">
                        <a:defRPr sz="1800" b="0" kern="1200"/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en-US" sz="2400" b="1">
                        <a:solidFill>
                          <a:srgbClr val="002221"/>
                        </a:solidFill>
                        <a:ea typeface="黑体" panose="02010609060101010101" pitchFamily="49" charset="-122"/>
                      </a:endParaRPr>
                    </a:p>
                  </a:txBody>
                  <a:tcPr marT="45714" marB="45714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97701" name="Text Box 37" title=""/>
          <p:cNvSpPr txBox="1"/>
          <p:nvPr/>
        </p:nvSpPr>
        <p:spPr>
          <a:xfrm>
            <a:off x="179388" y="5791200"/>
            <a:ext cx="8566150" cy="10668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Times New Roman" panose="02020603050405020304" pitchFamily="18" charset="0"/>
                <a:ea typeface="宋体" panose="02010600030101010101" pitchFamily="2" charset="-122"/>
              </a:rPr>
              <a:t>　　 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掌握一词多义需多读、多查字典、多积累。另外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要掌握一些多义词词义推断方法。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97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97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内容占位符 7169" title=""/>
          <p:cNvSpPr>
            <a:spLocks noGrp="1"/>
          </p:cNvSpPr>
          <p:nvPr>
            <p:ph idx="1"/>
          </p:nvPr>
        </p:nvSpPr>
        <p:spPr>
          <a:xfrm>
            <a:off x="468313" y="4365625"/>
            <a:ext cx="8207375" cy="1625600"/>
          </a:xfrm>
        </p:spPr>
        <p:txBody>
          <a:bodyPr vert="horz" wrap="square" lIns="91440" tIns="45720" rIns="91440" bIns="45720" anchor="t" anchorCtr="0">
            <a:spAutoFit/>
          </a:bodyPr>
          <a:lstStyle/>
          <a:p>
            <a:pPr eaLnBrk="1" hangingPunct="1"/>
            <a:r>
              <a:rPr lang="zh-CN" altLang="en-US">
                <a:solidFill>
                  <a:srgbClr val="0000FF"/>
                </a:solidFill>
                <a:ea typeface="黑体" panose="02010609060101010101" pitchFamily="49" charset="-122"/>
              </a:rPr>
              <a:t>解析：</a:t>
            </a:r>
            <a:r>
              <a:rPr lang="zh-CN" altLang="en-US">
                <a:solidFill>
                  <a:srgbClr val="000000"/>
                </a:solidFill>
                <a:ea typeface="仿宋_GB2312" pitchFamily="49" charset="-122"/>
              </a:rPr>
              <a:t>选</a:t>
            </a:r>
            <a:r>
              <a:rPr lang="en-US" altLang="zh-CN">
                <a:solidFill>
                  <a:srgbClr val="000000"/>
                </a:solidFill>
                <a:ea typeface="仿宋_GB2312" pitchFamily="49" charset="-122"/>
              </a:rPr>
              <a:t>C</a:t>
            </a:r>
            <a:r>
              <a:rPr lang="zh-CN" altLang="en-US">
                <a:solidFill>
                  <a:srgbClr val="000000"/>
                </a:solidFill>
                <a:ea typeface="仿宋_GB2312" pitchFamily="49" charset="-122"/>
              </a:rPr>
              <a:t>　</a:t>
            </a:r>
            <a:r>
              <a:rPr lang="en-US" altLang="zh-CN">
                <a:solidFill>
                  <a:srgbClr val="000000"/>
                </a:solidFill>
                <a:ea typeface="仿宋_GB2312" pitchFamily="49" charset="-122"/>
              </a:rPr>
              <a:t>C</a:t>
            </a:r>
            <a:r>
              <a:rPr lang="zh-CN" altLang="en-US">
                <a:solidFill>
                  <a:srgbClr val="000000"/>
                </a:solidFill>
                <a:ea typeface="仿宋_GB2312" pitchFamily="49" charset="-122"/>
              </a:rPr>
              <a:t>项的正确解释应该是</a:t>
            </a:r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</a:rPr>
              <a:t>“</a:t>
            </a:r>
            <a:r>
              <a:rPr lang="zh-CN" altLang="en-US">
                <a:solidFill>
                  <a:srgbClr val="000000"/>
                </a:solidFill>
                <a:ea typeface="仿宋_GB2312" pitchFamily="49" charset="-122"/>
              </a:rPr>
              <a:t>夺取</a:t>
            </a:r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</a:rPr>
              <a:t>”</a:t>
            </a:r>
            <a:r>
              <a:rPr lang="zh-CN" altLang="en-US">
                <a:solidFill>
                  <a:srgbClr val="000000"/>
                </a:solidFill>
                <a:ea typeface="仿宋_GB2312" pitchFamily="49" charset="-122"/>
              </a:rPr>
              <a:t>，而不是</a:t>
            </a:r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</a:rPr>
              <a:t>“</a:t>
            </a:r>
            <a:r>
              <a:rPr lang="zh-CN" altLang="en-US">
                <a:solidFill>
                  <a:srgbClr val="000000"/>
                </a:solidFill>
                <a:ea typeface="仿宋_GB2312" pitchFamily="49" charset="-122"/>
              </a:rPr>
              <a:t>略微</a:t>
            </a:r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</a:rPr>
              <a:t>”</a:t>
            </a:r>
            <a:r>
              <a:rPr lang="zh-CN" altLang="en-US">
                <a:solidFill>
                  <a:srgbClr val="000000"/>
                </a:solidFill>
                <a:ea typeface="仿宋_GB2312" pitchFamily="49" charset="-122"/>
              </a:rPr>
              <a:t>。此题考查一词多义的形式，是高考考查中经常出现的。希望学生在复习中注意积累。</a:t>
            </a:r>
            <a:endParaRPr lang="zh-CN" altLang="en-US">
              <a:solidFill>
                <a:srgbClr val="000000"/>
              </a:solidFill>
              <a:ea typeface="仿宋_GB2312" pitchFamily="49" charset="-122"/>
            </a:endParaRPr>
          </a:p>
        </p:txBody>
      </p:sp>
      <p:sp>
        <p:nvSpPr>
          <p:cNvPr id="17410" name="矩形 7170" title=""/>
          <p:cNvSpPr/>
          <p:nvPr/>
        </p:nvSpPr>
        <p:spPr>
          <a:xfrm>
            <a:off x="0" y="3138488"/>
            <a:ext cx="9144000" cy="0"/>
          </a:xfrm>
          <a:prstGeom prst="rect">
            <a:avLst/>
          </a:prstGeom>
          <a:noFill/>
          <a:ln w="19050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411" name="矩形 7172" title=""/>
          <p:cNvSpPr/>
          <p:nvPr/>
        </p:nvSpPr>
        <p:spPr>
          <a:xfrm>
            <a:off x="0" y="3262313"/>
            <a:ext cx="873125" cy="457200"/>
          </a:xfrm>
          <a:prstGeom prst="rect">
            <a:avLst/>
          </a:prstGeom>
          <a:noFill/>
          <a:ln w="19050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>
              <a:tabLst>
                <a:tab pos="2933700"/>
                <a:tab pos="2971800"/>
              </a:tabLst>
            </a:pPr>
            <a:r>
              <a:rPr lang="en-US" altLang="zh-CN" b="1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en-US" altLang="zh-CN"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17412" name="对象 7173" title=""/>
          <p:cNvGraphicFramePr>
            <a:graphicFrameLocks noChangeAspect="1"/>
          </p:cNvGraphicFramePr>
          <p:nvPr/>
        </p:nvGraphicFramePr>
        <p:xfrm>
          <a:off x="377825" y="836613"/>
          <a:ext cx="8766175" cy="7678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6798310" imgH="5972810" progId="Word.Document.8">
                  <p:embed/>
                </p:oleObj>
              </mc:Choice>
              <mc:Fallback>
                <p:oleObj r:id="rId2" imgW="6798310" imgH="59728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77825" y="836613"/>
                        <a:ext cx="8766175" cy="76787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3" name="矩形 205827" title=""/>
          <p:cNvSpPr/>
          <p:nvPr/>
        </p:nvSpPr>
        <p:spPr>
          <a:xfrm>
            <a:off x="73025" y="76200"/>
            <a:ext cx="3255963" cy="706438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四、考题讲练</a:t>
            </a:r>
            <a:endParaRPr lang="zh-CN" altLang="en-US" sz="40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文本占位符 8193" title=""/>
          <p:cNvSpPr>
            <a:spLocks noGrp="1"/>
          </p:cNvSpPr>
          <p:nvPr>
            <p:ph idx="1"/>
          </p:nvPr>
        </p:nvSpPr>
        <p:spPr>
          <a:xfrm>
            <a:off x="119063" y="987425"/>
            <a:ext cx="8707437" cy="5953125"/>
          </a:xfrm>
        </p:spPr>
        <p:txBody>
          <a:bodyPr vert="horz" wrap="square" lIns="91440" tIns="45720" rIns="91440" bIns="45720" anchor="t" anchorCtr="0">
            <a:spAutoFit/>
          </a:bodyPr>
          <a:lstStyle/>
          <a:p>
            <a:pPr algn="ctr" eaLnBrk="1" hangingPunct="1"/>
            <a:r>
              <a:rPr lang="zh-CN" altLang="en-US">
                <a:solidFill>
                  <a:srgbClr val="FF0000"/>
                </a:solidFill>
                <a:ea typeface="黑体" panose="02010609060101010101" pitchFamily="49" charset="-122"/>
              </a:rPr>
              <a:t>一词多义类解题四法</a:t>
            </a:r>
            <a:endParaRPr lang="zh-CN" altLang="en-US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>
                <a:solidFill>
                  <a:srgbClr val="000000"/>
                </a:solidFill>
              </a:rPr>
              <a:t>       </a:t>
            </a:r>
            <a:r>
              <a:rPr lang="zh-CN" altLang="en-US" b="1">
                <a:solidFill>
                  <a:srgbClr val="000000"/>
                </a:solidFill>
              </a:rPr>
              <a:t>文言文中单音节词居多，一个词往往有好几个义项。理解多义词，要把握它的本义，结合上下文来判断它在句中的含义。</a:t>
            </a:r>
            <a:endParaRPr lang="zh-CN" altLang="en-US" b="1">
              <a:solidFill>
                <a:srgbClr val="000000"/>
              </a:solidFill>
              <a:ea typeface="黑体" panose="02010609060101010101" pitchFamily="49" charset="-122"/>
            </a:endParaRPr>
          </a:p>
          <a:p>
            <a:pPr eaLnBrk="1" hangingPunct="1"/>
            <a:r>
              <a:rPr lang="en-US" altLang="zh-CN">
                <a:solidFill>
                  <a:srgbClr val="FF0000"/>
                </a:solidFill>
                <a:ea typeface="黑体" panose="02010609060101010101" pitchFamily="49" charset="-122"/>
              </a:rPr>
              <a:t>1</a:t>
            </a:r>
            <a:r>
              <a:rPr lang="zh-CN" altLang="en-US">
                <a:solidFill>
                  <a:srgbClr val="FF0000"/>
                </a:solidFill>
              </a:rPr>
              <a:t>．</a:t>
            </a:r>
            <a:r>
              <a:rPr lang="zh-CN" altLang="en-US">
                <a:solidFill>
                  <a:srgbClr val="FF0000"/>
                </a:solidFill>
                <a:ea typeface="黑体" panose="02010609060101010101" pitchFamily="49" charset="-122"/>
              </a:rPr>
              <a:t>语境推断法</a:t>
            </a:r>
            <a:endParaRPr lang="zh-CN" altLang="en-US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>
                <a:solidFill>
                  <a:srgbClr val="000000"/>
                </a:solidFill>
              </a:rPr>
              <a:t>     </a:t>
            </a:r>
            <a:r>
              <a:rPr lang="zh-CN" altLang="en-US" b="1">
                <a:solidFill>
                  <a:srgbClr val="000000"/>
                </a:solidFill>
              </a:rPr>
              <a:t> </a:t>
            </a:r>
            <a:r>
              <a:rPr lang="zh-CN" altLang="en-US" sz="4000" b="1">
                <a:solidFill>
                  <a:srgbClr val="000000"/>
                </a:solidFill>
              </a:rPr>
              <a:t>文言实词绝大部分是一词多义的，且词义是不定项的，</a:t>
            </a:r>
            <a:r>
              <a:rPr lang="zh-CN" altLang="en-US" sz="4000" b="1" u="sng">
                <a:solidFill>
                  <a:srgbClr val="FF0000"/>
                </a:solidFill>
              </a:rPr>
              <a:t>我们可以结合上下文来判定实词的含义</a:t>
            </a:r>
            <a:r>
              <a:rPr lang="zh-CN" altLang="en-US" sz="4000" b="1">
                <a:solidFill>
                  <a:srgbClr val="000000"/>
                </a:solidFill>
              </a:rPr>
              <a:t>，</a:t>
            </a:r>
            <a:r>
              <a:rPr lang="zh-CN" altLang="en-US" sz="4000" b="1" u="sng">
                <a:solidFill>
                  <a:srgbClr val="000000"/>
                </a:solidFill>
              </a:rPr>
              <a:t>因为上下文语境是相对稳定的</a:t>
            </a:r>
            <a:r>
              <a:rPr lang="zh-CN" altLang="en-US" sz="4000" b="1">
                <a:solidFill>
                  <a:srgbClr val="000000"/>
                </a:solidFill>
              </a:rPr>
              <a:t>，语境可以帮助我们确定词义。</a:t>
            </a:r>
            <a:endParaRPr lang="zh-CN" altLang="en-US" sz="4000" b="1">
              <a:solidFill>
                <a:srgbClr val="000000"/>
              </a:solidFill>
            </a:endParaRPr>
          </a:p>
        </p:txBody>
      </p:sp>
      <p:sp>
        <p:nvSpPr>
          <p:cNvPr id="18434" name="矩形 205827" title=""/>
          <p:cNvSpPr/>
          <p:nvPr/>
        </p:nvSpPr>
        <p:spPr>
          <a:xfrm>
            <a:off x="73025" y="76200"/>
            <a:ext cx="3255963" cy="706438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五、课堂小结</a:t>
            </a:r>
            <a:endParaRPr lang="zh-CN" altLang="en-US" sz="40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文本占位符 9217" title=""/>
          <p:cNvSpPr>
            <a:spLocks noGrp="1"/>
          </p:cNvSpPr>
          <p:nvPr>
            <p:ph idx="1"/>
          </p:nvPr>
        </p:nvSpPr>
        <p:spPr>
          <a:xfrm>
            <a:off x="-53975" y="34925"/>
            <a:ext cx="9172575" cy="6911975"/>
          </a:xfrm>
        </p:spPr>
        <p:txBody>
          <a:bodyPr vert="horz" wrap="square" lIns="91440" tIns="45720" rIns="91440" bIns="45720" anchor="t" anchorCtr="0">
            <a:spAutoFit/>
          </a:bodyPr>
          <a:lstStyle/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2</a:t>
            </a:r>
            <a:r>
              <a:rPr lang="zh-CN" altLang="en-US" sz="2800" b="1">
                <a:solidFill>
                  <a:srgbClr val="FF0000"/>
                </a:solidFill>
              </a:rPr>
              <a:t>．</a:t>
            </a:r>
            <a:r>
              <a:rPr lang="zh-CN" altLang="en-US" sz="2400" b="1">
                <a:solidFill>
                  <a:srgbClr val="FF0000"/>
                </a:solidFill>
                <a:ea typeface="黑体" panose="02010609060101010101" pitchFamily="49" charset="-122"/>
              </a:rPr>
              <a:t>课文迁移法</a:t>
            </a:r>
            <a:endParaRPr lang="zh-CN" altLang="en-US" sz="2400" b="1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400" b="1">
                <a:solidFill>
                  <a:srgbClr val="000000"/>
                </a:solidFill>
              </a:rPr>
              <a:t>       </a:t>
            </a:r>
            <a:r>
              <a:rPr lang="zh-CN" altLang="en-US" sz="2800" b="1">
                <a:solidFill>
                  <a:srgbClr val="000000"/>
                </a:solidFill>
              </a:rPr>
              <a:t>试题中出现的一些实词解释，课文中大多出现过，可联系课文相应迁移。</a:t>
            </a:r>
            <a:endParaRPr lang="zh-CN" altLang="en-US" sz="2800" b="1">
              <a:solidFill>
                <a:srgbClr val="000000"/>
              </a:solidFill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3</a:t>
            </a:r>
            <a:r>
              <a:rPr lang="zh-CN" altLang="en-US" sz="2800" b="1">
                <a:solidFill>
                  <a:srgbClr val="FF0000"/>
                </a:solidFill>
              </a:rPr>
              <a:t>．</a:t>
            </a:r>
            <a:r>
              <a:rPr lang="zh-CN" altLang="en-US" sz="2400" b="1">
                <a:solidFill>
                  <a:srgbClr val="FF0000"/>
                </a:solidFill>
                <a:ea typeface="黑体" panose="02010609060101010101" pitchFamily="49" charset="-122"/>
              </a:rPr>
              <a:t>语法分析法</a:t>
            </a:r>
            <a:endParaRPr lang="zh-CN" altLang="en-US" sz="2400" b="1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400" b="1">
                <a:solidFill>
                  <a:srgbClr val="000000"/>
                </a:solidFill>
              </a:rPr>
              <a:t>       根据汉语语法知识，</a:t>
            </a:r>
            <a:r>
              <a:rPr lang="zh-CN" altLang="en-US" sz="2400" b="1">
                <a:solidFill>
                  <a:srgbClr val="FF0000"/>
                </a:solidFill>
              </a:rPr>
              <a:t>主语、宾语大多是由名词、代词充当</a:t>
            </a:r>
            <a:r>
              <a:rPr lang="zh-CN" altLang="en-US" sz="2400" b="1">
                <a:solidFill>
                  <a:srgbClr val="000000"/>
                </a:solidFill>
              </a:rPr>
              <a:t>，</a:t>
            </a:r>
            <a:r>
              <a:rPr lang="zh-CN" altLang="en-US" sz="2400" b="1">
                <a:solidFill>
                  <a:schemeClr val="accent2"/>
                </a:solidFill>
              </a:rPr>
              <a:t>谓语大多是由形容词、动词充当</a:t>
            </a:r>
            <a:r>
              <a:rPr lang="zh-CN" altLang="en-US" sz="2400" b="1">
                <a:solidFill>
                  <a:srgbClr val="000000"/>
                </a:solidFill>
              </a:rPr>
              <a:t>，</a:t>
            </a:r>
            <a:r>
              <a:rPr lang="zh-CN" altLang="en-US" sz="2400" b="1">
                <a:solidFill>
                  <a:srgbClr val="FF0000"/>
                </a:solidFill>
              </a:rPr>
              <a:t>定语大多是由形容词充当</a:t>
            </a:r>
            <a:r>
              <a:rPr lang="zh-CN" altLang="en-US" sz="2400" b="1">
                <a:solidFill>
                  <a:srgbClr val="000000"/>
                </a:solidFill>
              </a:rPr>
              <a:t>，</a:t>
            </a:r>
            <a:r>
              <a:rPr lang="zh-CN" altLang="en-US" sz="2400" b="1">
                <a:solidFill>
                  <a:schemeClr val="accent2"/>
                </a:solidFill>
              </a:rPr>
              <a:t>状语大多是由形容词、副词充当。</a:t>
            </a:r>
            <a:r>
              <a:rPr lang="zh-CN" altLang="en-US" sz="2400" b="1">
                <a:solidFill>
                  <a:srgbClr val="000000"/>
                </a:solidFill>
              </a:rPr>
              <a:t>因此可以根据词在句中的语法地位来推断它的词性，进而推知它的词义。</a:t>
            </a:r>
            <a:endParaRPr lang="zh-CN" altLang="en-US" sz="2400" b="1">
              <a:solidFill>
                <a:srgbClr val="000000"/>
              </a:solidFill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4</a:t>
            </a:r>
            <a:r>
              <a:rPr lang="zh-CN" altLang="en-US" sz="2800" b="1">
                <a:solidFill>
                  <a:srgbClr val="FF0000"/>
                </a:solidFill>
              </a:rPr>
              <a:t>．</a:t>
            </a:r>
            <a:r>
              <a:rPr lang="zh-CN" altLang="en-US" sz="2400" b="1">
                <a:solidFill>
                  <a:srgbClr val="FF0000"/>
                </a:solidFill>
                <a:ea typeface="黑体" panose="02010609060101010101" pitchFamily="49" charset="-122"/>
              </a:rPr>
              <a:t>代入检验法</a:t>
            </a:r>
            <a:endParaRPr lang="zh-CN" altLang="en-US" sz="2400" b="1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400" b="1">
                <a:solidFill>
                  <a:schemeClr val="accent2"/>
                </a:solidFill>
              </a:rPr>
              <a:t>       </a:t>
            </a:r>
            <a:r>
              <a:rPr lang="zh-CN" altLang="en-US" sz="2800" b="1">
                <a:solidFill>
                  <a:schemeClr val="accent2"/>
                </a:solidFill>
              </a:rPr>
              <a:t>对于选择、判断类的词语解释题</a:t>
            </a:r>
            <a:r>
              <a:rPr lang="zh-CN" altLang="en-US" sz="2800" b="1">
                <a:solidFill>
                  <a:srgbClr val="000000"/>
                </a:solidFill>
              </a:rPr>
              <a:t>，</a:t>
            </a:r>
            <a:r>
              <a:rPr lang="zh-CN" altLang="en-US" sz="2800" b="1" u="sng">
                <a:solidFill>
                  <a:srgbClr val="FF0000"/>
                </a:solidFill>
              </a:rPr>
              <a:t>最简单的莫过于将所给的义项放入各自的具体语境中去贯通文意，解释准确而无滞碍之处者即为正确答案。 </a:t>
            </a:r>
            <a:endParaRPr lang="zh-CN" altLang="en-US" sz="2800" b="1" u="sng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1" name="图片 112641" title=""/>
          <p:cNvPicPr>
            <a:picLocks noChangeAspect="1"/>
          </p:cNvPicPr>
          <p:nvPr/>
        </p:nvPicPr>
        <p:blipFill>
          <a:blip r:embed="rId2"/>
          <a:srcRect l="57420" t="41286"/>
          <a:stretch>
            <a:fillRect/>
          </a:stretch>
        </p:blipFill>
        <p:spPr>
          <a:xfrm>
            <a:off x="0" y="0"/>
            <a:ext cx="914717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2" name="矩形 112642" title=""/>
          <p:cNvSpPr/>
          <p:nvPr/>
        </p:nvSpPr>
        <p:spPr>
          <a:xfrm>
            <a:off x="2057400" y="404813"/>
            <a:ext cx="6259513" cy="609600"/>
          </a:xfrm>
          <a:prstGeom prst="rect">
            <a:avLst/>
          </a:prstGeom>
          <a:solidFill>
            <a:srgbClr val="9900FF"/>
          </a:solidFill>
          <a:ln w="9525"/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9900FF"/>
            </a:extrusionClr>
          </a:sp3d>
        </p:spPr>
        <p:txBody>
          <a:bodyPr wrap="none" anchor="ctr" anchorCtr="0">
            <a:flatTx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</a:t>
            </a:r>
            <a:r>
              <a:rPr lang="zh-CN" altLang="en-US" sz="36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掌握文言实词的基本知识</a:t>
            </a:r>
            <a:endParaRPr lang="zh-CN" altLang="en-US" sz="3600" b="1">
              <a:solidFill>
                <a:schemeClr val="bg1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0483" name="文本框 112645" title=""/>
          <p:cNvSpPr txBox="1"/>
          <p:nvPr/>
        </p:nvSpPr>
        <p:spPr>
          <a:xfrm>
            <a:off x="395288" y="3141663"/>
            <a:ext cx="8458200" cy="579437"/>
          </a:xfrm>
          <a:prstGeom prst="rect">
            <a:avLst/>
          </a:prstGeom>
          <a:noFill/>
          <a:ln w="9525">
            <a:noFill/>
          </a:ln>
          <a:effectLst>
            <a:outerShdw dist="35921" dir="2699999" algn="ctr" rotWithShape="0">
              <a:srgbClr val="FFFF00"/>
            </a:outerShdw>
          </a:effectLst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     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12647" name="文本框 112646" title=""/>
          <p:cNvSpPr txBox="1"/>
          <p:nvPr/>
        </p:nvSpPr>
        <p:spPr>
          <a:xfrm>
            <a:off x="184150" y="3721100"/>
            <a:ext cx="8763000" cy="579438"/>
          </a:xfrm>
          <a:prstGeom prst="rect">
            <a:avLst/>
          </a:prstGeom>
          <a:noFill/>
          <a:ln w="9525">
            <a:noFill/>
          </a:ln>
          <a:effectLst>
            <a:outerShdw dist="35921" dir="2699999" algn="ctr" rotWithShape="0">
              <a:srgbClr val="FFFF00"/>
            </a:outerShdw>
          </a:effectLst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本义、引申义、比喻义、假借义  、词语活用。       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0485" name="文本框 20486" title=""/>
          <p:cNvSpPr txBox="1"/>
          <p:nvPr/>
        </p:nvSpPr>
        <p:spPr>
          <a:xfrm>
            <a:off x="236538" y="1287463"/>
            <a:ext cx="4030662" cy="701675"/>
          </a:xfrm>
          <a:prstGeom prst="rect">
            <a:avLst/>
          </a:prstGeom>
          <a:solidFill>
            <a:srgbClr val="66FF33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文言实词的特点</a:t>
            </a:r>
            <a:endParaRPr lang="zh-CN" altLang="en-US" sz="40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3559" name="文本框 1" title=""/>
          <p:cNvSpPr txBox="1"/>
          <p:nvPr/>
        </p:nvSpPr>
        <p:spPr>
          <a:xfrm>
            <a:off x="0" y="1989138"/>
            <a:ext cx="9147175" cy="5794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通假字、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古今异义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、偏义复词、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一词多义、活用。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487" name="文本框 20486" title=""/>
          <p:cNvSpPr txBox="1"/>
          <p:nvPr/>
        </p:nvSpPr>
        <p:spPr>
          <a:xfrm>
            <a:off x="236538" y="2743200"/>
            <a:ext cx="4495800" cy="700088"/>
          </a:xfrm>
          <a:prstGeom prst="rect">
            <a:avLst/>
          </a:prstGeom>
          <a:solidFill>
            <a:srgbClr val="66FF33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文言一词多义原因</a:t>
            </a:r>
            <a:endParaRPr lang="zh-CN" altLang="en-US" sz="40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0488" name="文本框 20486" title=""/>
          <p:cNvSpPr txBox="1"/>
          <p:nvPr/>
        </p:nvSpPr>
        <p:spPr>
          <a:xfrm>
            <a:off x="184150" y="4300538"/>
            <a:ext cx="5033963" cy="700087"/>
          </a:xfrm>
          <a:prstGeom prst="rect">
            <a:avLst/>
          </a:prstGeom>
          <a:solidFill>
            <a:srgbClr val="66FF33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掌握一词多义的方法</a:t>
            </a:r>
            <a:endParaRPr lang="zh-CN" altLang="en-US" sz="40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3562" name="文本框 4" title=""/>
          <p:cNvSpPr txBox="1">
            <a:spLocks noChangeArrowheads="1"/>
          </p:cNvSpPr>
          <p:nvPr/>
        </p:nvSpPr>
        <p:spPr bwMode="auto">
          <a:xfrm>
            <a:off x="38100" y="5122863"/>
            <a:ext cx="9056687" cy="15696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      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掌握一词多义需多读、多查字典、多积累。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对一词多义，需要在理解的基础上记住相当数量实词的多义项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,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更需要掌握一些推断词义的方法。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highlight>
                <a:srgbClr val="FFFF00"/>
              </a:highlight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Text Box 2" title=""/>
          <p:cNvSpPr txBox="1"/>
          <p:nvPr/>
        </p:nvSpPr>
        <p:spPr>
          <a:xfrm>
            <a:off x="3232150" y="177800"/>
            <a:ext cx="5775325" cy="5238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1</a:t>
            </a:r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指出下列句子中红色字的多种义项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510979" name="Text Box 3" title=""/>
          <p:cNvSpPr txBox="1"/>
          <p:nvPr/>
        </p:nvSpPr>
        <p:spPr>
          <a:xfrm>
            <a:off x="0" y="762000"/>
            <a:ext cx="9144000" cy="51689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荆轲</a:t>
            </a:r>
            <a:r>
              <a:rPr lang="zh-CN" altLang="en-US" sz="2000" b="1">
                <a:solidFill>
                  <a:srgbClr val="FF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顾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笑武阳。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荆轲刺秦王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                                              </a:t>
            </a:r>
            <a:endParaRPr lang="en-US" altLang="zh-CN" sz="2000" b="1">
              <a:solidFill>
                <a:srgbClr val="00222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君臣相</a:t>
            </a:r>
            <a:r>
              <a:rPr lang="zh-CN" altLang="en-US" sz="2000" b="1">
                <a:solidFill>
                  <a:srgbClr val="FF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顾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，不知所归。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伶官传序 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                                       </a:t>
            </a:r>
            <a:endParaRPr lang="en-US" altLang="zh-CN" sz="2000" b="1">
              <a:solidFill>
                <a:srgbClr val="00222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先帝不以臣卑鄙</a:t>
            </a:r>
            <a:r>
              <a:rPr lang="en-US" altLang="zh-CN" sz="2000" b="1">
                <a:solidFill>
                  <a:srgbClr val="00222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……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三</a:t>
            </a:r>
            <a:r>
              <a:rPr lang="zh-CN" altLang="en-US" sz="2000" b="1">
                <a:solidFill>
                  <a:srgbClr val="FF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顾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臣于草庐之中。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出师表 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          </a:t>
            </a:r>
            <a:endParaRPr lang="en-US" altLang="zh-CN" sz="2000" b="1">
              <a:solidFill>
                <a:srgbClr val="00222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4.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三岁贯女，莫我肯</a:t>
            </a:r>
            <a:r>
              <a:rPr lang="zh-CN" altLang="en-US" sz="2000" b="1">
                <a:solidFill>
                  <a:srgbClr val="FF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顾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硕鼠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                                                       5.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大行不</a:t>
            </a:r>
            <a:r>
              <a:rPr lang="zh-CN" altLang="en-US" sz="2000" b="1">
                <a:solidFill>
                  <a:srgbClr val="FF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顾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细谨，大礼不辞小让。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鸿门宴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                                     6.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使于齐，</a:t>
            </a:r>
            <a:r>
              <a:rPr lang="zh-CN" altLang="en-US" sz="2000" b="1">
                <a:solidFill>
                  <a:srgbClr val="FF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顾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反，谏怀王曰：</a:t>
            </a:r>
            <a:r>
              <a:rPr lang="zh-CN" altLang="en-US" sz="2000" b="1">
                <a:solidFill>
                  <a:srgbClr val="00222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何不杀张仪？</a:t>
            </a:r>
            <a:r>
              <a:rPr lang="zh-CN" altLang="en-US" sz="2000" b="1">
                <a:solidFill>
                  <a:srgbClr val="00222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”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屈原列传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       </a:t>
            </a:r>
            <a:endParaRPr lang="en-US" altLang="zh-CN" sz="2000" b="1">
              <a:solidFill>
                <a:srgbClr val="00222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7.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阿母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谢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媒人：</a:t>
            </a:r>
            <a:r>
              <a:rPr lang="zh-CN" altLang="en-US" sz="2000" b="1">
                <a:solidFill>
                  <a:srgbClr val="00222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女子先有誓，老姥岂敢言？</a:t>
            </a:r>
            <a:r>
              <a:rPr lang="zh-CN" altLang="en-US" sz="2000" b="1">
                <a:solidFill>
                  <a:srgbClr val="00222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”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孔雀东南飞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   </a:t>
            </a:r>
            <a:endParaRPr lang="en-US" altLang="zh-CN" sz="2000" b="1">
              <a:solidFill>
                <a:srgbClr val="00222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8.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侯生视公子色终不变，乃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谢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客就车。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信陵君窃符救赵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    </a:t>
            </a:r>
            <a:endParaRPr lang="en-US" altLang="zh-CN" sz="2000" b="1">
              <a:solidFill>
                <a:srgbClr val="00222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9.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旦日不可不蚤自来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谢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项王。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鸿门宴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                                      </a:t>
            </a:r>
            <a:endParaRPr lang="en-US" altLang="zh-CN" sz="2000" b="1">
              <a:solidFill>
                <a:srgbClr val="00222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10.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公子往，数请之，朱亥故不复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谢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 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信陵君窃符救赵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     </a:t>
            </a:r>
            <a:endParaRPr lang="en-US" altLang="zh-CN" sz="2000" b="1">
              <a:solidFill>
                <a:srgbClr val="00222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11.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多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谢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后世人，戒之慎勿忘。 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孔雀东南飞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                         </a:t>
            </a:r>
            <a:endParaRPr lang="en-US" altLang="zh-CN" sz="2000" b="1">
              <a:solidFill>
                <a:srgbClr val="00222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12.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及花之既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谢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，亦可告无罪于主人矣。 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芙蕖</a:t>
            </a:r>
            <a:r>
              <a:rPr lang="en-US" altLang="zh-CN" sz="2000" b="1">
                <a:solidFill>
                  <a:srgbClr val="0022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en-US" altLang="zh-CN" sz="2000" b="1">
                <a:latin typeface="Times New Roman" panose="02020603050405020304" pitchFamily="18" charset="0"/>
                <a:ea typeface="宋体" panose="02010600030101010101" pitchFamily="2" charset="-122"/>
              </a:rPr>
              <a:t>                        </a:t>
            </a:r>
            <a:endParaRPr lang="en-US" altLang="zh-CN" sz="20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80" name="Text Box 4" title=""/>
          <p:cNvSpPr txBox="1"/>
          <p:nvPr/>
        </p:nvSpPr>
        <p:spPr>
          <a:xfrm>
            <a:off x="365125" y="5864225"/>
            <a:ext cx="8566150" cy="13843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EC044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  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对一词多义，需要在理解的基础上记住相当数量实词的多义项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更需要掌握一些推断词义的方法。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endParaRPr lang="zh-CN" altLang="en-US" sz="2800">
              <a:solidFill>
                <a:srgbClr val="EC044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81" name="Text Box 5" title=""/>
          <p:cNvSpPr txBox="1"/>
          <p:nvPr/>
        </p:nvSpPr>
        <p:spPr>
          <a:xfrm>
            <a:off x="5165725" y="706438"/>
            <a:ext cx="649288" cy="36988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回头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82" name="Text Box 6" title=""/>
          <p:cNvSpPr txBox="1"/>
          <p:nvPr/>
        </p:nvSpPr>
        <p:spPr>
          <a:xfrm>
            <a:off x="5851525" y="1230313"/>
            <a:ext cx="417513" cy="36988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看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83" name="Text Box 7" title=""/>
          <p:cNvSpPr txBox="1"/>
          <p:nvPr/>
        </p:nvSpPr>
        <p:spPr>
          <a:xfrm>
            <a:off x="7756525" y="1684338"/>
            <a:ext cx="649288" cy="36988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访问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84" name="Text Box 8" title=""/>
          <p:cNvSpPr txBox="1"/>
          <p:nvPr/>
        </p:nvSpPr>
        <p:spPr>
          <a:xfrm>
            <a:off x="5013325" y="2208213"/>
            <a:ext cx="1114425" cy="36988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顾念关心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85" name="Text Box 9" title=""/>
          <p:cNvSpPr txBox="1"/>
          <p:nvPr/>
        </p:nvSpPr>
        <p:spPr>
          <a:xfrm>
            <a:off x="6461125" y="2584450"/>
            <a:ext cx="1114425" cy="36988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考虑顾及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86" name="Text Box 10" title=""/>
          <p:cNvSpPr txBox="1"/>
          <p:nvPr/>
        </p:nvSpPr>
        <p:spPr>
          <a:xfrm>
            <a:off x="8137525" y="2894013"/>
            <a:ext cx="649288" cy="36988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回还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87" name="Text Box 11" title=""/>
          <p:cNvSpPr txBox="1"/>
          <p:nvPr/>
        </p:nvSpPr>
        <p:spPr>
          <a:xfrm>
            <a:off x="8229600" y="3330575"/>
            <a:ext cx="914400" cy="3698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谢绝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88" name="Text Box 12" title=""/>
          <p:cNvSpPr txBox="1"/>
          <p:nvPr/>
        </p:nvSpPr>
        <p:spPr>
          <a:xfrm>
            <a:off x="8153400" y="3787775"/>
            <a:ext cx="990600" cy="3698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辞别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89" name="Text Box 13" title=""/>
          <p:cNvSpPr txBox="1"/>
          <p:nvPr/>
        </p:nvSpPr>
        <p:spPr>
          <a:xfrm>
            <a:off x="5699125" y="4176713"/>
            <a:ext cx="649288" cy="36988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谢罪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90" name="Text Box 14" title=""/>
          <p:cNvSpPr txBox="1"/>
          <p:nvPr/>
        </p:nvSpPr>
        <p:spPr>
          <a:xfrm>
            <a:off x="8061325" y="4629150"/>
            <a:ext cx="649288" cy="36988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感谢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91" name="Text Box 15" title=""/>
          <p:cNvSpPr txBox="1"/>
          <p:nvPr/>
        </p:nvSpPr>
        <p:spPr>
          <a:xfrm>
            <a:off x="6613525" y="5157788"/>
            <a:ext cx="649288" cy="36988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告诉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0992" name="Text Box 16" title=""/>
          <p:cNvSpPr txBox="1"/>
          <p:nvPr/>
        </p:nvSpPr>
        <p:spPr>
          <a:xfrm>
            <a:off x="7315200" y="5513388"/>
            <a:ext cx="1219200" cy="36988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66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凋谢</a:t>
            </a:r>
            <a:endParaRPr lang="zh-CN" altLang="en-US" b="1">
              <a:solidFill>
                <a:srgbClr val="66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1520" name="Rectangle 17" title=""/>
          <p:cNvSpPr/>
          <p:nvPr/>
        </p:nvSpPr>
        <p:spPr>
          <a:xfrm>
            <a:off x="8229600" y="609600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9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1521" name="矩形 205827" title=""/>
          <p:cNvSpPr/>
          <p:nvPr/>
        </p:nvSpPr>
        <p:spPr>
          <a:xfrm>
            <a:off x="0" y="55563"/>
            <a:ext cx="3295650" cy="706437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六、当堂训练</a:t>
            </a:r>
            <a:endParaRPr lang="zh-CN" altLang="en-US" sz="40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510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09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0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09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09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09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09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09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09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09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09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0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0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109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10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109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109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109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109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109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109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109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109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109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109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109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109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2529" name="对象 6145" title=""/>
          <p:cNvGraphicFramePr>
            <a:graphicFrameLocks noChangeAspect="1"/>
          </p:cNvGraphicFramePr>
          <p:nvPr/>
        </p:nvGraphicFramePr>
        <p:xfrm>
          <a:off x="147638" y="835025"/>
          <a:ext cx="8496300" cy="60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8657590" imgH="623570" progId="Word.Document.8">
                  <p:embed/>
                </p:oleObj>
              </mc:Choice>
              <mc:Fallback>
                <p:oleObj r:id="rId2" imgW="8657590" imgH="62357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47638" y="835025"/>
                        <a:ext cx="8496300" cy="609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0" name="对象 6146" title=""/>
          <p:cNvGraphicFramePr>
            <a:graphicFrameLocks noChangeAspect="1"/>
          </p:cNvGraphicFramePr>
          <p:nvPr/>
        </p:nvGraphicFramePr>
        <p:xfrm>
          <a:off x="46038" y="1752600"/>
          <a:ext cx="8626475" cy="60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8632190" imgH="611505" progId="Word.Document.8">
                  <p:embed/>
                </p:oleObj>
              </mc:Choice>
              <mc:Fallback>
                <p:oleObj r:id="rId4" imgW="8632190" imgH="61150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038" y="1752600"/>
                        <a:ext cx="8626475" cy="609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1" name="对象 6147" title=""/>
          <p:cNvGraphicFramePr>
            <a:graphicFrameLocks noChangeAspect="1"/>
          </p:cNvGraphicFramePr>
          <p:nvPr/>
        </p:nvGraphicFramePr>
        <p:xfrm>
          <a:off x="71438" y="2281238"/>
          <a:ext cx="8636000" cy="752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6" imgW="8640445" imgH="755015" progId="Word.Document.8">
                  <p:embed/>
                </p:oleObj>
              </mc:Choice>
              <mc:Fallback>
                <p:oleObj r:id="rId6" imgW="8640445" imgH="75501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1438" y="2281238"/>
                        <a:ext cx="8636000" cy="7524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2" name="对象 6148" title=""/>
          <p:cNvGraphicFramePr>
            <a:graphicFrameLocks noChangeAspect="1"/>
          </p:cNvGraphicFramePr>
          <p:nvPr/>
        </p:nvGraphicFramePr>
        <p:xfrm>
          <a:off x="71438" y="2754313"/>
          <a:ext cx="8697912" cy="592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8" imgW="8649335" imgH="594360" progId="Word.Document.8">
                  <p:embed/>
                </p:oleObj>
              </mc:Choice>
              <mc:Fallback>
                <p:oleObj r:id="rId8" imgW="8649335" imgH="59436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71438" y="2754313"/>
                        <a:ext cx="8697912" cy="592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3" name="对象 6149" title=""/>
          <p:cNvGraphicFramePr>
            <a:graphicFrameLocks noChangeAspect="1"/>
          </p:cNvGraphicFramePr>
          <p:nvPr/>
        </p:nvGraphicFramePr>
        <p:xfrm>
          <a:off x="71438" y="3194050"/>
          <a:ext cx="8601075" cy="6937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10" imgW="8658225" imgH="695960" progId="Word.Document.8">
                  <p:embed/>
                </p:oleObj>
              </mc:Choice>
              <mc:Fallback>
                <p:oleObj r:id="rId10" imgW="8658225" imgH="69596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71438" y="3194050"/>
                        <a:ext cx="8601075" cy="6937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4" name="对象 6150" title=""/>
          <p:cNvGraphicFramePr>
            <a:graphicFrameLocks noChangeAspect="1"/>
          </p:cNvGraphicFramePr>
          <p:nvPr/>
        </p:nvGraphicFramePr>
        <p:xfrm>
          <a:off x="50800" y="3702050"/>
          <a:ext cx="8707438" cy="1117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2" imgW="8700770" imgH="1116965" progId="Word.Document.8">
                  <p:embed/>
                </p:oleObj>
              </mc:Choice>
              <mc:Fallback>
                <p:oleObj r:id="rId12" imgW="8700770" imgH="111696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50800" y="3702050"/>
                        <a:ext cx="8707438" cy="1117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5" name="对象 6151" title=""/>
          <p:cNvGraphicFramePr>
            <a:graphicFrameLocks noChangeAspect="1"/>
          </p:cNvGraphicFramePr>
          <p:nvPr/>
        </p:nvGraphicFramePr>
        <p:xfrm>
          <a:off x="19050" y="1284288"/>
          <a:ext cx="8624888" cy="592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14" imgW="8629015" imgH="594360" progId="Word.Document.8">
                  <p:embed/>
                </p:oleObj>
              </mc:Choice>
              <mc:Fallback>
                <p:oleObj r:id="rId14" imgW="8629015" imgH="59436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9050" y="1284288"/>
                        <a:ext cx="8624888" cy="592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6" name="文本框 1" title=""/>
          <p:cNvSpPr txBox="1"/>
          <p:nvPr/>
        </p:nvSpPr>
        <p:spPr>
          <a:xfrm>
            <a:off x="3562350" y="196850"/>
            <a:ext cx="5822950" cy="584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2</a:t>
            </a:r>
            <a:r>
              <a:rPr lang="zh-CN" altLang="en-US" sz="3200" b="1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：解释下列加点的词</a:t>
            </a:r>
            <a:endParaRPr lang="zh-CN" altLang="en-US" sz="3200" b="1">
              <a:solidFill>
                <a:srgbClr val="C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22537" name="对象 7169" title=""/>
          <p:cNvGraphicFramePr>
            <a:graphicFrameLocks noChangeAspect="1"/>
          </p:cNvGraphicFramePr>
          <p:nvPr/>
        </p:nvGraphicFramePr>
        <p:xfrm>
          <a:off x="50800" y="4070350"/>
          <a:ext cx="8667750" cy="574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6" imgW="8660765" imgH="592455" progId="Word.Document.8">
                  <p:embed/>
                </p:oleObj>
              </mc:Choice>
              <mc:Fallback>
                <p:oleObj r:id="rId16" imgW="8660765" imgH="59245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50800" y="4070350"/>
                        <a:ext cx="8667750" cy="5746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8" name="对象 7171" title=""/>
          <p:cNvGraphicFramePr>
            <a:graphicFrameLocks noChangeAspect="1"/>
          </p:cNvGraphicFramePr>
          <p:nvPr/>
        </p:nvGraphicFramePr>
        <p:xfrm>
          <a:off x="71438" y="4479925"/>
          <a:ext cx="8670925" cy="1117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8" imgW="8684895" imgH="1116965" progId="Word.Document.8">
                  <p:embed/>
                </p:oleObj>
              </mc:Choice>
              <mc:Fallback>
                <p:oleObj r:id="rId18" imgW="8684895" imgH="111696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71438" y="4479925"/>
                        <a:ext cx="8670925" cy="1117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1" name="对象 7170" title=""/>
          <p:cNvGraphicFramePr>
            <a:graphicFrameLocks noChangeAspect="1"/>
          </p:cNvGraphicFramePr>
          <p:nvPr/>
        </p:nvGraphicFramePr>
        <p:xfrm>
          <a:off x="111125" y="4940300"/>
          <a:ext cx="9132888" cy="2174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20" imgW="8007350" imgH="1913890" progId="Word.Document.8">
                  <p:embed/>
                </p:oleObj>
              </mc:Choice>
              <mc:Fallback>
                <p:oleObj r:id="rId20" imgW="8007350" imgH="191389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111125" y="4940300"/>
                        <a:ext cx="9132888" cy="21748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40" name="矩形 205827" title=""/>
          <p:cNvSpPr/>
          <p:nvPr/>
        </p:nvSpPr>
        <p:spPr>
          <a:xfrm>
            <a:off x="209550" y="79375"/>
            <a:ext cx="3352800" cy="706438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当堂训练</a:t>
            </a:r>
            <a:endParaRPr lang="zh-CN" altLang="en-US" sz="40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dur="2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3553" name="对象 8193" title=""/>
          <p:cNvGraphicFramePr>
            <a:graphicFrameLocks noChangeAspect="1"/>
          </p:cNvGraphicFramePr>
          <p:nvPr/>
        </p:nvGraphicFramePr>
        <p:xfrm>
          <a:off x="284163" y="898525"/>
          <a:ext cx="8386762" cy="757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" imgW="8605520" imgH="786130" progId="Word.Document.8">
                  <p:embed/>
                </p:oleObj>
              </mc:Choice>
              <mc:Fallback>
                <p:oleObj r:id="rId2" imgW="8605520" imgH="78613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84163" y="898525"/>
                        <a:ext cx="8386762" cy="7572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5" name="对象 8194" title=""/>
          <p:cNvGraphicFramePr>
            <a:graphicFrameLocks noChangeAspect="1"/>
          </p:cNvGraphicFramePr>
          <p:nvPr/>
        </p:nvGraphicFramePr>
        <p:xfrm>
          <a:off x="890588" y="5432425"/>
          <a:ext cx="6559550" cy="5889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4" imgW="6571615" imgH="594360" progId="Word.Document.8">
                  <p:embed/>
                </p:oleObj>
              </mc:Choice>
              <mc:Fallback>
                <p:oleObj r:id="rId4" imgW="6571615" imgH="59436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90588" y="5432425"/>
                        <a:ext cx="6559550" cy="5889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55" name="对象 8195" title=""/>
          <p:cNvGraphicFramePr>
            <a:graphicFrameLocks noChangeAspect="1"/>
          </p:cNvGraphicFramePr>
          <p:nvPr/>
        </p:nvGraphicFramePr>
        <p:xfrm>
          <a:off x="271463" y="2184400"/>
          <a:ext cx="8575675" cy="619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6" imgW="8583930" imgH="619760" progId="Word.Document.8">
                  <p:embed/>
                </p:oleObj>
              </mc:Choice>
              <mc:Fallback>
                <p:oleObj r:id="rId6" imgW="8583930" imgH="61976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71463" y="2184400"/>
                        <a:ext cx="8575675" cy="6191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56" name="对象 8196" title=""/>
          <p:cNvGraphicFramePr>
            <a:graphicFrameLocks noChangeAspect="1"/>
          </p:cNvGraphicFramePr>
          <p:nvPr/>
        </p:nvGraphicFramePr>
        <p:xfrm>
          <a:off x="285750" y="2932113"/>
          <a:ext cx="8585200" cy="1117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8" imgW="8592185" imgH="1120775" progId="Word.Document.8">
                  <p:embed/>
                </p:oleObj>
              </mc:Choice>
              <mc:Fallback>
                <p:oleObj r:id="rId8" imgW="8592185" imgH="112077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85750" y="2932113"/>
                        <a:ext cx="8585200" cy="1117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57" name="对象 8197" title=""/>
          <p:cNvGraphicFramePr>
            <a:graphicFrameLocks noChangeAspect="1"/>
          </p:cNvGraphicFramePr>
          <p:nvPr/>
        </p:nvGraphicFramePr>
        <p:xfrm>
          <a:off x="258763" y="4152900"/>
          <a:ext cx="8634412" cy="1117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10" imgW="8628380" imgH="1116965" progId="Word.Document.8">
                  <p:embed/>
                </p:oleObj>
              </mc:Choice>
              <mc:Fallback>
                <p:oleObj r:id="rId10" imgW="8628380" imgH="111696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58763" y="4152900"/>
                        <a:ext cx="8634412" cy="1117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58" name="对象 8198" title=""/>
          <p:cNvGraphicFramePr>
            <a:graphicFrameLocks noChangeAspect="1"/>
          </p:cNvGraphicFramePr>
          <p:nvPr/>
        </p:nvGraphicFramePr>
        <p:xfrm>
          <a:off x="250825" y="1557338"/>
          <a:ext cx="8593138" cy="592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12" imgW="8598535" imgH="594360" progId="Word.Document.8">
                  <p:embed/>
                </p:oleObj>
              </mc:Choice>
              <mc:Fallback>
                <p:oleObj r:id="rId12" imgW="8598535" imgH="59436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250825" y="1557338"/>
                        <a:ext cx="8593138" cy="592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4577" name="对象 9217" title=""/>
          <p:cNvGraphicFramePr>
            <a:graphicFrameLocks noChangeAspect="1"/>
          </p:cNvGraphicFramePr>
          <p:nvPr/>
        </p:nvGraphicFramePr>
        <p:xfrm>
          <a:off x="320675" y="981075"/>
          <a:ext cx="8299450" cy="6572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2" imgW="8373110" imgH="664210" progId="Word.Document.8">
                  <p:embed/>
                </p:oleObj>
              </mc:Choice>
              <mc:Fallback>
                <p:oleObj r:id="rId2" imgW="8373110" imgH="6642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0675" y="981075"/>
                        <a:ext cx="8299450" cy="6572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19" name="对象 9218" title=""/>
          <p:cNvGraphicFramePr>
            <a:graphicFrameLocks noChangeAspect="1"/>
          </p:cNvGraphicFramePr>
          <p:nvPr/>
        </p:nvGraphicFramePr>
        <p:xfrm>
          <a:off x="763588" y="4911725"/>
          <a:ext cx="8116887" cy="11826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4" imgW="7599680" imgH="1184910" progId="Word.Document.8">
                  <p:embed/>
                </p:oleObj>
              </mc:Choice>
              <mc:Fallback>
                <p:oleObj r:id="rId4" imgW="7599680" imgH="11849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63588" y="4911725"/>
                        <a:ext cx="8116887" cy="11826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79" name="对象 9219" title=""/>
          <p:cNvGraphicFramePr>
            <a:graphicFrameLocks noChangeAspect="1"/>
          </p:cNvGraphicFramePr>
          <p:nvPr/>
        </p:nvGraphicFramePr>
        <p:xfrm>
          <a:off x="336550" y="2235200"/>
          <a:ext cx="8356600" cy="6175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6" imgW="8360410" imgH="619760" progId="Word.Document.8">
                  <p:embed/>
                </p:oleObj>
              </mc:Choice>
              <mc:Fallback>
                <p:oleObj r:id="rId6" imgW="8360410" imgH="61976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36550" y="2235200"/>
                        <a:ext cx="8356600" cy="6175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0" name="对象 9220" title=""/>
          <p:cNvGraphicFramePr>
            <a:graphicFrameLocks noChangeAspect="1"/>
          </p:cNvGraphicFramePr>
          <p:nvPr/>
        </p:nvGraphicFramePr>
        <p:xfrm>
          <a:off x="312738" y="2909888"/>
          <a:ext cx="8356600" cy="1108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8" imgW="8360410" imgH="1116965" progId="Word.Document.8">
                  <p:embed/>
                </p:oleObj>
              </mc:Choice>
              <mc:Fallback>
                <p:oleObj r:id="rId8" imgW="8360410" imgH="111696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12738" y="2909888"/>
                        <a:ext cx="8356600" cy="11080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1" name="对象 9221" title=""/>
          <p:cNvGraphicFramePr>
            <a:graphicFrameLocks noChangeAspect="1"/>
          </p:cNvGraphicFramePr>
          <p:nvPr/>
        </p:nvGraphicFramePr>
        <p:xfrm>
          <a:off x="300038" y="4037013"/>
          <a:ext cx="8401050" cy="592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10" imgW="8395335" imgH="592455" progId="Word.Document.8">
                  <p:embed/>
                </p:oleObj>
              </mc:Choice>
              <mc:Fallback>
                <p:oleObj r:id="rId10" imgW="8395335" imgH="59245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300038" y="4037013"/>
                        <a:ext cx="8401050" cy="592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2" name="对象 9222" title=""/>
          <p:cNvGraphicFramePr>
            <a:graphicFrameLocks noChangeAspect="1"/>
          </p:cNvGraphicFramePr>
          <p:nvPr/>
        </p:nvGraphicFramePr>
        <p:xfrm>
          <a:off x="311150" y="1557338"/>
          <a:ext cx="8364538" cy="592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12" imgW="8366760" imgH="594360" progId="Word.Document.8">
                  <p:embed/>
                </p:oleObj>
              </mc:Choice>
              <mc:Fallback>
                <p:oleObj r:id="rId12" imgW="8366760" imgH="59436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311150" y="1557338"/>
                        <a:ext cx="8364538" cy="592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dur="2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文本框 18433" title=""/>
          <p:cNvSpPr txBox="1"/>
          <p:nvPr/>
        </p:nvSpPr>
        <p:spPr>
          <a:xfrm>
            <a:off x="0" y="3357563"/>
            <a:ext cx="8604250" cy="10144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注意积累   </a:t>
            </a:r>
            <a:r>
              <a:rPr lang="zh-CN" altLang="en-US" sz="6000" b="1">
                <a:solidFill>
                  <a:srgbClr val="FF33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   学会推断</a:t>
            </a:r>
            <a:endParaRPr lang="zh-CN" altLang="en-US" sz="6000" b="1">
              <a:solidFill>
                <a:srgbClr val="FF33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5602" name="文本框 18434" title=""/>
          <p:cNvSpPr txBox="1"/>
          <p:nvPr/>
        </p:nvSpPr>
        <p:spPr>
          <a:xfrm>
            <a:off x="2771775" y="1773238"/>
            <a:ext cx="2736850" cy="10985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 b="1">
                <a:latin typeface="隶书" panose="02010509060101010101" pitchFamily="49" charset="-122"/>
                <a:ea typeface="隶书" panose="02010509060101010101" pitchFamily="49" charset="-122"/>
              </a:rPr>
              <a:t>对  策</a:t>
            </a:r>
            <a:endParaRPr lang="zh-CN" altLang="en-US" sz="66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>
    <p:zoom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Rectangle 2" title=""/>
          <p:cNvSpPr/>
          <p:nvPr/>
        </p:nvSpPr>
        <p:spPr>
          <a:xfrm>
            <a:off x="220663" y="1408113"/>
            <a:ext cx="8642350" cy="6264275"/>
          </a:xfrm>
          <a:prstGeom prst="rect">
            <a:avLst/>
          </a:prstGeom>
          <a:solidFill>
            <a:schemeClr val="bg1"/>
          </a:solidFill>
          <a:ln w="44450" cap="flat" cmpd="sng">
            <a:solidFill>
              <a:srgbClr val="80008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074" name="Text Box 3" title=""/>
          <p:cNvSpPr txBox="1"/>
          <p:nvPr/>
        </p:nvSpPr>
        <p:spPr>
          <a:xfrm>
            <a:off x="539750" y="620713"/>
            <a:ext cx="9253538" cy="663098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3000"/>
              </a:lnSpc>
              <a:spcBef>
                <a:spcPct val="50000"/>
              </a:spcBef>
            </a:pP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第  二 课  时（古今异义）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endParaRPr lang="zh-CN" altLang="en-US" sz="4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    </a:t>
            </a:r>
            <a:endParaRPr lang="zh-CN" altLang="en-US" sz="44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    </a:t>
            </a:r>
            <a:endParaRPr lang="en-US" altLang="zh-CN" sz="36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60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1</a:t>
            </a:r>
            <a:r>
              <a:rPr lang="zh-CN" altLang="en-US" sz="60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、了解并掌握文言实</a:t>
            </a:r>
            <a:endParaRPr lang="en-US" altLang="zh-CN" sz="60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endParaRPr lang="en-US" altLang="zh-CN" sz="60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zh-CN" altLang="en-US" sz="60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词的</a:t>
            </a:r>
            <a:r>
              <a:rPr lang="zh-CN" altLang="en-US" sz="6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古今异义</a:t>
            </a:r>
            <a:r>
              <a:rPr lang="zh-CN" altLang="en-US" sz="60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现象。</a:t>
            </a:r>
            <a:endParaRPr lang="zh-CN" altLang="en-US" sz="60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60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     </a:t>
            </a:r>
            <a:endParaRPr lang="en-US" altLang="zh-CN" sz="60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60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2</a:t>
            </a:r>
            <a:r>
              <a:rPr lang="zh-CN" altLang="en-US" sz="60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、积累文言</a:t>
            </a:r>
            <a:r>
              <a:rPr lang="zh-CN" altLang="en-US" sz="6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古今异义</a:t>
            </a:r>
            <a:r>
              <a:rPr lang="zh-CN" altLang="en-US" sz="60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实</a:t>
            </a:r>
            <a:endParaRPr lang="en-US" altLang="zh-CN" sz="6000" b="1">
              <a:solidFill>
                <a:schemeClr val="accent2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endParaRPr lang="en-US" altLang="zh-CN" sz="6000" b="1">
              <a:solidFill>
                <a:schemeClr val="accent2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r>
              <a:rPr lang="zh-CN" altLang="en-US" sz="60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词</a:t>
            </a:r>
            <a:r>
              <a:rPr lang="zh-CN" altLang="en-US" sz="6000" b="1"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。    </a:t>
            </a:r>
            <a:endParaRPr lang="zh-CN" altLang="en-US" sz="6000" b="1"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endParaRPr lang="zh-CN" altLang="en-US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>
              <a:lnSpc>
                <a:spcPts val="4000"/>
              </a:lnSpc>
            </a:pPr>
            <a:endParaRPr lang="zh-CN" altLang="en-US" sz="54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075" name="矩形 205827" title=""/>
          <p:cNvSpPr/>
          <p:nvPr/>
        </p:nvSpPr>
        <p:spPr>
          <a:xfrm>
            <a:off x="250825" y="1408113"/>
            <a:ext cx="3914775" cy="830262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0000FF"/>
                </a:solidFill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一、复习目标</a:t>
            </a:r>
            <a:endParaRPr lang="zh-CN" altLang="en-US" sz="4800" b="1">
              <a:solidFill>
                <a:srgbClr val="0000FF"/>
              </a:solidFill>
              <a:latin typeface="Times New Roman" panose="02020603050405020304" pitchFamily="18" charset="0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文本框 101377" title=""/>
          <p:cNvSpPr txBox="1"/>
          <p:nvPr/>
        </p:nvSpPr>
        <p:spPr>
          <a:xfrm>
            <a:off x="900113" y="620713"/>
            <a:ext cx="6840537" cy="83026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800" b="1">
                <a:solidFill>
                  <a:srgbClr val="FF0000"/>
                </a:solidFill>
                <a:latin typeface="Times New Roman" panose="02020603050405020304" pitchFamily="18" charset="0"/>
                <a:ea typeface="华文中宋" panose="02010600040101010101" pitchFamily="2" charset="-122"/>
              </a:rPr>
              <a:t>古今异义</a:t>
            </a:r>
            <a:endParaRPr lang="zh-CN" altLang="en-US" sz="4800" b="1">
              <a:solidFill>
                <a:srgbClr val="FF0000"/>
              </a:solidFill>
              <a:latin typeface="Times New Roman" panose="02020603050405020304" pitchFamily="18" charset="0"/>
              <a:ea typeface="华文中宋" panose="02010600040101010101" pitchFamily="2" charset="-122"/>
            </a:endParaRPr>
          </a:p>
        </p:txBody>
      </p:sp>
      <p:sp>
        <p:nvSpPr>
          <p:cNvPr id="8195" name="矩形 101378" title=""/>
          <p:cNvSpPr>
            <a:spLocks noChangeArrowheads="1"/>
          </p:cNvSpPr>
          <p:nvPr/>
        </p:nvSpPr>
        <p:spPr bwMode="auto">
          <a:xfrm>
            <a:off x="0" y="1489075"/>
            <a:ext cx="9070975" cy="3448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     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这一类实词，从字面上看与今词意义相同，而实际上意义不同甚至相反。学习、复习时可从词义的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扩大、缩小、转移、感情色彩变化、弱化强化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等方面进行辨析，防止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以今义释古义。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E60B06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</a:t>
            </a:r>
            <a:endParaRPr kumimoji="0" lang="en-US" altLang="zh-CN" sz="3200" b="1" i="0" u="sng" strike="noStrike" kern="1200" cap="none" spc="0" normalizeH="0" baseline="0" noProof="0">
              <a:ln>
                <a:noFill/>
              </a:ln>
              <a:solidFill>
                <a:srgbClr val="E60B06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E60B06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E60B06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099" name="矩形 205827" title=""/>
          <p:cNvSpPr/>
          <p:nvPr/>
        </p:nvSpPr>
        <p:spPr>
          <a:xfrm>
            <a:off x="88900" y="-6350"/>
            <a:ext cx="3609975" cy="76835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二、考点解读</a:t>
            </a:r>
            <a:endParaRPr lang="zh-CN" altLang="en-US" sz="44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5" name="矩形 101378" title=""/>
          <p:cNvSpPr/>
          <p:nvPr/>
        </p:nvSpPr>
        <p:spPr>
          <a:xfrm>
            <a:off x="0" y="3644900"/>
            <a:ext cx="9070975" cy="28987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chemeClr val="accent2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    </a:t>
            </a:r>
            <a:endParaRPr lang="en-US" altLang="zh-CN" sz="3200" b="1" u="sng">
              <a:solidFill>
                <a:srgbClr val="E60B06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E60B06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古代文言文中有很多词的字形与现代汉语相同，但由于词义的演变，我们不能简单地照搬照读，而应该掌握这种词义的演变规律。</a:t>
            </a:r>
            <a:endParaRPr lang="zh-CN" altLang="en-US" sz="3200" b="1">
              <a:solidFill>
                <a:srgbClr val="E60B06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1" name="Rectangle 3" title=""/>
          <p:cNvSpPr>
            <a:spLocks noGrp="1"/>
          </p:cNvSpPr>
          <p:nvPr>
            <p:ph type="body" idx="4294967295"/>
          </p:nvPr>
        </p:nvSpPr>
        <p:spPr>
          <a:xfrm>
            <a:off x="0" y="280988"/>
            <a:ext cx="9093200" cy="6577013"/>
          </a:xfrm>
          <a:solidFill>
            <a:schemeClr val="bg1"/>
          </a:solidFill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  <a:sym typeface="宋体" panose="02010600030101010101" pitchFamily="2" charset="-122"/>
              </a:rPr>
              <a:t>                 （一）词义扩大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  <a:sym typeface="宋体" panose="02010600030101010101" pitchFamily="2" charset="-122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  <a:sym typeface="宋体" panose="02010600030101010101" pitchFamily="2" charset="-122"/>
              </a:rPr>
              <a:t>    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即原来单指某事物的词，扩大到兼指特征、性质或功能相似的事物，如：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  <a:sym typeface="宋体" panose="02010600030101010101" pitchFamily="2" charset="-122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（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1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）把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古义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]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动词。握住，端着。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742950" marR="0" lvl="1" indent="-28575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①手把文书口称敕，回车叱牛牵向北。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(《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卖炭翁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))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742950" marR="0" lvl="1" indent="-28575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②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把酒临风，其喜洋洋者矣。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(《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岳阳楼记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》)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今义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]①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握住。②把持。③量词。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  <a:sym typeface="宋体" panose="02010600030101010101" pitchFamily="2" charset="-122"/>
              </a:rPr>
              <a:t> (2)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  <a:sym typeface="宋体" panose="02010600030101010101" pitchFamily="2" charset="-122"/>
              </a:rPr>
              <a:t>股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  <a:sym typeface="宋体" panose="02010600030101010101" pitchFamily="2" charset="-122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古义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]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名词。大腿。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742950" marR="0" lvl="1" indent="-28575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两股战战，几欲先走。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(《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口技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》)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今义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]①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大腿。②股票。③量词。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</p:txBody>
      </p:sp>
      <p:sp>
        <p:nvSpPr>
          <p:cNvPr id="5122" name="矩形 205827" title=""/>
          <p:cNvSpPr/>
          <p:nvPr/>
        </p:nvSpPr>
        <p:spPr>
          <a:xfrm>
            <a:off x="0" y="0"/>
            <a:ext cx="3255963" cy="706438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三、知识梳理</a:t>
            </a:r>
            <a:endParaRPr lang="zh-CN" altLang="en-US" sz="40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3" presetClass="entr" presetSubtype="52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3" presetClass="entr" presetSubtype="52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3" presetClass="entr" presetSubtype="52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1" name="Rectangle 3" title=""/>
          <p:cNvSpPr>
            <a:spLocks noGrp="1"/>
          </p:cNvSpPr>
          <p:nvPr>
            <p:ph type="body" idx="4294967295"/>
          </p:nvPr>
        </p:nvSpPr>
        <p:spPr>
          <a:xfrm>
            <a:off x="50800" y="49213"/>
            <a:ext cx="9093200" cy="6577013"/>
          </a:xfrm>
          <a:solidFill>
            <a:schemeClr val="bg1"/>
          </a:solidFill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just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en-US" altLang="zh-CN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  <a:sym typeface="+mn-ea"/>
              </a:rPr>
              <a:t>(3)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  <a:sym typeface="+mn-ea"/>
              </a:rPr>
              <a:t>履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古义</a:t>
            </a: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]</a:t>
            </a: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①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动词。践踏，踩。②名词。鞋子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。</a:t>
            </a:r>
            <a:endParaRPr kumimoji="0" lang="zh-CN" altLang="en-US" sz="3200" b="1" i="0" u="none" strike="noStrike" kern="1200" cap="none" spc="0" normalizeH="0" baseline="0" noProof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742950" marR="0" lvl="1" indent="-285750" algn="just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①足之所履，</a:t>
            </a: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(《 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庖丁解牛</a:t>
            </a: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》)</a:t>
            </a:r>
            <a:endParaRPr kumimoji="0" lang="en-US" altLang="zh-CN" sz="3200" b="1" i="0" u="none" strike="noStrike" kern="1200" cap="none" spc="0" normalizeH="0" baseline="0" noProof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742950" marR="0" lvl="1" indent="-285750" algn="just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②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郑人有欲买履者。</a:t>
            </a: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(《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郑人买履</a:t>
            </a: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》)</a:t>
            </a:r>
            <a:endParaRPr kumimoji="0" lang="en-US" altLang="zh-CN" sz="3200" b="1" i="0" u="none" strike="noStrike" kern="1200" cap="none" spc="0" normalizeH="0" baseline="0" noProof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今义</a:t>
            </a: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]</a:t>
            </a:r>
            <a:r>
              <a:rPr kumimoji="0" lang="en-US" altLang="zh-CN" sz="3200" b="1" i="0" u="sng" strike="noStrike" kern="1200" cap="none" spc="0" normalizeH="0" baseline="0" noProof="1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①</a:t>
            </a:r>
            <a:r>
              <a:rPr kumimoji="0" lang="zh-CN" altLang="en-US" sz="3200" b="1" i="0" u="sng" strike="noStrike" kern="1200" cap="none" spc="0" normalizeH="0" baseline="0" noProof="1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践踏，踩。②鞋子 。③脚步。④履行。</a:t>
            </a:r>
            <a:endParaRPr kumimoji="0" lang="zh-CN" altLang="en-US" sz="3200" b="1" i="0" u="sng" strike="noStrike" kern="1200" cap="none" spc="0" normalizeH="0" baseline="0" noProof="1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（4）再</a:t>
            </a:r>
            <a:endParaRPr kumimoji="0" lang="en-US" altLang="zh-CN" sz="3200" b="1" i="0" u="none" strike="noStrike" kern="1200" cap="none" spc="0" normalizeH="0" baseline="0" noProof="1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lvl="0" indent="-342900" algn="just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[古义]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数词。两次，第二次。</a:t>
            </a:r>
            <a:endParaRPr kumimoji="0" lang="zh-CN" altLang="en-US" sz="3200" b="1" i="0" u="none" strike="noStrike" kern="1200" cap="none" spc="0" normalizeH="0" baseline="0" noProof="1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lvl="0" indent="-342900" algn="just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一鼓作气，再而衰，三而竭。(《 曹刿论战》</a:t>
            </a:r>
            <a:endParaRPr kumimoji="0" lang="zh-CN" altLang="en-US" sz="3200" b="1" i="0" u="none" strike="noStrike" kern="1200" cap="none" spc="0" normalizeH="0" baseline="0" noProof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lvl="0" indent="-342900" algn="just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[今义]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①又一次，第二次，多次。</a:t>
            </a:r>
            <a:endParaRPr kumimoji="0" lang="en-US" altLang="zh-CN" sz="3200" b="1" i="0" u="none" strike="noStrike" kern="1200" cap="none" spc="0" normalizeH="0" baseline="0" noProof="1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lvl="0" indent="-342900" algn="just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1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        </a:t>
            </a: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②继续，还有。</a:t>
            </a:r>
            <a:endParaRPr kumimoji="0" lang="zh-CN" altLang="en-US" sz="3200" b="1" i="0" u="none" strike="noStrike" kern="1200" cap="none" spc="0" normalizeH="0" baseline="0" noProof="1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742950" marR="0" lvl="1" indent="-28575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1" i="0" u="none" strike="noStrike" kern="1200" cap="none" spc="0" normalizeH="0" baseline="0" noProof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52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52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39366" name="Object 38" title=""/>
          <p:cNvGraphicFramePr>
            <a:graphicFrameLocks noChangeAspect="1"/>
          </p:cNvGraphicFramePr>
          <p:nvPr/>
        </p:nvGraphicFramePr>
        <p:xfrm>
          <a:off x="260350" y="4895850"/>
          <a:ext cx="8753475" cy="21113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2" imgW="7708265" imgH="1779905" progId="Word.Document.8">
                  <p:embed/>
                </p:oleObj>
              </mc:Choice>
              <mc:Fallback>
                <p:oleObj r:id="rId2" imgW="7708265" imgH="177990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60350" y="4895850"/>
                        <a:ext cx="8753475" cy="21113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0" name="Object 39" title=""/>
          <p:cNvGraphicFramePr>
            <a:graphicFrameLocks noChangeAspect="1"/>
          </p:cNvGraphicFramePr>
          <p:nvPr/>
        </p:nvGraphicFramePr>
        <p:xfrm>
          <a:off x="260350" y="0"/>
          <a:ext cx="8288338" cy="1136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4" imgW="8293735" imgH="594360" progId="Word.Document.8">
                  <p:embed/>
                </p:oleObj>
              </mc:Choice>
              <mc:Fallback>
                <p:oleObj r:id="rId4" imgW="8293735" imgH="59436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60350" y="0"/>
                        <a:ext cx="8288338" cy="11366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1" name="Object 40" title=""/>
          <p:cNvGraphicFramePr>
            <a:graphicFrameLocks noChangeAspect="1"/>
          </p:cNvGraphicFramePr>
          <p:nvPr/>
        </p:nvGraphicFramePr>
        <p:xfrm>
          <a:off x="406400" y="1304925"/>
          <a:ext cx="8288338" cy="2149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6" imgW="8291195" imgH="1184910" progId="Word.Document.8">
                  <p:embed/>
                </p:oleObj>
              </mc:Choice>
              <mc:Fallback>
                <p:oleObj r:id="rId6" imgW="8291195" imgH="11849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06400" y="1304925"/>
                        <a:ext cx="8288338" cy="21494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2" name="Object 41" title=""/>
          <p:cNvGraphicFramePr>
            <a:graphicFrameLocks noChangeAspect="1"/>
          </p:cNvGraphicFramePr>
          <p:nvPr/>
        </p:nvGraphicFramePr>
        <p:xfrm>
          <a:off x="403225" y="2997200"/>
          <a:ext cx="8334375" cy="2149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8" imgW="8328025" imgH="1184910" progId="Word.Document.8">
                  <p:embed/>
                </p:oleObj>
              </mc:Choice>
              <mc:Fallback>
                <p:oleObj r:id="rId8" imgW="8328025" imgH="11849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03225" y="2997200"/>
                        <a:ext cx="8334375" cy="21494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39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1" name="Rectangle 3" title=""/>
          <p:cNvSpPr>
            <a:spLocks noGrp="1"/>
          </p:cNvSpPr>
          <p:nvPr>
            <p:ph type="body" idx="4294967295"/>
          </p:nvPr>
        </p:nvSpPr>
        <p:spPr>
          <a:xfrm>
            <a:off x="50800" y="49213"/>
            <a:ext cx="9093200" cy="6577013"/>
          </a:xfrm>
          <a:solidFill>
            <a:schemeClr val="bg1"/>
          </a:solidFill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（二）词义缩小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（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1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）购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古义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〕①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动词。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悬赏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。  ②动词。购买。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742950" marR="0" lvl="1" indent="-28575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①穷饿无聊，追购又急。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(《(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指南录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)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后序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》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）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742950" marR="0" lvl="1" indent="-28575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②予购三百盆皆病者。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《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病梅馆记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》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今义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]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指购买物品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（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2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）狱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古义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]①名词。监牢。②名词。官司。诉讼案件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①狱中成法，质明启钥</a:t>
            </a:r>
            <a:r>
              <a:rPr kumimoji="0" lang="en-US" altLang="zh-CN" sz="3200" b="1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yào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。(《狱中杂记》)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②小大之狱， 虽不能察，必以情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。(《 曹刿论战》）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[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今义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]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宋体" panose="02010600030101010101" pitchFamily="2" charset="-122"/>
                <a:ea typeface="+mn-ea"/>
                <a:cs typeface="+mn-cs"/>
              </a:rPr>
              <a:t>监牢。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  <a:p>
            <a:pPr marL="742950" marR="0" lvl="1" indent="-28575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1" i="0" u="none" strike="noStrike" kern="1200" cap="none" spc="0" normalizeH="0" baseline="0" noProof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52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52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76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217" name="Object 39" title=""/>
          <p:cNvGraphicFramePr>
            <a:graphicFrameLocks noChangeAspect="1"/>
          </p:cNvGraphicFramePr>
          <p:nvPr/>
        </p:nvGraphicFramePr>
        <p:xfrm>
          <a:off x="214313" y="53975"/>
          <a:ext cx="8534400" cy="787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2" imgW="8535035" imgH="789305" progId="Word.Document.8">
                  <p:embed/>
                </p:oleObj>
              </mc:Choice>
              <mc:Fallback>
                <p:oleObj r:id="rId2" imgW="8535035" imgH="78930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14313" y="53975"/>
                        <a:ext cx="8534400" cy="7874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40392" name="Object 40" title=""/>
          <p:cNvGraphicFramePr>
            <a:graphicFrameLocks noChangeAspect="1"/>
          </p:cNvGraphicFramePr>
          <p:nvPr/>
        </p:nvGraphicFramePr>
        <p:xfrm>
          <a:off x="714375" y="4727575"/>
          <a:ext cx="7927975" cy="213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4" imgW="8065135" imgH="1779905" progId="Word.Document.8">
                  <p:embed/>
                </p:oleObj>
              </mc:Choice>
              <mc:Fallback>
                <p:oleObj r:id="rId4" imgW="8065135" imgH="177990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14375" y="4727575"/>
                        <a:ext cx="7927975" cy="21304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19" name="Object 41" title=""/>
          <p:cNvGraphicFramePr>
            <a:graphicFrameLocks noChangeAspect="1"/>
          </p:cNvGraphicFramePr>
          <p:nvPr/>
        </p:nvGraphicFramePr>
        <p:xfrm>
          <a:off x="279400" y="1916113"/>
          <a:ext cx="8551863" cy="15890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r:id="rId6" imgW="8555990" imgH="1184910" progId="Word.Document.8">
                  <p:embed/>
                </p:oleObj>
              </mc:Choice>
              <mc:Fallback>
                <p:oleObj r:id="rId6" imgW="8555990" imgH="11849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79400" y="1916113"/>
                        <a:ext cx="8551863" cy="15890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0" name="Object 42" title=""/>
          <p:cNvGraphicFramePr>
            <a:graphicFrameLocks noChangeAspect="1"/>
          </p:cNvGraphicFramePr>
          <p:nvPr/>
        </p:nvGraphicFramePr>
        <p:xfrm>
          <a:off x="257175" y="3244850"/>
          <a:ext cx="8602663" cy="1689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r:id="rId8" imgW="8596630" imgH="1184910" progId="Word.Document.8">
                  <p:embed/>
                </p:oleObj>
              </mc:Choice>
              <mc:Fallback>
                <p:oleObj r:id="rId8" imgW="8596630" imgH="11849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57175" y="3244850"/>
                        <a:ext cx="8602663" cy="1689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1" name="Object 43" title=""/>
          <p:cNvGraphicFramePr>
            <a:graphicFrameLocks noChangeAspect="1"/>
          </p:cNvGraphicFramePr>
          <p:nvPr/>
        </p:nvGraphicFramePr>
        <p:xfrm>
          <a:off x="107950" y="479425"/>
          <a:ext cx="8928100" cy="1689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r:id="rId10" imgW="8573135" imgH="1184910" progId="Word.Document.8">
                  <p:embed/>
                </p:oleObj>
              </mc:Choice>
              <mc:Fallback>
                <p:oleObj r:id="rId10" imgW="8573135" imgH="11849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07950" y="479425"/>
                        <a:ext cx="8928100" cy="1689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740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5" name="Rectangle 3" title=""/>
          <p:cNvSpPr>
            <a:spLocks noGrp="1"/>
          </p:cNvSpPr>
          <p:nvPr>
            <p:ph type="body" idx="4294967295"/>
          </p:nvPr>
        </p:nvSpPr>
        <p:spPr>
          <a:xfrm>
            <a:off x="0" y="49213"/>
            <a:ext cx="9144000" cy="6802437"/>
          </a:xfrm>
        </p:spPr>
        <p:txBody>
          <a:bodyPr vert="horz" wrap="square" lIns="91440" tIns="45720" rIns="91440" bIns="45720" anchor="t" anchorCtr="0"/>
          <a:lstStyle/>
          <a:p>
            <a:pPr marL="0" indent="0" algn="just" eaLnBrk="1" hangingPunct="1">
              <a:buNone/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（三）词义转移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  <a:p>
            <a:pPr marL="0" indent="0" algn="just" eaLnBrk="1" hangingPunct="1">
              <a:buNone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</a:rPr>
              <a:t>1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</a:rPr>
              <a:t>）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</a:rPr>
              <a:t>熙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</a:endParaRPr>
          </a:p>
          <a:p>
            <a:pPr marL="0" indent="0" algn="just" eaLnBrk="1" hangingPunct="1">
              <a:buNone/>
            </a:pP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</a:rPr>
              <a:t> [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</a:rPr>
              <a:t>古义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</a:rPr>
              <a:t>]</a:t>
            </a:r>
            <a:r>
              <a:rPr lang="zh-CN" altLang="en-US" sz="3600" b="1">
                <a:solidFill>
                  <a:schemeClr val="accent2"/>
                </a:solidFill>
                <a:latin typeface="宋体" panose="02010600030101010101" pitchFamily="2" charset="-122"/>
              </a:rPr>
              <a:t>同 “嬉”， 开玩笑。</a:t>
            </a:r>
            <a:endParaRPr lang="zh-CN" altLang="en-US" sz="3600" b="1">
              <a:solidFill>
                <a:schemeClr val="accent2"/>
              </a:solidFill>
              <a:latin typeface="宋体" panose="02010600030101010101" pitchFamily="2" charset="-122"/>
            </a:endParaRPr>
          </a:p>
          <a:p>
            <a:pPr lvl="1" algn="just" eaLnBrk="1" hangingPunct="1">
              <a:buNone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</a:rPr>
              <a:t>王笑曰：“圣人非所与熙也，寡人反取病焉。” 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</a:rPr>
              <a:t>(《 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</a:rPr>
              <a:t>宴子使楚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</a:rPr>
              <a:t>》)</a:t>
            </a:r>
            <a:endParaRPr lang="en-US" altLang="zh-CN" sz="3600" b="1">
              <a:solidFill>
                <a:srgbClr val="000000"/>
              </a:solidFill>
              <a:latin typeface="宋体" panose="02010600030101010101" pitchFamily="2" charset="-122"/>
            </a:endParaRPr>
          </a:p>
          <a:p>
            <a:pPr lvl="1" algn="just" eaLnBrk="1" hangingPunct="1">
              <a:buNone/>
            </a:pP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</a:rPr>
              <a:t>[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</a:rPr>
              <a:t>今义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</a:rPr>
              <a:t>]</a:t>
            </a:r>
            <a:r>
              <a:rPr lang="zh-CN" altLang="en-US" sz="3600" b="1">
                <a:solidFill>
                  <a:schemeClr val="accent2"/>
                </a:solidFill>
                <a:latin typeface="宋体" panose="02010600030101010101" pitchFamily="2" charset="-122"/>
              </a:rPr>
              <a:t>光明。熙熙，和乐的样子。</a:t>
            </a:r>
            <a:endParaRPr lang="en-US" altLang="zh-CN" sz="3600" b="1">
              <a:solidFill>
                <a:schemeClr val="accent2"/>
              </a:solidFill>
              <a:latin typeface="宋体" panose="02010600030101010101" pitchFamily="2" charset="-122"/>
            </a:endParaRPr>
          </a:p>
          <a:p>
            <a:pPr marL="0" indent="0" algn="just" eaLnBrk="1" hangingPunct="1">
              <a:buNone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</a:rPr>
              <a:t>）爷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</a:endParaRPr>
          </a:p>
          <a:p>
            <a:pPr marL="0" indent="0" algn="just" eaLnBrk="1" hangingPunct="1">
              <a:buNone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</a:rPr>
              <a:t>[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</a:rPr>
              <a:t>古义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</a:rPr>
              <a:t>]</a:t>
            </a:r>
            <a:r>
              <a:rPr lang="zh-CN" altLang="en-US" sz="3600" b="1">
                <a:solidFill>
                  <a:schemeClr val="accent2"/>
                </a:solidFill>
                <a:latin typeface="宋体" panose="02010600030101010101" pitchFamily="2" charset="-122"/>
              </a:rPr>
              <a:t>名词。父亲。</a:t>
            </a:r>
            <a:endParaRPr lang="zh-CN" altLang="en-US" sz="3600" b="1">
              <a:solidFill>
                <a:schemeClr val="accent2"/>
              </a:solidFill>
              <a:latin typeface="宋体" panose="02010600030101010101" pitchFamily="2" charset="-122"/>
            </a:endParaRPr>
          </a:p>
          <a:p>
            <a:pPr marL="0" indent="0" algn="just" eaLnBrk="1" hangingPunct="1">
              <a:buNone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</a:rPr>
              <a:t>阿爷无大儿，本兰无长兄。(《木兰诗》)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</a:endParaRPr>
          </a:p>
          <a:p>
            <a:pPr marL="0" indent="0" algn="just" eaLnBrk="1" hangingPunct="1">
              <a:buNone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</a:rPr>
              <a:t>[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</a:rPr>
              <a:t>今义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</a:rPr>
              <a:t>]</a:t>
            </a:r>
            <a:r>
              <a:rPr lang="zh-CN" altLang="en-US" sz="3600" b="1">
                <a:solidFill>
                  <a:schemeClr val="accent2"/>
                </a:solidFill>
                <a:latin typeface="宋体" panose="02010600030101010101" pitchFamily="2" charset="-122"/>
              </a:rPr>
              <a:t>祖父， 常重叠使用。</a:t>
            </a:r>
            <a:endParaRPr lang="zh-CN" altLang="en-US" sz="3600" b="1">
              <a:solidFill>
                <a:schemeClr val="accent2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52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52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265" name="Object 2" title=""/>
          <p:cNvGraphicFramePr>
            <a:graphicFrameLocks noChangeAspect="1"/>
          </p:cNvGraphicFramePr>
          <p:nvPr/>
        </p:nvGraphicFramePr>
        <p:xfrm>
          <a:off x="19050" y="103188"/>
          <a:ext cx="8474075" cy="60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r:id="rId2" imgW="8559165" imgH="617220" progId="Word.Document.8">
                  <p:embed/>
                </p:oleObj>
              </mc:Choice>
              <mc:Fallback>
                <p:oleObj r:id="rId2" imgW="8559165" imgH="61722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9050" y="103188"/>
                        <a:ext cx="8474075" cy="609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45477" name="Object 5" title=""/>
          <p:cNvGraphicFramePr>
            <a:graphicFrameLocks noChangeAspect="1"/>
          </p:cNvGraphicFramePr>
          <p:nvPr/>
        </p:nvGraphicFramePr>
        <p:xfrm>
          <a:off x="712788" y="4540250"/>
          <a:ext cx="8351837" cy="3211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r:id="rId4" imgW="8421370" imgH="1797050" progId="Word.Document.8">
                  <p:embed/>
                </p:oleObj>
              </mc:Choice>
              <mc:Fallback>
                <p:oleObj r:id="rId4" imgW="8421370" imgH="179705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12788" y="4540250"/>
                        <a:ext cx="8351837" cy="32115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7" name="Object 6" title=""/>
          <p:cNvGraphicFramePr>
            <a:graphicFrameLocks noChangeAspect="1"/>
          </p:cNvGraphicFramePr>
          <p:nvPr/>
        </p:nvGraphicFramePr>
        <p:xfrm>
          <a:off x="228600" y="620713"/>
          <a:ext cx="8559800" cy="21986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r:id="rId6" imgW="8564880" imgH="1184910" progId="Word.Document.8">
                  <p:embed/>
                </p:oleObj>
              </mc:Choice>
              <mc:Fallback>
                <p:oleObj r:id="rId6" imgW="8564880" imgH="11849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28600" y="620713"/>
                        <a:ext cx="8559800" cy="21986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8" name="Object 8" title=""/>
          <p:cNvGraphicFramePr>
            <a:graphicFrameLocks noChangeAspect="1"/>
          </p:cNvGraphicFramePr>
          <p:nvPr/>
        </p:nvGraphicFramePr>
        <p:xfrm>
          <a:off x="384175" y="2497138"/>
          <a:ext cx="8680450" cy="1863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r:id="rId8" imgW="8616950" imgH="1379220" progId="Word.Document.8">
                  <p:embed/>
                </p:oleObj>
              </mc:Choice>
              <mc:Fallback>
                <p:oleObj r:id="rId8" imgW="8616950" imgH="137922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84175" y="2497138"/>
                        <a:ext cx="8680450" cy="18637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5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454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454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454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454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38347" name="Object 43" title=""/>
          <p:cNvGraphicFramePr>
            <a:graphicFrameLocks noChangeAspect="1"/>
          </p:cNvGraphicFramePr>
          <p:nvPr/>
        </p:nvGraphicFramePr>
        <p:xfrm>
          <a:off x="0" y="692150"/>
          <a:ext cx="8675688" cy="5184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r:id="rId2" imgW="8427720" imgH="1972310" progId="Word.Document.8">
                  <p:embed/>
                </p:oleObj>
              </mc:Choice>
              <mc:Fallback>
                <p:oleObj r:id="rId2" imgW="8427720" imgH="19723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692150"/>
                        <a:ext cx="8675688" cy="51847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90" name="Object 40" title=""/>
          <p:cNvGraphicFramePr>
            <a:graphicFrameLocks noChangeAspect="1"/>
          </p:cNvGraphicFramePr>
          <p:nvPr/>
        </p:nvGraphicFramePr>
        <p:xfrm>
          <a:off x="107950" y="0"/>
          <a:ext cx="8285163" cy="11477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r:id="rId4" imgW="8438515" imgH="709930" progId="Word.Document.8">
                  <p:embed/>
                </p:oleObj>
              </mc:Choice>
              <mc:Fallback>
                <p:oleObj r:id="rId4" imgW="8438515" imgH="70993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07950" y="0"/>
                        <a:ext cx="8285163" cy="11477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8345" name="Text Box 41" title=""/>
          <p:cNvSpPr txBox="1"/>
          <p:nvPr/>
        </p:nvSpPr>
        <p:spPr>
          <a:xfrm>
            <a:off x="2843213" y="1749425"/>
            <a:ext cx="935037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 . .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38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38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313" name="Object 4" title=""/>
          <p:cNvGraphicFramePr>
            <a:graphicFrameLocks noChangeAspect="1"/>
          </p:cNvGraphicFramePr>
          <p:nvPr/>
        </p:nvGraphicFramePr>
        <p:xfrm>
          <a:off x="195263" y="314325"/>
          <a:ext cx="7850187" cy="5794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r:id="rId2" imgW="7985760" imgH="595630" progId="Word.Document.8">
                  <p:embed/>
                </p:oleObj>
              </mc:Choice>
              <mc:Fallback>
                <p:oleObj r:id="rId2" imgW="7985760" imgH="59563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95263" y="314325"/>
                        <a:ext cx="7850187" cy="5794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43429" name="Object 5" title=""/>
          <p:cNvGraphicFramePr>
            <a:graphicFrameLocks noChangeAspect="1"/>
          </p:cNvGraphicFramePr>
          <p:nvPr/>
        </p:nvGraphicFramePr>
        <p:xfrm>
          <a:off x="220663" y="3429000"/>
          <a:ext cx="9043987" cy="3429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r:id="rId4" imgW="8587740" imgH="3558540" progId="Word.Document.8">
                  <p:embed/>
                </p:oleObj>
              </mc:Choice>
              <mc:Fallback>
                <p:oleObj r:id="rId4" imgW="8587740" imgH="355854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0663" y="3429000"/>
                        <a:ext cx="9043987" cy="34290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5" name="Object 6" title=""/>
          <p:cNvGraphicFramePr>
            <a:graphicFrameLocks noChangeAspect="1"/>
          </p:cNvGraphicFramePr>
          <p:nvPr/>
        </p:nvGraphicFramePr>
        <p:xfrm>
          <a:off x="195263" y="765175"/>
          <a:ext cx="7991475" cy="17414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r:id="rId6" imgW="8001000" imgH="1256030" progId="Word.Document.8">
                  <p:embed/>
                </p:oleObj>
              </mc:Choice>
              <mc:Fallback>
                <p:oleObj r:id="rId6" imgW="8001000" imgH="125603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95263" y="765175"/>
                        <a:ext cx="7991475" cy="17414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6" name="Object 7" title=""/>
          <p:cNvGraphicFramePr>
            <a:graphicFrameLocks noChangeAspect="1"/>
          </p:cNvGraphicFramePr>
          <p:nvPr/>
        </p:nvGraphicFramePr>
        <p:xfrm>
          <a:off x="38100" y="2297113"/>
          <a:ext cx="8437563" cy="13223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r:id="rId8" imgW="8028305" imgH="1184910" progId="Word.Document.8">
                  <p:embed/>
                </p:oleObj>
              </mc:Choice>
              <mc:Fallback>
                <p:oleObj r:id="rId8" imgW="8028305" imgH="11849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8100" y="2297113"/>
                        <a:ext cx="8437563" cy="13223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434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43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43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43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8345" name="Text Box 41" title=""/>
          <p:cNvSpPr txBox="1"/>
          <p:nvPr/>
        </p:nvSpPr>
        <p:spPr>
          <a:xfrm>
            <a:off x="2843213" y="1749425"/>
            <a:ext cx="935037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 . .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738346" name="Object 42" title=""/>
          <p:cNvGraphicFramePr>
            <a:graphicFrameLocks noChangeAspect="1"/>
          </p:cNvGraphicFramePr>
          <p:nvPr/>
        </p:nvGraphicFramePr>
        <p:xfrm>
          <a:off x="55563" y="346075"/>
          <a:ext cx="9055100" cy="6511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r:id="rId2" imgW="8458200" imgH="3558540" progId="Word.Document.8">
                  <p:embed/>
                </p:oleObj>
              </mc:Choice>
              <mc:Fallback>
                <p:oleObj r:id="rId2" imgW="8458200" imgH="355854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5563" y="346075"/>
                        <a:ext cx="9055100" cy="65119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38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383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38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738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38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361" name="Object 2" title=""/>
          <p:cNvGraphicFramePr>
            <a:graphicFrameLocks noChangeAspect="1"/>
          </p:cNvGraphicFramePr>
          <p:nvPr/>
        </p:nvGraphicFramePr>
        <p:xfrm>
          <a:off x="25400" y="20638"/>
          <a:ext cx="8174038" cy="646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1" r:id="rId2" imgW="8316595" imgH="662940" progId="Word.Document.8">
                  <p:embed/>
                </p:oleObj>
              </mc:Choice>
              <mc:Fallback>
                <p:oleObj r:id="rId2" imgW="8316595" imgH="66294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5400" y="20638"/>
                        <a:ext cx="8174038" cy="6461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44453" name="Object 5" title=""/>
          <p:cNvGraphicFramePr>
            <a:graphicFrameLocks noChangeAspect="1"/>
          </p:cNvGraphicFramePr>
          <p:nvPr/>
        </p:nvGraphicFramePr>
        <p:xfrm>
          <a:off x="509588" y="2714625"/>
          <a:ext cx="8721725" cy="16176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r:id="rId4" imgW="7650480" imgH="1424940" progId="Word.Document.8">
                  <p:embed/>
                </p:oleObj>
              </mc:Choice>
              <mc:Fallback>
                <p:oleObj r:id="rId4" imgW="7650480" imgH="142494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2714625"/>
                        <a:ext cx="8721725" cy="16176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363" name="Object 6" title=""/>
          <p:cNvGraphicFramePr>
            <a:graphicFrameLocks noChangeAspect="1"/>
          </p:cNvGraphicFramePr>
          <p:nvPr/>
        </p:nvGraphicFramePr>
        <p:xfrm>
          <a:off x="147638" y="4137025"/>
          <a:ext cx="8486775" cy="457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3" r:id="rId6" imgW="8630285" imgH="476885" progId="Word.Document.8">
                  <p:embed/>
                </p:oleObj>
              </mc:Choice>
              <mc:Fallback>
                <p:oleObj r:id="rId6" imgW="8630285" imgH="47688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47638" y="4137025"/>
                        <a:ext cx="8486775" cy="4572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44455" name="Object 7" title=""/>
          <p:cNvGraphicFramePr>
            <a:graphicFrameLocks noChangeAspect="1"/>
          </p:cNvGraphicFramePr>
          <p:nvPr/>
        </p:nvGraphicFramePr>
        <p:xfrm>
          <a:off x="412750" y="5921375"/>
          <a:ext cx="7894638" cy="925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4" r:id="rId8" imgW="8035925" imgH="949325" progId="Word.Document.8">
                  <p:embed/>
                </p:oleObj>
              </mc:Choice>
              <mc:Fallback>
                <p:oleObj r:id="rId8" imgW="8035925" imgH="9493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12750" y="5921375"/>
                        <a:ext cx="7894638" cy="9255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365" name="Object 8" title=""/>
          <p:cNvGraphicFramePr>
            <a:graphicFrameLocks noChangeAspect="1"/>
          </p:cNvGraphicFramePr>
          <p:nvPr/>
        </p:nvGraphicFramePr>
        <p:xfrm>
          <a:off x="-73025" y="358775"/>
          <a:ext cx="9001125" cy="1552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5" r:id="rId10" imgW="8280400" imgH="1179830" progId="Word.Document.8">
                  <p:embed/>
                </p:oleObj>
              </mc:Choice>
              <mc:Fallback>
                <p:oleObj r:id="rId10" imgW="8280400" imgH="117983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-73025" y="358775"/>
                        <a:ext cx="9001125" cy="15525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366" name="Object 9" title=""/>
          <p:cNvGraphicFramePr>
            <a:graphicFrameLocks noChangeAspect="1"/>
          </p:cNvGraphicFramePr>
          <p:nvPr/>
        </p:nvGraphicFramePr>
        <p:xfrm>
          <a:off x="-38100" y="1609725"/>
          <a:ext cx="8858250" cy="1344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6" r:id="rId12" imgW="8324850" imgH="1045845" progId="Word.Document.8">
                  <p:embed/>
                </p:oleObj>
              </mc:Choice>
              <mc:Fallback>
                <p:oleObj r:id="rId12" imgW="8324850" imgH="104584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-38100" y="1609725"/>
                        <a:ext cx="8858250" cy="13446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367" name="Object 10" title=""/>
          <p:cNvGraphicFramePr>
            <a:graphicFrameLocks noChangeAspect="1"/>
          </p:cNvGraphicFramePr>
          <p:nvPr/>
        </p:nvGraphicFramePr>
        <p:xfrm>
          <a:off x="323850" y="4365625"/>
          <a:ext cx="8677275" cy="1555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7" r:id="rId14" imgW="8667115" imgH="1235710" progId="Word.Document.8">
                  <p:embed/>
                </p:oleObj>
              </mc:Choice>
              <mc:Fallback>
                <p:oleObj r:id="rId14" imgW="8667115" imgH="12357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323850" y="4365625"/>
                        <a:ext cx="8677275" cy="15557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744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4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444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44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744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44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385" name="对象 922626" title=""/>
          <p:cNvGraphicFramePr>
            <a:graphicFrameLocks noChangeAspect="1"/>
          </p:cNvGraphicFramePr>
          <p:nvPr/>
        </p:nvGraphicFramePr>
        <p:xfrm>
          <a:off x="41275" y="762000"/>
          <a:ext cx="9085263" cy="5273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8" r:id="rId2" imgW="11494135" imgH="5725795" progId="Word.Document.8">
                  <p:embed/>
                </p:oleObj>
              </mc:Choice>
              <mc:Fallback>
                <p:oleObj r:id="rId2" imgW="11494135" imgH="572579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1275" y="762000"/>
                        <a:ext cx="9085263" cy="52736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6" name="矩形 922627" title=""/>
          <p:cNvSpPr/>
          <p:nvPr/>
        </p:nvSpPr>
        <p:spPr>
          <a:xfrm>
            <a:off x="1439863" y="2078038"/>
            <a:ext cx="296862" cy="1079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latin typeface="Times New Roman" panose="02020603050405020304" pitchFamily="18" charset="0"/>
                <a:ea typeface="黑体" panose="02010609060101010101" pitchFamily="49" charset="-122"/>
              </a:rPr>
              <a:t>东方道路上的主人</a:t>
            </a:r>
            <a:r>
              <a:rPr lang="zh-CN" altLang="en-US" sz="100"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1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387" name="矩形 922628" title=""/>
          <p:cNvSpPr/>
          <p:nvPr/>
        </p:nvSpPr>
        <p:spPr>
          <a:xfrm>
            <a:off x="1384300" y="3321050"/>
            <a:ext cx="247650" cy="10636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latin typeface="Times New Roman" panose="02020603050405020304" pitchFamily="18" charset="0"/>
                <a:ea typeface="黑体" panose="02010609060101010101" pitchFamily="49" charset="-122"/>
              </a:rPr>
              <a:t>求学的人</a:t>
            </a:r>
            <a:r>
              <a:rPr lang="zh-CN" altLang="en-US" sz="100"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1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388" name="矩形 922629" title=""/>
          <p:cNvSpPr/>
          <p:nvPr/>
        </p:nvSpPr>
        <p:spPr>
          <a:xfrm>
            <a:off x="1439863" y="4564063"/>
            <a:ext cx="246062" cy="10636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latin typeface="Times New Roman" panose="02020603050405020304" pitchFamily="18" charset="0"/>
                <a:ea typeface="黑体" panose="02010609060101010101" pitchFamily="49" charset="-122"/>
              </a:rPr>
              <a:t>出使的人</a:t>
            </a:r>
            <a:r>
              <a:rPr lang="zh-CN" altLang="en-US" sz="100"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1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389" name="矩形 205827" title=""/>
          <p:cNvSpPr/>
          <p:nvPr/>
        </p:nvSpPr>
        <p:spPr>
          <a:xfrm>
            <a:off x="73025" y="76200"/>
            <a:ext cx="4283075" cy="708025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 四、考题讲练</a:t>
            </a:r>
            <a:endParaRPr lang="zh-CN" altLang="en-US" sz="40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1736725" y="1903413"/>
            <a:ext cx="2936875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东方道路上的主人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　</a:t>
            </a:r>
            <a:r>
              <a:rPr lang="zh-CN" altLang="en-US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1630363" y="3427413"/>
            <a:ext cx="171450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求学的人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1919288" y="4941888"/>
            <a:ext cx="1712912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出使的人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409" name="对象 923650" title=""/>
          <p:cNvGraphicFramePr>
            <a:graphicFrameLocks noChangeAspect="1"/>
          </p:cNvGraphicFramePr>
          <p:nvPr/>
        </p:nvGraphicFramePr>
        <p:xfrm>
          <a:off x="88900" y="482600"/>
          <a:ext cx="8797925" cy="57197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9" r:id="rId2" imgW="11491595" imgH="4970780" progId="Word.Document.8">
                  <p:embed/>
                </p:oleObj>
              </mc:Choice>
              <mc:Fallback>
                <p:oleObj r:id="rId2" imgW="11491595" imgH="497078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88900" y="482600"/>
                        <a:ext cx="8797925" cy="57197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0" name="矩形 923651" title=""/>
          <p:cNvSpPr/>
          <p:nvPr/>
        </p:nvSpPr>
        <p:spPr>
          <a:xfrm>
            <a:off x="1384300" y="1863725"/>
            <a:ext cx="247650" cy="10636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latin typeface="Times New Roman" panose="02020603050405020304" pitchFamily="18" charset="0"/>
                <a:ea typeface="黑体" panose="02010609060101010101" pitchFamily="49" charset="-122"/>
              </a:rPr>
              <a:t>走投无路</a:t>
            </a:r>
            <a:r>
              <a:rPr lang="zh-CN" altLang="en-US" sz="100"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1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7411" name="矩形 923652" title=""/>
          <p:cNvSpPr/>
          <p:nvPr/>
        </p:nvSpPr>
        <p:spPr>
          <a:xfrm>
            <a:off x="1439863" y="3105150"/>
            <a:ext cx="411162" cy="10636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latin typeface="Times New Roman" panose="02020603050405020304" pitchFamily="18" charset="0"/>
                <a:ea typeface="黑体" panose="02010609060101010101" pitchFamily="49" charset="-122"/>
              </a:rPr>
              <a:t>爪子和牙齿，表示得力的帮手，褒义词</a:t>
            </a:r>
            <a:r>
              <a:rPr lang="zh-CN" altLang="en-US" sz="100"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1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7412" name="矩形 923653" title=""/>
          <p:cNvSpPr/>
          <p:nvPr/>
        </p:nvSpPr>
        <p:spPr>
          <a:xfrm>
            <a:off x="1439863" y="4400550"/>
            <a:ext cx="271462" cy="10636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latin typeface="Times New Roman" panose="02020603050405020304" pitchFamily="18" charset="0"/>
                <a:ea typeface="黑体" panose="02010609060101010101" pitchFamily="49" charset="-122"/>
              </a:rPr>
              <a:t>袒露一只臂膀</a:t>
            </a:r>
            <a:r>
              <a:rPr lang="zh-CN" altLang="en-US" sz="100"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1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1851025" y="1006475"/>
            <a:ext cx="1712913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走投无路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　</a:t>
            </a:r>
            <a:r>
              <a:rPr lang="zh-CN" altLang="en-US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1919288" y="2997200"/>
            <a:ext cx="3355975" cy="46196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爪子和牙齿，中性词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1919288" y="4724400"/>
            <a:ext cx="2325687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袒露一只臂膀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　</a:t>
            </a:r>
            <a:r>
              <a:rPr lang="zh-CN" altLang="en-US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433" name="对象 924674" title=""/>
          <p:cNvGraphicFramePr>
            <a:graphicFrameLocks noChangeAspect="1"/>
          </p:cNvGraphicFramePr>
          <p:nvPr/>
        </p:nvGraphicFramePr>
        <p:xfrm>
          <a:off x="61913" y="608013"/>
          <a:ext cx="9005887" cy="62499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0" r:id="rId2" imgW="11491595" imgH="3314065" progId="Word.Document.8">
                  <p:embed/>
                </p:oleObj>
              </mc:Choice>
              <mc:Fallback>
                <p:oleObj r:id="rId2" imgW="11491595" imgH="331406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913" y="608013"/>
                        <a:ext cx="9005887" cy="62499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4" name="矩形 924675" title=""/>
          <p:cNvSpPr/>
          <p:nvPr/>
        </p:nvSpPr>
        <p:spPr>
          <a:xfrm>
            <a:off x="1439863" y="2511425"/>
            <a:ext cx="258762" cy="10636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latin typeface="Times New Roman" panose="02020603050405020304" pitchFamily="18" charset="0"/>
                <a:ea typeface="黑体" panose="02010609060101010101" pitchFamily="49" charset="-122"/>
              </a:rPr>
              <a:t>宽容，原谅</a:t>
            </a:r>
            <a:r>
              <a:rPr lang="zh-CN" altLang="en-US" sz="100"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1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8435" name="矩形 924676" title=""/>
          <p:cNvSpPr/>
          <p:nvPr/>
        </p:nvSpPr>
        <p:spPr>
          <a:xfrm>
            <a:off x="1439863" y="3752850"/>
            <a:ext cx="246062" cy="10636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latin typeface="Times New Roman" panose="02020603050405020304" pitchFamily="18" charset="0"/>
                <a:ea typeface="黑体" panose="02010609060101010101" pitchFamily="49" charset="-122"/>
              </a:rPr>
              <a:t>意外变故</a:t>
            </a:r>
            <a:r>
              <a:rPr lang="zh-CN" altLang="en-US" sz="100"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1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1331913" y="1700213"/>
            <a:ext cx="201930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宽容，原谅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　</a:t>
            </a:r>
            <a:r>
              <a:rPr lang="zh-CN" altLang="en-US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1331913" y="4581525"/>
            <a:ext cx="1970087" cy="52228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意外变故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　 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内容占位符 2" title=""/>
          <p:cNvSpPr>
            <a:spLocks noGrp="1"/>
          </p:cNvSpPr>
          <p:nvPr>
            <p:ph idx="1"/>
          </p:nvPr>
        </p:nvSpPr>
        <p:spPr>
          <a:xfrm>
            <a:off x="250825" y="1033463"/>
            <a:ext cx="8642350" cy="5491162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/>
              <a:t>    </a:t>
            </a:r>
            <a:r>
              <a:rPr lang="zh-CN" altLang="en-US" sz="4800" b="1"/>
              <a:t>古今异义是古汉语中常见的语法现象，判断和解析时要注意从语法，构词结构，语境等方面考虑。</a:t>
            </a:r>
            <a:endParaRPr lang="zh-CN" altLang="en-US" sz="4800" b="1"/>
          </a:p>
          <a:p>
            <a:pPr eaLnBrk="1" hangingPunct="1"/>
            <a:r>
              <a:rPr lang="zh-CN" altLang="en-US" sz="4800" b="1"/>
              <a:t>    另外，平时学习的时候就要多多积累，常见的古今词语要留心记忆。</a:t>
            </a:r>
            <a:endParaRPr lang="zh-CN" altLang="en-US" sz="4800" b="1"/>
          </a:p>
        </p:txBody>
      </p:sp>
      <p:sp>
        <p:nvSpPr>
          <p:cNvPr id="19458" name="矩形 205827" title=""/>
          <p:cNvSpPr/>
          <p:nvPr/>
        </p:nvSpPr>
        <p:spPr>
          <a:xfrm>
            <a:off x="73025" y="76200"/>
            <a:ext cx="3255963" cy="706438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五、课堂小结</a:t>
            </a:r>
            <a:endParaRPr lang="zh-CN" altLang="en-US" sz="40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481" name="对象 928770" title=""/>
          <p:cNvGraphicFramePr>
            <a:graphicFrameLocks noChangeAspect="1"/>
          </p:cNvGraphicFramePr>
          <p:nvPr/>
        </p:nvGraphicFramePr>
        <p:xfrm>
          <a:off x="0" y="620713"/>
          <a:ext cx="8964613" cy="64246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1" r:id="rId2" imgW="11530330" imgH="8512810" progId="Word.Document.8">
                  <p:embed/>
                </p:oleObj>
              </mc:Choice>
              <mc:Fallback>
                <p:oleObj r:id="rId2" imgW="11530330" imgH="851281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620713"/>
                        <a:ext cx="8964613" cy="64246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2" name="矩形 205827" title=""/>
          <p:cNvSpPr/>
          <p:nvPr/>
        </p:nvSpPr>
        <p:spPr>
          <a:xfrm>
            <a:off x="73025" y="76200"/>
            <a:ext cx="3255963" cy="706438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六、当堂训练</a:t>
            </a:r>
            <a:endParaRPr lang="zh-CN" altLang="en-US" sz="4000" b="1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>
    <p:zoom/>
  </p:transition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内容占位符 2" title=""/>
          <p:cNvSpPr>
            <a:spLocks noGrp="1" noChangeArrowheads="1"/>
          </p:cNvSpPr>
          <p:nvPr>
            <p:ph idx="1"/>
          </p:nvPr>
        </p:nvSpPr>
        <p:spPr bwMode="auto">
          <a:xfrm>
            <a:off x="0" y="0"/>
            <a:ext cx="3851275" cy="7029450"/>
          </a:xfrm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周经，字伯常，刑部尚书瑄子也。天顺四年进士。改庶吉士，授</a:t>
            </a: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检讨</a:t>
            </a: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。成化中，历侍读、中允，侍孝宗于东宫。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①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经刚介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方正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，好强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谏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，虽重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忤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旨不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恤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，宦官、贵戚皆惮而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+mn-lt"/>
                <a:ea typeface="+mn-ea"/>
                <a:cs typeface="+mn-cs"/>
              </a:rPr>
              <a:t>疾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之。</a:t>
            </a: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太监李广死，帝得朝臣与馈遗簿籍，大怒。科道因劾诸臣</a:t>
            </a: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交通</a:t>
            </a: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状，有及经者。经上疏曰：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“</a:t>
            </a: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昨科道劾廷臣</a:t>
            </a: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奔竞</a:t>
            </a: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李广，阑入臣名。虽蒙恩不问，实含伤忍痛，无以自明。夫人奔竞李广，冀其进言左右，图宠眷耳。</a:t>
            </a:r>
            <a:endParaRPr kumimoji="0" lang="zh-CN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291" name="内容占位符 2" title=""/>
          <p:cNvSpPr txBox="1"/>
          <p:nvPr/>
        </p:nvSpPr>
        <p:spPr>
          <a:xfrm>
            <a:off x="3708400" y="0"/>
            <a:ext cx="5435600" cy="7056438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周经，字伯常，是刑部尚书周瑄的儿子</a:t>
            </a:r>
            <a:r>
              <a:rPr lang="zh-CN" altLang="zh-CN" sz="2400" b="1">
                <a:latin typeface="Arial" pitchFamily="34" charset="0"/>
                <a:ea typeface="宋体" panose="02010600030101010101" pitchFamily="2" charset="-122"/>
              </a:rPr>
              <a:t>天顺四年进士。改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任</a:t>
            </a:r>
            <a:r>
              <a:rPr lang="zh-CN" altLang="zh-CN" sz="2400" b="1">
                <a:latin typeface="Arial" pitchFamily="34" charset="0"/>
                <a:ea typeface="宋体" panose="02010600030101010101" pitchFamily="2" charset="-122"/>
              </a:rPr>
              <a:t>庶吉士，授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予</a:t>
            </a:r>
            <a:r>
              <a:rPr lang="zh-CN" altLang="zh-CN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检讨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一职</a:t>
            </a:r>
            <a:r>
              <a:rPr lang="zh-CN" altLang="zh-CN" sz="2400" b="1">
                <a:latin typeface="Arial" pitchFamily="34" charset="0"/>
                <a:ea typeface="宋体" panose="02010600030101010101" pitchFamily="2" charset="-122"/>
              </a:rPr>
              <a:t>。成化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年间</a:t>
            </a:r>
            <a:r>
              <a:rPr lang="zh-CN" altLang="zh-CN" sz="2400" b="1">
                <a:latin typeface="Arial" pitchFamily="34" charset="0"/>
                <a:ea typeface="宋体" panose="02010600030101010101" pitchFamily="2" charset="-122"/>
              </a:rPr>
              <a:t>，历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任</a:t>
            </a:r>
            <a:r>
              <a:rPr lang="zh-CN" altLang="zh-CN" sz="2400" b="1">
                <a:latin typeface="Arial" pitchFamily="34" charset="0"/>
                <a:ea typeface="宋体" panose="02010600030101010101" pitchFamily="2" charset="-122"/>
              </a:rPr>
              <a:t>侍读、中允，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侍奉</a:t>
            </a:r>
            <a:r>
              <a:rPr lang="zh-CN" altLang="zh-CN" sz="2400" b="1">
                <a:latin typeface="Arial" pitchFamily="34" charset="0"/>
                <a:ea typeface="宋体" panose="02010600030101010101" pitchFamily="2" charset="-122"/>
              </a:rPr>
              <a:t>孝宗于东宫。 </a:t>
            </a:r>
            <a:endParaRPr lang="en-US" altLang="zh-CN" sz="2400" b="1">
              <a:solidFill>
                <a:schemeClr val="accent2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2800" b="1">
              <a:solidFill>
                <a:schemeClr val="accent2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2800" b="1">
              <a:solidFill>
                <a:schemeClr val="accent2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2800" b="1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24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太监李广死了，皇上得到朝中大臣馈赠李广的名册，非常生气。科道官员趁机弹劾大臣勾结的状况，有人提到周经，周经上奏章说：“昨天科道官员弹劾朝中大臣争着向李广示好，其中有我的名字。虽然蒙受皇上恩德没有过问，我实在怀着悲伤忍着痛苦，没有办法来证明自己的清白。人们争相向李广示好，希望他能在您跟前多说好话，图的就是您的恩宠眷顾啊。</a:t>
            </a:r>
            <a:endParaRPr lang="zh-CN" altLang="zh-CN" sz="2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内容占位符 2" title=""/>
          <p:cNvSpPr txBox="1"/>
          <p:nvPr/>
        </p:nvSpPr>
        <p:spPr bwMode="auto">
          <a:xfrm>
            <a:off x="3779837" y="1557335"/>
            <a:ext cx="5364162" cy="1366839"/>
          </a:xfrm>
          <a:prstGeom prst="rect">
            <a:avLst/>
          </a:prstGeom>
          <a:noFill/>
          <a:ln>
            <a:noFill/>
          </a:ln>
        </p:spPr>
        <p:txBody>
          <a:bodyPr lIns="90000" tIns="46800" rIns="90000" bIns="4680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周经刚强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正直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，喜欢极力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进谏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，即使深深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忤逆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皇上的旨意也不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顾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，宦官、贵戚都害怕他并且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憎恨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他。</a:t>
            </a:r>
            <a:endParaRPr kumimoji="0" lang="zh-CN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  <p:custDataLst>
      <p:tags r:id="rId2"/>
    </p:custData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内容占位符 2" title=""/>
          <p:cNvSpPr>
            <a:spLocks noGrp="1" noChangeArrowheads="1"/>
          </p:cNvSpPr>
          <p:nvPr>
            <p:ph idx="1"/>
          </p:nvPr>
        </p:nvSpPr>
        <p:spPr bwMode="auto">
          <a:xfrm>
            <a:off x="0" y="0"/>
            <a:ext cx="4032250" cy="6858000"/>
          </a:xfrm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陛下试思广在时，曾言及臣否。且交结馈遗簿籍具在，乞检曾否有臣姓名。更严鞫广家人，臣但有寸金、尺帛，即治臣交结之罪，斩首市曹，</a:t>
            </a:r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以为</a:t>
            </a:r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奔竞无耻之戒。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②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若无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+mn-lt"/>
                <a:ea typeface="+mn-ea"/>
                <a:cs typeface="+mn-cs"/>
              </a:rPr>
              <a:t>干涉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，亦乞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为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臣洗雪，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庶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得展布四体，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终事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圣明，若令含污忍垢，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即</a:t>
            </a:r>
            <a:r>
              <a:rPr kumimoji="0" lang="zh-CN" altLang="zh-CN" sz="2800" b="1" i="0" u="sng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死填沟壑，目且不瞑</a:t>
            </a:r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。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”</a:t>
            </a:r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帝慰答之。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(</a:t>
            </a:r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选自《明史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·</a:t>
            </a:r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列传七十一》，有删改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endParaRPr kumimoji="0" lang="zh-CN" altLang="zh-CN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291" name="内容占位符 2" title=""/>
          <p:cNvSpPr txBox="1"/>
          <p:nvPr/>
        </p:nvSpPr>
        <p:spPr>
          <a:xfrm>
            <a:off x="4032250" y="0"/>
            <a:ext cx="5111750" cy="7056438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     陛下您试着想想李广活着的时候，曾经谈到我没有。况且勾结李广馈赠物品的名册也在，请求检查有没有我的姓名。还应该严厉审讯李广的家人，只要我有一点儿财物进献李广，就治我勾结之罪，在集市上斩首，作为对争着讨好李广等无耻行为的警诫。</a:t>
            </a:r>
            <a:endParaRPr lang="en-US" altLang="zh-CN" sz="2800" b="1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2800" b="1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2800" b="1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2800" b="1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2800" b="1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2800" b="1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28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皇上安慰并答应了他。</a:t>
            </a:r>
            <a:endParaRPr lang="zh-CN" altLang="zh-CN" sz="2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内容占位符 2" title=""/>
          <p:cNvSpPr txBox="1"/>
          <p:nvPr/>
        </p:nvSpPr>
        <p:spPr bwMode="auto">
          <a:xfrm>
            <a:off x="4032250" y="3789362"/>
            <a:ext cx="5111750" cy="2835275"/>
          </a:xfrm>
          <a:prstGeom prst="rect">
            <a:avLst/>
          </a:prstGeom>
          <a:noFill/>
          <a:ln>
            <a:noFill/>
          </a:ln>
        </p:spPr>
        <p:txBody>
          <a:bodyPr lIns="90000" tIns="46800" rIns="90000" bIns="4680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如果我没有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被牵连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，也请皇上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替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我洗脱冤屈，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或许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能够施展才能、抱负，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终生侍奉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皇帝。如果让（我）忍受屈辱，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即使（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我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）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死了填尸于沟壑，（我的）眼睛也不能闭上。”</a:t>
            </a:r>
            <a:endParaRPr kumimoji="0" lang="zh-CN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  <p:custDataLst>
      <p:tags r:id="rId2"/>
    </p:custData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https://d.book118.com/285042332001011043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197</Paragraphs>
  <Slides>45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baseType="lpstr" size="59">
      <vt:lpstr>Arial</vt:lpstr>
      <vt:lpstr>Calibri</vt:lpstr>
      <vt:lpstr>宋体</vt:lpstr>
      <vt:lpstr>Times New Roman</vt:lpstr>
      <vt:lpstr>华文新魏</vt:lpstr>
      <vt:lpstr>隶书</vt:lpstr>
      <vt:lpstr>黑体</vt:lpstr>
      <vt:lpstr>楷体_GB2312</vt:lpstr>
      <vt:lpstr>华文中宋</vt:lpstr>
      <vt:lpstr>方正舒体</vt:lpstr>
      <vt:lpstr>华文行楷</vt:lpstr>
      <vt:lpstr>仿宋_GB2312</vt:lpstr>
      <vt:lpstr>幼圆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新大纲规定的120个文言实词</vt:lpstr>
      <vt:lpstr>一词多义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2024-09-04T11:57:36.912</cp:lastPrinted>
  <dcterms:created xsi:type="dcterms:W3CDTF">2024-09-04T03:57:36Z</dcterms:created>
  <dcterms:modified xsi:type="dcterms:W3CDTF">2024-09-04T03:57:39Z</dcterms:modified>
</cp:coreProperties>
</file>