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60480FD-7DE5-44B2-8700-347D0ABACB2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8FE9AF4-AD62-4802-AC2D-6858304623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D264A15-0CB4-4BC3-8B53-B8300A0818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2ABFC2C-D308-49A3-980D-B6BD35BE85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E0AB71A-29EC-4BC8-A1EC-A88F2452177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9EB09FE-EA6E-453A-9286-23B2C51DCE7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1893298-EDFE-4D48-9D43-038C82541EE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121F59F-06C0-4A20-A6D1-E49384C702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95C19FD-176C-478F-8C44-319F660D0D5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D883ED-8F27-4F4D-96C0-0615C8CE57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DE1635E-22C5-477D-BA71-E760BE83821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85121323104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cxnSp>
        <p:nvCxnSpPr>
          <p:cNvPr id="2" name="Connector 2"/>
          <p:cNvCxnSpPr/>
          <p:nvPr/>
        </p:nvCxnSpPr>
        <p:spPr>
          <a:xfrm>
            <a:off x="2182462" y="3823480"/>
            <a:ext cx="7827077" cy="0"/>
          </a:xfrm>
          <a:prstGeom prst="line">
            <a:avLst/>
          </a:prstGeom>
          <a:ln w="9525">
            <a:solidFill>
              <a:srgbClr val="FFFFFF">
                <a:alpha val="100000"/>
              </a:srgbClr>
            </a:solidFill>
            <a:prstDash val="solid"/>
          </a:ln>
        </p:spPr>
      </p:cxnSp>
      <p:pic>
        <p:nvPicPr>
          <p:cNvPr id="3" name="Picture 3"/>
          <p:cNvPicPr>
            <a:picLocks noChangeAspect="1"/>
          </p:cNvPicPr>
          <p:nvPr/>
        </p:nvPicPr>
        <p:blipFill>
          <a:blip r:embed="rId2"/>
          <a:stretch>
            <a:fillRect/>
          </a:stretch>
        </p:blipFill>
        <p:spPr>
          <a:xfrm>
            <a:off x="5" y="2"/>
            <a:ext cx="12191993" cy="1584959"/>
          </a:xfrm>
          <a:prstGeom prst="rect">
            <a:avLst/>
          </a:prstGeom>
        </p:spPr>
      </p:pic>
      <p:pic>
        <p:nvPicPr>
          <p:cNvPr id="4" name="Picture 4"/>
          <p:cNvPicPr>
            <a:picLocks noChangeAspect="1"/>
          </p:cNvPicPr>
          <p:nvPr/>
        </p:nvPicPr>
        <p:blipFill>
          <a:blip r:embed="rId3"/>
          <a:stretch>
            <a:fillRect/>
          </a:stretch>
        </p:blipFill>
        <p:spPr>
          <a:xfrm>
            <a:off x="0" y="5833872"/>
            <a:ext cx="12192000" cy="1024128"/>
          </a:xfrm>
          <a:prstGeom prst="rect">
            <a:avLst/>
          </a:prstGeom>
        </p:spPr>
      </p:pic>
      <p:sp>
        <p:nvSpPr>
          <p:cNvPr id="5" name="TextBox 5"/>
          <p:cNvSpPr txBox="1"/>
          <p:nvPr/>
        </p:nvSpPr>
        <p:spPr>
          <a:xfrm>
            <a:off x="1975806" y="2788085"/>
            <a:ext cx="8240388" cy="862965"/>
          </a:xfrm>
          <a:prstGeom prst="rect">
            <a:avLst/>
          </a:prstGeom>
        </p:spPr>
        <p:txBody>
          <a:bodyPr vert="horz" wrap="square" lIns="91440" tIns="45720" rIns="91440" bIns="45720" rtlCol="0" anchor="b"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050" b="1">
                <a:solidFill>
                  <a:srgbClr val="FFFFFF">
                    <a:alpha val="100000"/>
                  </a:srgbClr>
                </a:solidFill>
                <a:latin typeface="Microsoft Yahei"/>
                <a:ea typeface="Microsoft Yahei"/>
                <a:cs typeface="Microsoft Yahei"/>
              </a:rPr>
              <a:t>静摩擦力课件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rot="1800000">
            <a:off x="-2466408" y="749879"/>
            <a:ext cx="5828632" cy="5828632"/>
          </a:xfrm>
          <a:prstGeom prst="roundRect">
            <a:avLst>
              <a:gd name="adj" fmla="val 8367"/>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2700000">
            <a:off x="-2472177" y="514684"/>
            <a:ext cx="5828632" cy="5828632"/>
          </a:xfrm>
          <a:prstGeom prst="roundRect">
            <a:avLst>
              <a:gd name="adj" fmla="val 83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5044057" y="932800"/>
            <a:ext cx="6350425" cy="4992399"/>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静摩擦力概述</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静摩擦力的产生条件</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静摩擦力的计算方法</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静摩擦力的应用实例</a:t>
            </a:r>
          </a:p>
          <a:p>
            <a:pPr marL="203200" lvl="0" indent="-203200">
              <a:lnSpc>
                <a:spcPct val="180000"/>
              </a:lnSpc>
              <a:spcBef>
                <a:spcPct val="0"/>
              </a:spcBef>
              <a:buFont typeface="Arial"/>
              <a:buChar char="•"/>
            </a:pPr>
            <a:r>
              <a:rPr lang="en-US" sz="2100" b="1">
                <a:solidFill>
                  <a:schemeClr val="dk1">
                    <a:alpha val="100000"/>
                  </a:schemeClr>
                </a:solidFill>
                <a:latin typeface="Microsoft Yahei"/>
                <a:ea typeface="Microsoft Yahei"/>
                <a:cs typeface="Microsoft Yahei"/>
              </a:rPr>
              <a:t>静摩擦力与生活的关系</a:t>
            </a:r>
          </a:p>
        </p:txBody>
      </p:sp>
      <p:sp>
        <p:nvSpPr>
          <p:cNvPr id="5" name="TextBox 5"/>
          <p:cNvSpPr txBox="1"/>
          <p:nvPr/>
        </p:nvSpPr>
        <p:spPr>
          <a:xfrm>
            <a:off x="1024327" y="2845118"/>
            <a:ext cx="2621378" cy="1167765"/>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00000"/>
              </a:lnSpc>
              <a:spcBef>
                <a:spcPts val="375"/>
              </a:spcBef>
            </a:pPr>
            <a:r>
              <a:rPr lang="en-US" sz="6600" b="1">
                <a:solidFill>
                  <a:srgbClr val="FFFFFF">
                    <a:alpha val="100000"/>
                  </a:srgb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01</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静摩擦力概述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静摩擦力是指两个接触物体在相对静止时产生的摩擦力。</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静摩擦力发生在两个接触的物体之间，当它们之间有相对运动的趋势，但还没有实际发生相对运动时。静摩擦力阻止了物体间的相对运动。</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静摩擦力的定义</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总结词</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静摩擦力具有方向性、大小和作用点等性质。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静摩擦力的方向总是与物体间相对运动趋势的方向相反，大小与作用在物体上的外力的大小有关，作用点在产生摩擦力的物体上。</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静摩擦力的性质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2500" r="125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静摩擦力在日常生活和工程中具有重要作用。</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在日常生活中，静摩擦力帮助我们稳定站立、行走和拿取物品。在工程中，静摩擦力用于传递力和运动，如车辆的刹车系统和机械中的齿轮传动。</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静摩擦力的作用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02</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静摩擦力的产生条件</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接触面粗糙是静摩擦力产生的必要条件之一，因为只有粗糙的接触面才能产生足够的摩擦力来阻止物体的相对运动。</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静摩擦力通常发生在两个粗糙的物体之间，当它们相互接触并开始相互挤压时，接触点之间的粗糙表面会相互作用，产生阻碍物体相对运动的摩擦力。这种摩擦力是由接触面上的微观凸起和凹陷引起的，它们在相互挤压时产生相互作用力。</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接触面粗糙</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有相对运动趋势是静摩擦力产生的另一个必要条件，意味着一个物体相对于另一个物体没有发生实际的运动。</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静摩擦力通常发生在两个相互接触的物体之间，当它们受到外力作用时，如果其中一个物体相对于另一个物体没有发生实际的运动，而是有相对运动趋势，那么就会产生静摩擦力。这个摩擦力阻止了物体的相对运动趋势，保持了物体的静止状态。</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有相对运动趋势</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法向力不为零是静摩擦力产生的第三个必要条件，它是指相互接触的两个物体之间存在垂直于接触面的作用力。</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静摩擦力的大小与作用在接触面上的法向力的大小有关。当两个物体相互接触并受到外力作用时，如果法向力不为零，那么就会产生静摩擦力。这个摩擦力与法向力的方向相反，阻止了物体之间的相对运动。</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详细描述</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法向力不为零</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5" y="5833872"/>
            <a:ext cx="12192000" cy="1024128"/>
          </a:xfrm>
          <a:prstGeom prst="rect">
            <a:avLst/>
          </a:prstGeom>
        </p:spPr>
      </p:pic>
      <p:sp>
        <p:nvSpPr>
          <p:cNvPr id="3" name="AutoShape 3"/>
          <p:cNvSpPr/>
          <p:nvPr/>
        </p:nvSpPr>
        <p:spPr>
          <a:xfrm rot="1800000">
            <a:off x="3795009" y="1353581"/>
            <a:ext cx="4621227" cy="4621227"/>
          </a:xfrm>
          <a:prstGeom prst="roundRect">
            <a:avLst>
              <a:gd name="adj" fmla="val 13707"/>
            </a:avLst>
          </a:prstGeom>
          <a:solidFill>
            <a:schemeClr val="accent3">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1082144">
            <a:off x="3728380" y="1200864"/>
            <a:ext cx="4851037" cy="4851037"/>
          </a:xfrm>
          <a:prstGeom prst="roundRect">
            <a:avLst>
              <a:gd name="adj" fmla="val 16769"/>
            </a:avLst>
          </a:prstGeom>
          <a:ln w="32099">
            <a:solidFill>
              <a:schemeClr val="accent1">
                <a:alpha val="100000"/>
              </a:schemeClr>
            </a:solidFill>
            <a:prstDash val="sysDash"/>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BEF"/>
                </a:solidFill>
                <a:latin typeface="Calibri"/>
                <a:ea typeface="+mn-ea"/>
                <a:cs typeface="+mn-cs"/>
              </a:defRPr>
            </a:lvl1pPr>
            <a:lvl2pPr marL="457200" algn="l" defTabSz="914400" rtl="0" eaLnBrk="1" latinLnBrk="0" hangingPunct="1">
              <a:defRPr sz="1800" kern="1200">
                <a:solidFill>
                  <a:srgbClr val="FFFBEF"/>
                </a:solidFill>
                <a:latin typeface="Calibri"/>
                <a:ea typeface="+mn-ea"/>
                <a:cs typeface="+mn-cs"/>
              </a:defRPr>
            </a:lvl2pPr>
            <a:lvl3pPr marL="914400" algn="l" defTabSz="914400" rtl="0" eaLnBrk="1" latinLnBrk="0" hangingPunct="1">
              <a:defRPr sz="1800" kern="1200">
                <a:solidFill>
                  <a:srgbClr val="FFFBEF"/>
                </a:solidFill>
                <a:latin typeface="Calibri"/>
                <a:ea typeface="+mn-ea"/>
                <a:cs typeface="+mn-cs"/>
              </a:defRPr>
            </a:lvl3pPr>
            <a:lvl4pPr marL="1371600" algn="l" defTabSz="914400" rtl="0" eaLnBrk="1" latinLnBrk="0" hangingPunct="1">
              <a:defRPr sz="1800" kern="1200">
                <a:solidFill>
                  <a:srgbClr val="FFFBEF"/>
                </a:solidFill>
                <a:latin typeface="Calibri"/>
                <a:ea typeface="+mn-ea"/>
                <a:cs typeface="+mn-cs"/>
              </a:defRPr>
            </a:lvl4pPr>
            <a:lvl5pPr marL="1828800" algn="l" defTabSz="914400" rtl="0" eaLnBrk="1" latinLnBrk="0" hangingPunct="1">
              <a:defRPr sz="1800" kern="1200">
                <a:solidFill>
                  <a:srgbClr val="FFFBEF"/>
                </a:solidFill>
                <a:latin typeface="Calibri"/>
                <a:ea typeface="+mn-ea"/>
                <a:cs typeface="+mn-cs"/>
              </a:defRPr>
            </a:lvl5pPr>
            <a:lvl6pPr marL="2286000" algn="l" defTabSz="914400" rtl="0" eaLnBrk="1" latinLnBrk="0" hangingPunct="1">
              <a:defRPr sz="1800" kern="1200">
                <a:solidFill>
                  <a:srgbClr val="FFFBEF"/>
                </a:solidFill>
                <a:latin typeface="Calibri"/>
                <a:ea typeface="+mn-ea"/>
                <a:cs typeface="+mn-cs"/>
              </a:defRPr>
            </a:lvl6pPr>
            <a:lvl7pPr marL="2743200" algn="l" defTabSz="914400" rtl="0" eaLnBrk="1" latinLnBrk="0" hangingPunct="1">
              <a:defRPr sz="1800" kern="1200">
                <a:solidFill>
                  <a:srgbClr val="FFFBEF"/>
                </a:solidFill>
                <a:latin typeface="Calibri"/>
                <a:ea typeface="+mn-ea"/>
                <a:cs typeface="+mn-cs"/>
              </a:defRPr>
            </a:lvl7pPr>
            <a:lvl8pPr marL="3200400" algn="l" defTabSz="914400" rtl="0" eaLnBrk="1" latinLnBrk="0" hangingPunct="1">
              <a:defRPr sz="1800" kern="1200">
                <a:solidFill>
                  <a:srgbClr val="FFFBEF"/>
                </a:solidFill>
                <a:latin typeface="Calibri"/>
                <a:ea typeface="+mn-ea"/>
                <a:cs typeface="+mn-cs"/>
              </a:defRPr>
            </a:lvl8pPr>
            <a:lvl9pPr marL="3657600" algn="l" defTabSz="914400" rtl="0" eaLnBrk="1" latinLnBrk="0" hangingPunct="1">
              <a:defRPr sz="1800" kern="1200">
                <a:solidFill>
                  <a:srgbClr val="FFFBEF"/>
                </a:solidFill>
                <a:latin typeface="Calibri"/>
                <a:ea typeface="+mn-ea"/>
                <a:cs typeface="+mn-cs"/>
              </a:defRPr>
            </a:lvl9pPr>
          </a:lstStyle>
          <a:p/>
        </p:txBody>
      </p:sp>
      <p:sp>
        <p:nvSpPr>
          <p:cNvPr id="5" name="AutoShape 5"/>
          <p:cNvSpPr/>
          <p:nvPr/>
        </p:nvSpPr>
        <p:spPr>
          <a:xfrm rot="2700000">
            <a:off x="3789241" y="977873"/>
            <a:ext cx="4621227" cy="4621227"/>
          </a:xfrm>
          <a:prstGeom prst="roundRect">
            <a:avLst>
              <a:gd name="adj" fmla="val 16769"/>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4081312" y="881760"/>
            <a:ext cx="4145173" cy="1503638"/>
            <a:chOff x="4081312" y="881760"/>
            <a:chExt cx="4145173" cy="1503638"/>
          </a:xfrm>
        </p:grpSpPr>
        <p:sp>
          <p:nvSpPr>
            <p:cNvPr id="7" name="TextBox 7"/>
            <p:cNvSpPr txBox="1"/>
            <p:nvPr/>
          </p:nvSpPr>
          <p:spPr>
            <a:xfrm>
              <a:off x="4081312" y="881760"/>
              <a:ext cx="4145173" cy="1503638"/>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500" b="1">
                  <a:solidFill>
                    <a:srgbClr val="FFFFFF">
                      <a:alpha val="100000"/>
                    </a:srgbClr>
                  </a:solidFill>
                  <a:latin typeface="Microsoft Yahei"/>
                  <a:ea typeface="Microsoft Yahei"/>
                  <a:cs typeface="Microsoft Yahei"/>
                </a:rPr>
                <a:t>03</a:t>
              </a:r>
            </a:p>
          </p:txBody>
        </p:sp>
      </p:grpSp>
      <p:sp>
        <p:nvSpPr>
          <p:cNvPr id="8" name="TextBox 8"/>
          <p:cNvSpPr txBox="1"/>
          <p:nvPr/>
        </p:nvSpPr>
        <p:spPr>
          <a:xfrm>
            <a:off x="3546545" y="2554662"/>
            <a:ext cx="5098919" cy="1467649"/>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3600">
                <a:solidFill>
                  <a:srgbClr val="FFFFFF">
                    <a:alpha val="100000"/>
                  </a:srgbClr>
                </a:solidFill>
                <a:latin typeface="Microsoft Yahei"/>
                <a:ea typeface="Microsoft Yahei"/>
                <a:cs typeface="Microsoft Yahei"/>
              </a:rPr>
              <a:t>静摩擦力的计算方法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https://d.book118.com/285121323104011041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44</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2024-09-01T19:28:26.667</cp:lastPrinted>
  <dcterms:created xsi:type="dcterms:W3CDTF">2024-09-01T11:28:26Z</dcterms:created>
  <dcterms:modified xsi:type="dcterms:W3CDTF">2024-09-01T11:28:28Z</dcterms:modified>
</cp:coreProperties>
</file>