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embeddedFontLst>
    <p:embeddedFont>
      <p:font typeface="LSHLQA+OCGFFM+MicrosoftYaHei-Bold"/>
      <p:regular r:id="rId17"/>
    </p:embeddedFont>
    <p:embeddedFont>
      <p:font typeface="TNIPRO+HMTNFV+MicrosoftYaHei"/>
      <p:regular r:id="rId18"/>
    </p:embeddedFont>
    <p:embeddedFont>
      <p:font typeface="BEDHWC+MS-UIGothic"/>
      <p:regular r:id="rId19"/>
    </p:embeddedFont>
    <p:embeddedFont>
      <p:font typeface="WSIITA+WRCTAA+ArialMT"/>
      <p:regular r:id="rId20"/>
    </p:embeddedFont>
  </p:embeddedFontLst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font" Target="fonts/font1.fntdata" /><Relationship Id="rId18" Type="http://schemas.openxmlformats.org/officeDocument/2006/relationships/font" Target="fonts/font2.fntdata" /><Relationship Id="rId19" Type="http://schemas.openxmlformats.org/officeDocument/2006/relationships/font" Target="fonts/font3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4.fntdata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5EB1D0-8987-4989-9E8A-66679EFF90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E767A2-9546-48C6-8D41-EEECF253CD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EF24F2-7B32-4DBD-8E84-504713A3A6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CB1F11-CC81-4000-AB32-5222BBA006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0E2B174-C337-4944-9CB1-DC352698F4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5B33748-9E43-4626-926F-6D88A45BEE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BF51EDA-B5EB-4B0D-A0F6-785D01861F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BC2414-247B-4F2C-9204-4C11409B04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CBA47D-ED1D-46B4-862C-BEED170A62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309F44-2D05-43BB-BE76-2C88BF4A4D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A21685-8F79-4847-828A-0E9FB9EF0D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5122100024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445260" y="350134"/>
            <a:ext cx="1662484" cy="10653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438"/>
              </a:lnSpc>
              <a:spcBef>
                <a:spcPct val="0"/>
              </a:spcBef>
              <a:spcAft>
                <a:spcPct val="0"/>
              </a:spcAft>
            </a:pPr>
            <a:r>
              <a:rPr sz="3300">
                <a:solidFill>
                  <a:srgbClr val="131516"/>
                </a:solidFill>
                <a:latin typeface="LSHLQA+OCGFFM+MicrosoftYaHei-Bold"/>
                <a:cs typeface="LSHLQA+OCGFFM+MicrosoftYaHei-Bold"/>
              </a:rPr>
              <a:t>2023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0902950" y="386020"/>
            <a:ext cx="1098202" cy="3873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5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131516"/>
                </a:solidFill>
                <a:latin typeface="TNIPRO+HMTNFV+MicrosoftYaHei"/>
                <a:cs typeface="TNIPRO+HMTNFV+MicrosoftYaHei"/>
              </a:rPr>
              <a:t>REPORTING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41069" y="1896629"/>
            <a:ext cx="6600825" cy="24771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950"/>
              </a:lnSpc>
              <a:spcBef>
                <a:spcPct val="0"/>
              </a:spcBef>
              <a:spcAft>
                <a:spcPct val="0"/>
              </a:spcAft>
            </a:pPr>
            <a:r>
              <a:rPr sz="4950">
                <a:solidFill>
                  <a:srgbClr val="131516"/>
                </a:solidFill>
                <a:latin typeface="SimSun"/>
                <a:cs typeface="SimSun"/>
              </a:rPr>
              <a:t>谭</a:t>
            </a:r>
            <a:r>
              <a:rPr sz="4950">
                <a:solidFill>
                  <a:srgbClr val="131516"/>
                </a:solidFill>
                <a:latin typeface="BEDHWC+MS-UIGothic"/>
                <a:cs typeface="BEDHWC+MS-UIGothic"/>
              </a:rPr>
              <a:t>小芳打造高效</a:t>
            </a:r>
            <a:r>
              <a:rPr sz="4950">
                <a:solidFill>
                  <a:srgbClr val="131516"/>
                </a:solidFill>
                <a:latin typeface="SimSun"/>
                <a:cs typeface="SimSun"/>
              </a:rPr>
              <a:t>执</a:t>
            </a:r>
            <a:r>
              <a:rPr sz="4950">
                <a:solidFill>
                  <a:srgbClr val="131516"/>
                </a:solidFill>
                <a:latin typeface="BEDHWC+MS-UIGothic"/>
                <a:cs typeface="BEDHWC+MS-UIGothic"/>
              </a:rPr>
              <a:t>行</a:t>
            </a:r>
          </a:p>
          <a:p>
            <a:pPr marL="0" marR="0">
              <a:lnSpc>
                <a:spcPts val="4950"/>
              </a:lnSpc>
              <a:spcBef>
                <a:spcPts val="2180"/>
              </a:spcBef>
              <a:spcAft>
                <a:spcPct val="0"/>
              </a:spcAft>
            </a:pPr>
            <a:r>
              <a:rPr sz="4950">
                <a:solidFill>
                  <a:srgbClr val="131516"/>
                </a:solidFill>
                <a:latin typeface="BEDHWC+MS-UIGothic"/>
                <a:cs typeface="BEDHWC+MS-UIGothic"/>
              </a:rPr>
              <a:t>力的</a:t>
            </a:r>
            <a:r>
              <a:rPr sz="4950">
                <a:solidFill>
                  <a:srgbClr val="131516"/>
                </a:solidFill>
                <a:latin typeface="SimSun"/>
                <a:cs typeface="SimSun"/>
              </a:rPr>
              <a:t>绩</a:t>
            </a:r>
            <a:r>
              <a:rPr sz="4950">
                <a:solidFill>
                  <a:srgbClr val="131516"/>
                </a:solidFill>
                <a:latin typeface="BEDHWC+MS-UIGothic"/>
                <a:cs typeface="BEDHWC+MS-UIGothic"/>
              </a:rPr>
              <a:t>效管理</a:t>
            </a:r>
            <a:r>
              <a:rPr sz="4950">
                <a:solidFill>
                  <a:srgbClr val="131516"/>
                </a:solidFill>
                <a:latin typeface="SimSun"/>
                <a:cs typeface="SimSun"/>
              </a:rPr>
              <a:t>课</a:t>
            </a:r>
            <a:r>
              <a:rPr sz="4950">
                <a:solidFill>
                  <a:srgbClr val="131516"/>
                </a:solidFill>
                <a:latin typeface="BEDHWC+MS-UIGothic"/>
                <a:cs typeface="BEDHWC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608195" y="1396555"/>
            <a:ext cx="2490509" cy="78400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131516"/>
                </a:solidFill>
                <a:latin typeface="WSIITA+WRCTAA+ArialMT"/>
                <a:cs typeface="WSIITA+WRCTAA+ArialMT"/>
              </a:rPr>
              <a:t>•</a:t>
            </a:r>
            <a:r>
              <a:rPr sz="2450" spc="128">
                <a:solidFill>
                  <a:srgbClr val="131516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131516"/>
                </a:solidFill>
                <a:latin typeface="SimSun"/>
                <a:cs typeface="SimSun"/>
              </a:rPr>
              <a:t>绩</a:t>
            </a:r>
            <a:r>
              <a:rPr sz="2400">
                <a:solidFill>
                  <a:srgbClr val="131516"/>
                </a:solidFill>
                <a:latin typeface="BEDHWC+MS-UIGothic"/>
                <a:cs typeface="BEDHWC+MS-UIGothic"/>
              </a:rPr>
              <a:t>效管理概述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445260" y="350134"/>
            <a:ext cx="1662484" cy="10653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438"/>
              </a:lnSpc>
              <a:spcBef>
                <a:spcPct val="0"/>
              </a:spcBef>
              <a:spcAft>
                <a:spcPct val="0"/>
              </a:spcAft>
            </a:pPr>
            <a:r>
              <a:rPr sz="3300">
                <a:solidFill>
                  <a:srgbClr val="131516"/>
                </a:solidFill>
                <a:latin typeface="LSHLQA+OCGFFM+MicrosoftYaHei-Bold"/>
                <a:cs typeface="LSHLQA+OCGFFM+MicrosoftYaHei-Bold"/>
              </a:rPr>
              <a:t>2023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0902950" y="386020"/>
            <a:ext cx="1098202" cy="3873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5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131516"/>
                </a:solidFill>
                <a:latin typeface="TNIPRO+HMTNFV+MicrosoftYaHei"/>
                <a:cs typeface="TNIPRO+HMTNFV+MicrosoftYaHei"/>
              </a:rPr>
              <a:t>REPORTING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23289" y="1637279"/>
            <a:ext cx="2384133" cy="10653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438"/>
              </a:lnSpc>
              <a:spcBef>
                <a:spcPct val="0"/>
              </a:spcBef>
              <a:spcAft>
                <a:spcPct val="0"/>
              </a:spcAft>
            </a:pPr>
            <a:r>
              <a:rPr sz="3300">
                <a:solidFill>
                  <a:srgbClr val="131516"/>
                </a:solidFill>
                <a:latin typeface="LSHLQA+OCGFFM+MicrosoftYaHei-Bold"/>
                <a:cs typeface="LSHLQA+OCGFFM+MicrosoftYaHei-Bold"/>
              </a:rPr>
              <a:t>PART</a:t>
            </a:r>
            <a:r>
              <a:rPr sz="3300" spc="-90">
                <a:solidFill>
                  <a:srgbClr val="131516"/>
                </a:solidFill>
                <a:latin typeface="LSHLQA+OCGFFM+MicrosoftYaHei-Bold"/>
                <a:cs typeface="LSHLQA+OCGFFM+MicrosoftYaHei-Bold"/>
              </a:rPr>
              <a:t> </a:t>
            </a:r>
            <a:r>
              <a:rPr sz="3300">
                <a:solidFill>
                  <a:srgbClr val="131516"/>
                </a:solidFill>
                <a:latin typeface="LSHLQA+OCGFFM+MicrosoftYaHei-Bold"/>
                <a:cs typeface="LSHLQA+OCGFFM+MicrosoftYaHei-Bold"/>
              </a:rPr>
              <a:t>01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45514" y="2562836"/>
            <a:ext cx="42862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131516"/>
                </a:solidFill>
                <a:latin typeface="SimSun"/>
                <a:cs typeface="SimSun"/>
              </a:rPr>
              <a:t>绩</a:t>
            </a:r>
            <a:r>
              <a:rPr sz="4500">
                <a:solidFill>
                  <a:srgbClr val="131516"/>
                </a:solidFill>
                <a:latin typeface="BEDHWC+MS-UIGothic"/>
                <a:cs typeface="BEDHWC+MS-UIGothic"/>
              </a:rPr>
              <a:t>效管理概述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283F2"/>
                </a:solidFill>
                <a:latin typeface="SimSun"/>
                <a:cs typeface="SimSun"/>
              </a:rPr>
              <a:t>绩</a:t>
            </a:r>
            <a:r>
              <a:rPr sz="3000">
                <a:solidFill>
                  <a:srgbClr val="4283F2"/>
                </a:solidFill>
                <a:latin typeface="BEDHWC+MS-UIGothic"/>
                <a:cs typeface="BEDHWC+MS-UIGothic"/>
              </a:rPr>
              <a:t>效管理的定</a:t>
            </a:r>
            <a:r>
              <a:rPr sz="3000">
                <a:solidFill>
                  <a:srgbClr val="4283F2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4283F2"/>
                </a:solidFill>
                <a:latin typeface="BEDHWC+MS-UIGothic"/>
                <a:cs typeface="BEDHWC+MS-UIGothic"/>
              </a:rPr>
              <a:t>与重要性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44075" y="200405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4283F2"/>
                </a:solidFill>
                <a:latin typeface="BEDHWC+MS-UIGothic"/>
                <a:cs typeface="BEDHWC+MS-UIGothic"/>
              </a:rPr>
              <a:t>定</a:t>
            </a:r>
            <a:r>
              <a:rPr sz="1550">
                <a:solidFill>
                  <a:srgbClr val="4283F2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558268"/>
            <a:ext cx="2694109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绩</a:t>
            </a:r>
            <a:r>
              <a:rPr sz="1350">
                <a:solidFill>
                  <a:srgbClr val="000000"/>
                </a:solidFill>
                <a:latin typeface="BEDHWC+MS-UIGothic"/>
                <a:cs typeface="BEDHWC+MS-UIGothic"/>
              </a:rPr>
              <a:t>效管理是一个系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统</a:t>
            </a:r>
            <a:r>
              <a:rPr sz="1350">
                <a:solidFill>
                  <a:srgbClr val="000000"/>
                </a:solidFill>
                <a:latin typeface="BEDHWC+MS-UIGothic"/>
                <a:cs typeface="BEDHWC+MS-UIGothic"/>
              </a:rPr>
              <a:t>地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评</a:t>
            </a:r>
            <a:r>
              <a:rPr sz="1350">
                <a:solidFill>
                  <a:srgbClr val="000000"/>
                </a:solidFill>
                <a:latin typeface="BEDHWC+MS-UIGothic"/>
                <a:cs typeface="BEDHWC+MS-UIGothic"/>
              </a:rPr>
              <a:t>估、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测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BEDHWC+MS-UIGothic"/>
                <a:cs typeface="BEDHWC+MS-UIGothic"/>
              </a:rPr>
              <a:t>量和提升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组织</a:t>
            </a:r>
            <a:r>
              <a:rPr sz="1350">
                <a:solidFill>
                  <a:srgbClr val="000000"/>
                </a:solidFill>
                <a:latin typeface="BEDHWC+MS-UIGothic"/>
                <a:cs typeface="BEDHWC+MS-UIGothic"/>
              </a:rPr>
              <a:t>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团队</a:t>
            </a:r>
            <a:r>
              <a:rPr sz="1350">
                <a:solidFill>
                  <a:srgbClr val="000000"/>
                </a:solidFill>
                <a:latin typeface="BEDHWC+MS-UIGothic"/>
                <a:cs typeface="BEDHWC+MS-UIGothic"/>
              </a:rPr>
              <a:t>及个人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绩</a:t>
            </a:r>
            <a:r>
              <a:rPr sz="1350">
                <a:solidFill>
                  <a:srgbClr val="000000"/>
                </a:solidFill>
                <a:latin typeface="BEDHWC+MS-UIGothic"/>
                <a:cs typeface="BEDHWC+MS-UIGothic"/>
              </a:rPr>
              <a:t>效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BEDHWC+MS-UIGothic"/>
                <a:cs typeface="BEDHWC+MS-UIGothic"/>
              </a:rPr>
              <a:t>的流程。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643744" y="4147815"/>
            <a:ext cx="8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4283F2"/>
                </a:solidFill>
                <a:latin typeface="BEDHWC+MS-UIGothic"/>
                <a:cs typeface="BEDHWC+MS-UIGothic"/>
              </a:rPr>
              <a:t>重要性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2760345" cy="13544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BEDHWC+MS-UIGothic"/>
                <a:cs typeface="BEDHWC+MS-UIGothic"/>
              </a:rPr>
              <a:t>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过设</a:t>
            </a:r>
            <a:r>
              <a:rPr sz="1350">
                <a:solidFill>
                  <a:srgbClr val="000000"/>
                </a:solidFill>
                <a:latin typeface="BEDHWC+MS-UIGothic"/>
                <a:cs typeface="BEDHWC+MS-UIGothic"/>
              </a:rPr>
              <a:t>定明确的目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000000"/>
                </a:solidFill>
                <a:latin typeface="BEDHWC+MS-UIGothic"/>
                <a:cs typeface="BEDHWC+MS-UIGothic"/>
              </a:rPr>
              <a:t>、提供持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续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BEDHWC+MS-UIGothic"/>
                <a:cs typeface="BEDHWC+MS-UIGothic"/>
              </a:rPr>
              <a:t>的反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馈</a:t>
            </a:r>
            <a:r>
              <a:rPr sz="1350">
                <a:solidFill>
                  <a:srgbClr val="000000"/>
                </a:solidFill>
                <a:latin typeface="BEDHWC+MS-UIGothic"/>
                <a:cs typeface="BEDHWC+MS-UIGothic"/>
              </a:rPr>
              <a:t>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奖</a:t>
            </a:r>
            <a:r>
              <a:rPr sz="1350">
                <a:solidFill>
                  <a:srgbClr val="000000"/>
                </a:solidFill>
                <a:latin typeface="BEDHWC+MS-UIGothic"/>
                <a:cs typeface="BEDHWC+MS-UIGothic"/>
              </a:rPr>
              <a:t>励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优</a:t>
            </a:r>
            <a:r>
              <a:rPr sz="1350">
                <a:solidFill>
                  <a:srgbClr val="000000"/>
                </a:solidFill>
                <a:latin typeface="BEDHWC+MS-UIGothic"/>
                <a:cs typeface="BEDHWC+MS-UIGothic"/>
              </a:rPr>
              <a:t>秀表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350">
                <a:solidFill>
                  <a:srgbClr val="000000"/>
                </a:solidFill>
                <a:latin typeface="BEDHWC+MS-UIGothic"/>
                <a:cs typeface="BEDHWC+MS-UIGothic"/>
              </a:rPr>
              <a:t>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绩</a:t>
            </a:r>
            <a:r>
              <a:rPr sz="1350">
                <a:solidFill>
                  <a:srgbClr val="000000"/>
                </a:solidFill>
                <a:latin typeface="BEDHWC+MS-UIGothic"/>
                <a:cs typeface="BEDHWC+MS-UIGothic"/>
              </a:rPr>
              <a:t>效管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BEDHWC+MS-UIGothic"/>
                <a:cs typeface="BEDHWC+MS-UIGothic"/>
              </a:rPr>
              <a:t>理有助于提高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员</a:t>
            </a:r>
            <a:r>
              <a:rPr sz="1350">
                <a:solidFill>
                  <a:srgbClr val="000000"/>
                </a:solidFill>
                <a:latin typeface="BEDHWC+MS-UIGothic"/>
                <a:cs typeface="BEDHWC+MS-UIGothic"/>
              </a:rPr>
              <a:t>工的工作效率和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BEDHWC+MS-UIGothic"/>
                <a:cs typeface="BEDHWC+MS-UIGothic"/>
              </a:rPr>
              <a:t>工作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000000"/>
                </a:solidFill>
                <a:latin typeface="BEDHWC+MS-UIGothic"/>
                <a:cs typeface="BEDHWC+MS-UIGothic"/>
              </a:rPr>
              <a:t>量，从而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实现组织</a:t>
            </a:r>
            <a:r>
              <a:rPr sz="1350">
                <a:solidFill>
                  <a:srgbClr val="000000"/>
                </a:solidFill>
                <a:latin typeface="BEDHWC+MS-UIGothic"/>
                <a:cs typeface="BEDHWC+MS-UIGothic"/>
              </a:rPr>
              <a:t>目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000000"/>
                </a:solidFill>
                <a:latin typeface="BEDHWC+MS-UIGothic"/>
                <a:cs typeface="BEDHWC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283F2"/>
                </a:solidFill>
                <a:latin typeface="SimSun"/>
                <a:cs typeface="SimSun"/>
              </a:rPr>
              <a:t>绩</a:t>
            </a:r>
            <a:r>
              <a:rPr sz="3000">
                <a:solidFill>
                  <a:srgbClr val="4283F2"/>
                </a:solidFill>
                <a:latin typeface="BEDHWC+MS-UIGothic"/>
                <a:cs typeface="BEDHWC+MS-UIGothic"/>
              </a:rPr>
              <a:t>效管理的目的和原</a:t>
            </a:r>
            <a:r>
              <a:rPr sz="3000">
                <a:solidFill>
                  <a:srgbClr val="4283F2"/>
                </a:solidFill>
                <a:latin typeface="SimSun"/>
                <a:cs typeface="SimSun"/>
              </a:rPr>
              <a:t>则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02556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283F2"/>
                </a:solidFill>
                <a:latin typeface="BEDHWC+MS-UIGothic"/>
                <a:cs typeface="BEDHWC+MS-UIGothic"/>
              </a:rPr>
              <a:t>目的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87730" y="2317488"/>
            <a:ext cx="7374954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BEDHWC+MS-UIGothic"/>
                <a:cs typeface="BEDHWC+MS-UIGothic"/>
              </a:rPr>
              <a:t>确保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000000"/>
                </a:solidFill>
                <a:latin typeface="BEDHWC+MS-UIGothic"/>
                <a:cs typeface="BEDHWC+MS-UIGothic"/>
              </a:rPr>
              <a:t>工的工作行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BEDHWC+MS-UIGothic"/>
                <a:cs typeface="BEDHWC+MS-UIGothic"/>
              </a:rPr>
              <a:t>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000000"/>
                </a:solidFill>
                <a:latin typeface="BEDHWC+MS-UIGothic"/>
                <a:cs typeface="BEDHWC+MS-UIGothic"/>
              </a:rPr>
              <a:t>果与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组织</a:t>
            </a:r>
            <a:r>
              <a:rPr sz="1500">
                <a:solidFill>
                  <a:srgbClr val="000000"/>
                </a:solidFill>
                <a:latin typeface="BEDHWC+MS-UIGothic"/>
                <a:cs typeface="BEDHWC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战</a:t>
            </a:r>
            <a:r>
              <a:rPr sz="1500">
                <a:solidFill>
                  <a:srgbClr val="000000"/>
                </a:solidFill>
                <a:latin typeface="BEDHWC+MS-UIGothic"/>
                <a:cs typeface="BEDHWC+MS-UIGothic"/>
              </a:rPr>
              <a:t>略目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000000"/>
                </a:solidFill>
                <a:latin typeface="BEDHWC+MS-UIGothic"/>
                <a:cs typeface="BEDHWC+MS-UIGothic"/>
              </a:rPr>
              <a:t>保持一致，提高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000000"/>
                </a:solidFill>
                <a:latin typeface="BEDHWC+MS-UIGothic"/>
                <a:cs typeface="BEDHWC+MS-UIGothic"/>
              </a:rPr>
              <a:t>工的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满</a:t>
            </a:r>
            <a:r>
              <a:rPr sz="1500">
                <a:solidFill>
                  <a:srgbClr val="000000"/>
                </a:solidFill>
                <a:latin typeface="BEDHWC+MS-UIGothic"/>
                <a:cs typeface="BEDHWC+MS-UIGothic"/>
              </a:rPr>
              <a:t>意度和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BEDHWC+MS-UIGothic"/>
                <a:cs typeface="BEDHWC+MS-UIGothic"/>
              </a:rPr>
              <a:t>忠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诚</a:t>
            </a:r>
            <a:r>
              <a:rPr sz="1500">
                <a:solidFill>
                  <a:srgbClr val="000000"/>
                </a:solidFill>
                <a:latin typeface="BEDHWC+MS-UIGothic"/>
                <a:cs typeface="BEDHWC+MS-UIGothic"/>
              </a:rPr>
              <a:t>度，促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BEDHWC+MS-UIGothic"/>
                <a:cs typeface="BEDHWC+MS-UIGothic"/>
              </a:rPr>
              <a:t>个人和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组织</a:t>
            </a:r>
            <a:r>
              <a:rPr sz="1500">
                <a:solidFill>
                  <a:srgbClr val="000000"/>
                </a:solidFill>
                <a:latin typeface="BEDHWC+MS-UIGothic"/>
                <a:cs typeface="BEDHWC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BEDHWC+MS-UIGothic"/>
                <a:cs typeface="BEDHWC+MS-UIGothic"/>
              </a:rPr>
              <a:t>展。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13435" y="4291766"/>
            <a:ext cx="102556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283F2"/>
                </a:solidFill>
                <a:latin typeface="BEDHWC+MS-UIGothic"/>
                <a:cs typeface="BEDHWC+MS-UIGothic"/>
              </a:rPr>
              <a:t>原</a:t>
            </a:r>
            <a:r>
              <a:rPr sz="2300">
                <a:solidFill>
                  <a:srgbClr val="4283F2"/>
                </a:solidFill>
                <a:latin typeface="SimSun"/>
                <a:cs typeface="SimSun"/>
              </a:rPr>
              <a:t>则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13435" y="4870188"/>
            <a:ext cx="2918147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BEDHWC+MS-UIGothic"/>
                <a:cs typeface="BEDHWC+MS-UIGothic"/>
              </a:rPr>
              <a:t>公平、公正、公开、科学、激励。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2578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283F2"/>
                </a:solidFill>
                <a:latin typeface="SimSun"/>
                <a:cs typeface="SimSun"/>
              </a:rPr>
              <a:t>绩</a:t>
            </a:r>
            <a:r>
              <a:rPr sz="3000">
                <a:solidFill>
                  <a:srgbClr val="4283F2"/>
                </a:solidFill>
                <a:latin typeface="BEDHWC+MS-UIGothic"/>
                <a:cs typeface="BEDHWC+MS-UIGothic"/>
              </a:rPr>
              <a:t>效管理的角色分工与</a:t>
            </a:r>
            <a:r>
              <a:rPr sz="3000">
                <a:solidFill>
                  <a:srgbClr val="4283F2"/>
                </a:solidFill>
                <a:latin typeface="SimSun"/>
                <a:cs typeface="SimSun"/>
              </a:rPr>
              <a:t>责</a:t>
            </a:r>
            <a:r>
              <a:rPr sz="3000">
                <a:solidFill>
                  <a:srgbClr val="4283F2"/>
                </a:solidFill>
                <a:latin typeface="BEDHWC+MS-UIGothic"/>
                <a:cs typeface="BEDHWC+MS-UIGothic"/>
              </a:rPr>
              <a:t>任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LSHLQA+OCGFFM+MicrosoftYaHei-Bold"/>
                <a:cs typeface="LSHLQA+OCGFFM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LSHLQA+OCGFFM+MicrosoftYaHei-Bold"/>
                <a:cs typeface="LSHLQA+OCGFFM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LSHLQA+OCGFFM+MicrosoftYaHei-Bold"/>
                <a:cs typeface="LSHLQA+OCGFFM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66369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4283F2"/>
                </a:solidFill>
                <a:latin typeface="BEDHWC+MS-UIGothic"/>
                <a:cs typeface="BEDHWC+MS-UIGothic"/>
              </a:rPr>
              <a:t>高</a:t>
            </a:r>
            <a:r>
              <a:rPr sz="2000" spc="25">
                <a:solidFill>
                  <a:srgbClr val="4283F2"/>
                </a:solidFill>
                <a:latin typeface="SimSun"/>
                <a:cs typeface="SimSun"/>
              </a:rPr>
              <a:t>层</a:t>
            </a:r>
            <a:r>
              <a:rPr sz="2000" spc="25">
                <a:solidFill>
                  <a:srgbClr val="4283F2"/>
                </a:solidFill>
                <a:latin typeface="BEDHWC+MS-UIGothic"/>
                <a:cs typeface="BEDHWC+MS-UIGothic"/>
              </a:rPr>
              <a:t>管理者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4283F2"/>
                </a:solidFill>
                <a:latin typeface="BEDHWC+MS-UIGothic"/>
                <a:cs typeface="BEDHWC+MS-UIGothic"/>
              </a:rPr>
              <a:t>中</a:t>
            </a:r>
            <a:r>
              <a:rPr sz="2000" spc="25">
                <a:solidFill>
                  <a:srgbClr val="4283F2"/>
                </a:solidFill>
                <a:latin typeface="SimSun"/>
                <a:cs typeface="SimSun"/>
              </a:rPr>
              <a:t>层</a:t>
            </a:r>
            <a:r>
              <a:rPr sz="2000" spc="25">
                <a:solidFill>
                  <a:srgbClr val="4283F2"/>
                </a:solidFill>
                <a:latin typeface="BEDHWC+MS-UIGothic"/>
                <a:cs typeface="BEDHWC+MS-UIGothic"/>
              </a:rPr>
              <a:t>管理者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89204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4283F2"/>
                </a:solidFill>
                <a:latin typeface="SimSun"/>
                <a:cs typeface="SimSun"/>
              </a:rPr>
              <a:t>员</a:t>
            </a:r>
            <a:r>
              <a:rPr sz="2000">
                <a:solidFill>
                  <a:srgbClr val="4283F2"/>
                </a:solidFill>
                <a:latin typeface="BEDHWC+MS-UIGothic"/>
                <a:cs typeface="BEDHWC+MS-UIGothic"/>
              </a:rPr>
              <a:t>工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104264" y="4746997"/>
            <a:ext cx="2336229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BEDHWC+MS-UIGothic"/>
                <a:cs typeface="BEDHWC+MS-UIGothic"/>
              </a:rPr>
              <a:t>制定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组织战</a:t>
            </a:r>
            <a:r>
              <a:rPr sz="1500">
                <a:solidFill>
                  <a:srgbClr val="000000"/>
                </a:solidFill>
                <a:latin typeface="BEDHWC+MS-UIGothic"/>
                <a:cs typeface="BEDHWC+MS-UIGothic"/>
              </a:rPr>
              <a:t>略目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000000"/>
                </a:solidFill>
                <a:latin typeface="BEDHWC+MS-UIGothic"/>
                <a:cs typeface="BEDHWC+MS-UIGothic"/>
              </a:rPr>
              <a:t>，提供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资</a:t>
            </a:r>
            <a:r>
              <a:rPr sz="1500">
                <a:solidFill>
                  <a:srgbClr val="000000"/>
                </a:solidFill>
                <a:latin typeface="BEDHWC+MS-UIGothic"/>
                <a:cs typeface="BEDHWC+MS-UIGothic"/>
              </a:rPr>
              <a:t>源支持，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监</a:t>
            </a:r>
            <a:r>
              <a:rPr sz="1500">
                <a:solidFill>
                  <a:srgbClr val="000000"/>
                </a:solidFill>
                <a:latin typeface="BEDHWC+MS-UIGothic"/>
                <a:cs typeface="BEDHWC+MS-UIGothic"/>
              </a:rPr>
              <a:t>督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绩</a:t>
            </a:r>
            <a:r>
              <a:rPr sz="1500">
                <a:solidFill>
                  <a:srgbClr val="000000"/>
                </a:solidFill>
                <a:latin typeface="BEDHWC+MS-UIGothic"/>
                <a:cs typeface="BEDHWC+MS-UIGothic"/>
              </a:rPr>
              <a:t>效管理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BEDHWC+MS-UIGothic"/>
                <a:cs typeface="BEDHWC+MS-UIGothic"/>
              </a:rPr>
              <a:t>体系的运行。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785359" y="4746997"/>
            <a:ext cx="2481708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设</a:t>
            </a:r>
            <a:r>
              <a:rPr sz="1500">
                <a:solidFill>
                  <a:srgbClr val="000000"/>
                </a:solidFill>
                <a:latin typeface="BEDHWC+MS-UIGothic"/>
                <a:cs typeface="BEDHWC+MS-UIGothic"/>
              </a:rPr>
              <a:t>定部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门</a:t>
            </a:r>
            <a:r>
              <a:rPr sz="1500">
                <a:solidFill>
                  <a:srgbClr val="000000"/>
                </a:solidFill>
                <a:latin typeface="BEDHWC+MS-UIGothic"/>
                <a:cs typeface="BEDHWC+MS-UIGothic"/>
              </a:rPr>
              <a:t>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团队</a:t>
            </a:r>
            <a:r>
              <a:rPr sz="1500">
                <a:solidFill>
                  <a:srgbClr val="000000"/>
                </a:solidFill>
                <a:latin typeface="BEDHWC+MS-UIGothic"/>
                <a:cs typeface="BEDHWC+MS-UIGothic"/>
              </a:rPr>
              <a:t>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000000"/>
                </a:solidFill>
                <a:latin typeface="BEDHWC+MS-UIGothic"/>
                <a:cs typeface="BEDHWC+MS-UIGothic"/>
              </a:rPr>
              <a:t>，提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BEDHWC+MS-UIGothic"/>
                <a:cs typeface="BEDHWC+MS-UIGothic"/>
              </a:rPr>
              <a:t>供反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馈</a:t>
            </a:r>
            <a:r>
              <a:rPr sz="1500">
                <a:solidFill>
                  <a:srgbClr val="000000"/>
                </a:solidFill>
                <a:latin typeface="BEDHWC+MS-UIGothic"/>
                <a:cs typeface="BEDHWC+MS-UIGothic"/>
              </a:rPr>
              <a:t>和指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000000"/>
                </a:solidFill>
                <a:latin typeface="BEDHWC+MS-UIGothic"/>
                <a:cs typeface="BEDHWC+MS-UIGothic"/>
              </a:rPr>
              <a:t>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协调资</a:t>
            </a:r>
            <a:r>
              <a:rPr sz="1500">
                <a:solidFill>
                  <a:srgbClr val="000000"/>
                </a:solidFill>
                <a:latin typeface="BEDHWC+MS-UIGothic"/>
                <a:cs typeface="BEDHWC+MS-UIGothic"/>
              </a:rPr>
              <a:t>源，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评</a:t>
            </a:r>
            <a:r>
              <a:rPr sz="1500">
                <a:solidFill>
                  <a:srgbClr val="000000"/>
                </a:solidFill>
                <a:latin typeface="BEDHWC+MS-UIGothic"/>
                <a:cs typeface="BEDHWC+MS-UIGothic"/>
              </a:rPr>
              <a:t>估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000000"/>
                </a:solidFill>
                <a:latin typeface="BEDHWC+MS-UIGothic"/>
                <a:cs typeface="BEDHWC+MS-UIGothic"/>
              </a:rPr>
              <a:t>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绩</a:t>
            </a:r>
            <a:r>
              <a:rPr sz="1500">
                <a:solidFill>
                  <a:srgbClr val="000000"/>
                </a:solidFill>
                <a:latin typeface="BEDHWC+MS-UIGothic"/>
                <a:cs typeface="BEDHWC+MS-UIGothic"/>
              </a:rPr>
              <a:t>效。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487409" y="4746997"/>
            <a:ext cx="2336229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BEDHWC+MS-UIGothic"/>
                <a:cs typeface="BEDHWC+MS-UIGothic"/>
              </a:rPr>
              <a:t>明确个人目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000000"/>
                </a:solidFill>
                <a:latin typeface="BEDHWC+MS-UIGothic"/>
                <a:cs typeface="BEDHWC+MS-UIGothic"/>
              </a:rPr>
              <a:t>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执</a:t>
            </a:r>
            <a:r>
              <a:rPr sz="1500">
                <a:solidFill>
                  <a:srgbClr val="000000"/>
                </a:solidFill>
                <a:latin typeface="BEDHWC+MS-UIGothic"/>
                <a:cs typeface="BEDHWC+MS-UIGothic"/>
              </a:rPr>
              <a:t>行工作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BEDHWC+MS-UIGothic"/>
                <a:cs typeface="BEDHWC+MS-UIGothic"/>
              </a:rPr>
              <a:t>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000000"/>
                </a:solidFill>
                <a:latin typeface="BEDHWC+MS-UIGothic"/>
                <a:cs typeface="BEDHWC+MS-UIGothic"/>
              </a:rPr>
              <a:t>，接受反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馈</a:t>
            </a:r>
            <a:r>
              <a:rPr sz="1500">
                <a:solidFill>
                  <a:srgbClr val="000000"/>
                </a:solidFill>
                <a:latin typeface="BEDHWC+MS-UIGothic"/>
                <a:cs typeface="BEDHWC+MS-UIGothic"/>
              </a:rPr>
              <a:t>，提高个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BEDHWC+MS-UIGothic"/>
                <a:cs typeface="BEDHWC+MS-UIGothic"/>
              </a:rPr>
              <a:t>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绩</a:t>
            </a:r>
            <a:r>
              <a:rPr sz="1500">
                <a:solidFill>
                  <a:srgbClr val="000000"/>
                </a:solidFill>
                <a:latin typeface="BEDHWC+MS-UIGothic"/>
                <a:cs typeface="BEDHWC+MS-UIGothic"/>
              </a:rPr>
              <a:t>效。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445260" y="350134"/>
            <a:ext cx="1662484" cy="10653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438"/>
              </a:lnSpc>
              <a:spcBef>
                <a:spcPct val="0"/>
              </a:spcBef>
              <a:spcAft>
                <a:spcPct val="0"/>
              </a:spcAft>
            </a:pPr>
            <a:r>
              <a:rPr sz="3300">
                <a:solidFill>
                  <a:srgbClr val="131516"/>
                </a:solidFill>
                <a:latin typeface="LSHLQA+OCGFFM+MicrosoftYaHei-Bold"/>
                <a:cs typeface="LSHLQA+OCGFFM+MicrosoftYaHei-Bold"/>
              </a:rPr>
              <a:t>2023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0902950" y="386020"/>
            <a:ext cx="1098202" cy="3873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5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131516"/>
                </a:solidFill>
                <a:latin typeface="TNIPRO+HMTNFV+MicrosoftYaHei"/>
                <a:cs typeface="TNIPRO+HMTNFV+MicrosoftYaHei"/>
              </a:rPr>
              <a:t>REPORTING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23289" y="1637279"/>
            <a:ext cx="2384133" cy="10653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438"/>
              </a:lnSpc>
              <a:spcBef>
                <a:spcPct val="0"/>
              </a:spcBef>
              <a:spcAft>
                <a:spcPct val="0"/>
              </a:spcAft>
            </a:pPr>
            <a:r>
              <a:rPr sz="3300">
                <a:solidFill>
                  <a:srgbClr val="131516"/>
                </a:solidFill>
                <a:latin typeface="LSHLQA+OCGFFM+MicrosoftYaHei-Bold"/>
                <a:cs typeface="LSHLQA+OCGFFM+MicrosoftYaHei-Bold"/>
              </a:rPr>
              <a:t>PART</a:t>
            </a:r>
            <a:r>
              <a:rPr sz="3300" spc="-90">
                <a:solidFill>
                  <a:srgbClr val="131516"/>
                </a:solidFill>
                <a:latin typeface="LSHLQA+OCGFFM+MicrosoftYaHei-Bold"/>
                <a:cs typeface="LSHLQA+OCGFFM+MicrosoftYaHei-Bold"/>
              </a:rPr>
              <a:t> </a:t>
            </a:r>
            <a:r>
              <a:rPr sz="3300">
                <a:solidFill>
                  <a:srgbClr val="131516"/>
                </a:solidFill>
                <a:latin typeface="LSHLQA+OCGFFM+MicrosoftYaHei-Bold"/>
                <a:cs typeface="LSHLQA+OCGFFM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45514" y="2562836"/>
            <a:ext cx="60007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131516"/>
                </a:solidFill>
                <a:latin typeface="SimSun"/>
                <a:cs typeface="SimSun"/>
              </a:rPr>
              <a:t>绩</a:t>
            </a:r>
            <a:r>
              <a:rPr sz="4500">
                <a:solidFill>
                  <a:srgbClr val="131516"/>
                </a:solidFill>
                <a:latin typeface="BEDHWC+MS-UIGothic"/>
                <a:cs typeface="BEDHWC+MS-UIGothic"/>
              </a:rPr>
              <a:t>效管理体系的构建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283F2"/>
                </a:solidFill>
                <a:latin typeface="BEDHWC+MS-UIGothic"/>
                <a:cs typeface="BEDHWC+MS-UIGothic"/>
              </a:rPr>
              <a:t>目</a:t>
            </a:r>
            <a:r>
              <a:rPr sz="3000">
                <a:solidFill>
                  <a:srgbClr val="4283F2"/>
                </a:solidFill>
                <a:latin typeface="SimSun"/>
                <a:cs typeface="SimSun"/>
              </a:rPr>
              <a:t>标设</a:t>
            </a:r>
            <a:r>
              <a:rPr sz="3000">
                <a:solidFill>
                  <a:srgbClr val="4283F2"/>
                </a:solidFill>
                <a:latin typeface="BEDHWC+MS-UIGothic"/>
                <a:cs typeface="BEDHWC+MS-UIGothic"/>
              </a:rPr>
              <a:t>定与分解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4283F2"/>
                </a:solidFill>
                <a:latin typeface="BEDHWC+MS-UIGothic"/>
                <a:cs typeface="BEDHWC+MS-UIGothic"/>
              </a:rPr>
              <a:t>目</a:t>
            </a:r>
            <a:r>
              <a:rPr sz="1550" spc="25">
                <a:solidFill>
                  <a:srgbClr val="4283F2"/>
                </a:solidFill>
                <a:latin typeface="SimSun"/>
                <a:cs typeface="SimSun"/>
              </a:rPr>
              <a:t>标设</a:t>
            </a:r>
            <a:r>
              <a:rPr sz="1550">
                <a:solidFill>
                  <a:srgbClr val="4283F2"/>
                </a:solidFill>
                <a:latin typeface="BEDHWC+MS-UIGothic"/>
                <a:cs typeface="BEDHWC+MS-UIGothic"/>
              </a:rPr>
              <a:t>定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55319" y="1960098"/>
            <a:ext cx="3088444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BEDHWC+MS-UIGothic"/>
                <a:cs typeface="BEDHWC+MS-UIGothic"/>
              </a:rPr>
              <a:t>根据企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业战</a:t>
            </a:r>
            <a:r>
              <a:rPr sz="1350">
                <a:solidFill>
                  <a:srgbClr val="000000"/>
                </a:solidFill>
                <a:latin typeface="BEDHWC+MS-UIGothic"/>
                <a:cs typeface="BEDHWC+MS-UIGothic"/>
              </a:rPr>
              <a:t>略和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业务计</a:t>
            </a:r>
            <a:r>
              <a:rPr sz="1350">
                <a:solidFill>
                  <a:srgbClr val="000000"/>
                </a:solidFill>
                <a:latin typeface="BEDHWC+MS-UIGothic"/>
                <a:cs typeface="BEDHWC+MS-UIGothic"/>
              </a:rPr>
              <a:t>划，制定明确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BEDHWC+MS-UIGothic"/>
                <a:cs typeface="BEDHWC+MS-UIGothic"/>
              </a:rPr>
              <a:t>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绩</a:t>
            </a:r>
            <a:r>
              <a:rPr sz="1350">
                <a:solidFill>
                  <a:srgbClr val="000000"/>
                </a:solidFill>
                <a:latin typeface="BEDHWC+MS-UIGothic"/>
                <a:cs typeface="BEDHWC+MS-UIGothic"/>
              </a:rPr>
              <a:t>效目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000000"/>
                </a:solidFill>
                <a:latin typeface="BEDHWC+MS-UIGothic"/>
                <a:cs typeface="BEDHWC+MS-UIGothic"/>
              </a:rPr>
              <a:t>，确保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员</a:t>
            </a:r>
            <a:r>
              <a:rPr sz="1350">
                <a:solidFill>
                  <a:srgbClr val="000000"/>
                </a:solidFill>
                <a:latin typeface="BEDHWC+MS-UIGothic"/>
                <a:cs typeface="BEDHWC+MS-UIGothic"/>
              </a:rPr>
              <a:t>工了解并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认</a:t>
            </a:r>
            <a:r>
              <a:rPr sz="1350">
                <a:solidFill>
                  <a:srgbClr val="000000"/>
                </a:solidFill>
                <a:latin typeface="BEDHWC+MS-UIGothic"/>
                <a:cs typeface="BEDHWC+MS-UIGothic"/>
              </a:rPr>
              <a:t>同目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000000"/>
                </a:solidFill>
                <a:latin typeface="BEDHWC+MS-UIGothic"/>
                <a:cs typeface="BEDHWC+MS-UIGothic"/>
              </a:rPr>
              <a:t>的价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值</a:t>
            </a:r>
            <a:r>
              <a:rPr sz="1350">
                <a:solidFill>
                  <a:srgbClr val="000000"/>
                </a:solidFill>
                <a:latin typeface="BEDHWC+MS-UIGothic"/>
                <a:cs typeface="BEDHWC+MS-UIGothic"/>
              </a:rPr>
              <a:t>和意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义</a:t>
            </a:r>
            <a:r>
              <a:rPr sz="1350">
                <a:solidFill>
                  <a:srgbClr val="000000"/>
                </a:solidFill>
                <a:latin typeface="BEDHWC+MS-UIGothic"/>
                <a:cs typeface="BEDHWC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3419" y="4044946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BEDHWC+MS-UIGothic"/>
                <a:cs typeface="BEDHWC+MS-UIGothic"/>
              </a:rPr>
              <a:t>目</a:t>
            </a:r>
            <a:r>
              <a:rPr sz="1550" spc="25">
                <a:solidFill>
                  <a:srgbClr val="FFFFFF"/>
                </a:solidFill>
                <a:latin typeface="SimSun"/>
                <a:cs typeface="SimSun"/>
              </a:rPr>
              <a:t>标</a:t>
            </a:r>
            <a:r>
              <a:rPr sz="1550" spc="25">
                <a:solidFill>
                  <a:srgbClr val="FFFFFF"/>
                </a:solidFill>
                <a:latin typeface="BEDHWC+MS-UIGothic"/>
                <a:cs typeface="BEDHWC+MS-UIGothic"/>
              </a:rPr>
              <a:t>分解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93419" y="4451838"/>
            <a:ext cx="3088444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BEDHWC+MS-UIGothic"/>
                <a:cs typeface="BEDHWC+MS-UIGothic"/>
              </a:rPr>
              <a:t>将整体目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FFFFFF"/>
                </a:solidFill>
                <a:latin typeface="BEDHWC+MS-UIGothic"/>
                <a:cs typeface="BEDHWC+MS-UIGothic"/>
              </a:rPr>
              <a:t>分解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FFFFFF"/>
                </a:solidFill>
                <a:latin typeface="BEDHWC+MS-UIGothic"/>
                <a:cs typeface="BEDHWC+MS-UIGothic"/>
              </a:rPr>
              <a:t>具体、可衡量的子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BEDHWC+MS-UIGothic"/>
                <a:cs typeface="BEDHWC+MS-UIGothic"/>
              </a:rPr>
              <a:t>目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FFFFFF"/>
                </a:solidFill>
                <a:latin typeface="BEDHWC+MS-UIGothic"/>
                <a:cs typeface="BEDHWC+MS-UIGothic"/>
              </a:rPr>
              <a:t>，分配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给</a:t>
            </a:r>
            <a:r>
              <a:rPr sz="1350">
                <a:solidFill>
                  <a:srgbClr val="FFFFFF"/>
                </a:solidFill>
                <a:latin typeface="BEDHWC+MS-UIGothic"/>
                <a:cs typeface="BEDHWC+MS-UIGothic"/>
              </a:rPr>
              <a:t>各个部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门</a:t>
            </a:r>
            <a:r>
              <a:rPr sz="1350">
                <a:solidFill>
                  <a:srgbClr val="FFFFFF"/>
                </a:solidFill>
                <a:latin typeface="BEDHWC+MS-UIGothic"/>
                <a:cs typeface="BEDHWC+MS-UIGothic"/>
              </a:rPr>
              <a:t>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员</a:t>
            </a:r>
            <a:r>
              <a:rPr sz="1350">
                <a:solidFill>
                  <a:srgbClr val="FFFFFF"/>
                </a:solidFill>
                <a:latin typeface="BEDHWC+MS-UIGothic"/>
                <a:cs typeface="BEDHWC+MS-UIGothic"/>
              </a:rPr>
              <a:t>工，形成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BEDHWC+MS-UIGothic"/>
                <a:cs typeface="BEDHWC+MS-UIGothic"/>
              </a:rPr>
              <a:t>完整的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绩</a:t>
            </a:r>
            <a:r>
              <a:rPr sz="1350">
                <a:solidFill>
                  <a:srgbClr val="FFFFFF"/>
                </a:solidFill>
                <a:latin typeface="BEDHWC+MS-UIGothic"/>
                <a:cs typeface="BEDHWC+MS-UIGothic"/>
              </a:rPr>
              <a:t>效指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FFFFFF"/>
                </a:solidFill>
                <a:latin typeface="BEDHWC+MS-UIGothic"/>
                <a:cs typeface="BEDHWC+MS-UIGothic"/>
              </a:rPr>
              <a:t>体系。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283F2"/>
                </a:solidFill>
                <a:latin typeface="SimSun"/>
                <a:cs typeface="SimSun"/>
              </a:rPr>
              <a:t>绩</a:t>
            </a:r>
            <a:r>
              <a:rPr sz="3000">
                <a:solidFill>
                  <a:srgbClr val="4283F2"/>
                </a:solidFill>
                <a:latin typeface="BEDHWC+MS-UIGothic"/>
                <a:cs typeface="BEDHWC+MS-UIGothic"/>
              </a:rPr>
              <a:t>效</a:t>
            </a:r>
            <a:r>
              <a:rPr sz="3000">
                <a:solidFill>
                  <a:srgbClr val="4283F2"/>
                </a:solidFill>
                <a:latin typeface="SimSun"/>
                <a:cs typeface="SimSun"/>
              </a:rPr>
              <a:t>评</a:t>
            </a:r>
            <a:r>
              <a:rPr sz="3000">
                <a:solidFill>
                  <a:srgbClr val="4283F2"/>
                </a:solidFill>
                <a:latin typeface="BEDHWC+MS-UIGothic"/>
                <a:cs typeface="BEDHWC+MS-UIGothic"/>
              </a:rPr>
              <a:t>估</a:t>
            </a:r>
            <a:r>
              <a:rPr sz="3000">
                <a:solidFill>
                  <a:srgbClr val="4283F2"/>
                </a:solidFill>
                <a:latin typeface="SimSun"/>
                <a:cs typeface="SimSun"/>
              </a:rPr>
              <a:t>标</a:t>
            </a:r>
            <a:r>
              <a:rPr sz="3000">
                <a:solidFill>
                  <a:srgbClr val="4283F2"/>
                </a:solidFill>
                <a:latin typeface="BEDHWC+MS-UIGothic"/>
                <a:cs typeface="BEDHWC+MS-UIGothic"/>
              </a:rPr>
              <a:t>准与方法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85559" y="1691163"/>
            <a:ext cx="140284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4">
                <a:solidFill>
                  <a:srgbClr val="4283F2"/>
                </a:solidFill>
                <a:latin typeface="SimSun"/>
                <a:cs typeface="SimSun"/>
              </a:rPr>
              <a:t>评</a:t>
            </a:r>
            <a:r>
              <a:rPr sz="2000" spc="15">
                <a:solidFill>
                  <a:srgbClr val="4283F2"/>
                </a:solidFill>
                <a:latin typeface="BEDHWC+MS-UIGothic"/>
                <a:cs typeface="BEDHWC+MS-UIGothic"/>
              </a:rPr>
              <a:t>估</a:t>
            </a:r>
            <a:r>
              <a:rPr sz="2000" spc="15">
                <a:solidFill>
                  <a:srgbClr val="4283F2"/>
                </a:solidFill>
                <a:latin typeface="SimSun"/>
                <a:cs typeface="SimSun"/>
              </a:rPr>
              <a:t>标</a:t>
            </a:r>
            <a:r>
              <a:rPr sz="2000">
                <a:solidFill>
                  <a:srgbClr val="4283F2"/>
                </a:solidFill>
                <a:latin typeface="BEDHWC+MS-UIGothic"/>
                <a:cs typeface="BEDHWC+MS-UIGothic"/>
              </a:rPr>
              <a:t>准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85559" y="2272518"/>
            <a:ext cx="4993883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BEDHWC+MS-UIGothic"/>
                <a:cs typeface="BEDHWC+MS-UIGothic"/>
              </a:rPr>
              <a:t>制定客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观</a:t>
            </a:r>
            <a:r>
              <a:rPr sz="1350">
                <a:solidFill>
                  <a:srgbClr val="000000"/>
                </a:solidFill>
                <a:latin typeface="BEDHWC+MS-UIGothic"/>
                <a:cs typeface="BEDHWC+MS-UIGothic"/>
              </a:rPr>
              <a:t>、公正的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绩</a:t>
            </a:r>
            <a:r>
              <a:rPr sz="1350">
                <a:solidFill>
                  <a:srgbClr val="000000"/>
                </a:solidFill>
                <a:latin typeface="BEDHWC+MS-UIGothic"/>
                <a:cs typeface="BEDHWC+MS-UIGothic"/>
              </a:rPr>
              <a:t>效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评</a:t>
            </a:r>
            <a:r>
              <a:rPr sz="1350">
                <a:solidFill>
                  <a:srgbClr val="000000"/>
                </a:solidFill>
                <a:latin typeface="BEDHWC+MS-UIGothic"/>
                <a:cs typeface="BEDHWC+MS-UIGothic"/>
              </a:rPr>
              <a:t>估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000000"/>
                </a:solidFill>
                <a:latin typeface="BEDHWC+MS-UIGothic"/>
                <a:cs typeface="BEDHWC+MS-UIGothic"/>
              </a:rPr>
              <a:t>准，确保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评</a:t>
            </a:r>
            <a:r>
              <a:rPr sz="1350">
                <a:solidFill>
                  <a:srgbClr val="000000"/>
                </a:solidFill>
                <a:latin typeface="BEDHWC+MS-UIGothic"/>
                <a:cs typeface="BEDHWC+MS-UIGothic"/>
              </a:rPr>
              <a:t>估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结</a:t>
            </a:r>
            <a:r>
              <a:rPr sz="1350">
                <a:solidFill>
                  <a:srgbClr val="000000"/>
                </a:solidFill>
                <a:latin typeface="BEDHWC+MS-UIGothic"/>
                <a:cs typeface="BEDHWC+MS-UIGothic"/>
              </a:rPr>
              <a:t>果具有可比性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385559" y="2654788"/>
            <a:ext cx="122827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BEDHWC+MS-UIGothic"/>
                <a:cs typeface="BEDHWC+MS-UIGothic"/>
              </a:rPr>
              <a:t>和可操作性。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385559" y="4208938"/>
            <a:ext cx="140284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4">
                <a:solidFill>
                  <a:srgbClr val="4283F2"/>
                </a:solidFill>
                <a:latin typeface="SimSun"/>
                <a:cs typeface="SimSun"/>
              </a:rPr>
              <a:t>评</a:t>
            </a:r>
            <a:r>
              <a:rPr sz="2000" spc="15">
                <a:solidFill>
                  <a:srgbClr val="4283F2"/>
                </a:solidFill>
                <a:latin typeface="BEDHWC+MS-UIGothic"/>
                <a:cs typeface="BEDHWC+MS-UIGothic"/>
              </a:rPr>
              <a:t>估方法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6385559" y="4766163"/>
            <a:ext cx="5034290" cy="82177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BEDHWC+MS-UIGothic"/>
                <a:cs typeface="BEDHWC+MS-UIGothic"/>
              </a:rPr>
              <a:t>采用多种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评</a:t>
            </a:r>
            <a:r>
              <a:rPr sz="1350">
                <a:solidFill>
                  <a:srgbClr val="000000"/>
                </a:solidFill>
                <a:latin typeface="BEDHWC+MS-UIGothic"/>
                <a:cs typeface="BEDHWC+MS-UIGothic"/>
              </a:rPr>
              <a:t>估方法相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结</a:t>
            </a:r>
            <a:r>
              <a:rPr sz="1350">
                <a:solidFill>
                  <a:srgbClr val="000000"/>
                </a:solidFill>
                <a:latin typeface="BEDHWC+MS-UIGothic"/>
                <a:cs typeface="BEDHWC+MS-UIGothic"/>
              </a:rPr>
              <a:t>合的方式，如</a:t>
            </a:r>
            <a:r>
              <a:rPr sz="1350">
                <a:solidFill>
                  <a:srgbClr val="000000"/>
                </a:solidFill>
                <a:latin typeface="TNIPRO+HMTNFV+MicrosoftYaHei"/>
                <a:cs typeface="TNIPRO+HMTNFV+MicrosoftYaHei"/>
              </a:rPr>
              <a:t>360</a:t>
            </a:r>
            <a:r>
              <a:rPr sz="1350">
                <a:solidFill>
                  <a:srgbClr val="000000"/>
                </a:solidFill>
                <a:latin typeface="BEDHWC+MS-UIGothic"/>
                <a:cs typeface="BEDHWC+MS-UIGothic"/>
              </a:rPr>
              <a:t>度反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馈</a:t>
            </a:r>
            <a:r>
              <a:rPr sz="1350">
                <a:solidFill>
                  <a:srgbClr val="000000"/>
                </a:solidFill>
                <a:latin typeface="BEDHWC+MS-UIGothic"/>
                <a:cs typeface="BEDHWC+MS-UIGothic"/>
              </a:rPr>
              <a:t>、关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键绩</a:t>
            </a:r>
            <a:r>
              <a:rPr sz="1350">
                <a:solidFill>
                  <a:srgbClr val="000000"/>
                </a:solidFill>
                <a:latin typeface="BEDHWC+MS-UIGothic"/>
                <a:cs typeface="BEDHWC+MS-UIGothic"/>
              </a:rPr>
              <a:t>效</a:t>
            </a:r>
          </a:p>
          <a:p>
            <a:pPr marL="0" marR="0">
              <a:lnSpc>
                <a:spcPts val="1406"/>
              </a:lnSpc>
              <a:spcBef>
                <a:spcPts val="1603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BEDHWC+MS-UIGothic"/>
                <a:cs typeface="BEDHWC+MS-UIGothic"/>
              </a:rPr>
              <a:t>指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000000"/>
                </a:solidFill>
                <a:latin typeface="BEDHWC+MS-UIGothic"/>
                <a:cs typeface="BEDHWC+MS-UIGothic"/>
              </a:rPr>
              <a:t>（</a:t>
            </a:r>
            <a:r>
              <a:rPr sz="1350">
                <a:solidFill>
                  <a:srgbClr val="000000"/>
                </a:solidFill>
                <a:latin typeface="TNIPRO+HMTNFV+MicrosoftYaHei"/>
                <a:cs typeface="TNIPRO+HMTNFV+MicrosoftYaHei"/>
              </a:rPr>
              <a:t>KPI</a:t>
            </a:r>
            <a:r>
              <a:rPr sz="1350">
                <a:solidFill>
                  <a:srgbClr val="000000"/>
                </a:solidFill>
                <a:latin typeface="BEDHWC+MS-UIGothic"/>
                <a:cs typeface="BEDHWC+MS-UIGothic"/>
              </a:rPr>
              <a:t>）、平衡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计</a:t>
            </a:r>
            <a:r>
              <a:rPr sz="1350">
                <a:solidFill>
                  <a:srgbClr val="000000"/>
                </a:solidFill>
                <a:latin typeface="BEDHWC+MS-UIGothic"/>
                <a:cs typeface="BEDHWC+MS-UIGothic"/>
              </a:rPr>
              <a:t>分卡等，以提高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评</a:t>
            </a:r>
            <a:r>
              <a:rPr sz="1350">
                <a:solidFill>
                  <a:srgbClr val="000000"/>
                </a:solidFill>
                <a:latin typeface="BEDHWC+MS-UIGothic"/>
                <a:cs typeface="BEDHWC+MS-UIGothic"/>
              </a:rPr>
              <a:t>估的准确性和全面性。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283F2"/>
                </a:solidFill>
                <a:latin typeface="SimSun"/>
                <a:cs typeface="SimSun"/>
              </a:rPr>
              <a:t>绩</a:t>
            </a:r>
            <a:r>
              <a:rPr sz="3000">
                <a:solidFill>
                  <a:srgbClr val="4283F2"/>
                </a:solidFill>
                <a:latin typeface="BEDHWC+MS-UIGothic"/>
                <a:cs typeface="BEDHWC+MS-UIGothic"/>
              </a:rPr>
              <a:t>效沟通与反</a:t>
            </a:r>
            <a:r>
              <a:rPr sz="3000">
                <a:solidFill>
                  <a:srgbClr val="4283F2"/>
                </a:solidFill>
                <a:latin typeface="SimSun"/>
                <a:cs typeface="SimSun"/>
              </a:rPr>
              <a:t>馈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78704" y="198417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BEDHWC+MS-UIGothic"/>
                <a:cs typeface="BEDHWC+MS-UIGothic"/>
              </a:rPr>
              <a:t>沟通机制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78704" y="2517628"/>
            <a:ext cx="6768390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BEDHWC+MS-UIGothic"/>
                <a:cs typeface="BEDHWC+MS-UIGothic"/>
              </a:rPr>
              <a:t>建立有效的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绩</a:t>
            </a:r>
            <a:r>
              <a:rPr sz="1350">
                <a:solidFill>
                  <a:srgbClr val="FFFFFF"/>
                </a:solidFill>
                <a:latin typeface="BEDHWC+MS-UIGothic"/>
                <a:cs typeface="BEDHWC+MS-UIGothic"/>
              </a:rPr>
              <a:t>效沟通机制，鼓励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员</a:t>
            </a:r>
            <a:r>
              <a:rPr sz="1350">
                <a:solidFill>
                  <a:srgbClr val="FFFFFF"/>
                </a:solidFill>
                <a:latin typeface="BEDHWC+MS-UIGothic"/>
                <a:cs typeface="BEDHWC+MS-UIGothic"/>
              </a:rPr>
              <a:t>工与上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级领导进</a:t>
            </a:r>
            <a:r>
              <a:rPr sz="1350">
                <a:solidFill>
                  <a:srgbClr val="FFFFFF"/>
                </a:solidFill>
                <a:latin typeface="BEDHWC+MS-UIGothic"/>
                <a:cs typeface="BEDHWC+MS-UIGothic"/>
              </a:rPr>
              <a:t>行定期的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绩</a:t>
            </a:r>
            <a:r>
              <a:rPr sz="1350">
                <a:solidFill>
                  <a:srgbClr val="FFFFFF"/>
                </a:solidFill>
                <a:latin typeface="BEDHWC+MS-UIGothic"/>
                <a:cs typeface="BEDHWC+MS-UIGothic"/>
              </a:rPr>
              <a:t>效面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谈</a:t>
            </a:r>
            <a:r>
              <a:rPr sz="1350">
                <a:solidFill>
                  <a:srgbClr val="FFFFFF"/>
                </a:solidFill>
                <a:latin typeface="BEDHWC+MS-UIGothic"/>
                <a:cs typeface="BEDHWC+MS-UIGothic"/>
              </a:rPr>
              <a:t>，及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FFFFFF"/>
                </a:solidFill>
                <a:latin typeface="BEDHWC+MS-UIGothic"/>
                <a:cs typeface="BEDHWC+MS-UIGothic"/>
              </a:rPr>
              <a:t>了解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员</a:t>
            </a:r>
            <a:r>
              <a:rPr sz="1350">
                <a:solidFill>
                  <a:srgbClr val="FFFFFF"/>
                </a:solidFill>
                <a:latin typeface="BEDHWC+MS-UIGothic"/>
                <a:cs typeface="BEDHWC+MS-UIGothic"/>
              </a:rPr>
              <a:t>工的工作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FFFFFF"/>
                </a:solidFill>
                <a:latin typeface="BEDHWC+MS-UIGothic"/>
                <a:cs typeface="BEDHWC+MS-UIGothic"/>
              </a:rPr>
              <a:t>展和困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难</a:t>
            </a:r>
            <a:r>
              <a:rPr sz="1350">
                <a:solidFill>
                  <a:srgbClr val="FFFFFF"/>
                </a:solidFill>
                <a:latin typeface="BEDHWC+MS-UIGothic"/>
                <a:cs typeface="BEDHWC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878704" y="404030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BEDHWC+MS-UIGothic"/>
                <a:cs typeface="BEDHWC+MS-UIGothic"/>
              </a:rPr>
              <a:t>反</a:t>
            </a: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馈</a:t>
            </a:r>
            <a:r>
              <a:rPr sz="2300" spc="25">
                <a:solidFill>
                  <a:srgbClr val="FFFFFF"/>
                </a:solidFill>
                <a:latin typeface="BEDHWC+MS-UIGothic"/>
                <a:cs typeface="BEDHWC+MS-UIGothic"/>
              </a:rPr>
              <a:t>意</a:t>
            </a:r>
            <a:r>
              <a:rPr sz="2300">
                <a:solidFill>
                  <a:srgbClr val="FFFFFF"/>
                </a:solidFill>
                <a:latin typeface="SimSun"/>
                <a:cs typeface="SimSun"/>
              </a:rPr>
              <a:t>见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878704" y="4650592"/>
            <a:ext cx="6702154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BEDHWC+MS-UIGothic"/>
                <a:cs typeface="BEDHWC+MS-UIGothic"/>
              </a:rPr>
              <a:t>提供具体的、建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设</a:t>
            </a:r>
            <a:r>
              <a:rPr sz="1350">
                <a:solidFill>
                  <a:srgbClr val="FFFFFF"/>
                </a:solidFill>
                <a:latin typeface="BEDHWC+MS-UIGothic"/>
                <a:cs typeface="BEDHWC+MS-UIGothic"/>
              </a:rPr>
              <a:t>性的反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馈</a:t>
            </a:r>
            <a:r>
              <a:rPr sz="1350">
                <a:solidFill>
                  <a:srgbClr val="FFFFFF"/>
                </a:solidFill>
                <a:latin typeface="BEDHWC+MS-UIGothic"/>
                <a:cs typeface="BEDHWC+MS-UIGothic"/>
              </a:rPr>
              <a:t>意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见</a:t>
            </a:r>
            <a:r>
              <a:rPr sz="1350">
                <a:solidFill>
                  <a:srgbClr val="FFFFFF"/>
                </a:solidFill>
                <a:latin typeface="BEDHWC+MS-UIGothic"/>
                <a:cs typeface="BEDHWC+MS-UIGothic"/>
              </a:rPr>
              <a:t>，帮助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员</a:t>
            </a:r>
            <a:r>
              <a:rPr sz="1350">
                <a:solidFill>
                  <a:srgbClr val="FFFFFF"/>
                </a:solidFill>
                <a:latin typeface="BEDHWC+MS-UIGothic"/>
                <a:cs typeface="BEDHWC+MS-UIGothic"/>
              </a:rPr>
              <a:t>工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认识</a:t>
            </a:r>
            <a:r>
              <a:rPr sz="1350">
                <a:solidFill>
                  <a:srgbClr val="FFFFFF"/>
                </a:solidFill>
                <a:latin typeface="BEDHWC+MS-UIGothic"/>
                <a:cs typeface="BEDHWC+MS-UIGothic"/>
              </a:rPr>
              <a:t>自己的不足之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处</a:t>
            </a:r>
            <a:r>
              <a:rPr sz="1350">
                <a:solidFill>
                  <a:srgbClr val="FFFFFF"/>
                </a:solidFill>
                <a:latin typeface="BEDHWC+MS-UIGothic"/>
                <a:cs typeface="BEDHWC+MS-UIGothic"/>
              </a:rPr>
              <a:t>，明确改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FFFFFF"/>
                </a:solidFill>
                <a:latin typeface="BEDHWC+MS-UIGothic"/>
                <a:cs typeface="BEDHWC+MS-UIGothic"/>
              </a:rPr>
              <a:t>方向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BEDHWC+MS-UIGothic"/>
                <a:cs typeface="BEDHWC+MS-UIGothic"/>
              </a:rPr>
              <a:t>和目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FFFFFF"/>
                </a:solidFill>
                <a:latin typeface="BEDHWC+MS-UIGothic"/>
                <a:cs typeface="BEDHWC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283F2"/>
                </a:solidFill>
                <a:latin typeface="BEDHWC+MS-UIGothic"/>
                <a:cs typeface="BEDHWC+MS-UIGothic"/>
              </a:rPr>
              <a:t>激励与</a:t>
            </a:r>
            <a:r>
              <a:rPr sz="3000">
                <a:solidFill>
                  <a:srgbClr val="4283F2"/>
                </a:solidFill>
                <a:latin typeface="SimSun"/>
                <a:cs typeface="SimSun"/>
              </a:rPr>
              <a:t>奖惩</a:t>
            </a:r>
            <a:r>
              <a:rPr sz="3000">
                <a:solidFill>
                  <a:srgbClr val="4283F2"/>
                </a:solidFill>
                <a:latin typeface="BEDHWC+MS-UIGothic"/>
                <a:cs typeface="BEDHWC+MS-UIGothic"/>
              </a:rPr>
              <a:t>机制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875905" y="149405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4283F2"/>
                </a:solidFill>
                <a:latin typeface="BEDHWC+MS-UIGothic"/>
                <a:cs typeface="BEDHWC+MS-UIGothic"/>
              </a:rPr>
              <a:t>激励机制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833994" y="2347333"/>
            <a:ext cx="3650679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设计</a:t>
            </a:r>
            <a:r>
              <a:rPr sz="1500">
                <a:solidFill>
                  <a:srgbClr val="000000"/>
                </a:solidFill>
                <a:latin typeface="BEDHWC+MS-UIGothic"/>
                <a:cs typeface="BEDHWC+MS-UIGothic"/>
              </a:rPr>
              <a:t>合理的薪酬福利体系和晋升通道，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BEDHWC+MS-UIGothic"/>
                <a:cs typeface="BEDHWC+MS-UIGothic"/>
              </a:rPr>
              <a:t>激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发员</a:t>
            </a:r>
            <a:r>
              <a:rPr sz="1500">
                <a:solidFill>
                  <a:srgbClr val="000000"/>
                </a:solidFill>
                <a:latin typeface="BEDHWC+MS-UIGothic"/>
                <a:cs typeface="BEDHWC+MS-UIGothic"/>
              </a:rPr>
              <a:t>工的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积</a:t>
            </a:r>
            <a:r>
              <a:rPr sz="1500">
                <a:solidFill>
                  <a:srgbClr val="000000"/>
                </a:solidFill>
                <a:latin typeface="BEDHWC+MS-UIGothic"/>
                <a:cs typeface="BEDHWC+MS-UIGothic"/>
              </a:rPr>
              <a:t>极性和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创</a:t>
            </a:r>
            <a:r>
              <a:rPr sz="1500">
                <a:solidFill>
                  <a:srgbClr val="000000"/>
                </a:solidFill>
                <a:latin typeface="BEDHWC+MS-UIGothic"/>
                <a:cs typeface="BEDHWC+MS-UIGothic"/>
              </a:rPr>
              <a:t>造力，提高工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BEDHWC+MS-UIGothic"/>
                <a:cs typeface="BEDHWC+MS-UIGothic"/>
              </a:rPr>
              <a:t>作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满</a:t>
            </a:r>
            <a:r>
              <a:rPr sz="1500">
                <a:solidFill>
                  <a:srgbClr val="000000"/>
                </a:solidFill>
                <a:latin typeface="BEDHWC+MS-UIGothic"/>
                <a:cs typeface="BEDHWC+MS-UIGothic"/>
              </a:rPr>
              <a:t>意度和忠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诚</a:t>
            </a:r>
            <a:r>
              <a:rPr sz="1500">
                <a:solidFill>
                  <a:srgbClr val="000000"/>
                </a:solidFill>
                <a:latin typeface="BEDHWC+MS-UIGothic"/>
                <a:cs typeface="BEDHWC+MS-UIGothic"/>
              </a:rPr>
              <a:t>度。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875905" y="391975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4283F2"/>
                </a:solidFill>
                <a:latin typeface="SimSun"/>
                <a:cs typeface="SimSun"/>
              </a:rPr>
              <a:t>奖惩</a:t>
            </a:r>
            <a:r>
              <a:rPr sz="2000" spc="25">
                <a:solidFill>
                  <a:srgbClr val="4283F2"/>
                </a:solidFill>
                <a:latin typeface="BEDHWC+MS-UIGothic"/>
                <a:cs typeface="BEDHWC+MS-UIGothic"/>
              </a:rPr>
              <a:t>措施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929244" y="4600947"/>
            <a:ext cx="3431604" cy="15049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BEDHWC+MS-UIGothic"/>
                <a:cs typeface="BEDHWC+MS-UIGothic"/>
              </a:rPr>
              <a:t>根据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绩</a:t>
            </a:r>
            <a:r>
              <a:rPr sz="1500">
                <a:solidFill>
                  <a:srgbClr val="000000"/>
                </a:solidFill>
                <a:latin typeface="BEDHWC+MS-UIGothic"/>
                <a:cs typeface="BEDHWC+MS-UIGothic"/>
              </a:rPr>
              <a:t>效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评</a:t>
            </a:r>
            <a:r>
              <a:rPr sz="1500">
                <a:solidFill>
                  <a:srgbClr val="000000"/>
                </a:solidFill>
                <a:latin typeface="BEDHWC+MS-UIGothic"/>
                <a:cs typeface="BEDHWC+MS-UIGothic"/>
              </a:rPr>
              <a:t>估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000000"/>
                </a:solidFill>
                <a:latin typeface="BEDHWC+MS-UIGothic"/>
                <a:cs typeface="BEDHWC+MS-UIGothic"/>
              </a:rPr>
              <a:t>果，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实</a:t>
            </a:r>
            <a:r>
              <a:rPr sz="1500">
                <a:solidFill>
                  <a:srgbClr val="000000"/>
                </a:solidFill>
                <a:latin typeface="BEDHWC+MS-UIGothic"/>
                <a:cs typeface="BEDHWC+MS-UIGothic"/>
              </a:rPr>
              <a:t>施相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BEDHWC+MS-UIGothic"/>
                <a:cs typeface="BEDHWC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奖</a:t>
            </a:r>
            <a:r>
              <a:rPr sz="1500">
                <a:solidFill>
                  <a:srgbClr val="000000"/>
                </a:solidFill>
                <a:latin typeface="BEDHWC+MS-UIGothic"/>
                <a:cs typeface="BEDHWC+MS-UIGothic"/>
              </a:rPr>
              <a:t>励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BEDHWC+MS-UIGothic"/>
                <a:cs typeface="BEDHWC+MS-UIGothic"/>
              </a:rPr>
              <a:t>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惩罚</a:t>
            </a:r>
            <a:r>
              <a:rPr sz="1500">
                <a:solidFill>
                  <a:srgbClr val="000000"/>
                </a:solidFill>
                <a:latin typeface="BEDHWC+MS-UIGothic"/>
                <a:cs typeface="BEDHWC+MS-UIGothic"/>
              </a:rPr>
              <a:t>措施，如加薪、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奖</a:t>
            </a:r>
            <a:r>
              <a:rPr sz="1500">
                <a:solidFill>
                  <a:srgbClr val="000000"/>
                </a:solidFill>
                <a:latin typeface="BEDHWC+MS-UIGothic"/>
                <a:cs typeface="BEDHWC+MS-UIGothic"/>
              </a:rPr>
              <a:t>金、晋升或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BEDHWC+MS-UIGothic"/>
                <a:cs typeface="BEDHWC+MS-UIGothic"/>
              </a:rPr>
              <a:t>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职</a:t>
            </a:r>
            <a:r>
              <a:rPr sz="1500">
                <a:solidFill>
                  <a:srgbClr val="000000"/>
                </a:solidFill>
                <a:latin typeface="BEDHWC+MS-UIGothic"/>
                <a:cs typeface="BEDHWC+MS-UIGothic"/>
              </a:rPr>
              <a:t>、解雇等，以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强</a:t>
            </a:r>
            <a:r>
              <a:rPr sz="1500">
                <a:solidFill>
                  <a:srgbClr val="000000"/>
                </a:solidFill>
                <a:latin typeface="BEDHWC+MS-UIGothic"/>
                <a:cs typeface="BEDHWC+MS-UIGothic"/>
              </a:rPr>
              <a:t>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绩</a:t>
            </a:r>
            <a:r>
              <a:rPr sz="1500">
                <a:solidFill>
                  <a:srgbClr val="000000"/>
                </a:solidFill>
                <a:latin typeface="BEDHWC+MS-UIGothic"/>
                <a:cs typeface="BEDHWC+MS-UIGothic"/>
              </a:rPr>
              <a:t>效管理的激</a:t>
            </a:r>
          </a:p>
          <a:p>
            <a:pPr marL="0" marR="0">
              <a:lnSpc>
                <a:spcPts val="1500"/>
              </a:lnSpc>
              <a:spcBef>
                <a:spcPts val="119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BEDHWC+MS-UIGothic"/>
                <a:cs typeface="BEDHWC+MS-UIGothic"/>
              </a:rPr>
              <a:t>励和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约</a:t>
            </a:r>
            <a:r>
              <a:rPr sz="1500">
                <a:solidFill>
                  <a:srgbClr val="000000"/>
                </a:solidFill>
                <a:latin typeface="BEDHWC+MS-UIGothic"/>
                <a:cs typeface="BEDHWC+MS-UIGothic"/>
              </a:rPr>
              <a:t>束作用。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445260" y="350134"/>
            <a:ext cx="1662484" cy="10653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438"/>
              </a:lnSpc>
              <a:spcBef>
                <a:spcPct val="0"/>
              </a:spcBef>
              <a:spcAft>
                <a:spcPct val="0"/>
              </a:spcAft>
            </a:pPr>
            <a:r>
              <a:rPr sz="3300">
                <a:solidFill>
                  <a:srgbClr val="131516"/>
                </a:solidFill>
                <a:latin typeface="LSHLQA+OCGFFM+MicrosoftYaHei-Bold"/>
                <a:cs typeface="LSHLQA+OCGFFM+MicrosoftYaHei-Bold"/>
              </a:rPr>
              <a:t>2023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0902950" y="386020"/>
            <a:ext cx="1098202" cy="3873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5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131516"/>
                </a:solidFill>
                <a:latin typeface="TNIPRO+HMTNFV+MicrosoftYaHei"/>
                <a:cs typeface="TNIPRO+HMTNFV+MicrosoftYaHei"/>
              </a:rPr>
              <a:t>REPORTING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23289" y="1637279"/>
            <a:ext cx="2384133" cy="10653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438"/>
              </a:lnSpc>
              <a:spcBef>
                <a:spcPct val="0"/>
              </a:spcBef>
              <a:spcAft>
                <a:spcPct val="0"/>
              </a:spcAft>
            </a:pPr>
            <a:r>
              <a:rPr sz="3300">
                <a:solidFill>
                  <a:srgbClr val="131516"/>
                </a:solidFill>
                <a:latin typeface="LSHLQA+OCGFFM+MicrosoftYaHei-Bold"/>
                <a:cs typeface="LSHLQA+OCGFFM+MicrosoftYaHei-Bold"/>
              </a:rPr>
              <a:t>PART</a:t>
            </a:r>
            <a:r>
              <a:rPr sz="3300" spc="-90">
                <a:solidFill>
                  <a:srgbClr val="131516"/>
                </a:solidFill>
                <a:latin typeface="LSHLQA+OCGFFM+MicrosoftYaHei-Bold"/>
                <a:cs typeface="LSHLQA+OCGFFM+MicrosoftYaHei-Bold"/>
              </a:rPr>
              <a:t> </a:t>
            </a:r>
            <a:r>
              <a:rPr sz="3300">
                <a:solidFill>
                  <a:srgbClr val="131516"/>
                </a:solidFill>
                <a:latin typeface="LSHLQA+OCGFFM+MicrosoftYaHei-Bold"/>
                <a:cs typeface="LSHLQA+OCGFFM+MicrosoftYaHei-Bold"/>
              </a:rPr>
              <a:t>03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45514" y="2562836"/>
            <a:ext cx="7229475" cy="22517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131516"/>
                </a:solidFill>
                <a:latin typeface="BEDHWC+MS-UIGothic"/>
                <a:cs typeface="BEDHWC+MS-UIGothic"/>
              </a:rPr>
              <a:t>高效</a:t>
            </a:r>
            <a:r>
              <a:rPr sz="4500">
                <a:solidFill>
                  <a:srgbClr val="131516"/>
                </a:solidFill>
                <a:latin typeface="SimSun"/>
                <a:cs typeface="SimSun"/>
              </a:rPr>
              <a:t>执</a:t>
            </a:r>
            <a:r>
              <a:rPr sz="4500">
                <a:solidFill>
                  <a:srgbClr val="131516"/>
                </a:solidFill>
                <a:latin typeface="BEDHWC+MS-UIGothic"/>
                <a:cs typeface="BEDHWC+MS-UIGothic"/>
              </a:rPr>
              <a:t>行力在</a:t>
            </a:r>
            <a:r>
              <a:rPr sz="4500">
                <a:solidFill>
                  <a:srgbClr val="131516"/>
                </a:solidFill>
                <a:latin typeface="SimSun"/>
                <a:cs typeface="SimSun"/>
              </a:rPr>
              <a:t>绩</a:t>
            </a:r>
            <a:r>
              <a:rPr sz="4500">
                <a:solidFill>
                  <a:srgbClr val="131516"/>
                </a:solidFill>
                <a:latin typeface="BEDHWC+MS-UIGothic"/>
                <a:cs typeface="BEDHWC+MS-UIGothic"/>
              </a:rPr>
              <a:t>效管理中</a:t>
            </a:r>
          </a:p>
          <a:p>
            <a:pPr marL="0" marR="0">
              <a:lnSpc>
                <a:spcPts val="4500"/>
              </a:lnSpc>
              <a:spcBef>
                <a:spcPts val="1980"/>
              </a:spcBef>
              <a:spcAft>
                <a:spcPct val="0"/>
              </a:spcAft>
            </a:pPr>
            <a:r>
              <a:rPr sz="4500">
                <a:solidFill>
                  <a:srgbClr val="131516"/>
                </a:solidFill>
                <a:latin typeface="BEDHWC+MS-UIGothic"/>
                <a:cs typeface="BEDHWC+MS-UIGothic"/>
              </a:rPr>
              <a:t>的</a:t>
            </a:r>
            <a:r>
              <a:rPr sz="4500">
                <a:solidFill>
                  <a:srgbClr val="131516"/>
                </a:solidFill>
                <a:latin typeface="SimSun"/>
                <a:cs typeface="SimSun"/>
              </a:rPr>
              <a:t>应</a:t>
            </a:r>
            <a:r>
              <a:rPr sz="4500">
                <a:solidFill>
                  <a:srgbClr val="131516"/>
                </a:solidFill>
                <a:latin typeface="BEDHWC+MS-UIGothic"/>
                <a:cs typeface="BEDHWC+MS-UIGothic"/>
              </a:rPr>
              <a:t>用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https://d.book118.com/285122100024011111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2">
      <vt:lpstr>Arial</vt:lpstr>
      <vt:lpstr>Calibri</vt:lpstr>
      <vt:lpstr>LSHLQA+OCGFFM+MicrosoftYaHei-Bold</vt:lpstr>
      <vt:lpstr>TNIPRO+HMTNFV+MicrosoftYaHei</vt:lpstr>
      <vt:lpstr>SimSun</vt:lpstr>
      <vt:lpstr>BEDHWC+MS-UIGothic</vt:lpstr>
      <vt:lpstr>WSIITA+WRCTAA+ArialMT</vt:lpstr>
      <vt:lpstr>Times New Roman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2024-09-16T19:15:58.451</cp:lastPrinted>
  <dcterms:created xsi:type="dcterms:W3CDTF">2024-09-16T11:15:58Z</dcterms:created>
  <dcterms:modified xsi:type="dcterms:W3CDTF">2024-09-16T11:15:59Z</dcterms:modified>
</cp:coreProperties>
</file>