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8D96CA-FD60-43C4-B43B-03C7E4111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4FBE2C-DA3A-44F2-95F0-A53C96D45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725C89-0E17-4CAF-9D56-0A2111D97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43A006-AAF9-44E0-B42C-DE5AEA8FA5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5CBE88-31A2-4AEF-A8CF-7DFFDC94A8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9A76BD-8B8E-44A2-ABAF-A61CE55901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64526F-8C72-4315-8C2C-12C2459EF9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D3159-87E2-4A85-A432-B5886793F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597799-67B9-4219-8179-8FEA276EE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ACD5CA-87C9-4EFD-9F32-1CC85B94E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ED8412-06E2-4CC8-A577-5D1180485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4294967295"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6"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13310111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职业教育教师的现状\n## 1.职业教育教师的整体概况\n### 1.1职业教育教师的数量与分布\n### 1.2职业教育教师的性别比例与年龄结构\n### 1.3职业教育教师的学历背景与职称等级\n## 2.职业教育教师的教学质量与能力\n### 2.1职业教育教师的教学方法与技巧\n### 2.2职业教育教师的课程设计与创新能力\n### 2.3职业教育教师的实践教学与企业经验\n## 3.职业教育教师的培训与职业发展\n### 3.1职业教育教师的培训政策与实施情况\n### 3.2职业教育教师的职业发展路径与机会\n### 3.3职业教育教师的培训需求与期望\n## 4.职业教育教师的待遇与工作环境\n### 4.1职业教育教师的薪酬待遇与福利制度\n### 4.2职业教育教师的工作环境与设施资源\n### 4.3职业教育教师的职业满意度与忠诚度\n## 5.职业教育教师的挑战与应对措施\n### 5.1职业教育教师面临的挑战与压力\n### 5.2职业教育教师的应对措施与策略\n### 5.3职业教育教师的未来发展趋势与前景\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1695" y="5553433"/>
            <a:ext cx="9931400" cy="914400"/>
          </a:xfrm>
        </p:spPr>
        <p:txBody>
          <a:bodyPr vert="horz" wrap="square" lIns="91440" tIns="45720" rIns="91440" bIns="45720" anchor="t">
            <a:spAutoFit/>
          </a:bodyPr>
          <a:lstStyle/>
          <a:p>
            <a:pPr>
              <a:buNone/>
            </a:pPr>
            <a:r>
              <a:rPr lang="zh-CN"/>
              <a:t>职业教育教师的现状</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1614571" y="6098501"/>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3"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职业教育教师的整体概况</a:t>
            </a:r>
            <a:endParaRPr/>
          </a:p>
        </p:txBody>
      </p:sp>
      <p:sp>
        <p:nvSpPr>
          <p:cNvPr id="12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63"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164" name="组合 163"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165" name="组合 3"/>
            <p:cNvGrpSpPr/>
            <p:nvPr/>
          </p:nvGrpSpPr>
          <p:grpSpPr>
            <a:xfrm>
              <a:off x="5582412" y="1807048"/>
              <a:ext cx="5629117" cy="1487888"/>
              <a:chOff x="571500" y="1815543"/>
              <a:chExt cx="5629117" cy="1487888"/>
            </a:xfrm>
          </p:grpSpPr>
          <p:sp>
            <p:nvSpPr>
              <p:cNvPr id="166"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职业教育教师的数量逐年增长</a:t>
                </a:r>
                <a:endParaRPr lang="en-US" b="1">
                  <a:solidFill>
                    <a:schemeClr val="accent1">
                      <a:alpha val="100000"/>
                    </a:schemeClr>
                  </a:solidFill>
                  <a:latin typeface="微软雅黑"/>
                  <a:ea typeface="微软雅黑"/>
                </a:endParaRPr>
              </a:p>
            </p:txBody>
          </p:sp>
          <p:sp>
            <p:nvSpPr>
              <p:cNvPr id="167"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近年来，随着职业教育的发展，职业教育教师的数量逐年增加，为职业教育的发展提供了有力的人才支持。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职业教育教师的增长速度相较于普通教育教师较快，这与职业教育的快速发展密切相关。</a:t>
                </a:r>
                <a:endParaRPr/>
              </a:p>
            </p:txBody>
          </p:sp>
          <p:sp>
            <p:nvSpPr>
              <p:cNvPr id="168"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69" name="组合 7"/>
            <p:cNvGrpSpPr/>
            <p:nvPr/>
          </p:nvGrpSpPr>
          <p:grpSpPr>
            <a:xfrm>
              <a:off x="5582412" y="3393011"/>
              <a:ext cx="5629118" cy="1487888"/>
              <a:chOff x="571500" y="1815543"/>
              <a:chExt cx="5629118" cy="1487888"/>
            </a:xfrm>
          </p:grpSpPr>
          <p:sp>
            <p:nvSpPr>
              <p:cNvPr id="170"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职业教育教师的分布不均</a:t>
                </a:r>
                <a:endParaRPr lang="en-US" b="1">
                  <a:solidFill>
                    <a:schemeClr val="accent1">
                      <a:alpha val="100000"/>
                    </a:schemeClr>
                  </a:solidFill>
                  <a:latin typeface="微软雅黑"/>
                  <a:ea typeface="微软雅黑"/>
                </a:endParaRPr>
              </a:p>
            </p:txBody>
          </p:sp>
          <p:sp>
            <p:nvSpPr>
              <p:cNvPr id="171"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职业教育教师主要分布在东部沿海地区，而中西部地区的职业教育教师数量相对较少。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这种分布不均的原因可能与地区的经济发展水平、教育投入和政策支持等因素有关。</a:t>
                </a:r>
                <a:endParaRPr/>
              </a:p>
            </p:txBody>
          </p:sp>
          <p:sp>
            <p:nvSpPr>
              <p:cNvPr id="172"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73" name="组合 11"/>
            <p:cNvGrpSpPr/>
            <p:nvPr/>
          </p:nvGrpSpPr>
          <p:grpSpPr>
            <a:xfrm>
              <a:off x="5582412" y="4978974"/>
              <a:ext cx="5629118" cy="1487888"/>
              <a:chOff x="571500" y="1815543"/>
              <a:chExt cx="5629118" cy="1487888"/>
            </a:xfrm>
          </p:grpSpPr>
          <p:sp>
            <p:nvSpPr>
              <p:cNvPr id="174"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职业教育教师的城乡差距</a:t>
                </a:r>
                <a:endParaRPr lang="en-US" b="1">
                  <a:solidFill>
                    <a:schemeClr val="accent1">
                      <a:alpha val="100000"/>
                    </a:schemeClr>
                  </a:solidFill>
                  <a:latin typeface="微软雅黑"/>
                  <a:ea typeface="微软雅黑"/>
                </a:endParaRPr>
              </a:p>
            </p:txBody>
          </p:sp>
          <p:sp>
            <p:nvSpPr>
              <p:cNvPr id="175"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城市职业教育教师的数量和质量普遍较高，而农村职业教育教师的数量和质量相对较低。</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这种城乡差距的存在，使得农村职业教育的质量和水平受到一定影响，需要采取措施加以改善。</a:t>
                </a:r>
                <a:endParaRPr/>
              </a:p>
            </p:txBody>
          </p:sp>
          <p:sp>
            <p:nvSpPr>
              <p:cNvPr id="176"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7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职业教育教师的数量与分布</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职业教育教师的性别比例与年龄结构</a:t>
            </a:r>
            <a:endParaRPr lang="en-US" altLang="zh-CN" sz="2800" b="1">
              <a:latin typeface="+mj-ea"/>
              <a:ea typeface="+mj-ea"/>
            </a:endParaRPr>
          </a:p>
        </p:txBody>
      </p:sp>
      <p:grpSp>
        <p:nvGrpSpPr>
          <p:cNvPr id="180" name="组合 179"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81" name="组合 180"/>
            <p:cNvGrpSpPr/>
            <p:nvPr/>
          </p:nvGrpSpPr>
          <p:grpSpPr>
            <a:xfrm>
              <a:off x="660399" y="2074672"/>
              <a:ext cx="5100082" cy="4536540"/>
              <a:chOff x="660399" y="2074672"/>
              <a:chExt cx="5100082" cy="4536540"/>
            </a:xfrm>
          </p:grpSpPr>
          <p:sp>
            <p:nvSpPr>
              <p:cNvPr id="18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职业教育教师的性别比例失衡</a:t>
                </a:r>
                <a:endParaRPr lang="en-US" altLang="zh-CN" sz="2000" b="1">
                  <a:latin typeface="Microsoft YaHei" panose="020b0503020204020204" pitchFamily="34" charset="-122"/>
                  <a:ea typeface="Microsoft YaHei" panose="020b0503020204020204" pitchFamily="34" charset="-122"/>
                </a:endParaRPr>
              </a:p>
            </p:txBody>
          </p:sp>
          <p:sp>
            <p:nvSpPr>
              <p:cNvPr id="18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职业教育教师队伍中，男性教师的比例较高，女性教师的比例较低。</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这种性别比例失衡的原因可能与职业教育的行业特点、性别观念和社会文化等因素有关。</a:t>
                </a:r>
                <a:endParaRPr/>
              </a:p>
            </p:txBody>
          </p:sp>
          <p:pic>
            <p:nvPicPr>
              <p:cNvPr id="18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6" name="组合 185"/>
            <p:cNvGrpSpPr/>
            <p:nvPr/>
          </p:nvGrpSpPr>
          <p:grpSpPr>
            <a:xfrm>
              <a:off x="6431519" y="2074672"/>
              <a:ext cx="5100082" cy="4536540"/>
              <a:chOff x="660399" y="2074672"/>
              <a:chExt cx="5100082" cy="4536540"/>
            </a:xfrm>
          </p:grpSpPr>
          <p:sp>
            <p:nvSpPr>
              <p:cNvPr id="18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职业教育教师的年龄结构年轻化</a:t>
                </a:r>
                <a:endParaRPr lang="en-US" altLang="zh-CN" sz="2000" b="1">
                  <a:latin typeface="Microsoft YaHei" panose="020b0503020204020204" pitchFamily="34" charset="-122"/>
                  <a:ea typeface="Microsoft YaHei" panose="020b0503020204020204" pitchFamily="34" charset="-122"/>
                </a:endParaRPr>
              </a:p>
            </p:txBody>
          </p:sp>
          <p:sp>
            <p:nvSpPr>
              <p:cNvPr id="18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职业教育教师队伍中，年轻教师的比重较大，中老年教师的比重较小。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这种年龄结构有利于保持职业教育教师队伍的活力和创新能力，但也需要关注年轻教师的教学经验和职业成长。</a:t>
                </a:r>
                <a:endParaRPr/>
              </a:p>
            </p:txBody>
          </p:sp>
          <p:pic>
            <p:nvPicPr>
              <p:cNvPr id="19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4" name="Group 598"/>
            <p:cNvGrpSpPr/>
            <p:nvPr/>
          </p:nvGrpSpPr>
          <p:grpSpPr>
            <a:xfrm>
              <a:off x="763829" y="1414808"/>
              <a:ext cx="6972294" cy="2337649"/>
              <a:chOff x="763829" y="1414808"/>
              <a:chExt cx="6972294" cy="2337649"/>
            </a:xfrm>
          </p:grpSpPr>
          <p:sp>
            <p:nvSpPr>
              <p:cNvPr id="19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职业教育教师的学历背景逐年提高</a:t>
                </a:r>
                <a:endParaRPr/>
              </a:p>
            </p:txBody>
          </p:sp>
          <p:sp>
            <p:nvSpPr>
              <p:cNvPr id="19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随着教育水平的提高和教育改革的推进，职业教育教师的学历背景逐年提高，本科及以上学历的教师比例逐年增加。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高学历背景的职业教育教师有利于提高职业教育的教学质量和水平，但同时也需要关注教师的专业技能和实际经验。</a:t>
                </a:r>
                <a:endParaRPr/>
              </a:p>
            </p:txBody>
          </p:sp>
          <p:sp>
            <p:nvSpPr>
              <p:cNvPr id="19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1" name="Group 591"/>
            <p:cNvGrpSpPr/>
            <p:nvPr/>
          </p:nvGrpSpPr>
          <p:grpSpPr>
            <a:xfrm>
              <a:off x="689593" y="3949139"/>
              <a:ext cx="7078256" cy="2128975"/>
              <a:chOff x="689593" y="3949139"/>
              <a:chExt cx="7078256" cy="2128975"/>
            </a:xfrm>
          </p:grpSpPr>
          <p:sp>
            <p:nvSpPr>
              <p:cNvPr id="20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职业教育教师的职称等级分布不均</a:t>
                </a:r>
                <a:endParaRPr/>
              </a:p>
            </p:txBody>
          </p:sp>
          <p:sp>
            <p:nvSpPr>
              <p:cNvPr id="20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职业教育教师队伍中，高级职称教师的比重较低，中级职称教师的比重较高。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这种职称等级分布不均的原因可能与教师的学术能力、教学经验和政策支持等因素有关。</a:t>
                </a:r>
                <a:endParaRPr/>
              </a:p>
            </p:txBody>
          </p:sp>
          <p:sp>
            <p:nvSpPr>
              <p:cNvPr id="20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职业教育教师的学历背景与职称等级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10"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职业教育教师的教学质量与能力</a:t>
            </a:r>
            <a:endParaRPr/>
          </a:p>
        </p:txBody>
      </p:sp>
      <p:sp>
        <p:nvSpPr>
          <p:cNvPr id="211"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1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5" name="Group 598"/>
            <p:cNvGrpSpPr/>
            <p:nvPr/>
          </p:nvGrpSpPr>
          <p:grpSpPr>
            <a:xfrm>
              <a:off x="763829" y="1414808"/>
              <a:ext cx="6972294" cy="2337649"/>
              <a:chOff x="763829" y="1414808"/>
              <a:chExt cx="6972294" cy="2337649"/>
            </a:xfrm>
          </p:grpSpPr>
          <p:sp>
            <p:nvSpPr>
              <p:cNvPr id="21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职业教育教师采用多样化的教学方法</a:t>
                </a:r>
                <a:endParaRPr/>
              </a:p>
            </p:txBody>
          </p:sp>
          <p:sp>
            <p:nvSpPr>
              <p:cNvPr id="21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职业教育教师在教学过程中，采用理论教学、实践教学、多媒体教学等多种教学方法，以提高教学效果和学生学习的兴趣。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多样化的教学方法有助于满足不同学生的学习需求，培养学生的综合素质和职业技能。</a:t>
                </a:r>
                <a:endParaRPr/>
              </a:p>
            </p:txBody>
          </p:sp>
          <p:sp>
            <p:nvSpPr>
              <p:cNvPr id="21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2" name="Group 591"/>
            <p:cNvGrpSpPr/>
            <p:nvPr/>
          </p:nvGrpSpPr>
          <p:grpSpPr>
            <a:xfrm>
              <a:off x="689593" y="3949139"/>
              <a:ext cx="7078256" cy="2128975"/>
              <a:chOff x="689593" y="3949139"/>
              <a:chExt cx="7078256" cy="2128975"/>
            </a:xfrm>
          </p:grpSpPr>
          <p:sp>
            <p:nvSpPr>
              <p:cNvPr id="22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职业教育教师的课堂教学技巧</a:t>
                </a:r>
                <a:endParaRPr/>
              </a:p>
            </p:txBody>
          </p:sp>
          <p:sp>
            <p:nvSpPr>
              <p:cNvPr id="22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职业教育教师在课堂教学中，注重激发学生的学习兴趣，培养学生的自主学习能力和创新思维。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教师通过运用启发式教学、案例教学等技巧，引导学生主动参与课堂讨论和实践操作，提高学生的实践能力和解决问题的能力。</a:t>
                </a:r>
                <a:endParaRPr/>
              </a:p>
            </p:txBody>
          </p:sp>
          <p:sp>
            <p:nvSpPr>
              <p:cNvPr id="22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职业教育教师的教学方法与技巧</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3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3" name="Group 598"/>
            <p:cNvGrpSpPr/>
            <p:nvPr/>
          </p:nvGrpSpPr>
          <p:grpSpPr>
            <a:xfrm>
              <a:off x="763829" y="1414808"/>
              <a:ext cx="6972294" cy="2337649"/>
              <a:chOff x="763829" y="1414808"/>
              <a:chExt cx="6972294" cy="2337649"/>
            </a:xfrm>
          </p:grpSpPr>
          <p:sp>
            <p:nvSpPr>
              <p:cNvPr id="23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职业教育教师的课程设计能力</a:t>
                </a:r>
                <a:endParaRPr/>
              </a:p>
            </p:txBody>
          </p:sp>
          <p:sp>
            <p:nvSpPr>
              <p:cNvPr id="23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职业教育教师需要具备一定的课程设计能力，能够根据职业教育的特点和学生的需求，设计出符合实际需求的课程。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职业教育教师的课程设计能力关系到职业教育的教学质量和学生的职业发展，需要引起重视。</a:t>
                </a:r>
                <a:endParaRPr/>
              </a:p>
            </p:txBody>
          </p:sp>
          <p:sp>
            <p:nvSpPr>
              <p:cNvPr id="23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0" name="Group 591"/>
            <p:cNvGrpSpPr/>
            <p:nvPr/>
          </p:nvGrpSpPr>
          <p:grpSpPr>
            <a:xfrm>
              <a:off x="689593" y="3949139"/>
              <a:ext cx="7078256" cy="2128975"/>
              <a:chOff x="689593" y="3949139"/>
              <a:chExt cx="7078256" cy="2128975"/>
            </a:xfrm>
          </p:grpSpPr>
          <p:sp>
            <p:nvSpPr>
              <p:cNvPr id="24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职业教育教师的创新能力</a:t>
                </a:r>
                <a:endParaRPr/>
              </a:p>
            </p:txBody>
          </p:sp>
          <p:sp>
            <p:nvSpPr>
              <p:cNvPr id="24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职业教育教师在教学过程中，需要具备一定的创新能力，能够根据教学实践和学生需求，对教学方法和课程进行改革和创新。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职业教育教师的创新能力有助于提高教学质量和培养学生的创新能力，需要给予支持和鼓励。</a:t>
                </a:r>
                <a:endParaRPr/>
              </a:p>
            </p:txBody>
          </p:sp>
          <p:sp>
            <p:nvSpPr>
              <p:cNvPr id="24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职业教育教师的课程设计与创新能力</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4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职业教育教师的实践教学与企业经验</a:t>
            </a:r>
            <a:endParaRPr lang="en-US" altLang="zh-CN" sz="2800" b="1">
              <a:latin typeface="+mj-ea"/>
              <a:ea typeface="+mj-ea"/>
            </a:endParaRPr>
          </a:p>
        </p:txBody>
      </p:sp>
      <p:grpSp>
        <p:nvGrpSpPr>
          <p:cNvPr id="250" name="组合 249"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1" name="组合 250"/>
            <p:cNvGrpSpPr/>
            <p:nvPr/>
          </p:nvGrpSpPr>
          <p:grpSpPr>
            <a:xfrm>
              <a:off x="660399" y="2074672"/>
              <a:ext cx="5100082" cy="4536540"/>
              <a:chOff x="660399" y="2074672"/>
              <a:chExt cx="5100082" cy="4536540"/>
            </a:xfrm>
          </p:grpSpPr>
          <p:sp>
            <p:nvSpPr>
              <p:cNvPr id="25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职业教育教师的实践教学能力</a:t>
                </a:r>
                <a:endParaRPr lang="en-US" altLang="zh-CN" sz="2000" b="1">
                  <a:latin typeface="Microsoft YaHei" panose="020b0503020204020204" pitchFamily="34" charset="-122"/>
                  <a:ea typeface="Microsoft YaHei" panose="020b0503020204020204" pitchFamily="34" charset="-122"/>
                </a:endParaRPr>
              </a:p>
            </p:txBody>
          </p:sp>
          <p:sp>
            <p:nvSpPr>
              <p:cNvPr id="25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职业教育教师需要具备一定的实践教学能力，能够带领学生进行实践操作，培养学生的实践能力和职业技能。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职业教育教师的实践教学能力关系到学生的就业竞争力，需要引起重视。</a:t>
                </a:r>
                <a:endParaRPr/>
              </a:p>
            </p:txBody>
          </p:sp>
          <p:pic>
            <p:nvPicPr>
              <p:cNvPr id="25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6" name="组合 255"/>
            <p:cNvGrpSpPr/>
            <p:nvPr/>
          </p:nvGrpSpPr>
          <p:grpSpPr>
            <a:xfrm>
              <a:off x="6431519" y="2074672"/>
              <a:ext cx="5100082" cy="4536540"/>
              <a:chOff x="660399" y="2074672"/>
              <a:chExt cx="5100082" cy="4536540"/>
            </a:xfrm>
          </p:grpSpPr>
          <p:sp>
            <p:nvSpPr>
              <p:cNvPr id="25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职业教育教师的企业经验</a:t>
                </a:r>
                <a:endParaRPr lang="en-US" altLang="zh-CN" sz="2000" b="1">
                  <a:latin typeface="Microsoft YaHei" panose="020b0503020204020204" pitchFamily="34" charset="-122"/>
                  <a:ea typeface="Microsoft YaHei" panose="020b0503020204020204" pitchFamily="34" charset="-122"/>
                </a:endParaRPr>
              </a:p>
            </p:txBody>
          </p:sp>
          <p:sp>
            <p:nvSpPr>
              <p:cNvPr id="25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职业教育教师应具备一定的企业经验，了解企业的实际需求和生产过程，以便更好地为学生提供实践教学和指导。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职业教育教师的企业经验有助于提高教学质量和培养学生的实践能力，需要给予支持和鼓励。</a:t>
                </a:r>
                <a:endParaRPr/>
              </a:p>
            </p:txBody>
          </p:sp>
          <p:pic>
            <p:nvPicPr>
              <p:cNvPr id="26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职业教育教师的培训与职业发展</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职业教育教师的培训政策</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国家和地方政府制定了一系列职业教育教师的培训政策，以保障职业教育教师队伍的稳定和发展。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培训政策包括培训项目的设立、培训经费的投入、培训时间的安排等方面，为职业教育教师的培训提供了有力支持。</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职业教育教师的培训实施情况</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职业教育教师的培训项目多样，包括岗前培训、在职培训、骨干教师培训等，以满足不同教师的需求。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培训项目的内容丰富，涉及教育教学理论、实践技能、企业经验等方面，以提高职业教育教师的综合素质。</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职业教育教师的培训政策与实施情况</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https://d.book118.com/285133101110011120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职业教育教师的现状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2024-09-22T18:30:46.573</cp:lastPrinted>
  <dcterms:created xsi:type="dcterms:W3CDTF">2024-09-22T10:30:46Z</dcterms:created>
  <dcterms:modified xsi:type="dcterms:W3CDTF">2024-09-22T10:30:48Z</dcterms:modified>
</cp:coreProperties>
</file>