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E4233A5B-FB65-4FC6-8D90-3101EB0A00F9}"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1" name="PlaceHolder 1"/>
          <p:cNvSpPr>
            <a:spLocks noGrp="1"/>
          </p:cNvSpPr>
          <p:nvPr>
            <p:ph type="sldImg"/>
          </p:nvPr>
        </p:nvSpPr>
        <p:spPr>
          <a:xfrm>
            <a:off x="685800" y="1143000"/>
            <a:ext cx="5486040" cy="3085920"/>
          </a:xfrm>
          <a:prstGeom prst="rect">
            <a:avLst/>
          </a:prstGeom>
          <a:ln w="0">
            <a:noFill/>
          </a:ln>
        </p:spPr>
      </p:sp>
      <p:sp>
        <p:nvSpPr>
          <p:cNvPr id="36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4" name="PlaceHolder 1"/>
          <p:cNvSpPr>
            <a:spLocks noGrp="1"/>
          </p:cNvSpPr>
          <p:nvPr>
            <p:ph type="sldImg"/>
          </p:nvPr>
        </p:nvSpPr>
        <p:spPr>
          <a:xfrm>
            <a:off x="685800" y="1143000"/>
            <a:ext cx="5486040" cy="3085920"/>
          </a:xfrm>
          <a:prstGeom prst="rect">
            <a:avLst/>
          </a:prstGeom>
          <a:ln w="0">
            <a:noFill/>
          </a:ln>
        </p:spPr>
      </p:sp>
      <p:sp>
        <p:nvSpPr>
          <p:cNvPr id="36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7" name="PlaceHolder 1"/>
          <p:cNvSpPr>
            <a:spLocks noGrp="1"/>
          </p:cNvSpPr>
          <p:nvPr>
            <p:ph type="sldImg"/>
          </p:nvPr>
        </p:nvSpPr>
        <p:spPr>
          <a:xfrm>
            <a:off x="685800" y="1143000"/>
            <a:ext cx="5486040" cy="3085920"/>
          </a:xfrm>
          <a:prstGeom prst="rect">
            <a:avLst/>
          </a:prstGeom>
          <a:ln w="0">
            <a:noFill/>
          </a:ln>
        </p:spPr>
      </p:sp>
      <p:sp>
        <p:nvSpPr>
          <p:cNvPr id="36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0" name="PlaceHolder 1"/>
          <p:cNvSpPr>
            <a:spLocks noGrp="1"/>
          </p:cNvSpPr>
          <p:nvPr>
            <p:ph type="sldImg"/>
          </p:nvPr>
        </p:nvSpPr>
        <p:spPr>
          <a:xfrm>
            <a:off x="685800" y="1143000"/>
            <a:ext cx="5486040" cy="3085920"/>
          </a:xfrm>
          <a:prstGeom prst="rect">
            <a:avLst/>
          </a:prstGeom>
          <a:ln w="0">
            <a:noFill/>
          </a:ln>
        </p:spPr>
      </p:sp>
      <p:sp>
        <p:nvSpPr>
          <p:cNvPr id="37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3" name="PlaceHolder 1"/>
          <p:cNvSpPr>
            <a:spLocks noGrp="1"/>
          </p:cNvSpPr>
          <p:nvPr>
            <p:ph type="sldImg"/>
          </p:nvPr>
        </p:nvSpPr>
        <p:spPr>
          <a:xfrm>
            <a:off x="685800" y="1143000"/>
            <a:ext cx="5486040" cy="3085920"/>
          </a:xfrm>
          <a:prstGeom prst="rect">
            <a:avLst/>
          </a:prstGeom>
          <a:ln w="0">
            <a:noFill/>
          </a:ln>
        </p:spPr>
      </p:sp>
      <p:sp>
        <p:nvSpPr>
          <p:cNvPr id="374"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5"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6" name="PlaceHolder 1"/>
          <p:cNvSpPr>
            <a:spLocks noGrp="1"/>
          </p:cNvSpPr>
          <p:nvPr>
            <p:ph type="sldImg"/>
          </p:nvPr>
        </p:nvSpPr>
        <p:spPr>
          <a:xfrm>
            <a:off x="685800" y="1143000"/>
            <a:ext cx="5486040" cy="3085920"/>
          </a:xfrm>
          <a:prstGeom prst="rect">
            <a:avLst/>
          </a:prstGeom>
          <a:ln w="0">
            <a:noFill/>
          </a:ln>
        </p:spPr>
      </p:sp>
      <p:sp>
        <p:nvSpPr>
          <p:cNvPr id="377"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8"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9" name="PlaceHolder 1"/>
          <p:cNvSpPr>
            <a:spLocks noGrp="1"/>
          </p:cNvSpPr>
          <p:nvPr>
            <p:ph type="sldImg"/>
          </p:nvPr>
        </p:nvSpPr>
        <p:spPr>
          <a:xfrm>
            <a:off x="685800" y="1143000"/>
            <a:ext cx="5486040" cy="3085920"/>
          </a:xfrm>
          <a:prstGeom prst="rect">
            <a:avLst/>
          </a:prstGeom>
          <a:ln w="0">
            <a:noFill/>
          </a:ln>
        </p:spPr>
      </p:sp>
      <p:sp>
        <p:nvSpPr>
          <p:cNvPr id="380"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1"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5453D09-4951-40F2-8031-F2804C610C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19D679-8385-42C3-B8FC-46C96C9371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BD4F281-E0FE-4E9C-9BB4-804896B562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E16093B-A204-40A2-B491-9D4B9241EB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29CD030-EEC7-47EB-909D-ABC3D39FD6F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A0ADDEA-2C79-429C-AD2C-616818572DE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017B949-2653-4BC8-8458-C984BB47E3A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4AC94A-A1A3-4CA3-B072-09BB97F61B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C01334-5F2A-44F4-8144-235669E808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FB9119-B249-4B7F-8545-2427511737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B475AE-68A4-4539-B4E5-F6CAEBF3A6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77391F07-0526-4340-B37C-3463B3B1D086}"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FFB1792A-75C4-40EF-A7F7-625856472455}"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2.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5142332014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企业礼仪培训的组织架构设计</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企业礼仪培训的必要性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企业礼仪培训的内容</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企业礼仪培训的实施方式</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企业礼仪培训的团队建设作用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企业礼仪培训的成本效益分析</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企业礼仪培训的持续发展策略</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企业礼仪培训的必要性</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企业礼仪的定义</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企业礼仪是指在商务场合中遵循的行为准则，包括言行举止、礼貌待人等方面的规范。</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企业礼仪培训的意义</a:t>
            </a:r>
            <a:endParaRPr lang="en-US" sz="3600" b="0" strike="noStrike" spc="-1">
              <a:solidFill>
                <a:schemeClr val="dk1"/>
              </a:solidFill>
              <a:latin typeface="Arial"/>
            </a:endParaRPr>
          </a:p>
        </p:txBody>
      </p:sp>
      <p:sp>
        <p:nvSpPr>
          <p:cNvPr id="8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增强自信心和专业形象</a:t>
            </a:r>
            <a:endParaRPr lang="en-US" sz="1500" b="0" strike="noStrike" spc="-1">
              <a:solidFill>
                <a:srgbClr val="000000"/>
              </a:solidFill>
              <a:latin typeface="Arial"/>
            </a:endParaRPr>
          </a:p>
        </p:txBody>
      </p:sp>
      <p:sp>
        <p:nvSpPr>
          <p:cNvPr id="8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提升员工形象和自信心</a:t>
            </a:r>
            <a:endParaRPr lang="en-US" sz="2200" b="0" strike="noStrike" spc="-1">
              <a:solidFill>
                <a:srgbClr val="000000"/>
              </a:solidFill>
              <a:latin typeface="Arial"/>
            </a:endParaRPr>
          </a:p>
        </p:txBody>
      </p:sp>
      <p:sp>
        <p:nvSpPr>
          <p:cNvPr id="8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展现公司的专业和规范</a:t>
            </a:r>
            <a:endParaRPr lang="en-US" sz="1500" b="0" strike="noStrike" spc="-1">
              <a:solidFill>
                <a:srgbClr val="000000"/>
              </a:solidFill>
              <a:latin typeface="Arial"/>
            </a:endParaRPr>
          </a:p>
        </p:txBody>
      </p:sp>
      <p:sp>
        <p:nvSpPr>
          <p:cNvPr id="8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塑造良好的企业形象</a:t>
            </a:r>
            <a:endParaRPr lang="en-US" sz="2200" b="0" strike="noStrike" spc="-1">
              <a:solidFill>
                <a:srgbClr val="000000"/>
              </a:solidFill>
              <a:latin typeface="Arial"/>
            </a:endParaRPr>
          </a:p>
        </p:txBody>
      </p:sp>
      <p:sp>
        <p:nvSpPr>
          <p:cNvPr id="8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提升员工整体素质</a:t>
            </a:r>
            <a:endParaRPr lang="en-US" sz="1500" b="0" strike="noStrike" spc="-1">
              <a:solidFill>
                <a:srgbClr val="000000"/>
              </a:solidFill>
              <a:latin typeface="Arial"/>
            </a:endParaRPr>
          </a:p>
        </p:txBody>
      </p:sp>
      <p:sp>
        <p:nvSpPr>
          <p:cNvPr id="8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提高员工的职业素养和综合素质</a:t>
            </a:r>
            <a:endParaRPr lang="en-US" sz="2200" b="0" strike="noStrike" spc="-1">
              <a:solidFill>
                <a:srgbClr val="000000"/>
              </a:solidFill>
              <a:latin typeface="Arial"/>
            </a:endParaRPr>
          </a:p>
        </p:txBody>
      </p:sp>
      <p:sp>
        <p:nvSpPr>
          <p:cNvPr id="8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企业礼仪培训的影响</a:t>
            </a:r>
            <a:endParaRPr lang="en-US" sz="3500" b="0" strike="noStrike" spc="-1">
              <a:solidFill>
                <a:srgbClr val="000000"/>
              </a:solidFill>
              <a:latin typeface="Arial"/>
            </a:endParaRPr>
          </a:p>
        </p:txBody>
      </p:sp>
      <p:sp>
        <p:nvSpPr>
          <p:cNvPr id="9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企业礼仪培训能够有效提升企业的整体竞争力，增强员工间的团队协作和沟通能力，提升客户信任和忠诚度。这些影响将有效推动企业的发展和持续成功。</a:t>
            </a:r>
            <a:endParaRPr lang="en-US" sz="2500" b="0" strike="noStrike" spc="-1">
              <a:solidFill>
                <a:srgbClr val="000000"/>
              </a:solidFill>
              <a:latin typeface="Arial"/>
            </a:endParaRPr>
          </a:p>
        </p:txBody>
      </p:sp>
      <p:sp>
        <p:nvSpPr>
          <p:cNvPr id="9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6"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增强团队协作和凝聚力</a:t>
            </a:r>
            <a:endParaRPr lang="en-US" sz="2200" b="0" strike="noStrike" spc="-1">
              <a:solidFill>
                <a:srgbClr val="000000"/>
              </a:solidFill>
              <a:latin typeface="Arial"/>
            </a:endParaRPr>
          </a:p>
        </p:txBody>
      </p:sp>
      <p:sp>
        <p:nvSpPr>
          <p:cNvPr id="97"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促进员工间的合作和交流</a:t>
            </a:r>
            <a:endParaRPr lang="en-US" sz="1500" b="0" strike="noStrike" spc="-1">
              <a:solidFill>
                <a:srgbClr val="000000"/>
              </a:solidFill>
              <a:latin typeface="Arial"/>
            </a:endParaRPr>
          </a:p>
        </p:txBody>
      </p:sp>
      <p:sp>
        <p:nvSpPr>
          <p:cNvPr id="9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9"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提升员工的综合素质和竞争力</a:t>
            </a:r>
            <a:endParaRPr lang="en-US" sz="2200" b="0" strike="noStrike" spc="-1">
              <a:solidFill>
                <a:srgbClr val="000000"/>
              </a:solidFill>
              <a:latin typeface="Arial"/>
            </a:endParaRPr>
          </a:p>
        </p:txBody>
      </p:sp>
      <p:sp>
        <p:nvSpPr>
          <p:cNvPr id="100"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提高员工的专业素养和工作能力</a:t>
            </a:r>
            <a:endParaRPr lang="en-US" sz="1500" b="0" strike="noStrike" spc="-1">
              <a:solidFill>
                <a:srgbClr val="000000"/>
              </a:solidFill>
              <a:latin typeface="Arial"/>
            </a:endParaRPr>
          </a:p>
        </p:txBody>
      </p:sp>
      <p:sp>
        <p:nvSpPr>
          <p:cNvPr id="10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2"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3"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4"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企业礼仪培训的目标</a:t>
            </a:r>
            <a:endParaRPr lang="en-US" sz="3600" b="0" strike="noStrike" spc="-1">
              <a:solidFill>
                <a:schemeClr val="dk1"/>
              </a:solidFill>
              <a:latin typeface="Arial"/>
            </a:endParaRPr>
          </a:p>
        </p:txBody>
      </p:sp>
      <p:sp>
        <p:nvSpPr>
          <p:cNvPr id="10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6"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规范员工的行为举止</a:t>
            </a:r>
            <a:endParaRPr lang="en-US" sz="2200" b="0" strike="noStrike" spc="-1">
              <a:solidFill>
                <a:srgbClr val="000000"/>
              </a:solidFill>
              <a:latin typeface="Arial"/>
            </a:endParaRPr>
          </a:p>
        </p:txBody>
      </p:sp>
      <p:sp>
        <p:nvSpPr>
          <p:cNvPr id="107"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约束员工言行，形成良好的工作氛围</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企业礼仪培训的关键内容</a:t>
            </a:r>
            <a:endParaRPr lang="en-US" sz="3600" b="0" strike="noStrike" spc="-1">
              <a:solidFill>
                <a:schemeClr val="dk1"/>
              </a:solidFill>
              <a:latin typeface="Arial"/>
            </a:endParaRPr>
          </a:p>
        </p:txBody>
      </p:sp>
      <p:sp>
        <p:nvSpPr>
          <p:cNvPr id="10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包括着装、仪表、言谈举止等规范</a:t>
            </a:r>
            <a:endParaRPr lang="en-US" sz="1500" b="0" strike="noStrike" spc="-1">
              <a:solidFill>
                <a:srgbClr val="000000"/>
              </a:solidFill>
              <a:latin typeface="Arial"/>
            </a:endParaRPr>
          </a:p>
        </p:txBody>
      </p:sp>
      <p:sp>
        <p:nvSpPr>
          <p:cNvPr id="11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商务礼仪</a:t>
            </a:r>
            <a:endParaRPr lang="en-US" sz="2200" b="0" strike="noStrike" spc="-1">
              <a:solidFill>
                <a:srgbClr val="000000"/>
              </a:solidFill>
              <a:latin typeface="Arial"/>
            </a:endParaRPr>
          </a:p>
        </p:txBody>
      </p:sp>
      <p:sp>
        <p:nvSpPr>
          <p:cNvPr id="11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学习有效的沟通技巧，提高工作效率</a:t>
            </a:r>
            <a:endParaRPr lang="en-US" sz="1500" b="0" strike="noStrike" spc="-1">
              <a:solidFill>
                <a:srgbClr val="000000"/>
              </a:solidFill>
              <a:latin typeface="Arial"/>
            </a:endParaRPr>
          </a:p>
        </p:txBody>
      </p:sp>
      <p:sp>
        <p:nvSpPr>
          <p:cNvPr id="11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沟通技巧</a:t>
            </a:r>
            <a:endParaRPr lang="en-US" sz="2200" b="0" strike="noStrike" spc="-1">
              <a:solidFill>
                <a:srgbClr val="000000"/>
              </a:solidFill>
              <a:latin typeface="Arial"/>
            </a:endParaRPr>
          </a:p>
        </p:txBody>
      </p:sp>
      <p:sp>
        <p:nvSpPr>
          <p:cNvPr id="11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尊重他人，维护职场和谐关系</a:t>
            </a:r>
            <a:endParaRPr lang="en-US" sz="1500" b="0" strike="noStrike" spc="-1">
              <a:solidFill>
                <a:srgbClr val="000000"/>
              </a:solidFill>
              <a:latin typeface="Arial"/>
            </a:endParaRPr>
          </a:p>
        </p:txBody>
      </p:sp>
      <p:sp>
        <p:nvSpPr>
          <p:cNvPr id="11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职场礼仪</a:t>
            </a:r>
            <a:endParaRPr lang="en-US" sz="2200" b="0" strike="noStrike" spc="-1">
              <a:solidFill>
                <a:srgbClr val="000000"/>
              </a:solidFill>
              <a:latin typeface="Arial"/>
            </a:endParaRPr>
          </a:p>
        </p:txBody>
      </p:sp>
      <p:sp>
        <p:nvSpPr>
          <p:cNvPr id="11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学习会议礼仪，提升会议效率</a:t>
            </a:r>
            <a:endParaRPr lang="en-US" sz="1500" b="0" strike="noStrike" spc="-1">
              <a:solidFill>
                <a:srgbClr val="000000"/>
              </a:solidFill>
              <a:latin typeface="Arial"/>
            </a:endParaRPr>
          </a:p>
        </p:txBody>
      </p:sp>
      <p:sp>
        <p:nvSpPr>
          <p:cNvPr id="11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会议礼仪</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企业礼仪培训的内容</a:t>
            </a:r>
            <a:endParaRPr lang="en-US" sz="3600" b="0" strike="noStrike" spc="-1">
              <a:solidFill>
                <a:schemeClr val="dk1"/>
              </a:solidFill>
              <a:latin typeface="Arial"/>
            </a:endParaRPr>
          </a:p>
        </p:txBody>
      </p:sp>
      <p:sp>
        <p:nvSpPr>
          <p:cNvPr id="11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商务礼仪的要点</a:t>
            </a:r>
            <a:endParaRPr lang="en-US" sz="3500" b="0" strike="noStrike" spc="-1">
              <a:solidFill>
                <a:srgbClr val="000000"/>
              </a:solidFill>
              <a:latin typeface="Arial"/>
            </a:endParaRPr>
          </a:p>
        </p:txBody>
      </p:sp>
      <p:sp>
        <p:nvSpPr>
          <p:cNvPr id="12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商务礼仪的要点包括仪容仪表、言行举止和礼节礼仪。仪容仪表是指外表形象和仪态举止，言行举止是指言谈举止的得体与规范，礼节礼仪则是社交场合中遵循的规范和礼貌。这些要点是商务人士在工作和社交中必须注意和遵守的基本规则。</a:t>
            </a:r>
            <a:endParaRPr lang="en-US" sz="2500" b="0" strike="noStrike" spc="-1">
              <a:solidFill>
                <a:srgbClr val="000000"/>
              </a:solidFill>
              <a:latin typeface="Arial"/>
            </a:endParaRPr>
          </a:p>
        </p:txBody>
      </p:sp>
      <p:sp>
        <p:nvSpPr>
          <p:cNvPr id="12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商务社交技巧</a:t>
            </a:r>
            <a:endParaRPr lang="en-US" sz="3600" b="0" strike="noStrike" spc="-1">
              <a:solidFill>
                <a:schemeClr val="dk1"/>
              </a:solidFill>
              <a:latin typeface="Arial"/>
            </a:endParaRPr>
          </a:p>
        </p:txBody>
      </p:sp>
      <p:sp>
        <p:nvSpPr>
          <p:cNvPr id="12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行为准则</a:t>
            </a:r>
            <a:endParaRPr lang="en-US" sz="1500" b="0" strike="noStrike" spc="-1">
              <a:solidFill>
                <a:srgbClr val="000000"/>
              </a:solidFill>
              <a:latin typeface="Arial"/>
            </a:endParaRPr>
          </a:p>
        </p:txBody>
      </p:sp>
      <p:sp>
        <p:nvSpPr>
          <p:cNvPr id="12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礼仪规范</a:t>
            </a:r>
            <a:endParaRPr lang="en-US" sz="2200" b="0" strike="noStrike" spc="-1">
              <a:solidFill>
                <a:srgbClr val="000000"/>
              </a:solidFill>
              <a:latin typeface="Arial"/>
            </a:endParaRPr>
          </a:p>
        </p:txBody>
      </p:sp>
      <p:sp>
        <p:nvSpPr>
          <p:cNvPr id="12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有效交流方式</a:t>
            </a:r>
            <a:endParaRPr lang="en-US" sz="1500" b="0" strike="noStrike" spc="-1">
              <a:solidFill>
                <a:srgbClr val="000000"/>
              </a:solidFill>
              <a:latin typeface="Arial"/>
            </a:endParaRPr>
          </a:p>
        </p:txBody>
      </p:sp>
      <p:sp>
        <p:nvSpPr>
          <p:cNvPr id="12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沟通技巧</a:t>
            </a:r>
            <a:endParaRPr lang="en-US" sz="2200" b="0" strike="noStrike" spc="-1">
              <a:solidFill>
                <a:srgbClr val="000000"/>
              </a:solidFill>
              <a:latin typeface="Arial"/>
            </a:endParaRPr>
          </a:p>
        </p:txBody>
      </p:sp>
      <p:sp>
        <p:nvSpPr>
          <p:cNvPr id="12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应对事务方法</a:t>
            </a:r>
            <a:endParaRPr lang="en-US" sz="1500" b="0" strike="noStrike" spc="-1">
              <a:solidFill>
                <a:srgbClr val="000000"/>
              </a:solidFill>
              <a:latin typeface="Arial"/>
            </a:endParaRPr>
          </a:p>
        </p:txBody>
      </p:sp>
      <p:sp>
        <p:nvSpPr>
          <p:cNvPr id="13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处事技巧</a:t>
            </a:r>
            <a:endParaRPr lang="en-US" sz="2200" b="0" strike="noStrike" spc="-1">
              <a:solidFill>
                <a:srgbClr val="000000"/>
              </a:solidFill>
              <a:latin typeface="Arial"/>
            </a:endParaRPr>
          </a:p>
        </p:txBody>
      </p:sp>
      <p:sp>
        <p:nvSpPr>
          <p:cNvPr id="13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国际商务礼仪</a:t>
            </a:r>
            <a:endParaRPr lang="en-US" sz="3600" b="0" strike="noStrike" spc="-1">
              <a:solidFill>
                <a:schemeClr val="dk1"/>
              </a:solidFill>
              <a:latin typeface="Arial"/>
            </a:endParaRPr>
          </a:p>
        </p:txBody>
      </p:sp>
      <p:sp>
        <p:nvSpPr>
          <p:cNvPr id="13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了解不同文化背景</a:t>
            </a:r>
            <a:endParaRPr lang="en-US" sz="2000" b="0" strike="noStrike" spc="-1">
              <a:solidFill>
                <a:srgbClr val="000000"/>
              </a:solidFill>
              <a:latin typeface="Arial"/>
            </a:endParaRPr>
          </a:p>
        </p:txBody>
      </p:sp>
      <p:sp>
        <p:nvSpPr>
          <p:cNvPr id="13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跨文化交流</a:t>
            </a:r>
            <a:endParaRPr lang="en-US" sz="3000" b="0" strike="noStrike" spc="-1">
              <a:solidFill>
                <a:srgbClr val="000000"/>
              </a:solidFill>
              <a:latin typeface="Arial"/>
            </a:endParaRPr>
          </a:p>
        </p:txBody>
      </p:sp>
      <p:sp>
        <p:nvSpPr>
          <p:cNvPr id="13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尊重不同国家的商务习惯</a:t>
            </a:r>
            <a:endParaRPr lang="en-US" sz="2000" b="0" strike="noStrike" spc="-1">
              <a:solidFill>
                <a:srgbClr val="000000"/>
              </a:solidFill>
              <a:latin typeface="Arial"/>
            </a:endParaRPr>
          </a:p>
        </p:txBody>
      </p:sp>
      <p:sp>
        <p:nvSpPr>
          <p:cNvPr id="13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国际商务合作礼仪</a:t>
            </a:r>
            <a:endParaRPr lang="en-US" sz="3000" b="0" strike="noStrike" spc="-1">
              <a:solidFill>
                <a:srgbClr val="000000"/>
              </a:solidFill>
              <a:latin typeface="Arial"/>
            </a:endParaRPr>
          </a:p>
        </p:txBody>
      </p:sp>
      <p:sp>
        <p:nvSpPr>
          <p:cNvPr id="13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处理国际业务合作</a:t>
            </a:r>
            <a:endParaRPr lang="en-US" sz="2000" b="0" strike="noStrike" spc="-1">
              <a:solidFill>
                <a:srgbClr val="000000"/>
              </a:solidFill>
              <a:latin typeface="Arial"/>
            </a:endParaRPr>
          </a:p>
        </p:txBody>
      </p:sp>
      <p:sp>
        <p:nvSpPr>
          <p:cNvPr id="14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跨国沟通技巧</a:t>
            </a:r>
            <a:endParaRPr lang="en-US" sz="3000" b="0" strike="noStrike" spc="-1">
              <a:solidFill>
                <a:srgbClr val="000000"/>
              </a:solidFill>
              <a:latin typeface="Arial"/>
            </a:endParaRPr>
          </a:p>
        </p:txBody>
      </p:sp>
      <p:sp>
        <p:nvSpPr>
          <p:cNvPr id="142"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商务宴会礼仪</a:t>
            </a:r>
            <a:endParaRPr lang="en-US" sz="3600" b="0" strike="noStrike" spc="-1">
              <a:solidFill>
                <a:schemeClr val="dk1"/>
              </a:solidFill>
              <a:latin typeface="Arial"/>
            </a:endParaRPr>
          </a:p>
        </p:txBody>
      </p:sp>
      <p:sp>
        <p:nvSpPr>
          <p:cNvPr id="14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端庄得体</a:t>
            </a:r>
            <a:endParaRPr lang="en-US" sz="1500" b="0" strike="noStrike" spc="-1">
              <a:solidFill>
                <a:srgbClr val="000000"/>
              </a:solidFill>
              <a:latin typeface="Arial"/>
            </a:endParaRPr>
          </a:p>
        </p:txBody>
      </p:sp>
      <p:sp>
        <p:nvSpPr>
          <p:cNvPr id="14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坐姿仪态</a:t>
            </a:r>
            <a:endParaRPr lang="en-US" sz="2200" b="0" strike="noStrike" spc="-1">
              <a:solidFill>
                <a:srgbClr val="000000"/>
              </a:solidFill>
              <a:latin typeface="Arial"/>
            </a:endParaRPr>
          </a:p>
        </p:txBody>
      </p:sp>
      <p:sp>
        <p:nvSpPr>
          <p:cNvPr id="14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用餐规范</a:t>
            </a:r>
            <a:endParaRPr lang="en-US" sz="1500" b="0" strike="noStrike" spc="-1">
              <a:solidFill>
                <a:srgbClr val="000000"/>
              </a:solidFill>
              <a:latin typeface="Arial"/>
            </a:endParaRPr>
          </a:p>
        </p:txBody>
      </p:sp>
      <p:sp>
        <p:nvSpPr>
          <p:cNvPr id="14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餐桌礼仪</a:t>
            </a:r>
            <a:endParaRPr lang="en-US" sz="2200" b="0" strike="noStrike" spc="-1">
              <a:solidFill>
                <a:srgbClr val="000000"/>
              </a:solidFill>
              <a:latin typeface="Arial"/>
            </a:endParaRPr>
          </a:p>
        </p:txBody>
      </p:sp>
      <p:sp>
        <p:nvSpPr>
          <p:cNvPr id="14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饮食礼仪</a:t>
            </a:r>
            <a:endParaRPr lang="en-US" sz="1500" b="0" strike="noStrike" spc="-1">
              <a:solidFill>
                <a:srgbClr val="000000"/>
              </a:solidFill>
              <a:latin typeface="Arial"/>
            </a:endParaRPr>
          </a:p>
        </p:txBody>
      </p:sp>
      <p:sp>
        <p:nvSpPr>
          <p:cNvPr id="14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餐饮文化</a:t>
            </a:r>
            <a:endParaRPr lang="en-US" sz="2200" b="0" strike="noStrike" spc="-1">
              <a:solidFill>
                <a:srgbClr val="000000"/>
              </a:solidFill>
              <a:latin typeface="Arial"/>
            </a:endParaRPr>
          </a:p>
        </p:txBody>
      </p:sp>
      <p:sp>
        <p:nvSpPr>
          <p:cNvPr id="15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社交技巧</a:t>
            </a:r>
            <a:endParaRPr lang="en-US" sz="2200" b="0" strike="noStrike" spc="-1">
              <a:solidFill>
                <a:srgbClr val="000000"/>
              </a:solidFill>
              <a:latin typeface="Arial"/>
            </a:endParaRPr>
          </a:p>
        </p:txBody>
      </p:sp>
      <p:sp>
        <p:nvSpPr>
          <p:cNvPr id="15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沟通技巧</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处事技巧</a:t>
            </a:r>
            <a:endParaRPr lang="en-US" sz="1500" b="0" strike="noStrike" spc="-1">
              <a:solidFill>
                <a:srgbClr val="000000"/>
              </a:solidFill>
              <a:latin typeface="Arial"/>
            </a:endParaRPr>
          </a:p>
        </p:txBody>
      </p:sp>
      <p:sp>
        <p:nvSpPr>
          <p:cNvPr id="15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国际礼仪</a:t>
            </a:r>
            <a:endParaRPr lang="en-US" sz="2200" b="0" strike="noStrike" spc="-1">
              <a:solidFill>
                <a:srgbClr val="000000"/>
              </a:solidFill>
              <a:latin typeface="Arial"/>
            </a:endParaRPr>
          </a:p>
        </p:txBody>
      </p:sp>
      <p:sp>
        <p:nvSpPr>
          <p:cNvPr id="15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跨文化交流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跨国沟通技巧</a:t>
            </a:r>
            <a:endParaRPr lang="en-US" sz="1500" b="0" strike="noStrike" spc="-1">
              <a:solidFill>
                <a:srgbClr val="000000"/>
              </a:solidFill>
              <a:latin typeface="Arial"/>
            </a:endParaRPr>
          </a:p>
        </p:txBody>
      </p:sp>
      <p:sp>
        <p:nvSpPr>
          <p:cNvPr id="15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宴会礼仪</a:t>
            </a:r>
            <a:endParaRPr lang="en-US" sz="2200" b="0" strike="noStrike" spc="-1">
              <a:solidFill>
                <a:srgbClr val="000000"/>
              </a:solidFill>
              <a:latin typeface="Arial"/>
            </a:endParaRPr>
          </a:p>
        </p:txBody>
      </p:sp>
      <p:sp>
        <p:nvSpPr>
          <p:cNvPr id="16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坐姿仪态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餐桌礼仪</a:t>
            </a:r>
            <a:endParaRPr lang="en-US" sz="1500" b="0" strike="noStrike" spc="-1">
              <a:solidFill>
                <a:srgbClr val="000000"/>
              </a:solidFill>
              <a:latin typeface="Arial"/>
            </a:endParaRPr>
          </a:p>
        </p:txBody>
      </p:sp>
      <p:sp>
        <p:nvSpPr>
          <p:cNvPr id="16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商务礼仪培训重点</a:t>
            </a:r>
            <a:endParaRPr lang="en-US" sz="3600" b="0" strike="noStrike" spc="-1">
              <a:solidFill>
                <a:schemeClr val="dk1"/>
              </a:solidFill>
              <a:latin typeface="Arial"/>
            </a:endParaRPr>
          </a:p>
        </p:txBody>
      </p:sp>
      <p:sp>
        <p:nvSpPr>
          <p:cNvPr id="16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基础礼仪</a:t>
            </a:r>
            <a:endParaRPr lang="en-US" sz="2200" b="0" strike="noStrike" spc="-1">
              <a:solidFill>
                <a:srgbClr val="000000"/>
              </a:solidFill>
              <a:latin typeface="Arial"/>
            </a:endParaRPr>
          </a:p>
        </p:txBody>
      </p:sp>
      <p:sp>
        <p:nvSpPr>
          <p:cNvPr id="16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外表形象</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言行举止</a:t>
            </a:r>
            <a:endParaRPr lang="en-US" sz="1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5"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66"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企业礼仪培训的组织架构设计对于企业的形象塑造和商务交往至关重要。员工通过礼仪培训能够提升个人素质，加强团队凝聚力，有效提升企业竞争力。因此，在企业管理中要重视并实施相关礼仪培训计划。</a:t>
            </a:r>
            <a:endParaRPr lang="en-US" sz="25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第三章 企业礼仪培训的实施方式</a:t>
            </a:r>
            <a:endParaRPr lang="en-US" sz="3600" b="0" strike="noStrike" spc="-1">
              <a:solidFill>
                <a:schemeClr val="dk1"/>
              </a:solidFill>
              <a:latin typeface="Arial"/>
            </a:endParaRPr>
          </a:p>
        </p:txBody>
      </p:sp>
      <p:sp>
        <p:nvSpPr>
          <p:cNvPr id="16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培训形式</a:t>
            </a:r>
            <a:endParaRPr lang="en-US" sz="3600" b="0" strike="noStrike" spc="-1">
              <a:solidFill>
                <a:schemeClr val="dk1"/>
              </a:solidFill>
              <a:latin typeface="Arial"/>
            </a:endParaRPr>
          </a:p>
        </p:txBody>
      </p:sp>
      <p:sp>
        <p:nvSpPr>
          <p:cNvPr id="17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公司内部员工进行培训</a:t>
            </a:r>
            <a:endParaRPr lang="en-US" sz="2000" b="0" strike="noStrike" spc="-1">
              <a:solidFill>
                <a:srgbClr val="000000"/>
              </a:solidFill>
              <a:latin typeface="Arial"/>
            </a:endParaRPr>
          </a:p>
        </p:txBody>
      </p:sp>
      <p:sp>
        <p:nvSpPr>
          <p:cNvPr id="17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内训</a:t>
            </a:r>
            <a:endParaRPr lang="en-US" sz="3000" b="0" strike="noStrike" spc="-1">
              <a:solidFill>
                <a:srgbClr val="000000"/>
              </a:solidFill>
              <a:latin typeface="Arial"/>
            </a:endParaRPr>
          </a:p>
        </p:txBody>
      </p:sp>
      <p:sp>
        <p:nvSpPr>
          <p:cNvPr id="17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4"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通过网络进行远程培训</a:t>
            </a:r>
            <a:endParaRPr lang="en-US" sz="2000" b="0" strike="noStrike" spc="-1">
              <a:solidFill>
                <a:srgbClr val="000000"/>
              </a:solidFill>
              <a:latin typeface="Arial"/>
            </a:endParaRPr>
          </a:p>
        </p:txBody>
      </p:sp>
      <p:sp>
        <p:nvSpPr>
          <p:cNvPr id="175"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在线培训</a:t>
            </a:r>
            <a:endParaRPr lang="en-US" sz="3000" b="0" strike="noStrike" spc="-1">
              <a:solidFill>
                <a:srgbClr val="000000"/>
              </a:solidFill>
              <a:latin typeface="Arial"/>
            </a:endParaRPr>
          </a:p>
        </p:txBody>
      </p:sp>
      <p:sp>
        <p:nvSpPr>
          <p:cNvPr id="17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7"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聘请外部专业人士进行培训</a:t>
            </a:r>
            <a:endParaRPr lang="en-US" sz="2000" b="0" strike="noStrike" spc="-1">
              <a:solidFill>
                <a:srgbClr val="000000"/>
              </a:solidFill>
              <a:latin typeface="Arial"/>
            </a:endParaRPr>
          </a:p>
        </p:txBody>
      </p:sp>
      <p:sp>
        <p:nvSpPr>
          <p:cNvPr id="178"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外聘专家</a:t>
            </a:r>
            <a:endParaRPr lang="en-US" sz="3000" b="0" strike="noStrike" spc="-1">
              <a:solidFill>
                <a:srgbClr val="000000"/>
              </a:solidFill>
              <a:latin typeface="Arial"/>
            </a:endParaRPr>
          </a:p>
        </p:txBody>
      </p:sp>
      <p:sp>
        <p:nvSpPr>
          <p:cNvPr id="179"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实操演练</a:t>
            </a:r>
            <a:endParaRPr lang="en-US" sz="2200" b="0" strike="noStrike" spc="-1">
              <a:solidFill>
                <a:srgbClr val="000000"/>
              </a:solidFill>
              <a:latin typeface="Arial"/>
            </a:endParaRPr>
          </a:p>
        </p:txBody>
      </p:sp>
      <p:sp>
        <p:nvSpPr>
          <p:cNvPr id="18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模拟商务场景</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让员工亲自实践</a:t>
            </a:r>
            <a:endParaRPr lang="en-US" sz="1500" b="0" strike="noStrike" spc="-1">
              <a:solidFill>
                <a:srgbClr val="000000"/>
              </a:solidFill>
              <a:latin typeface="Arial"/>
            </a:endParaRPr>
          </a:p>
        </p:txBody>
      </p:sp>
      <p:sp>
        <p:nvSpPr>
          <p:cNvPr id="18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案例分析</a:t>
            </a:r>
            <a:endParaRPr lang="en-US" sz="2200" b="0" strike="noStrike" spc="-1">
              <a:solidFill>
                <a:srgbClr val="000000"/>
              </a:solidFill>
              <a:latin typeface="Arial"/>
            </a:endParaRPr>
          </a:p>
        </p:txBody>
      </p:sp>
      <p:sp>
        <p:nvSpPr>
          <p:cNvPr id="18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分析真实案例</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帮助员工理解礼仪应用</a:t>
            </a:r>
            <a:endParaRPr lang="en-US" sz="1500" b="0" strike="noStrike" spc="-1">
              <a:solidFill>
                <a:srgbClr val="000000"/>
              </a:solidFill>
              <a:latin typeface="Arial"/>
            </a:endParaRPr>
          </a:p>
        </p:txBody>
      </p:sp>
      <p:sp>
        <p:nvSpPr>
          <p:cNvPr id="18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培训内容</a:t>
            </a:r>
            <a:endParaRPr lang="en-US" sz="3600" b="0" strike="noStrike" spc="-1">
              <a:solidFill>
                <a:schemeClr val="dk1"/>
              </a:solidFill>
              <a:latin typeface="Arial"/>
            </a:endParaRPr>
          </a:p>
        </p:txBody>
      </p:sp>
      <p:sp>
        <p:nvSpPr>
          <p:cNvPr id="19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课程设置</a:t>
            </a:r>
            <a:endParaRPr lang="en-US" sz="2200" b="0" strike="noStrike" spc="-1">
              <a:solidFill>
                <a:srgbClr val="000000"/>
              </a:solidFill>
              <a:latin typeface="Arial"/>
            </a:endParaRPr>
          </a:p>
        </p:txBody>
      </p:sp>
      <p:sp>
        <p:nvSpPr>
          <p:cNvPr id="19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制定详细培训计划</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包括礼仪知识、沟通技巧等</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培训评估</a:t>
            </a:r>
            <a:endParaRPr lang="en-US" sz="3500" b="0" strike="noStrike" spc="-1">
              <a:solidFill>
                <a:srgbClr val="000000"/>
              </a:solidFill>
              <a:latin typeface="Arial"/>
            </a:endParaRPr>
          </a:p>
        </p:txBody>
      </p:sp>
      <p:sp>
        <p:nvSpPr>
          <p:cNvPr id="19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培训效果评估是通过考核表现，参训员工的反馈来评估培训的效果，持续跟进和改进是企业礼仪培训不可或缺的一环</a:t>
            </a:r>
            <a:endParaRPr lang="en-US" sz="2500" b="0" strike="noStrike" spc="-1">
              <a:solidFill>
                <a:srgbClr val="000000"/>
              </a:solidFill>
              <a:latin typeface="Arial"/>
            </a:endParaRPr>
          </a:p>
        </p:txBody>
      </p:sp>
      <p:sp>
        <p:nvSpPr>
          <p:cNvPr id="19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培训资源</a:t>
            </a:r>
            <a:endParaRPr lang="en-US" sz="3600" b="0" strike="noStrike" spc="-1">
              <a:solidFill>
                <a:schemeClr val="dk1"/>
              </a:solidFill>
              <a:latin typeface="Arial"/>
            </a:endParaRPr>
          </a:p>
        </p:txBody>
      </p:sp>
      <p:sp>
        <p:nvSpPr>
          <p:cNvPr id="19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具备丰富实践经验</a:t>
            </a:r>
            <a:endParaRPr lang="en-US" sz="1500" b="0" strike="noStrike" spc="-1">
              <a:solidFill>
                <a:srgbClr val="000000"/>
              </a:solidFill>
              <a:latin typeface="Arial"/>
            </a:endParaRPr>
          </a:p>
        </p:txBody>
      </p:sp>
      <p:sp>
        <p:nvSpPr>
          <p:cNvPr id="19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培训讲师</a:t>
            </a:r>
            <a:endParaRPr lang="en-US" sz="2200" b="0" strike="noStrike" spc="-1">
              <a:solidFill>
                <a:srgbClr val="000000"/>
              </a:solidFill>
              <a:latin typeface="Arial"/>
            </a:endParaRPr>
          </a:p>
        </p:txBody>
      </p:sp>
      <p:sp>
        <p:nvSpPr>
          <p:cNvPr id="20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提供良好的学习环境</a:t>
            </a:r>
            <a:endParaRPr lang="en-US" sz="1500" b="0" strike="noStrike" spc="-1">
              <a:solidFill>
                <a:srgbClr val="000000"/>
              </a:solidFill>
              <a:latin typeface="Arial"/>
            </a:endParaRPr>
          </a:p>
        </p:txBody>
      </p:sp>
      <p:sp>
        <p:nvSpPr>
          <p:cNvPr id="20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培训场地</a:t>
            </a:r>
            <a:endParaRPr lang="en-US" sz="2200" b="0" strike="noStrike" spc="-1">
              <a:solidFill>
                <a:srgbClr val="000000"/>
              </a:solidFill>
              <a:latin typeface="Arial"/>
            </a:endParaRPr>
          </a:p>
        </p:txBody>
      </p:sp>
      <p:sp>
        <p:nvSpPr>
          <p:cNvPr id="20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准备详细的学习资料</a:t>
            </a:r>
            <a:endParaRPr lang="en-US" sz="1500" b="0" strike="noStrike" spc="-1">
              <a:solidFill>
                <a:srgbClr val="000000"/>
              </a:solidFill>
              <a:latin typeface="Arial"/>
            </a:endParaRPr>
          </a:p>
        </p:txBody>
      </p:sp>
      <p:sp>
        <p:nvSpPr>
          <p:cNvPr id="20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培训材料</a:t>
            </a:r>
            <a:endParaRPr lang="en-US" sz="2200" b="0" strike="noStrike" spc="-1">
              <a:solidFill>
                <a:srgbClr val="000000"/>
              </a:solidFill>
              <a:latin typeface="Arial"/>
            </a:endParaRPr>
          </a:p>
        </p:txBody>
      </p:sp>
      <p:sp>
        <p:nvSpPr>
          <p:cNvPr id="20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20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企业礼仪培训的组织架构设计需要综合考虑培训形式、内容、评估和资源，确保培训的全面性和有效性。持续跟进和改进是不可忽视的重要环节。</a:t>
            </a:r>
            <a:endParaRPr lang="en-US" sz="25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https://d.book118.com/285142332014011130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135</Paragraphs>
  <Slides>22</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Times New Roman</vt:lpstr>
      <vt:lpstr>Wingdings</vt:lpstr>
      <vt:lpstr>Symbol</vt:lpstr>
      <vt:lpstr>DejaVu Sans</vt:lpstr>
      <vt:lpstr>Office Theme</vt:lpstr>
      <vt:lpstr>企业礼仪培训的组织架构设计</vt:lpstr>
      <vt:lpstr>目录</vt:lpstr>
      <vt:lpstr>第一章 企业礼仪培训的必要性</vt:lpstr>
      <vt:lpstr>企业礼仪的定义</vt:lpstr>
      <vt:lpstr>企业礼仪培训的意义</vt:lpstr>
      <vt:lpstr> </vt:lpstr>
      <vt:lpstr>企业礼仪培训的目标</vt:lpstr>
      <vt:lpstr>企业礼仪培训的关键内容</vt:lpstr>
      <vt:lpstr>第2章 企业礼仪培训的内容</vt:lpstr>
      <vt:lpstr> </vt:lpstr>
      <vt:lpstr>商务社交技巧</vt:lpstr>
      <vt:lpstr>国际商务礼仪</vt:lpstr>
      <vt:lpstr>商务宴会礼仪</vt:lpstr>
      <vt:lpstr>商务礼仪培训重点</vt:lpstr>
      <vt:lpstr>总结</vt:lpstr>
      <vt:lpstr>第三章 企业礼仪培训的实施方式</vt:lpstr>
      <vt:lpstr>培训形式</vt:lpstr>
      <vt:lpstr>培训内容</vt:lpstr>
      <vt:lpstr> </vt:lpstr>
      <vt:lpstr>培训资源</vt:lpstr>
      <vt:lpstr>总结</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2024-09-29T15:14:56.035</cp:lastPrinted>
  <dcterms:created xsi:type="dcterms:W3CDTF">2024-09-29T07:14:56Z</dcterms:created>
  <dcterms:modified xsi:type="dcterms:W3CDTF">2024-09-29T07:14:58Z</dcterms:modified>
</cp:coreProperties>
</file>