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svg" ContentType="image/sv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6.png" /><Relationship Id="rId4" Type="http://schemas.openxmlformats.org/officeDocument/2006/relationships/image" Target="../media/image7.svg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9.png" /><Relationship Id="rId4" Type="http://schemas.openxmlformats.org/officeDocument/2006/relationships/image" Target="../media/image10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4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image" Target="../media/image3.svg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A53AF-FC90-4EFB-A253-41BB64C3D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554A6-5D3D-4F6F-871B-C325369FA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42DC5-7D78-46A9-A182-C90EBA2B6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4F525-B528-4A97-BF13-CF0CB60CA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85251D-44F4-4759-9B16-0E601F935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3F92C2-5DF9-4ACE-9833-BD59A7B0B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988825-093E-42D3-8539-580B09464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F2E89-2A2B-45E4-B2BF-1EE86BE42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FB72A-F75D-4D8B-8CD1-E17F320FA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0B33B-1286-41F7-A602-E28F16A06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961B9-A89E-45EB-BBFD-2F54DB8B1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5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4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: 形状 7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: 形状 8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9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 descr="背景图案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3" name="图形 1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24" name="图形 6"/>
          <p:cNvSpPr/>
          <p:nvPr>
            <p:custDataLst>
              <p:tags r:id="rId6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5" name="图片 3" descr="光源1"/>
          <p:cNvSpPr/>
          <p:nvPr>
            <p:custDataLst>
              <p:tags r:id="rId7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6" name="任意多边形 43"/>
          <p:cNvSpPr/>
          <p:nvPr>
            <p:custDataLst>
              <p:tags r:id="rId8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7" name="任意多边形 47"/>
          <p:cNvSpPr/>
          <p:nvPr>
            <p:custDataLst>
              <p:tags r:id="rId9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57000">
                <a:schemeClr val="accent5">
                  <a:alpha val="25000"/>
                </a:schemeClr>
              </a:gs>
              <a:gs pos="0">
                <a:schemeClr val="accent2">
                  <a:alpha val="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任意多边形 51"/>
          <p:cNvSpPr/>
          <p:nvPr>
            <p:custDataLst>
              <p:tags r:id="rId10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7" descr="图片包含 游戏机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17" name="图形 3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6" name="图形 6"/>
          <p:cNvSpPr/>
          <p:nvPr>
            <p:custDataLst>
              <p:tags r:id="rId6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13"/>
          <p:cNvSpPr/>
          <p:nvPr>
            <p:custDataLst>
              <p:tags r:id="rId7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 16"/>
          <p:cNvSpPr/>
          <p:nvPr>
            <p:custDataLst>
              <p:tags r:id="rId8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100000">
                <a:schemeClr val="accent2">
                  <a:alpha val="0"/>
                </a:schemeClr>
              </a:gs>
              <a:gs pos="0">
                <a:schemeClr val="accent1">
                  <a:alpha val="7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19"/>
          <p:cNvSpPr/>
          <p:nvPr>
            <p:custDataLst>
              <p:tags r:id="rId9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23"/>
          <p:cNvSpPr/>
          <p:nvPr>
            <p:custDataLst>
              <p:tags r:id="rId10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节编号"/>
          <p:cNvSpPr txBox="1">
            <a:spLocks noGrp="1"/>
          </p:cNvSpPr>
          <p:nvPr>
            <p:ph type="body" idx="5" hasCustomPrompt="1"/>
            <p:custDataLst>
              <p:tags r:id="rId11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" hasCustomPrompt="1"/>
            <p:custDataLst>
              <p:tags r:id="rId12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" name="椭圆 9"/>
          <p:cNvSpPr/>
          <p:nvPr>
            <p:custDataLst>
              <p:tags r:id="rId13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1" name="椭圆 10"/>
          <p:cNvSpPr/>
          <p:nvPr>
            <p:custDataLst>
              <p:tags r:id="rId14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椭圆 11"/>
          <p:cNvSpPr/>
          <p:nvPr>
            <p:custDataLst>
              <p:tags r:id="rId15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5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9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8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黑暗中的灯光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图片包含 游戏机, 食物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12" name="图形 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1" name="图形 6"/>
          <p:cNvSpPr/>
          <p:nvPr>
            <p:custDataLst>
              <p:tags r:id="rId6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34000">
                <a:schemeClr val="accent1"/>
              </a:gs>
              <a:gs pos="0">
                <a:schemeClr val="accent2">
                  <a:alpha val="30000"/>
                </a:schemeClr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任意多边形: 形状 6"/>
          <p:cNvSpPr/>
          <p:nvPr>
            <p:custDataLst>
              <p:tags r:id="rId7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accent1"/>
              </a:gs>
              <a:gs pos="52000">
                <a:schemeClr val="accent2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任意多边形: 形状 8"/>
          <p:cNvSpPr/>
          <p:nvPr>
            <p:custDataLst>
              <p:tags r:id="rId8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任意多边形: 形状 12"/>
          <p:cNvSpPr/>
          <p:nvPr>
            <p:custDataLst>
              <p:tags r:id="rId9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4" name="任意多边形: 形状 13"/>
          <p:cNvSpPr/>
          <p:nvPr>
            <p:custDataLst>
              <p:tags r:id="rId10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黑暗中的灯光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7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8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31000">
                <a:schemeClr val="accent2">
                  <a:alpha val="10000"/>
                </a:schemeClr>
              </a:gs>
              <a:gs pos="0">
                <a:schemeClr val="accent1">
                  <a:alpha val="5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50000"/>
                </a:schemeClr>
              </a:gs>
              <a:gs pos="55000">
                <a:schemeClr val="accent1">
                  <a:alpha val="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24" Type="http://schemas.openxmlformats.org/officeDocument/2006/relationships/tags" Target="../tags/tag222.xml" /><Relationship Id="rId25" Type="http://schemas.openxmlformats.org/officeDocument/2006/relationships/tags" Target="../tags/tag223.xml" /><Relationship Id="rId26" Type="http://schemas.openxmlformats.org/officeDocument/2006/relationships/tags" Target="../tags/tag224.xml" /><Relationship Id="rId27" Type="http://schemas.openxmlformats.org/officeDocument/2006/relationships/tags" Target="../tags/tag225.xml" /><Relationship Id="rId28" Type="http://schemas.openxmlformats.org/officeDocument/2006/relationships/tags" Target="../tags/tag226.xml" /><Relationship Id="rId29" Type="http://schemas.openxmlformats.org/officeDocument/2006/relationships/tags" Target="../tags/tag227.xml" /><Relationship Id="rId3" Type="http://schemas.openxmlformats.org/officeDocument/2006/relationships/tags" Target="../tags/tag201.xml" /><Relationship Id="rId30" Type="http://schemas.openxmlformats.org/officeDocument/2006/relationships/tags" Target="../tags/tag228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0022132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1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智能医疗技术在疼痛管理中的应用探究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22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智能医疗技术概述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疼痛管理的重要性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2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7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智能医疗技术在疼痛管理中的应用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1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2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4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智能医疗技术在疼痛管理中的未来展望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47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49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结论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智能医疗技术概述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智能医疗技术的定义和特点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330" y="3284855"/>
            <a:ext cx="5102860" cy="998855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134110" y="3419475"/>
            <a:ext cx="4208780" cy="671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智能医疗技术的定义：指利用人工智能技术对医疗领域的数据进行采集、处理、分析和应用，以辅助医生进行诊断和治疗的技术。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6474460" y="3284855"/>
            <a:ext cx="5102860" cy="999490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6921500" y="3419475"/>
            <a:ext cx="4208780" cy="671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/>
                </a:solidFill>
                <a:latin typeface="+mn-ea"/>
              </a:rPr>
              <a:t>智能医疗技术的特点：自动化、智能化、高效化、精准化。</a:t>
            </a:r>
            <a:endParaRPr lang="zh-CN" altLang="en-US" sz="1100" spc="150">
              <a:solidFill>
                <a:schemeClr val="tx1"/>
              </a:solidFill>
              <a:latin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智能医疗技术的发展历程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发展阶段：20世纪80年代，随着计算机技术的进步，医疗信息化开始发展，电子病历、远程医疗等技术逐渐普及。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起始阶段：20世纪50年代，计算机被应用于医疗领域，主要用于数据管理和统计分析。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突破阶段：21世纪初，物联网、大数据、人工智能等技术的兴起，推动了智能医疗技术的快速发展，如智能诊断、智能手术、智能药物研发等。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创新阶段：近年来，随着深度学习、机器学习等技术的突破，智能医疗技术不断创新，如个性化治疗、精准医学等领域的应用。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智能医疗技术的应用领域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疼痛管理：利用智能医疗技术对疼痛进行监测、评估和管理，提高治疗效果和患者生活质量。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康复治疗：通过智能医疗技术对患者的康复过程进行科学、个性化的管理，加速康复进程，提高康复效果。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远程医疗：利用智能医疗技术实现远程诊断、远程治疗和远程监护，方便患者在家或医疗机构接受专业医疗服务。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健康管理：通过智能医疗技术对个人或群体的健康状况进行监测、评估和干预，提高健康水平和生活质量。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疼痛管理的重要性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疼痛的定义和分类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疼痛是一种不愉快的感觉和情绪体验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疼痛可以分为急性疼痛和慢性疼痛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疼痛的分类可以根据病因、部位、持续时间等进行划分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疼痛管理是指通过各种手段减轻或消除疼痛的过程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疼痛对个体健康的影响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长期疼痛可能导致抑郁和焦虑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疼痛影响家庭和社会关系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疼痛可能导致身体机能下降和免疫力降低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疼痛影响睡眠质量和日常活动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传统疼痛管理的局限性和挑战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传统疼痛管理主要依赖药物，存在副作用和成瘾风险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传统疼痛管理缺乏对病人整体状况的考虑，可能影响治疗效果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传统疼痛管理方式单一，无法满足不同患者的个性化需求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传统疼痛管理受限于医疗资源，难以覆盖广大患者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5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智能医疗技术在疼痛管理中的应用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https://d.book118.com/285200221324011113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273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2"/>
  <p:tag name="KSO_WM_UNIT_TEXT_FILL_TYPE" val="1"/>
  <p:tag name="KSO_WM_UNIT_TYPE" val="l_h_a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,&quot;width&quot;:863.2460629921259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TEMPLATE_CATEGORY" val="custom"/>
  <p:tag name="KSO_WM_TEMPLATE_INDEX" val="2023027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9.xml><?xml version="1.0" encoding="utf-8"?>
<p:tagLst xmlns:p="http://schemas.openxmlformats.org/presentationml/2006/main">
  <p:tag name="KSO_WM_TEMPLATE_CATEGORY" val="custom"/>
  <p:tag name="KSO_WM_TEMPLATE_INDEX" val="2023027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智能医疗技术在疼痛管理中的应用探究</vt:lpstr>
      <vt:lpstr>目录</vt:lpstr>
      <vt:lpstr>智能医疗技术概述</vt:lpstr>
      <vt:lpstr>智能医疗技术的定义和特点</vt:lpstr>
      <vt:lpstr>智能医疗技术的发展历程</vt:lpstr>
      <vt:lpstr>智能医疗技术的应用领域</vt:lpstr>
      <vt:lpstr>疼痛管理的重要性</vt:lpstr>
      <vt:lpstr>疼痛的定义和分类</vt:lpstr>
      <vt:lpstr>疼痛对个体健康的影响</vt:lpstr>
      <vt:lpstr>传统疼痛管理的局限性和挑战</vt:lpstr>
      <vt:lpstr>智能医疗技术在疼痛管理中的应用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2024-09-20T18:04:49.695</cp:lastPrinted>
  <dcterms:created xsi:type="dcterms:W3CDTF">2024-09-20T10:04:49Z</dcterms:created>
  <dcterms:modified xsi:type="dcterms:W3CDTF">2024-09-20T10:04:53Z</dcterms:modified>
</cp:coreProperties>
</file>