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8F5531A-D79D-41CB-B49B-116D3D052DE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C9CDC1-996F-4FDE-998A-BBE8017DE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11F96-86F0-46F6-B711-3BC5E0F3A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94EDF6-4B6E-42E6-BE75-4749C6834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FB5E80-3263-42BC-9B7E-EFD5C479E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2DAB8-3612-4DDF-93DB-98EB1F50C7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E5D748-B0F1-473B-AD7D-DF06FB96ED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FBF56D-2872-4CDD-BDBB-25D6E90547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AE1276-3B78-4860-BB1F-BD1254490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7E4A3A-AC17-4E63-90A0-DD98D1FA4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BDFCB-DA43-477F-B562-9D3FEB75E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82D5B-48EF-4112-B934-0A9FD86D3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4C2AB59-D644-43EB-97C2-687B965C14F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08F6C7-575D-4FAE-A6E8-C98B93B54D7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22124420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FF0000"/>
                </a:solidFill>
                <a:latin typeface="Arial"/>
                <a:ea typeface="微软雅黑"/>
              </a:rPr>
              <a:t>医院放射性泄漏应急预案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医院放射性泄漏应急预案</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泄漏预防措施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应急处置措施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泄漏事件后续措施</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泄漏事件示范案例分析</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医院放射性泄漏应急预案</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泄漏情况概述</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医院放射性物质泄漏可能源自放射性药物、放射性核素治疗设备等，严重程度取决于种类、数量和泄漏速度。可能导致辐射污染、辐射伤害等后果。</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泄漏情况概述</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治疗中可能产生泄漏</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放射性药物</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设备故障可能导致泄漏</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放射性核素治疗设备</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可能对环境造成影响</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辐射污染</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对人体健康造成威胁</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辐射伤害</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应急响应流程</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立即启动应急响应机制</a:t>
            </a:r>
            <a:endParaRPr lang="en-US" sz="1400" b="0" strike="noStrike" spc="-1">
              <a:solidFill>
                <a:srgbClr val="000000"/>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接到泄漏报警</a:t>
            </a:r>
            <a:endParaRPr lang="en-US" sz="1800" b="0" strike="noStrike" spc="-1">
              <a:solidFill>
                <a:srgbClr val="000000"/>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评估辐射风险</a:t>
            </a:r>
            <a:endParaRPr lang="en-US" sz="1400" b="0" strike="noStrike" spc="-1">
              <a:solidFill>
                <a:srgbClr val="000000"/>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确认泄漏种类和范围</a:t>
            </a:r>
            <a:endParaRPr lang="en-US" sz="1800" b="0" strike="noStrike" spc="-1">
              <a:solidFill>
                <a:srgbClr val="000000"/>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采取控制措施</a:t>
            </a:r>
            <a:endParaRPr lang="en-US" sz="1400" b="0" strike="noStrike" spc="-1">
              <a:solidFill>
                <a:srgbClr val="000000"/>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排查泄漏源头</a:t>
            </a:r>
            <a:endParaRPr lang="en-US" sz="1800" b="0" strike="noStrike" spc="-1">
              <a:solidFill>
                <a:srgbClr val="000000"/>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提供适当救治</a:t>
            </a:r>
            <a:endParaRPr lang="en-US" sz="1400" b="0" strike="noStrike" spc="-1">
              <a:solidFill>
                <a:srgbClr val="000000"/>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撤离受影响区域人员</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应急预案要点</a:t>
            </a:r>
            <a:endParaRPr lang="en-US" sz="3600" b="0" strike="noStrike" spc="-1">
              <a:solidFill>
                <a:schemeClr val="dk1"/>
              </a:solidFill>
              <a:latin typeface="Arial"/>
            </a:endParaRPr>
          </a:p>
        </p:txBody>
      </p:sp>
      <p:sp>
        <p:nvSpPr>
          <p:cNvPr id="10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包含预防、应对和处置流程</a:t>
            </a:r>
            <a:endParaRPr lang="en-US" sz="1400" b="0" strike="noStrike" spc="-1">
              <a:solidFill>
                <a:srgbClr val="000000"/>
              </a:solidFill>
              <a:latin typeface="Arial"/>
            </a:endParaRPr>
          </a:p>
        </p:txBody>
      </p:sp>
      <p:sp>
        <p:nvSpPr>
          <p:cNvPr id="10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明确预案内容</a:t>
            </a:r>
            <a:endParaRPr lang="en-US" sz="2000" b="0" strike="noStrike" spc="-1">
              <a:solidFill>
                <a:srgbClr val="000000"/>
              </a:solidFill>
              <a:latin typeface="Arial"/>
            </a:endParaRPr>
          </a:p>
        </p:txBody>
      </p:sp>
      <p:sp>
        <p:nvSpPr>
          <p:cNvPr id="1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提高员工应急能力</a:t>
            </a:r>
            <a:endParaRPr lang="en-US" sz="1400" b="0" strike="noStrike" spc="-1">
              <a:solidFill>
                <a:srgbClr val="000000"/>
              </a:solidFill>
              <a:latin typeface="Arial"/>
            </a:endParaRPr>
          </a:p>
        </p:txBody>
      </p:sp>
      <p:sp>
        <p:nvSpPr>
          <p:cNvPr id="1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定期组织演练</a:t>
            </a:r>
            <a:endParaRPr lang="en-US" sz="2000" b="0" strike="noStrike" spc="-1">
              <a:solidFill>
                <a:srgbClr val="000000"/>
              </a:solidFill>
              <a:latin typeface="Arial"/>
            </a:endParaRPr>
          </a:p>
        </p:txBody>
      </p:sp>
      <p:sp>
        <p:nvSpPr>
          <p:cNvPr id="1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明确职责和响应流程</a:t>
            </a:r>
            <a:endParaRPr lang="en-US" sz="1400" b="0" strike="noStrike" spc="-1">
              <a:solidFill>
                <a:srgbClr val="000000"/>
              </a:solidFill>
              <a:latin typeface="Arial"/>
            </a:endParaRPr>
          </a:p>
        </p:txBody>
      </p:sp>
      <p:sp>
        <p:nvSpPr>
          <p:cNvPr id="1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建立指挥中心</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医院放射性泄漏应急预案</a:t>
            </a:r>
            <a:endParaRPr lang="en-US" sz="3600" b="0" strike="noStrike" spc="-1">
              <a:solidFill>
                <a:schemeClr val="dk1"/>
              </a:solidFill>
              <a:latin typeface="Arial"/>
            </a:endParaRPr>
          </a:p>
        </p:txBody>
      </p:sp>
      <p:sp>
        <p:nvSpPr>
          <p:cNvPr id="11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医院放射性泄漏应急预案是医院应对突发放射性泄漏事件的指导文件，旨在减少损失，保护人员生命安全。通过建立应急响应流程、制定明确预案要点等措施，确保医院在面对放射性泄漏时有组织、有针对性地进行处置。</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泄漏预防措施</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放射性物质储存管理</a:t>
            </a:r>
            <a:endParaRPr lang="en-US" sz="3600" b="0" strike="noStrike" spc="-1">
              <a:solidFill>
                <a:schemeClr val="dk1"/>
              </a:solidFill>
              <a:latin typeface="Arial"/>
            </a:endParaRPr>
          </a:p>
        </p:txBody>
      </p:sp>
      <p:sp>
        <p:nvSpPr>
          <p:cNvPr id="11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避免意外碰撞或泄漏</a:t>
            </a:r>
            <a:endParaRPr lang="en-US" sz="1400" b="0" strike="noStrike" spc="-1">
              <a:solidFill>
                <a:srgbClr val="000000"/>
              </a:solidFill>
              <a:latin typeface="Arial"/>
            </a:endParaRPr>
          </a:p>
        </p:txBody>
      </p:sp>
      <p:sp>
        <p:nvSpPr>
          <p:cNvPr id="11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安全区域储存</a:t>
            </a:r>
            <a:endParaRPr lang="en-US" sz="2000" b="0" strike="noStrike" spc="-1">
              <a:solidFill>
                <a:srgbClr val="000000"/>
              </a:solidFill>
              <a:latin typeface="Arial"/>
            </a:endParaRPr>
          </a:p>
        </p:txBody>
      </p:sp>
      <p:sp>
        <p:nvSpPr>
          <p:cNvPr id="12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做好事故调查和记录工作</a:t>
            </a:r>
            <a:endParaRPr lang="en-US" sz="1400" b="0" strike="noStrike" spc="-1">
              <a:solidFill>
                <a:srgbClr val="000000"/>
              </a:solidFill>
              <a:latin typeface="Arial"/>
            </a:endParaRPr>
          </a:p>
        </p:txBody>
      </p:sp>
      <p:sp>
        <p:nvSpPr>
          <p:cNvPr id="12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严格管理记录</a:t>
            </a:r>
            <a:endParaRPr lang="en-US" sz="2000" b="0" strike="noStrike" spc="-1">
              <a:solidFill>
                <a:srgbClr val="000000"/>
              </a:solidFill>
              <a:latin typeface="Arial"/>
            </a:endParaRPr>
          </a:p>
        </p:txBody>
      </p:sp>
      <p:sp>
        <p:nvSpPr>
          <p:cNvPr id="12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确保设施完好无损</a:t>
            </a:r>
            <a:endParaRPr lang="en-US" sz="1400" b="0" strike="noStrike" spc="-1">
              <a:solidFill>
                <a:srgbClr val="000000"/>
              </a:solidFill>
              <a:latin typeface="Arial"/>
            </a:endParaRPr>
          </a:p>
        </p:txBody>
      </p:sp>
      <p:sp>
        <p:nvSpPr>
          <p:cNvPr id="12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定期检查设施</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安全操作规程</a:t>
            </a:r>
            <a:endParaRPr lang="en-US" sz="2200" b="0" strike="noStrike" spc="-1">
              <a:solidFill>
                <a:srgbClr val="000000"/>
              </a:solidFill>
              <a:latin typeface="Arial"/>
            </a:endParaRPr>
          </a:p>
        </p:txBody>
      </p:sp>
      <p:sp>
        <p:nvSpPr>
          <p:cNvPr id="12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制定放射性物质使用的安全操作规程，明确操作步骤和安全注意事项。对医院员工进行放射性物质安全操作培训，提高员工安全意识。应用现代化技术监测放射性物质使用过程，及时发现异常情况并采取措施。</a:t>
            </a:r>
            <a:endParaRPr lang="en-US" sz="14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检查演练结果</a:t>
            </a:r>
            <a:endParaRPr lang="en-US" sz="1800" b="0" strike="noStrike" spc="-1">
              <a:solidFill>
                <a:srgbClr val="000000"/>
              </a:solidFill>
              <a:latin typeface="Arial"/>
            </a:endParaRPr>
          </a:p>
        </p:txBody>
      </p:sp>
      <p:sp>
        <p:nvSpPr>
          <p:cNvPr id="13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总结经验教训</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完善应急预案</a:t>
            </a:r>
            <a:endParaRPr lang="en-US" sz="12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提升员工能力</a:t>
            </a:r>
            <a:endParaRPr lang="en-US" sz="1800" b="0" strike="noStrike" spc="-1">
              <a:solidFill>
                <a:srgbClr val="000000"/>
              </a:solidFill>
              <a:latin typeface="Arial"/>
            </a:endParaRPr>
          </a:p>
        </p:txBody>
      </p:sp>
      <p:sp>
        <p:nvSpPr>
          <p:cNvPr id="13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应对实际泄漏事件的应急响应能力</a:t>
            </a:r>
            <a:endParaRPr lang="en-US" sz="12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事故应急演练</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定期组织演练</a:t>
            </a:r>
            <a:endParaRPr lang="en-US" sz="1800" b="0" strike="noStrike" spc="-1">
              <a:solidFill>
                <a:srgbClr val="000000"/>
              </a:solidFill>
              <a:latin typeface="Arial"/>
            </a:endParaRPr>
          </a:p>
        </p:txBody>
      </p:sp>
      <p:sp>
        <p:nvSpPr>
          <p:cNvPr id="14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模拟真实泄漏情况进行应对</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辐射监测设备</a:t>
            </a:r>
            <a:endParaRPr lang="en-US" sz="3600" b="0" strike="noStrike" spc="-1">
              <a:solidFill>
                <a:schemeClr val="dk1"/>
              </a:solidFill>
              <a:latin typeface="Arial"/>
            </a:endParaRPr>
          </a:p>
        </p:txBody>
      </p:sp>
      <p:sp>
        <p:nvSpPr>
          <p:cNvPr id="145"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医院需配备专业辐射监测设备，实时监测内外放射性物质浓度。建立辐射监测系统，提前预警和防范可能的泄漏事件。确保监测设备使用正确，并定期维护和校准，保证监测准确性。</a:t>
            </a:r>
            <a:endParaRPr lang="en-US" sz="16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确保安全存储和操作</a:t>
            </a:r>
            <a:endParaRPr lang="en-US" sz="1400" b="0" strike="noStrike" spc="-1">
              <a:solidFill>
                <a:srgbClr val="000000"/>
              </a:solidFill>
              <a:latin typeface="Arial"/>
            </a:endParaRPr>
          </a:p>
        </p:txBody>
      </p:sp>
      <p:sp>
        <p:nvSpPr>
          <p:cNvPr id="14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重视放射性物质管理</a:t>
            </a:r>
            <a:endParaRPr lang="en-US" sz="2000" b="0" strike="noStrike" spc="-1">
              <a:solidFill>
                <a:srgbClr val="000000"/>
              </a:solidFill>
              <a:latin typeface="Arial"/>
            </a:endParaRPr>
          </a:p>
        </p:txBody>
      </p:sp>
      <p:sp>
        <p:nvSpPr>
          <p:cNvPr id="14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使用专业设备确保准确性</a:t>
            </a:r>
            <a:endParaRPr lang="en-US" sz="1400" b="0" strike="noStrike" spc="-1">
              <a:solidFill>
                <a:srgbClr val="000000"/>
              </a:solidFill>
              <a:latin typeface="Arial"/>
            </a:endParaRPr>
          </a:p>
        </p:txBody>
      </p:sp>
      <p:sp>
        <p:nvSpPr>
          <p:cNvPr id="15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科学监测</a:t>
            </a:r>
            <a:endParaRPr lang="en-US" sz="2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不断提升应急响应能力</a:t>
            </a:r>
            <a:endParaRPr lang="en-US" sz="1400" b="0" strike="noStrike" spc="-1">
              <a:solidFill>
                <a:srgbClr val="000000"/>
              </a:solidFill>
              <a:latin typeface="Arial"/>
            </a:endParaRPr>
          </a:p>
        </p:txBody>
      </p:sp>
      <p:sp>
        <p:nvSpPr>
          <p:cNvPr id="15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持续演练</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应急处置措施</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泄漏源头控制</a:t>
            </a:r>
            <a:endParaRPr lang="en-US" sz="2200" b="0" strike="noStrike" spc="-1">
              <a:solidFill>
                <a:srgbClr val="000000"/>
              </a:solidFill>
              <a:latin typeface="Arial"/>
            </a:endParaRPr>
          </a:p>
        </p:txBody>
      </p:sp>
      <p:sp>
        <p:nvSpPr>
          <p:cNvPr id="16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应急处置措施中，泄漏源头控制是至关重要的一环。需要对泄漏源头进行封堵或隔离，阻止辐射物质继续泄漏。此外，可以使用吸附剂或其他泄漏控制剂，减少辐射物质扩散范围，同时要避免直接接触泄漏物质，确保医院员工和患者的安全。</a:t>
            </a:r>
            <a:endParaRPr lang="en-US" sz="14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人员疏散安排</a:t>
            </a:r>
            <a:endParaRPr lang="en-US" sz="3600" b="0" strike="noStrike" spc="-1">
              <a:solidFill>
                <a:schemeClr val="dk1"/>
              </a:solidFill>
              <a:latin typeface="Arial"/>
            </a:endParaRPr>
          </a:p>
        </p:txBody>
      </p:sp>
      <p:sp>
        <p:nvSpPr>
          <p:cNvPr id="16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根据风险评估结果组织人员疏散</a:t>
            </a:r>
            <a:endParaRPr lang="en-US" sz="1400" b="0" strike="noStrike" spc="-1">
              <a:solidFill>
                <a:srgbClr val="000000"/>
              </a:solidFill>
              <a:latin typeface="Arial"/>
            </a:endParaRPr>
          </a:p>
        </p:txBody>
      </p:sp>
      <p:sp>
        <p:nvSpPr>
          <p:cNvPr id="16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辐射风险评估</a:t>
            </a:r>
            <a:endParaRPr lang="en-US" sz="1800" b="0" strike="noStrike" spc="-1">
              <a:solidFill>
                <a:srgbClr val="000000"/>
              </a:solidFill>
              <a:latin typeface="Arial"/>
            </a:endParaRPr>
          </a:p>
        </p:txBody>
      </p:sp>
      <p:sp>
        <p:nvSpPr>
          <p:cNvPr id="16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提供清晰的逃生指导和通道</a:t>
            </a:r>
            <a:endParaRPr lang="en-US" sz="1400" b="0" strike="noStrike" spc="-1">
              <a:solidFill>
                <a:srgbClr val="000000"/>
              </a:solidFill>
              <a:latin typeface="Arial"/>
            </a:endParaRPr>
          </a:p>
        </p:txBody>
      </p:sp>
      <p:sp>
        <p:nvSpPr>
          <p:cNvPr id="16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逃生通道</a:t>
            </a:r>
            <a:endParaRPr lang="en-US" sz="1800" b="0" strike="noStrike" spc="-1">
              <a:solidFill>
                <a:srgbClr val="000000"/>
              </a:solidFill>
              <a:latin typeface="Arial"/>
            </a:endParaRPr>
          </a:p>
        </p:txBody>
      </p:sp>
      <p:sp>
        <p:nvSpPr>
          <p:cNvPr id="16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安排救护车和医疗队伍</a:t>
            </a:r>
            <a:endParaRPr lang="en-US" sz="1400" b="0" strike="noStrike" spc="-1">
              <a:solidFill>
                <a:srgbClr val="000000"/>
              </a:solidFill>
              <a:latin typeface="Arial"/>
            </a:endParaRPr>
          </a:p>
        </p:txBody>
      </p:sp>
      <p:sp>
        <p:nvSpPr>
          <p:cNvPr id="16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伤员救护</a:t>
            </a:r>
            <a:endParaRPr lang="en-US" sz="1800" b="0" strike="noStrike" spc="-1">
              <a:solidFill>
                <a:srgbClr val="000000"/>
              </a:solidFill>
              <a:latin typeface="Arial"/>
            </a:endParaRPr>
          </a:p>
        </p:txBody>
      </p:sp>
      <p:sp>
        <p:nvSpPr>
          <p:cNvPr id="17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7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环境清理与恢复</a:t>
            </a:r>
            <a:endParaRPr lang="en-US" sz="3600" b="0" strike="noStrike" spc="-1">
              <a:solidFill>
                <a:schemeClr val="dk1"/>
              </a:solidFill>
              <a:latin typeface="Arial"/>
            </a:endParaRPr>
          </a:p>
        </p:txBody>
      </p:sp>
      <p:sp>
        <p:nvSpPr>
          <p:cNvPr id="17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对泄漏区域进行环境清理</a:t>
            </a:r>
            <a:endParaRPr lang="en-US" sz="1400" b="0" strike="noStrike" spc="-1">
              <a:solidFill>
                <a:srgbClr val="000000"/>
              </a:solidFill>
              <a:latin typeface="Arial"/>
            </a:endParaRPr>
          </a:p>
        </p:txBody>
      </p:sp>
      <p:sp>
        <p:nvSpPr>
          <p:cNvPr id="17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清理区域</a:t>
            </a:r>
            <a:endParaRPr lang="en-US" sz="1800" b="0" strike="noStrike" spc="-1">
              <a:solidFill>
                <a:srgbClr val="000000"/>
              </a:solidFill>
              <a:latin typeface="Arial"/>
            </a:endParaRPr>
          </a:p>
        </p:txBody>
      </p:sp>
      <p:sp>
        <p:nvSpPr>
          <p:cNvPr id="17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使用专业设备和防护装备</a:t>
            </a:r>
            <a:endParaRPr lang="en-US" sz="1400" b="0" strike="noStrike" spc="-1">
              <a:solidFill>
                <a:srgbClr val="000000"/>
              </a:solidFill>
              <a:latin typeface="Arial"/>
            </a:endParaRPr>
          </a:p>
        </p:txBody>
      </p:sp>
      <p:sp>
        <p:nvSpPr>
          <p:cNvPr id="17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防护装备</a:t>
            </a:r>
            <a:endParaRPr lang="en-US" sz="1800" b="0" strike="noStrike" spc="-1">
              <a:solidFill>
                <a:srgbClr val="000000"/>
              </a:solidFill>
              <a:latin typeface="Arial"/>
            </a:endParaRPr>
          </a:p>
        </p:txBody>
      </p:sp>
      <p:sp>
        <p:nvSpPr>
          <p:cNvPr id="17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恢复受污染区域设施</a:t>
            </a:r>
            <a:endParaRPr lang="en-US" sz="1400" b="0" strike="noStrike" spc="-1">
              <a:solidFill>
                <a:srgbClr val="000000"/>
              </a:solidFill>
              <a:latin typeface="Arial"/>
            </a:endParaRPr>
          </a:p>
        </p:txBody>
      </p:sp>
      <p:sp>
        <p:nvSpPr>
          <p:cNvPr id="17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重建设施</a:t>
            </a:r>
            <a:endParaRPr lang="en-US" sz="1800" b="0" strike="noStrike" spc="-1">
              <a:solidFill>
                <a:srgbClr val="000000"/>
              </a:solidFill>
              <a:latin typeface="Arial"/>
            </a:endParaRPr>
          </a:p>
        </p:txBody>
      </p:sp>
      <p:sp>
        <p:nvSpPr>
          <p:cNvPr id="17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https://d.book118.com/285221244202011122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医院放射性泄漏应急预案</vt:lpstr>
      <vt:lpstr>目录</vt:lpstr>
      <vt:lpstr>第1章 医院放射性泄漏应急预案</vt:lpstr>
      <vt:lpstr> </vt:lpstr>
      <vt:lpstr>泄漏情况概述</vt:lpstr>
      <vt:lpstr>应急响应流程</vt:lpstr>
      <vt:lpstr>应急预案要点</vt:lpstr>
      <vt:lpstr>医院放射性泄漏应急预案</vt:lpstr>
      <vt:lpstr>第2章 泄漏预防措施</vt:lpstr>
      <vt:lpstr>放射性物质储存管理</vt:lpstr>
      <vt:lpstr> </vt:lpstr>
      <vt:lpstr>事故应急演练</vt:lpstr>
      <vt:lpstr>辐射监测设备</vt:lpstr>
      <vt:lpstr>总结</vt:lpstr>
      <vt:lpstr>第3章 应急处置措施</vt:lpstr>
      <vt:lpstr> </vt:lpstr>
      <vt:lpstr>人员疏散安排</vt:lpstr>
      <vt:lpstr>环境清理与恢复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2024-09-26T00:23:50.860</cp:lastPrinted>
  <dcterms:created xsi:type="dcterms:W3CDTF">2024-09-25T16:23:50Z</dcterms:created>
  <dcterms:modified xsi:type="dcterms:W3CDTF">2024-09-25T16:23:52Z</dcterms:modified>
</cp:coreProperties>
</file>