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81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14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.xml" /><Relationship Id="rId11" Type="http://schemas.openxmlformats.org/officeDocument/2006/relationships/image" Target="../media/image4.png" /><Relationship Id="rId12" Type="http://schemas.openxmlformats.org/officeDocument/2006/relationships/tags" Target="../tags/tag8.xml" /><Relationship Id="rId13" Type="http://schemas.openxmlformats.org/officeDocument/2006/relationships/tags" Target="../tags/tag9.xml" /><Relationship Id="rId14" Type="http://schemas.openxmlformats.org/officeDocument/2006/relationships/tags" Target="../tags/tag10.xml" /><Relationship Id="rId15" Type="http://schemas.openxmlformats.org/officeDocument/2006/relationships/tags" Target="../tags/tag11.xml" /><Relationship Id="rId16" Type="http://schemas.openxmlformats.org/officeDocument/2006/relationships/tags" Target="../tags/tag12.xml" /><Relationship Id="rId17" Type="http://schemas.openxmlformats.org/officeDocument/2006/relationships/tags" Target="../tags/tag13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image" Target="../media/image3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image" Target="../media/image5.png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image" Target="../media/image1.png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image" Target="../media/image6.png" /><Relationship Id="rId7" Type="http://schemas.openxmlformats.org/officeDocument/2006/relationships/tags" Target="../tags/tag83.xml" /><Relationship Id="rId8" Type="http://schemas.openxmlformats.org/officeDocument/2006/relationships/image" Target="../media/image3.png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C97965-0618-4B71-B07B-F76F42BE7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DF1C63-AA0B-418F-AEA8-2C6A4EB7C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9199F1-E935-4E79-AE66-8CEED3FFB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73466C-F4BA-41BB-ABBD-09B75C105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5805D6-75F4-431D-B27A-C83A2522E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BA99FB-C0DB-49D7-A1DA-7436A4ED3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00E00E-6DF3-42D7-85D6-202E212F6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25E49C-824A-475F-A235-B36435E31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97696B-61FD-4CCF-854B-ECD77253F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C430D2-CFA7-4062-83B7-F41A073C4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93716A-1188-4995-83B2-353CB154F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7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68" name="任意多边形: 形状 37"/>
          <p:cNvSpPr/>
          <p:nvPr>
            <p:custDataLst>
              <p:tags r:id="rId3"/>
            </p:custDataLst>
          </p:nvPr>
        </p:nvSpPr>
        <p:spPr>
          <a:xfrm flipH="1" flipV="1">
            <a:off x="0" y="-4767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50000"/>
                </a:schemeClr>
              </a:gs>
              <a:gs pos="47000">
                <a:schemeClr val="accent1">
                  <a:lumMod val="20000"/>
                  <a:lumOff val="80000"/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0" name="椭圆 15"/>
          <p:cNvSpPr/>
          <p:nvPr>
            <p:custDataLst>
              <p:tags r:id="rId4"/>
            </p:custDataLst>
          </p:nvPr>
        </p:nvSpPr>
        <p:spPr>
          <a:xfrm>
            <a:off x="9721215" y="1270"/>
            <a:ext cx="2416810" cy="2159635"/>
          </a:xfrm>
          <a:prstGeom prst="ellipse">
            <a:avLst/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100000">
                <a:schemeClr val="accent2">
                  <a:lumMod val="75000"/>
                </a:schemeClr>
              </a:gs>
            </a:gsLst>
            <a:lin ang="7200000" scaled="0"/>
          </a:gradFill>
          <a:ln>
            <a:noFill/>
          </a:ln>
          <a:effectLst>
            <a:softEdge rad="850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2" name="椭圆 10"/>
          <p:cNvSpPr/>
          <p:nvPr>
            <p:custDataLst>
              <p:tags r:id="rId5"/>
            </p:custDataLst>
          </p:nvPr>
        </p:nvSpPr>
        <p:spPr>
          <a:xfrm rot="20622535">
            <a:off x="2338705" y="2000885"/>
            <a:ext cx="7515225" cy="2039620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7" name="图形 1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rot="2700000">
            <a:off x="7799705" y="1013460"/>
            <a:ext cx="1157605" cy="1157605"/>
          </a:xfrm>
          <a:prstGeom prst="rect">
            <a:avLst/>
          </a:prstGeom>
        </p:spPr>
      </p:pic>
      <p:sp>
        <p:nvSpPr>
          <p:cNvPr id="1048674" name="标题" descr="7b0a20202020227461726765744d6f64756c65223a202270726f636573734f6e6c696e65466f6e7473220a7d0a"/>
          <p:cNvSpPr txBox="1">
            <a:spLocks noGrp="1"/>
          </p:cNvSpPr>
          <p:nvPr>
            <p:ph type="title" idx="5" hasCustomPrompt="1"/>
            <p:custDataLst>
              <p:tags r:id="rId8"/>
            </p:custDataLst>
          </p:nvPr>
        </p:nvSpPr>
        <p:spPr>
          <a:xfrm>
            <a:off x="1551940" y="1732280"/>
            <a:ext cx="9091295" cy="2182495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159" name="图形 16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10212943" y="5334181"/>
            <a:ext cx="1427948" cy="1427948"/>
          </a:xfrm>
          <a:prstGeom prst="rect">
            <a:avLst/>
          </a:prstGeom>
        </p:spPr>
      </p:pic>
      <p:pic>
        <p:nvPicPr>
          <p:cNvPr id="2097161" name="图形 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663241" y="594019"/>
            <a:ext cx="228600" cy="228600"/>
          </a:xfrm>
          <a:prstGeom prst="rect">
            <a:avLst/>
          </a:prstGeom>
        </p:spPr>
      </p:pic>
      <p:sp>
        <p:nvSpPr>
          <p:cNvPr id="1048676" name="副标题" descr="7b0a20202020227461726765744d6f64756c65223a202270726f636573734f6e6c696e65466f6e7473220a7d0a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18160" y="5792470"/>
            <a:ext cx="2536825" cy="6997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副标题" descr="7b0a20202020227461726765744d6f64756c65223a202270726f636573734f6e6c696e65466f6e7473220a7d0a"/>
          <p:cNvSpPr txBox="1">
            <a:spLocks noGrp="1"/>
          </p:cNvSpPr>
          <p:nvPr>
            <p:ph type="body" idx="1" hasCustomPrompt="1"/>
            <p:custDataLst>
              <p:tags r:id="rId14"/>
            </p:custDataLst>
          </p:nvPr>
        </p:nvSpPr>
        <p:spPr>
          <a:xfrm>
            <a:off x="1551940" y="3914775"/>
            <a:ext cx="8883015" cy="7747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500" normalizeH="0" baseline="0" noProof="1">
                <a:ln>
                  <a:noFill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6" name="正文" descr="7b0a20202020227461726765744d6f64756c65223a202270726f636573734f6e6c696e65466f6e7473220a7d0a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8" name="标题" descr="7b0a20202020227461726765744d6f64756c65223a202270726f636573734f6e6c696e65466f6e7473220a7d0a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0" name="任意多边形: 形状 37"/>
          <p:cNvSpPr/>
          <p:nvPr>
            <p:custDataLst>
              <p:tags r:id="rId5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7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98" name="椭圆 22"/>
          <p:cNvSpPr/>
          <p:nvPr>
            <p:custDataLst>
              <p:tags r:id="rId3"/>
            </p:custDataLst>
          </p:nvPr>
        </p:nvSpPr>
        <p:spPr>
          <a:xfrm>
            <a:off x="10795" y="3653790"/>
            <a:ext cx="3129915" cy="3204210"/>
          </a:xfrm>
          <a:prstGeom prst="ellipse">
            <a:avLst/>
          </a:prstGeom>
          <a:solidFill>
            <a:schemeClr val="accent1">
              <a:alpha val="20000"/>
            </a:schemeClr>
          </a:solidFill>
          <a:ln>
            <a:noFill/>
          </a:ln>
          <a:effectLst>
            <a:softEdge rad="762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>
                  <a:alpha val="0"/>
                </a:schemeClr>
              </a:solidFill>
            </a:endParaRPr>
          </a:p>
        </p:txBody>
      </p:sp>
      <p:sp>
        <p:nvSpPr>
          <p:cNvPr id="1048700" name="内容占位符 6"/>
          <p:cNvSpPr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820490" y="1561381"/>
            <a:ext cx="10248193" cy="4246963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820489" y="734130"/>
            <a:ext cx="10248193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/>
            <a:r>
              <a:rPr err="1"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0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0" name="椭圆 9"/>
          <p:cNvSpPr/>
          <p:nvPr>
            <p:custDataLst>
              <p:tags r:id="rId3"/>
            </p:custDataLst>
          </p:nvPr>
        </p:nvSpPr>
        <p:spPr>
          <a:xfrm>
            <a:off x="635" y="2720975"/>
            <a:ext cx="4062095" cy="4137025"/>
          </a:xfrm>
          <a:prstGeom prst="ellipse">
            <a:avLst/>
          </a:prstGeom>
          <a:solidFill>
            <a:schemeClr val="accent1">
              <a:lumMod val="60000"/>
              <a:lumOff val="40000"/>
              <a:alpha val="50000"/>
            </a:schemeClr>
          </a:solidFill>
          <a:ln>
            <a:noFill/>
          </a:ln>
          <a:effectLst>
            <a:softEdge rad="1155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>
                  <a:alpha val="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12" name="椭圆 8"/>
          <p:cNvSpPr/>
          <p:nvPr>
            <p:custDataLst>
              <p:tags r:id="rId4"/>
            </p:custDataLst>
          </p:nvPr>
        </p:nvSpPr>
        <p:spPr>
          <a:xfrm>
            <a:off x="9669780" y="635"/>
            <a:ext cx="2522855" cy="2348865"/>
          </a:xfrm>
          <a:prstGeom prst="ellipse">
            <a:avLst/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100000">
                <a:schemeClr val="accent1"/>
              </a:gs>
            </a:gsLst>
            <a:lin ang="7200000" scaled="0"/>
          </a:gradFill>
          <a:ln>
            <a:noFill/>
          </a:ln>
          <a:effectLst>
            <a:softEdge rad="850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节编号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2014220" y="2289811"/>
            <a:ext cx="2496820" cy="2117724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0" i="0" u="none" strike="noStrike" kern="1200" cap="none" spc="0" normalizeH="0" baseline="0" noProof="1">
                <a:ln>
                  <a:solidFill>
                    <a:schemeClr val="accent1"/>
                  </a:solidFill>
                </a:ln>
                <a:noFill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2" hasCustomPrompt="1"/>
            <p:custDataLst>
              <p:tags r:id="rId6"/>
            </p:custDataLst>
          </p:nvPr>
        </p:nvSpPr>
        <p:spPr>
          <a:xfrm>
            <a:off x="4511040" y="2289810"/>
            <a:ext cx="3531235" cy="21170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形 10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8205136" y="3207049"/>
            <a:ext cx="2155313" cy="352463"/>
          </a:xfrm>
          <a:prstGeom prst="rect">
            <a:avLst/>
          </a:prstGeom>
        </p:spPr>
      </p:pic>
      <p:sp>
        <p:nvSpPr>
          <p:cNvPr id="104871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1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24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5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38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0" name="正文"/>
          <p:cNvSpPr txBox="1">
            <a:spLocks noGrp="1"/>
          </p:cNvSpPr>
          <p:nvPr>
            <p:ph idx="5"/>
            <p:custDataLst>
              <p:tags r:id="rId4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4"/>
            <p:custDataLst>
              <p:tags r:id="rId5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正文"/>
          <p:cNvSpPr txBox="1">
            <a:spLocks noGrp="1"/>
          </p:cNvSpPr>
          <p:nvPr>
            <p:ph idx="3"/>
            <p:custDataLst>
              <p:tags r:id="rId6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56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5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任意多边形: 形状 37"/>
          <p:cNvSpPr/>
          <p:nvPr>
            <p:custDataLst>
              <p:tags r:id="rId1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7" name="图片 9" descr="雪地上  中度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4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6" name="正文" descr="7b0a20202020227461726765744d6f64756c65223a202270726f636573734f6e6c696e65466f6e7473220a7d0a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84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6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3" name="图片 13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96" name="椭圆 11"/>
          <p:cNvSpPr/>
          <p:nvPr>
            <p:custDataLst>
              <p:tags r:id="rId3"/>
            </p:custDataLst>
          </p:nvPr>
        </p:nvSpPr>
        <p:spPr>
          <a:xfrm>
            <a:off x="9721215" y="1270"/>
            <a:ext cx="2470785" cy="2159635"/>
          </a:xfrm>
          <a:prstGeom prst="ellipse">
            <a:avLst/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100000">
                <a:schemeClr val="accent2">
                  <a:lumMod val="75000"/>
                </a:schemeClr>
              </a:gs>
            </a:gsLst>
            <a:lin ang="7200000" scaled="0"/>
          </a:gradFill>
          <a:ln>
            <a:noFill/>
          </a:ln>
          <a:effectLst>
            <a:softEdge rad="850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任意多边形: 形状 37"/>
          <p:cNvSpPr/>
          <p:nvPr>
            <p:custDataLst>
              <p:tags r:id="rId4"/>
            </p:custDataLst>
          </p:nvPr>
        </p:nvSpPr>
        <p:spPr>
          <a:xfrm flipH="1" flipV="1">
            <a:off x="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50000"/>
                </a:schemeClr>
              </a:gs>
              <a:gs pos="47000">
                <a:schemeClr val="accent1">
                  <a:lumMod val="20000"/>
                  <a:lumOff val="80000"/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9"/>
          <p:cNvSpPr/>
          <p:nvPr>
            <p:custDataLst>
              <p:tags r:id="rId5"/>
            </p:custDataLst>
          </p:nvPr>
        </p:nvSpPr>
        <p:spPr>
          <a:xfrm rot="20622535">
            <a:off x="2338705" y="2000885"/>
            <a:ext cx="7515225" cy="2039620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85" name="图形 1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rot="2700000">
            <a:off x="7799705" y="1013460"/>
            <a:ext cx="1157605" cy="1157605"/>
          </a:xfrm>
          <a:prstGeom prst="rect">
            <a:avLst/>
          </a:prstGeom>
        </p:spPr>
      </p:pic>
      <p:pic>
        <p:nvPicPr>
          <p:cNvPr id="2097187" name="图形 16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>
            <a:off x="10212943" y="5334181"/>
            <a:ext cx="1427948" cy="1427948"/>
          </a:xfrm>
          <a:prstGeom prst="rect">
            <a:avLst/>
          </a:prstGeom>
        </p:spPr>
      </p:pic>
      <p:sp>
        <p:nvSpPr>
          <p:cNvPr id="1048802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1525270" y="1951355"/>
            <a:ext cx="9239250" cy="214630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4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518160" y="5717540"/>
            <a:ext cx="2536825" cy="81280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6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8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0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tags" Target="../tags/tag95.xml" /><Relationship Id="rId19" Type="http://schemas.openxmlformats.org/officeDocument/2006/relationships/tags" Target="../tags/tag9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7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 descr="雪地上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54" name="任意多边形: 形状 37"/>
          <p:cNvSpPr/>
          <p:nvPr>
            <p:custDataLst>
              <p:tags r:id="rId14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3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29310" y="1673225"/>
            <a:ext cx="10534650" cy="45034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lvl="2"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lvl="3"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457200"/>
            <a:ext cx="10515600" cy="10795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809" r:id="rId2"/>
    <p:sldLayoutId id="2147487810" r:id="rId3"/>
    <p:sldLayoutId id="2147487811" r:id="rId4"/>
    <p:sldLayoutId id="2147487812" r:id="rId5"/>
    <p:sldLayoutId id="2147487813" r:id="rId6"/>
    <p:sldLayoutId id="2147487814" r:id="rId7"/>
    <p:sldLayoutId id="2147487815" r:id="rId8"/>
    <p:sldLayoutId id="2147487816" r:id="rId9"/>
    <p:sldLayoutId id="2147487817" r:id="rId10"/>
    <p:sldLayoutId id="2147487818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14" Type="http://schemas.openxmlformats.org/officeDocument/2006/relationships/tags" Target="../tags/tag148.xml" /><Relationship Id="rId15" Type="http://schemas.openxmlformats.org/officeDocument/2006/relationships/tags" Target="../tags/tag149.xml" /><Relationship Id="rId16" Type="http://schemas.openxmlformats.org/officeDocument/2006/relationships/tags" Target="../tags/tag150.xml" /><Relationship Id="rId17" Type="http://schemas.openxmlformats.org/officeDocument/2006/relationships/tags" Target="../tags/tag151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523400032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2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通过健康饮食改善肤质的重要性及方法</a:t>
            </a:r>
            <a:endParaRPr lang="zh-CN" altLang="en-US"/>
          </a:p>
        </p:txBody>
      </p:sp>
      <p:sp>
        <p:nvSpPr>
          <p:cNvPr id="1048650" name="文本占位符 3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0" name="标题 3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2" name="矩形: 圆角 6"/>
          <p:cNvSpPr/>
          <p:nvPr>
            <p:custDataLst>
              <p:tags r:id="rId4"/>
            </p:custDataLst>
          </p:nvPr>
        </p:nvSpPr>
        <p:spPr>
          <a:xfrm>
            <a:off x="222631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序号"/>
          <p:cNvSpPr txBox="1"/>
          <p:nvPr>
            <p:custDataLst>
              <p:tags r:id="rId5"/>
            </p:custDataLst>
          </p:nvPr>
        </p:nvSpPr>
        <p:spPr>
          <a:xfrm>
            <a:off x="44196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36" name="标题"/>
          <p:cNvSpPr txBox="1"/>
          <p:nvPr>
            <p:custDataLst>
              <p:tags r:id="rId6"/>
            </p:custDataLst>
          </p:nvPr>
        </p:nvSpPr>
        <p:spPr>
          <a:xfrm>
            <a:off x="44196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目录标题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38" name="矩形: 圆角 6"/>
          <p:cNvSpPr/>
          <p:nvPr>
            <p:custDataLst>
              <p:tags r:id="rId7"/>
            </p:custDataLst>
          </p:nvPr>
        </p:nvSpPr>
        <p:spPr>
          <a:xfrm>
            <a:off x="29845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序号"/>
          <p:cNvSpPr txBox="1"/>
          <p:nvPr>
            <p:custDataLst>
              <p:tags r:id="rId8"/>
            </p:custDataLst>
          </p:nvPr>
        </p:nvSpPr>
        <p:spPr>
          <a:xfrm>
            <a:off x="242951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2" name="标题"/>
          <p:cNvSpPr txBox="1"/>
          <p:nvPr>
            <p:custDataLst>
              <p:tags r:id="rId9"/>
            </p:custDataLst>
          </p:nvPr>
        </p:nvSpPr>
        <p:spPr>
          <a:xfrm>
            <a:off x="236982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健康饮食对肤质的影响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4" name="序号"/>
          <p:cNvSpPr txBox="1"/>
          <p:nvPr>
            <p:custDataLst>
              <p:tags r:id="rId10"/>
            </p:custDataLst>
          </p:nvPr>
        </p:nvSpPr>
        <p:spPr>
          <a:xfrm>
            <a:off x="436753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11"/>
            </p:custDataLst>
          </p:nvPr>
        </p:nvSpPr>
        <p:spPr>
          <a:xfrm>
            <a:off x="429768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改善肤质的饮食建议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6"/>
          <p:cNvSpPr/>
          <p:nvPr>
            <p:custDataLst>
              <p:tags r:id="rId12"/>
            </p:custDataLst>
          </p:nvPr>
        </p:nvSpPr>
        <p:spPr>
          <a:xfrm>
            <a:off x="415417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13"/>
            </p:custDataLst>
          </p:nvPr>
        </p:nvSpPr>
        <p:spPr>
          <a:xfrm>
            <a:off x="629539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4"/>
            </p:custDataLst>
          </p:nvPr>
        </p:nvSpPr>
        <p:spPr>
          <a:xfrm>
            <a:off x="622554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针对不同肤质的饮食建议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6"/>
          <p:cNvSpPr/>
          <p:nvPr>
            <p:custDataLst>
              <p:tags r:id="rId15"/>
            </p:custDataLst>
          </p:nvPr>
        </p:nvSpPr>
        <p:spPr>
          <a:xfrm>
            <a:off x="608203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6"/>
            </p:custDataLst>
          </p:nvPr>
        </p:nvSpPr>
        <p:spPr>
          <a:xfrm>
            <a:off x="8195945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7"/>
            </p:custDataLst>
          </p:nvPr>
        </p:nvSpPr>
        <p:spPr>
          <a:xfrm>
            <a:off x="8156575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健康饮食习惯的培养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6"/>
          <p:cNvSpPr/>
          <p:nvPr>
            <p:custDataLst>
              <p:tags r:id="rId18"/>
            </p:custDataLst>
          </p:nvPr>
        </p:nvSpPr>
        <p:spPr>
          <a:xfrm>
            <a:off x="800989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9"/>
            </p:custDataLst>
          </p:nvPr>
        </p:nvSpPr>
        <p:spPr>
          <a:xfrm>
            <a:off x="1012317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20"/>
            </p:custDataLst>
          </p:nvPr>
        </p:nvSpPr>
        <p:spPr>
          <a:xfrm>
            <a:off x="1008380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饮食与护肤产品的结合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6"/>
          <p:cNvSpPr/>
          <p:nvPr>
            <p:custDataLst>
              <p:tags r:id="rId21"/>
            </p:custDataLst>
          </p:nvPr>
        </p:nvSpPr>
        <p:spPr>
          <a:xfrm>
            <a:off x="9937115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6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PART-01</a:t>
            </a:r>
            <a:endParaRPr lang="zh-CN" altLang="en-US"/>
          </a:p>
        </p:txBody>
      </p:sp>
      <p:sp>
        <p:nvSpPr>
          <p:cNvPr id="1048908" name="标题 3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PART-02</a:t>
            </a:r>
            <a:endParaRPr lang="zh-CN" altLang="en-US"/>
          </a:p>
        </p:txBody>
      </p:sp>
      <p:sp>
        <p:nvSpPr>
          <p:cNvPr id="1048954" name="标题 3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健康饮食对肤质的影响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3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营养均衡与皮肤健康的关系</a:t>
            </a:r>
            <a:endParaRPr lang="zh-CN" altLang="en-US"/>
          </a:p>
        </p:txBody>
      </p:sp>
      <p:sp>
        <p:nvSpPr>
          <p:cNvPr id="104903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3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3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维生素C：促进胶原蛋白合成，增强皮肤弹性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营养均衡：保证皮肤健康所需的各种营养素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维生素E：抗氧化，保护皮肤免受自由基伤害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锌：参与皮肤修复和再生，维持皮肤健康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食物中的抗氧化物质对皮肤的益处</a:t>
            </a:r>
            <a:endParaRPr lang="zh-CN" altLang="en-US"/>
          </a:p>
        </p:txBody>
      </p:sp>
      <p:sp>
        <p:nvSpPr>
          <p:cNvPr id="104909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抗氧化物质可以改善皮肤血液循环，使皮肤更加红润有光泽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抗氧化物质可以清除自由基，保护皮肤免受紫外线伤害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抗氧化物质可以促进胶原蛋白生成，使皮肤保持弹性和紧致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抗氧化物质可以抑制炎症反应，减少皮肤过敏和痘痘的发生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6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不良饮食习惯对肤质的影响</a:t>
            </a:r>
            <a:endParaRPr lang="zh-CN" altLang="en-US"/>
          </a:p>
        </p:txBody>
      </p:sp>
      <p:sp>
        <p:nvSpPr>
          <p:cNvPr id="104916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过量摄入糖分：导致皮肤糖化，加速衰老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6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缺乏维生素和矿物质：影响皮肤健康，导致皮肤干燥、粗糙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7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过量摄入油脂：导致皮肤出油过多，容易长痘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8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过量摄入盐分：导致皮肤水肿，影响皮肤光泽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24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PART-03</a:t>
            </a:r>
            <a:endParaRPr lang="zh-CN" altLang="en-US"/>
          </a:p>
        </p:txBody>
      </p:sp>
      <p:sp>
        <p:nvSpPr>
          <p:cNvPr id="1049226" name="标题 3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改善肤质的饮食建议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多摄入水果和蔬菜</a:t>
            </a:r>
            <a:endParaRPr lang="zh-CN" altLang="en-US"/>
          </a:p>
        </p:txBody>
      </p:sp>
      <p:sp>
        <p:nvSpPr>
          <p:cNvPr id="104930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0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1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1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1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水果和蔬菜中的抗氧化剂可以抵抗自由基，防止皮肤老化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水果和蔬菜富含维生素和矿物质，有助于改善肤质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水果和蔬菜中的膳食纤维可以帮助消化，排除体内毒素，改善肤质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水果和蔬菜中的水分可以帮助保持皮肤湿润，防止干燥和皱纹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6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适量摄入优质蛋白质</a:t>
            </a:r>
            <a:endParaRPr lang="zh-CN" altLang="en-US"/>
          </a:p>
        </p:txBody>
      </p:sp>
      <p:sp>
        <p:nvSpPr>
          <p:cNvPr id="104936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优质蛋白质的来源：瘦肉、鱼、蛋、豆制品等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6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蛋白质的作用：修复和更新皮肤细胞，保持皮肤弹性和光泽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7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7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建议摄入量：根据个人体重和活动量来调整，一般建议每天摄入0.8-1.0克蛋白质/体重（公斤）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8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注意事项：避免过量摄入，以免增加肾脏负担，影响健康。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2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增加抗氧化物质的摄入</a:t>
            </a:r>
            <a:endParaRPr lang="zh-CN" altLang="en-US"/>
          </a:p>
        </p:txBody>
      </p:sp>
      <p:sp>
        <p:nvSpPr>
          <p:cNvPr id="104942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28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抗氧化物质：维生素C、维生素E、β-胡萝卜素等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3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食物来源：新鲜蔬菜、水果、坚果、全谷类等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3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40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作用：抵抗自由基，保护皮肤细胞免受损伤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42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6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建议：每天摄入足够的抗氧化物质，保持皮肤健康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8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保持水分平衡</a:t>
            </a:r>
            <a:endParaRPr lang="zh-CN" altLang="en-US"/>
          </a:p>
        </p:txBody>
      </p:sp>
      <p:sp>
        <p:nvSpPr>
          <p:cNvPr id="104949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92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多喝水：每天至少喝8杯水，保持身体水分平衡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9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8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0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吃含水量高的食物：如蔬菜、水果、汤等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0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04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避免脱水：避免长时间暴露在高温、干燥的环境中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06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0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2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适量运动：运动可以帮助身体排出毒素，保持水分平衡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52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PART-04</a:t>
            </a:r>
            <a:endParaRPr lang="zh-CN" altLang="en-US"/>
          </a:p>
        </p:txBody>
      </p:sp>
      <p:sp>
        <p:nvSpPr>
          <p:cNvPr id="1049554" name="标题 3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针对不同肤质的饮食建议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https://d.book118.com/285234000323011111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1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SLIDE_CONTENT_AREA" val="{&quot;left&quot;:&quot;64.60551&quot;,&quot;top&quot;:&quot;122.9434&quot;,&quot;width&quot;:&quot;806.9443&quot;,&quot;height&quot;:&quot;334.4065&quot;}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1"/>
  <p:tag name="KSO_WM_UNIT_INDEX" val="1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-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添加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h_f"/>
  <p:tag name="KSO_WM_UNIT_VALUE" val="6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添加标题"/>
  <p:tag name="KSO_WM_UNIT_TYPE" val="h_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1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17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115.4&quot;,&quot;top&quot;:&quot;72.4&quot;,&quot;width&quot;:&quot;732.2&quot;,&quot;height&quot;:&quot;358&quot;}"/>
  <p:tag name="KSO_WM_SLIDE_ID" val="custom20230259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2_1"/>
  <p:tag name="KSO_WM_UNIT_INDEX" val="1_2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1_2"/>
  <p:tag name="KSO_WM_UNIT_INDEX" val="1_1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3_2"/>
  <p:tag name="KSO_WM_UNIT_INDEX" val="1_3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4_2"/>
  <p:tag name="KSO_WM_UNIT_INDEX" val="1_4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5_2"/>
  <p:tag name="KSO_WM_UNIT_INDEX" val="1_5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6_2"/>
  <p:tag name="KSO_WM_UNIT_INDEX" val="1_6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59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e*1"/>
  <p:tag name="KSO_WM_UNIT_INDEX" val="1"/>
  <p:tag name="KSO_WM_UNIT_LAYERLEVEL" val="1"/>
  <p:tag name="KSO_WM_UNIT_NOCLEAR" val="0"/>
  <p:tag name="KSO_WM_UNIT_PRESET_TEXT" val="PART-01"/>
  <p:tag name="KSO_WM_UNIT_TYPE" val="e"/>
  <p:tag name="KSO_WM_UNIT_VALUE" val="6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4.xml><?xml version="1.0" encoding="utf-8"?>
<p:tagLst xmlns:p="http://schemas.openxmlformats.org/presentationml/2006/main">
  <p:tag name="KSO_WM_BEAUTIFY_FLAG" val="#wm#"/>
  <p:tag name="KSO_WM_SLIDE_CONTENT_AREA" val="{&quot;left&quot;:&quot;137.35&quot;,&quot;top&quot;:&quot;152.65&quot;,&quot;width&quot;:&quot;731.15&quot;,&quot;height&quot;:&quot;223.6&quot;}"/>
  <p:tag name="KSO_WM_SLIDE_ID" val="custom2023025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e*1"/>
  <p:tag name="KSO_WM_UNIT_INDEX" val="1"/>
  <p:tag name="KSO_WM_UNIT_LAYERLEVEL" val="1"/>
  <p:tag name="KSO_WM_UNIT_NOCLEAR" val="0"/>
  <p:tag name="KSO_WM_UNIT_PRESET_TEXT" val="PART-02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37.35&quot;,&quot;top&quot;:&quot;152.65&quot;,&quot;width&quot;:&quot;731.15&quot;,&quot;height&quot;:&quot;223.6&quot;}"/>
  <p:tag name="KSO_WM_SLIDE_ID" val="custom2023025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e*1"/>
  <p:tag name="KSO_WM_UNIT_INDEX" val="1"/>
  <p:tag name="KSO_WM_UNIT_LAYERLEVEL" val="1"/>
  <p:tag name="KSO_WM_UNIT_NOCLEAR" val="0"/>
  <p:tag name="KSO_WM_UNIT_PRESET_TEXT" val="PART-03"/>
  <p:tag name="KSO_WM_UNIT_TYPE" val="e"/>
  <p:tag name="KSO_WM_UNIT_VALUE" val="6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6.xml><?xml version="1.0" encoding="utf-8"?>
<p:tagLst xmlns:p="http://schemas.openxmlformats.org/presentationml/2006/main">
  <p:tag name="KSO_WM_BEAUTIFY_FLAG" val="#wm#"/>
  <p:tag name="KSO_WM_SLIDE_CONTENT_AREA" val="{&quot;left&quot;:&quot;137.35&quot;,&quot;top&quot;:&quot;152.65&quot;,&quot;width&quot;:&quot;731.15&quot;,&quot;height&quot;:&quot;223.6&quot;}"/>
  <p:tag name="KSO_WM_SLIDE_ID" val="custom2023025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e*1"/>
  <p:tag name="KSO_WM_UNIT_INDEX" val="1"/>
  <p:tag name="KSO_WM_UNIT_LAYERLEVEL" val="1"/>
  <p:tag name="KSO_WM_UNIT_NOCLEAR" val="0"/>
  <p:tag name="KSO_WM_UNIT_PRESET_TEXT" val="PART-04"/>
  <p:tag name="KSO_WM_UNIT_TYPE" val="e"/>
  <p:tag name="KSO_WM_UNIT_VALUE" val="6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3.xml><?xml version="1.0" encoding="utf-8"?>
<p:tagLst xmlns:p="http://schemas.openxmlformats.org/presentationml/2006/main">
  <p:tag name="KSO_WM_BEAUTIFY_FLAG" val="#wm#"/>
  <p:tag name="KSO_WM_SLIDE_CONTENT_AREA" val="{&quot;left&quot;:&quot;137.35&quot;,&quot;top&quot;:&quot;152.65&quot;,&quot;width&quot;:&quot;731.15&quot;,&quot;height&quot;:&quot;223.6&quot;}"/>
  <p:tag name="KSO_WM_SLIDE_ID" val="custom2023025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21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7">
      <a:dk1>
        <a:sysClr val="windowText" lastClr="000000"/>
      </a:dk1>
      <a:lt1>
        <a:sysClr val="window" lastClr="FFFFFF"/>
      </a:lt1>
      <a:dk2>
        <a:srgbClr val="283B19"/>
      </a:dk2>
      <a:lt2>
        <a:srgbClr val="E3EDE4"/>
      </a:lt2>
      <a:accent1>
        <a:srgbClr val="548235"/>
      </a:accent1>
      <a:accent2>
        <a:srgbClr val="507952"/>
      </a:accent2>
      <a:accent3>
        <a:srgbClr val="4C706E"/>
      </a:accent3>
      <a:accent4>
        <a:srgbClr val="48688B"/>
      </a:accent4>
      <a:accent5>
        <a:srgbClr val="445FA7"/>
      </a:accent5>
      <a:accent6>
        <a:srgbClr val="4056C4"/>
      </a:accent6>
      <a:hlink>
        <a:srgbClr val="0563C1"/>
      </a:hlink>
      <a:folHlink>
        <a:srgbClr val="954F72"/>
      </a:folHlink>
    </a:clrScheme>
    <a:fontScheme name="自定义 21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通过健康饮食改善肤质的重要性及方法</vt:lpstr>
      <vt:lpstr>目录</vt:lpstr>
      <vt:lpstr>添加章节标题</vt:lpstr>
      <vt:lpstr>健康饮食对肤质的影响</vt:lpstr>
      <vt:lpstr>营养均衡与皮肤健康的关系</vt:lpstr>
      <vt:lpstr>食物中的抗氧化物质对皮肤的益处</vt:lpstr>
      <vt:lpstr>不良饮食习惯对肤质的影响</vt:lpstr>
      <vt:lpstr>改善肤质的饮食建议</vt:lpstr>
      <vt:lpstr>多摄入水果和蔬菜</vt:lpstr>
      <vt:lpstr>适量摄入优质蛋白质</vt:lpstr>
      <vt:lpstr>增加抗氧化物质的摄入</vt:lpstr>
      <vt:lpstr>保持水分平衡</vt:lpstr>
      <vt:lpstr>针对不同肤质的饮食建议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2024-09-17T22:19:29.179</cp:lastPrinted>
  <dcterms:created xsi:type="dcterms:W3CDTF">2024-09-17T14:19:29Z</dcterms:created>
  <dcterms:modified xsi:type="dcterms:W3CDTF">2024-09-17T14:19:31Z</dcterms:modified>
</cp:coreProperties>
</file>