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2" r:id="rId45"/>
    <p:sldId id="384" r:id="rId46"/>
  </p:sldIdLst>
  <p:sldSz cx="9144000" cy="6858000"/>
  <p:notesSz cx="6858000" cy="9144000"/>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slide" Target="slides/slide43.xml" /><Relationship Id="rId47" Type="http://schemas.openxmlformats.org/officeDocument/2006/relationships/tags" Target="tags/tag1.xml" /><Relationship Id="rId48" Type="http://schemas.openxmlformats.org/officeDocument/2006/relationships/presProps" Target="presProps.xml" /><Relationship Id="rId49" Type="http://schemas.openxmlformats.org/officeDocument/2006/relationships/viewProps" Target="viewProps.xml" /><Relationship Id="rId5" Type="http://schemas.openxmlformats.org/officeDocument/2006/relationships/slide" Target="slides/slide2.xml" /><Relationship Id="rId50" Type="http://schemas.openxmlformats.org/officeDocument/2006/relationships/theme" Target="theme/theme1.xml" /><Relationship Id="rId51"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title=""/>
        <p:cNvGrpSpPr/>
        <p:nvPr/>
      </p:nvGrpSpPr>
      <p:grpSpPr>
        <a:xfrm>
          <a:off x="0" y="0"/>
          <a:ext cx="0" cy="0"/>
        </a:xfrm>
      </p:grpSpPr>
      <p:sp>
        <p:nvSpPr>
          <p:cNvPr id="2" name="Header 1" title=""/>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p:txBody>
      </p:sp>
      <p:sp>
        <p:nvSpPr>
          <p:cNvPr id="3" name="DateTime 2" title=""/>
          <p:cNvSpPr txBox="1">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D194A5-016D-429D-A391-B9D07CC11929}" type="datetimeFigureOut">
              <a:t>2024/8/28</a:t>
            </a:fld>
          </a:p>
        </p:txBody>
      </p:sp>
      <p:sp>
        <p:nvSpPr>
          <p:cNvPr id="4" name="SlideImage 3" title=""/>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Notes 4" title=""/>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sz="1200"/>
            </a:defPPr>
          </a:lstStyle>
          <a:p>
            <a:r>
              <a:rPr smtClean="0"/>
              <a:t>First Level</a:t>
            </a:r>
          </a:p>
          <a:p>
            <a:pPr lvl="1"/>
            <a:r>
              <a:rPr smtClean="0"/>
              <a:t>Second Level</a:t>
            </a:r>
          </a:p>
          <a:p>
            <a:pPr lvl="2"/>
            <a:r>
              <a:rPr smtClean="0"/>
              <a:t>Third level</a:t>
            </a:r>
          </a:p>
          <a:p>
            <a:pPr lvl="3"/>
            <a:r>
              <a:rPr smtClean="0"/>
              <a:t>Fourth level</a:t>
            </a:r>
          </a:p>
          <a:p>
            <a:pPr lvl="4"/>
            <a:r>
              <a:rPr smtClean="0"/>
              <a:t>Fifth level</a:t>
            </a:r>
          </a:p>
        </p:txBody>
      </p:sp>
      <p:sp>
        <p:nvSpPr>
          <p:cNvPr id="6" name="Footer 5" title=""/>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p:txBody>
      </p:sp>
      <p:sp>
        <p:nvSpPr>
          <p:cNvPr id="7" name="SlideNumber 6" title=""/>
          <p:cNvSpPr txBox="1">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554B6F-7286-4985-A3D1-416FA13CCFAF}" type="slidenum">
              <a:rPr smtClean="0"/>
              <a:t>‹#›</a:t>
            </a:fld>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37.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39.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40.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41.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4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渐进多焦点眼镜作为中年人，青少年配镜首选正逐步成为一个趋势，但配一副适当渐进多焦点眼镜并不是件轻易事情。在我国，老视渐进片验配工作正处于起步阶段，验配水平参差不齐，很多地方验配流程混乱，甚至出现将渐进多焦镜作为一个商品进行买卖现象，从而出现验配结果与配戴这实际效果相差很大，严重影响中老年，青少年戴镜后视觉质量而使其不得不放弃戴镜。</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渐进多焦点眼镜与传统老视阅读附加镜和双光镜验配完全不一样，它需要愈加科学规范验配技能和严格工作程序做保障，其中任何一个步骤稍有不慎，不但会给患者身体健康带来危害，而且还使消费者在经济上蒙受巨大损失。为了科学规范地验配渐进多焦点眼镜，制订严格工作程序和操作步骤是非常必要，这么才能使工作有条不紊地进行。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渐进多焦点眼镜作为一个高科技产品只有遵照严格医学验光，医学配镜工作流程情况下才能发挥其独特优点，验配视光医生在验配前需和配戴者进行充分沟通，首先了解配戴者年纪、性别、视觉需求、工作性质、工作环境、原配屈光度熟等情况；</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4.1渐进多焦点眼镜标准验配方法</a:t>
            </a:r>
          </a:p>
          <a:p>
            <a:r>
              <a:t>      4.1.1用户沟通</a:t>
            </a:r>
          </a:p>
          <a:p>
            <a:r>
              <a:t>             了解视力需求，问询用户眼镜史、职业、对新配眼镜要求。选择好对象。成功渐进多焦点镜片配戴者应有良好心理素质和生理特点。详细地讲，良好心理素质包含：</a:t>
            </a:r>
          </a:p>
          <a:p>
            <a:r>
              <a:t>             （1）希望防止单光阅读镜戴上摘下麻烦；</a:t>
            </a:r>
          </a:p>
          <a:p>
            <a:r>
              <a:t>             （2）不喜欢双光或三光镜难看外形；</a:t>
            </a:r>
          </a:p>
          <a:p>
            <a:r>
              <a:t>             （3）喜欢尝试新事物——尤其是含有冒险精神中距离含糊中老年人。</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良好生理特点包含：</a:t>
            </a:r>
          </a:p>
          <a:p>
            <a:r>
              <a:t>            （1）进入老视状态很快；</a:t>
            </a:r>
          </a:p>
          <a:p>
            <a:r>
              <a:t>            （2）个子较高、脖子较长、脊柱灵活性很好；</a:t>
            </a:r>
          </a:p>
          <a:p>
            <a:r>
              <a:t>            （3）无晕车、内耳疾病等情况；</a:t>
            </a:r>
          </a:p>
          <a:p>
            <a:r>
              <a:t>            （4）有很好阅读习惯（如背挺得较直等）。</a:t>
            </a:r>
          </a:p>
          <a:p>
            <a:r>
              <a:t>            除上述外，配戴渐进多焦点镜片消费者还应有优越经济条件。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配戴者要想取得最正确视力，其视线需经过适当视远区域，且从上往下看时恰好经过狭窄渐变区中间部分并终止在视近区中央。</a:t>
            </a:r>
          </a:p>
          <a:p>
            <a:r>
              <a:t>    　　渐变镜位置取决于前表面配镜十字位置，该标识代表“配镜中心”。配镜中心置于瞳孔之前时，主参考点(即棱镜参考点)应位于瞳孔中心下方2～4毫米处(不一样设计镜片可能略有不一样)。</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因为主参考点是渐变走廓起点，所以其位置应以瞳孔作参考点。镜片正确位置取决于单眼瞳距正确测量。视近区中心往往内偏2～2.5毫米。镜片上视近区中央部分通惯用一小圆来表示。</a:t>
            </a:r>
          </a:p>
          <a:p>
            <a:r>
              <a:t>           各眼瞳孔中心均须与镜片配镜中心(配镜十字)相符，才能使镜片不一样区域视觉清楚而舒适，故配制过程中首要是测量单眼瞳距(即鼻梁中央到瞳孔中心距离)，而不是总瞳距。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（5）检验检验者经过观察窗观察到患眼瞳孔上反射亮点，然后分别移动左右PD可调键使PD指针各自与两眼角膜反射亮点对齐。 </a:t>
            </a:r>
          </a:p>
          <a:p>
            <a:r>
              <a:t>            （6）读取数值显示窗所显示数值。其R值表示从鼻梁中心至右眼瞳孔中心之间距离，代表右眼瞳距；L值表示从鼻梁中心至左眼瞳孔中心之间距离，代表左眼瞳距。中间所表示数值代表两眼瞳孔之间距离，即两眼瞳距。单位为mm。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2、瞳距尺</a:t>
            </a:r>
          </a:p>
          <a:p>
            <a:r>
              <a:t>使用有鼻梁槽瞳距尺，步骤以下：</a:t>
            </a:r>
          </a:p>
          <a:p>
            <a:r>
              <a:t>（1）检验者与被检者在相同高度相对而坐(约距40cm)；</a:t>
            </a:r>
          </a:p>
          <a:p>
            <a:r>
              <a:t>（2）将瞳距尺置于被检者鼻梁上；</a:t>
            </a:r>
          </a:p>
          <a:p>
            <a:r>
              <a:t>（3）笔式电筒置于检验者左眼下方，直射被检者右眼；</a:t>
            </a:r>
          </a:p>
          <a:p>
            <a:r>
              <a:t>（4）令被检者看检验者左眼；</a:t>
            </a:r>
          </a:p>
          <a:p>
            <a:r>
              <a:t>（5）检验者闭上右眼(防止平行视差)观察被检者右眼角膜反光情况；</a:t>
            </a:r>
          </a:p>
          <a:p>
            <a:r>
              <a:t>（6）读出单眼瞳距；</a:t>
            </a:r>
          </a:p>
          <a:p>
            <a:r>
              <a:t>（7）同法测量左眼</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3、样片标识法(假如没有样片，可贴一条垂直方向透明胶带代替)：</a:t>
            </a:r>
          </a:p>
          <a:p>
            <a:r>
              <a:t>             （1）程序与上法相同，但要戴上所选并经调整镜架，用标识笔在样片上标出角膜反光点位置；</a:t>
            </a:r>
          </a:p>
          <a:p>
            <a:r>
              <a:t>            （2）将镜架置于测量卡上；</a:t>
            </a:r>
          </a:p>
          <a:p>
            <a:r>
              <a:t>            （3）镜架下缘与其中一条水平线对齐；</a:t>
            </a:r>
          </a:p>
          <a:p>
            <a:r>
              <a:t>            （4）鼻梁对称地置于中央斜线两侧；</a:t>
            </a:r>
          </a:p>
          <a:p>
            <a:r>
              <a:t>            （5）从中央水平刻度线上读出瞳距。</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4.1.4.1选择初步附加镜片方法</a:t>
            </a:r>
          </a:p>
          <a:p>
            <a:r>
              <a:t>①以年纪和原有屈光不正状态为依据；</a:t>
            </a:r>
          </a:p>
          <a:p>
            <a:r>
              <a:t>②使用融合性交叉柱镜（FCC）；</a:t>
            </a:r>
          </a:p>
          <a:p>
            <a:r>
              <a:t>③以“二分之一调整幅度贮备”为标准；</a:t>
            </a:r>
          </a:p>
          <a:p>
            <a:r>
              <a:t>④以视力为依据。</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2、使用融合性交叉柱镜（FCC）方法</a:t>
            </a:r>
          </a:p>
          <a:p>
            <a:r>
              <a:t>             经过测量患者调整滞后情况来确定其所需初步阅读附加。详细为：先将FCC视标（见图13）设置在40厘米，让光线变得昏暗使景深降低而检测灵敏度增加，再在被测者双眼前放置交叉柱镜（红点在垂直位，白点在水平位）；问询病人水平线清和垂直线清清楚情况，如水平线清，加正镜直至和垂直线一样清，此时添加正镜量即被测者调整滞后量，也是初步阅读附加度数。这种方法比较适合刚开始老视人。</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采取交叉格子老视验光法时远用光已矫正。注视33厘米交叉格子图。 被检眼前置±０.５０ＤＣ交叉圆柱镜。 负轴置90，正轴180，观察交叉格子图。 若横线清楚，有老视，添加正球镜片，直至横竖线。相同清楚。 所加正镜片度数，并保持１／３贮备调整，就是老视加光度。</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计算步骤： </a:t>
            </a:r>
          </a:p>
          <a:p>
            <a:r>
              <a:t>Ａ调整步骤＝１／测试距离（米）－添加正镜度。 </a:t>
            </a:r>
          </a:p>
          <a:p>
            <a:r>
              <a:t>Ｂ贮备调整＝调整幅度×１／３。 </a:t>
            </a:r>
          </a:p>
          <a:p>
            <a:r>
              <a:t>Ｃ可动用调整：调整幅度－贮备调整度。</a:t>
            </a:r>
          </a:p>
          <a:p>
            <a:r>
              <a:t>Ｄ老视加入度＝＋３。００－可动用调整。</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4.1.4.2调整（精细）阅读附加度数</a:t>
            </a:r>
          </a:p>
          <a:p>
            <a:r>
              <a:t>             阅读附加精细调整可用正／负相对调整测试法。方法步骤以下：①在设置初步阅读附加后，让被测者观看其所需要看清最小视标。假如看不清，加正镜直至看清。②双眼注视视标，先加正镜至视标含糊，再加负镜至视标含糊。比如：一被测者初步阅读附加为＋2.00D，加正镜至＋1.25D（NRA）感觉视标含糊，然后退回＋2.00D，加负镜至－1.50D（PRA）时出现视标含糊，则其较准确阅读附加为NRA和PRA中值，即0.125。这一方法也能够验证原初步阅读附加是否正确。比如准确阅读附加靠近于零，这说明原初步阅读附加比较正确。</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4.1.4.3确定最终阅读附加处方：</a:t>
            </a:r>
          </a:p>
          <a:p>
            <a:r>
              <a:t>　　    上面我们均假设被测者阅读距离为40厘米。但我们还应考虑被测者实际用眼距离及被测者所需要或惯用阅读物视标大小。确定用眼距离和视标大小方法以下：</a:t>
            </a:r>
          </a:p>
          <a:p>
            <a:r>
              <a:t>　　    依据被测者最惯用视标大小选择视力表和阅读物让其随意阅读，医师观察其阅读距离，并依据该阅读距离调整附加数，增加或降低0.25D直至被测者感觉清楚而舒适。假如上述检测在综合验光仪上进行，须用试镜架调整处方。</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4.1.5渐进眼镜试戴，调整并确定</a:t>
            </a:r>
          </a:p>
          <a:p>
            <a:r>
              <a:t>            在被检者双眼前加上远用屈光度数镜片，让用户试戴以确定是否能接收这一远用度数。</a:t>
            </a:r>
          </a:p>
          <a:p>
            <a:r>
              <a:t>            确定老视屈光和阅读附加处方后，对于希望尝试配戴渐变多焦点镜片或想尝试而又有疑虑者，能够给其作试戴镜配戴演示。为方便试戴和比较，试戴镜普通应由渐变多焦点、单光以及对应双光等一系列镜片组成，见图14。</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分析：</a:t>
            </a:r>
          </a:p>
          <a:p>
            <a:r>
              <a:t>　　    ①从主诉和年纪能够推测为老视；</a:t>
            </a:r>
          </a:p>
          <a:p>
            <a:r>
              <a:t>　　    ②视力检验符合老视情况；</a:t>
            </a:r>
          </a:p>
          <a:p>
            <a:r>
              <a:t>　　    ③调整幅度为4.00D，有效调整力为2.00D，已经无法提供有效阅读调整，故开始出现阅读含糊现象。</a:t>
            </a:r>
          </a:p>
          <a:p>
            <a:r>
              <a:t>　　    ④若习惯阅读距离为25～33cm，则可能需要＋0.50D～1.00D阅读附加。因为检影发觉有＋0.25D和＋0.50D远视，阅读附加可能要多增加＋0.25D和＋0.50D。</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VISIONPRINT SYSTEM（测量您头/眼转动习惯独特技术）</a:t>
            </a:r>
          </a:p>
          <a:p>
            <a:r>
              <a:t>            利用VISIONPRINT SYSTEM——万里路®视爵TM专用仪器，能够准确地测量出您自己头/眼转动习惯。使用VISIONPRINT SYSTEMTM，验光师只需短短几分钟，就能够告诉您独特头/眼转动习惯。</a:t>
            </a:r>
          </a:p>
          <a:p>
            <a:r>
              <a:t>            不一样头/眼转动习惯影响渐进镜片设计。对纯转动眼睛人士，会使用到镜片大部分区域来看从中心到周围事物。尽可能宽大视野，对提供优异舒适动态视觉尤其主要。所以对他们而言，在设计中应以能提供宽敞而清楚可视区域为重点。</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图15 VISIONPRINT SYSTEM</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4.1.7老视矫正方式介绍、沟通及提议。查看验光单，问询用户职业及对眼镜要求，据此推荐适当渐进镜片。</a:t>
            </a:r>
          </a:p>
          <a:p>
            <a:r>
              <a:t>            4.1.8渐进镜片种类、材料等介绍、选择</a:t>
            </a:r>
          </a:p>
          <a:p>
            <a:r>
              <a:t>            4.1.9镜框推荐选择</a:t>
            </a:r>
          </a:p>
          <a:p>
            <a:r>
              <a:t>            依据用户选择不一样渐进镜片挑选对应镜架，并确保瞳孔中心到镜架下边缘最低处有足够垂直距离。</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图16 瞳孔中心到镜架下边缘垂直距离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详细要注意以下几点：</a:t>
            </a:r>
          </a:p>
          <a:p>
            <a:r>
              <a:t>             1、镜架稳定性要好，普通不宜选取轻易变形无框镜架。</a:t>
            </a:r>
          </a:p>
          <a:p>
            <a:r>
              <a:t>             2、镜架须有足够垂直高度，不然割边时易把视近部分割去；瞳孔中心到镜架底部最少应有22毫米，瞳孔中心到镜框上缘最少有12毫米，故镜架高度不应少于35毫米。</a:t>
            </a:r>
          </a:p>
          <a:p>
            <a:r>
              <a:t>              3、镜圈鼻内侧区域须足以容纳渐变区；雷朋架之类鼻内侧底部区域斜度较大镜架视近区视野范围小于普通镜架，故不宜用于渐变镜。</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225201-735E-41F3-8A85-B87A7B1955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C84DDD-A1CB-44E9-8C54-214268064B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073ECB-9775-49AE-8D81-FF6B69B6F4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5A870E-61B1-420F-9DA7-1DBA759F72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E852C2-FAF1-4FF9-84E5-DAAF2354BA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F156DD-1C93-487C-A885-A863A93915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A700C6-BEB4-41E7-A746-463E553208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E9ED01-0CFA-46B7-B1F6-6EB0D6ADA4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47E16B-E2E2-4405-A27F-4D4E7B1908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CA56CE-118F-4E1D-A1A8-423A18E75A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68A5EC-ED37-49FF-B1DD-F98A4FDA22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12"/>
          <p:cNvSpPr>
            <a:spLocks noGrp="1" noChangeArrowheads="1"/>
          </p:cNvSpPr>
          <p:nvPr>
            <p:ph type="dt" sz="half" idx="10"/>
          </p:nvPr>
        </p:nvSpPr>
        <p:spPr bwMode="auto">
          <a:xfrm>
            <a:off x="6858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l" eaLnBrk="1" hangingPunct="1">
              <a:spcBef>
                <a:spcPct val="50000"/>
              </a:spcBef>
            </a:pPr>
            <a:endParaRPr kumimoji="0" lang="en-US" altLang="zh-CN" sz="1400" b="0">
              <a:solidFill>
                <a:schemeClr val="tx1"/>
              </a:solidFill>
            </a:endParaRPr>
          </a:p>
        </p:txBody>
      </p:sp>
      <p:sp>
        <p:nvSpPr>
          <p:cNvPr id="5" name="Rectangle 13"/>
          <p:cNvSpPr>
            <a:spLocks noGrp="1" noChangeArrowheads="1"/>
          </p:cNvSpPr>
          <p:nvPr>
            <p:ph type="ftr" sz="quarter" idx="11"/>
          </p:nvPr>
        </p:nvSpPr>
        <p:spPr bwMode="auto">
          <a:xfrm>
            <a:off x="3124200" y="6248400"/>
            <a:ext cx="28956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eaLnBrk="1" hangingPunct="1">
              <a:spcBef>
                <a:spcPct val="50000"/>
              </a:spcBef>
            </a:pPr>
            <a:endParaRPr kumimoji="0" lang="en-US" altLang="zh-CN" sz="1400" b="0">
              <a:solidFill>
                <a:schemeClr val="tx1"/>
              </a:solidFill>
            </a:endParaRPr>
          </a:p>
        </p:txBody>
      </p:sp>
      <p:sp>
        <p:nvSpPr>
          <p:cNvPr id="6" name="Rectangle 14"/>
          <p:cNvSpPr>
            <a:spLocks noGrp="1" noChangeArrowheads="1"/>
          </p:cNvSpPr>
          <p:nvPr>
            <p:ph type="sldNum" sz="quarter" idx="12"/>
          </p:nvPr>
        </p:nvSpPr>
        <p:spPr bwMode="auto">
          <a:xfrm>
            <a:off x="65532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r" eaLnBrk="1" hangingPunct="1">
              <a:spcBef>
                <a:spcPct val="50000"/>
              </a:spcBef>
            </a:pPr>
            <a:fld id="{BC1EE96B-F3E9-4091-8C87-D0911FD5D15C}" type="slidenum">
              <a:rPr kumimoji="0" lang="zh-CN" altLang="en-US" sz="1400" b="0">
                <a:solidFill>
                  <a:schemeClr val="tx1"/>
                </a:solidFill>
              </a:rPr>
              <a:t>*</a:t>
            </a:fld>
            <a:endParaRPr kumimoji="0" lang="en-US" altLang="zh-CN" sz="1400" b="0">
              <a:solidFill>
                <a:schemeClr val="tx1"/>
              </a:solidFill>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12"/>
          <p:cNvSpPr>
            <a:spLocks noGrp="1" noChangeArrowheads="1"/>
          </p:cNvSpPr>
          <p:nvPr>
            <p:ph type="dt" sz="half" idx="10"/>
          </p:nvPr>
        </p:nvSpPr>
        <p:spPr bwMode="auto">
          <a:xfrm>
            <a:off x="6858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l" eaLnBrk="1" hangingPunct="1">
              <a:spcBef>
                <a:spcPct val="50000"/>
              </a:spcBef>
            </a:pPr>
            <a:endParaRPr kumimoji="0" lang="en-US" altLang="zh-CN" sz="1400" b="0">
              <a:solidFill>
                <a:schemeClr val="tx1"/>
              </a:solidFill>
            </a:endParaRPr>
          </a:p>
        </p:txBody>
      </p:sp>
      <p:sp>
        <p:nvSpPr>
          <p:cNvPr id="5" name="Rectangle 13"/>
          <p:cNvSpPr>
            <a:spLocks noGrp="1" noChangeArrowheads="1"/>
          </p:cNvSpPr>
          <p:nvPr>
            <p:ph type="ftr" sz="quarter" idx="11"/>
          </p:nvPr>
        </p:nvSpPr>
        <p:spPr bwMode="auto">
          <a:xfrm>
            <a:off x="3124200" y="6248400"/>
            <a:ext cx="28956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eaLnBrk="1" hangingPunct="1">
              <a:spcBef>
                <a:spcPct val="50000"/>
              </a:spcBef>
            </a:pPr>
            <a:endParaRPr kumimoji="0" lang="en-US" altLang="zh-CN" sz="1400" b="0">
              <a:solidFill>
                <a:schemeClr val="tx1"/>
              </a:solidFill>
            </a:endParaRPr>
          </a:p>
        </p:txBody>
      </p:sp>
      <p:sp>
        <p:nvSpPr>
          <p:cNvPr id="6" name="Rectangle 14"/>
          <p:cNvSpPr>
            <a:spLocks noGrp="1" noChangeArrowheads="1"/>
          </p:cNvSpPr>
          <p:nvPr>
            <p:ph type="sldNum" sz="quarter" idx="12"/>
          </p:nvPr>
        </p:nvSpPr>
        <p:spPr bwMode="auto">
          <a:xfrm>
            <a:off x="65532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r" eaLnBrk="1" hangingPunct="1">
              <a:spcBef>
                <a:spcPct val="50000"/>
              </a:spcBef>
            </a:pPr>
            <a:fld id="{BC1EE96B-F3E9-4091-8C87-D0911FD5D15C}" type="slidenum">
              <a:rPr kumimoji="0" lang="zh-CN" altLang="en-US" sz="1400" b="0">
                <a:solidFill>
                  <a:schemeClr val="tx1"/>
                </a:solidFill>
              </a:rPr>
              <a:t>*</a:t>
            </a:fld>
            <a:endParaRPr kumimoji="0" lang="en-US" altLang="zh-CN" sz="1400" b="0">
              <a:solidFill>
                <a:schemeClr val="tx1"/>
              </a:solidFill>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12"/>
          <p:cNvSpPr>
            <a:spLocks noGrp="1" noChangeArrowheads="1"/>
          </p:cNvSpPr>
          <p:nvPr>
            <p:ph type="dt" sz="half" idx="10"/>
          </p:nvPr>
        </p:nvSpPr>
        <p:spPr bwMode="auto">
          <a:xfrm>
            <a:off x="6858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l" eaLnBrk="1" hangingPunct="1">
              <a:spcBef>
                <a:spcPct val="50000"/>
              </a:spcBef>
            </a:pPr>
            <a:endParaRPr kumimoji="0" lang="en-US" altLang="zh-CN" sz="1400" b="0">
              <a:solidFill>
                <a:schemeClr val="tx1"/>
              </a:solidFill>
            </a:endParaRPr>
          </a:p>
        </p:txBody>
      </p:sp>
      <p:sp>
        <p:nvSpPr>
          <p:cNvPr id="6" name="Rectangle 13"/>
          <p:cNvSpPr>
            <a:spLocks noGrp="1" noChangeArrowheads="1"/>
          </p:cNvSpPr>
          <p:nvPr>
            <p:ph type="ftr" sz="quarter" idx="11"/>
          </p:nvPr>
        </p:nvSpPr>
        <p:spPr bwMode="auto">
          <a:xfrm>
            <a:off x="3124200" y="6248400"/>
            <a:ext cx="28956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eaLnBrk="1" hangingPunct="1">
              <a:spcBef>
                <a:spcPct val="50000"/>
              </a:spcBef>
            </a:pPr>
            <a:endParaRPr kumimoji="0" lang="en-US" altLang="zh-CN" sz="1400" b="0">
              <a:solidFill>
                <a:schemeClr val="tx1"/>
              </a:solidFill>
            </a:endParaRPr>
          </a:p>
        </p:txBody>
      </p:sp>
      <p:sp>
        <p:nvSpPr>
          <p:cNvPr id="7" name="Rectangle 14"/>
          <p:cNvSpPr>
            <a:spLocks noGrp="1" noChangeArrowheads="1"/>
          </p:cNvSpPr>
          <p:nvPr>
            <p:ph type="sldNum" sz="quarter" idx="12"/>
          </p:nvPr>
        </p:nvSpPr>
        <p:spPr bwMode="auto">
          <a:xfrm>
            <a:off x="65532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r" eaLnBrk="1" hangingPunct="1">
              <a:spcBef>
                <a:spcPct val="50000"/>
              </a:spcBef>
            </a:pPr>
            <a:fld id="{BC1EE96B-F3E9-4091-8C87-D0911FD5D15C}" type="slidenum">
              <a:rPr kumimoji="0" lang="zh-CN" altLang="en-US" sz="1400" b="0">
                <a:solidFill>
                  <a:schemeClr val="tx1"/>
                </a:solidFill>
              </a:rPr>
              <a:t>*</a:t>
            </a:fld>
            <a:endParaRPr kumimoji="0" lang="en-US" altLang="zh-CN" sz="1400" b="0">
              <a:solidFill>
                <a:schemeClr val="tx1"/>
              </a:solidFill>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12"/>
          <p:cNvSpPr>
            <a:spLocks noGrp="1" noChangeArrowheads="1"/>
          </p:cNvSpPr>
          <p:nvPr>
            <p:ph type="dt" sz="half" idx="10"/>
          </p:nvPr>
        </p:nvSpPr>
        <p:spPr bwMode="auto">
          <a:xfrm>
            <a:off x="6858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l" eaLnBrk="1" hangingPunct="1">
              <a:spcBef>
                <a:spcPct val="50000"/>
              </a:spcBef>
            </a:pPr>
            <a:endParaRPr kumimoji="0" lang="en-US" altLang="zh-CN" sz="1400" b="0">
              <a:solidFill>
                <a:schemeClr val="tx1"/>
              </a:solidFill>
            </a:endParaRPr>
          </a:p>
        </p:txBody>
      </p:sp>
      <p:sp>
        <p:nvSpPr>
          <p:cNvPr id="8" name="Rectangle 13"/>
          <p:cNvSpPr>
            <a:spLocks noGrp="1" noChangeArrowheads="1"/>
          </p:cNvSpPr>
          <p:nvPr>
            <p:ph type="ftr" sz="quarter" idx="11"/>
          </p:nvPr>
        </p:nvSpPr>
        <p:spPr bwMode="auto">
          <a:xfrm>
            <a:off x="3124200" y="6248400"/>
            <a:ext cx="28956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eaLnBrk="1" hangingPunct="1">
              <a:spcBef>
                <a:spcPct val="50000"/>
              </a:spcBef>
            </a:pPr>
            <a:endParaRPr kumimoji="0" lang="en-US" altLang="zh-CN" sz="1400" b="0">
              <a:solidFill>
                <a:schemeClr val="tx1"/>
              </a:solidFill>
            </a:endParaRPr>
          </a:p>
        </p:txBody>
      </p:sp>
      <p:sp>
        <p:nvSpPr>
          <p:cNvPr id="9" name="Rectangle 14"/>
          <p:cNvSpPr>
            <a:spLocks noGrp="1" noChangeArrowheads="1"/>
          </p:cNvSpPr>
          <p:nvPr>
            <p:ph type="sldNum" sz="quarter" idx="12"/>
          </p:nvPr>
        </p:nvSpPr>
        <p:spPr bwMode="auto">
          <a:xfrm>
            <a:off x="65532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r" eaLnBrk="1" hangingPunct="1">
              <a:spcBef>
                <a:spcPct val="50000"/>
              </a:spcBef>
            </a:pPr>
            <a:fld id="{BC1EE96B-F3E9-4091-8C87-D0911FD5D15C}" type="slidenum">
              <a:rPr kumimoji="0" lang="zh-CN" altLang="en-US" sz="1400" b="0">
                <a:solidFill>
                  <a:schemeClr val="tx1"/>
                </a:solidFill>
              </a:rPr>
              <a:t>*</a:t>
            </a:fld>
            <a:endParaRPr kumimoji="0" lang="en-US" altLang="zh-CN" sz="1400" b="0">
              <a:solidFill>
                <a:schemeClr val="tx1"/>
              </a:solidFill>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12"/>
          <p:cNvSpPr>
            <a:spLocks noGrp="1" noChangeArrowheads="1"/>
          </p:cNvSpPr>
          <p:nvPr>
            <p:ph type="dt" sz="half" idx="10"/>
          </p:nvPr>
        </p:nvSpPr>
        <p:spPr bwMode="auto">
          <a:xfrm>
            <a:off x="6858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l" eaLnBrk="1" hangingPunct="1">
              <a:spcBef>
                <a:spcPct val="50000"/>
              </a:spcBef>
            </a:pPr>
            <a:endParaRPr kumimoji="0" lang="en-US" altLang="zh-CN" sz="1400" b="0">
              <a:solidFill>
                <a:schemeClr val="tx1"/>
              </a:solidFill>
            </a:endParaRPr>
          </a:p>
        </p:txBody>
      </p:sp>
      <p:sp>
        <p:nvSpPr>
          <p:cNvPr id="4" name="Rectangle 13"/>
          <p:cNvSpPr>
            <a:spLocks noGrp="1" noChangeArrowheads="1"/>
          </p:cNvSpPr>
          <p:nvPr>
            <p:ph type="ftr" sz="quarter" idx="11"/>
          </p:nvPr>
        </p:nvSpPr>
        <p:spPr bwMode="auto">
          <a:xfrm>
            <a:off x="3124200" y="6248400"/>
            <a:ext cx="28956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eaLnBrk="1" hangingPunct="1">
              <a:spcBef>
                <a:spcPct val="50000"/>
              </a:spcBef>
            </a:pPr>
            <a:endParaRPr kumimoji="0" lang="en-US" altLang="zh-CN" sz="1400" b="0">
              <a:solidFill>
                <a:schemeClr val="tx1"/>
              </a:solidFill>
            </a:endParaRPr>
          </a:p>
        </p:txBody>
      </p:sp>
      <p:sp>
        <p:nvSpPr>
          <p:cNvPr id="5" name="Rectangle 14"/>
          <p:cNvSpPr>
            <a:spLocks noGrp="1" noChangeArrowheads="1"/>
          </p:cNvSpPr>
          <p:nvPr>
            <p:ph type="sldNum" sz="quarter" idx="12"/>
          </p:nvPr>
        </p:nvSpPr>
        <p:spPr bwMode="auto">
          <a:xfrm>
            <a:off x="65532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r" eaLnBrk="1" hangingPunct="1">
              <a:spcBef>
                <a:spcPct val="50000"/>
              </a:spcBef>
            </a:pPr>
            <a:fld id="{BC1EE96B-F3E9-4091-8C87-D0911FD5D15C}" type="slidenum">
              <a:rPr kumimoji="0" lang="zh-CN" altLang="en-US" sz="1400" b="0">
                <a:solidFill>
                  <a:schemeClr val="tx1"/>
                </a:solidFill>
              </a:rPr>
              <a:t>*</a:t>
            </a:fld>
            <a:endParaRPr kumimoji="0" lang="en-US" altLang="zh-CN" sz="1400" b="0">
              <a:solidFill>
                <a:schemeClr val="tx1"/>
              </a:solidFill>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12"/>
          <p:cNvSpPr>
            <a:spLocks noGrp="1" noChangeArrowheads="1"/>
          </p:cNvSpPr>
          <p:nvPr>
            <p:ph type="dt" sz="half" idx="10"/>
          </p:nvPr>
        </p:nvSpPr>
        <p:spPr bwMode="auto">
          <a:xfrm>
            <a:off x="6858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l" eaLnBrk="1" hangingPunct="1">
              <a:spcBef>
                <a:spcPct val="50000"/>
              </a:spcBef>
            </a:pPr>
            <a:endParaRPr kumimoji="0" lang="en-US" altLang="zh-CN" sz="1400" b="0">
              <a:solidFill>
                <a:schemeClr val="tx1"/>
              </a:solidFill>
            </a:endParaRPr>
          </a:p>
        </p:txBody>
      </p:sp>
      <p:sp>
        <p:nvSpPr>
          <p:cNvPr id="3" name="Rectangle 13"/>
          <p:cNvSpPr>
            <a:spLocks noGrp="1" noChangeArrowheads="1"/>
          </p:cNvSpPr>
          <p:nvPr>
            <p:ph type="ftr" sz="quarter" idx="11"/>
          </p:nvPr>
        </p:nvSpPr>
        <p:spPr bwMode="auto">
          <a:xfrm>
            <a:off x="3124200" y="6248400"/>
            <a:ext cx="28956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eaLnBrk="1" hangingPunct="1">
              <a:spcBef>
                <a:spcPct val="50000"/>
              </a:spcBef>
            </a:pPr>
            <a:endParaRPr kumimoji="0" lang="en-US" altLang="zh-CN" sz="1400" b="0">
              <a:solidFill>
                <a:schemeClr val="tx1"/>
              </a:solidFill>
            </a:endParaRPr>
          </a:p>
        </p:txBody>
      </p:sp>
      <p:sp>
        <p:nvSpPr>
          <p:cNvPr id="4" name="Rectangle 14"/>
          <p:cNvSpPr>
            <a:spLocks noGrp="1" noChangeArrowheads="1"/>
          </p:cNvSpPr>
          <p:nvPr>
            <p:ph type="sldNum" sz="quarter" idx="12"/>
          </p:nvPr>
        </p:nvSpPr>
        <p:spPr bwMode="auto">
          <a:xfrm>
            <a:off x="65532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r" eaLnBrk="1" hangingPunct="1">
              <a:spcBef>
                <a:spcPct val="50000"/>
              </a:spcBef>
            </a:pPr>
            <a:fld id="{BC1EE96B-F3E9-4091-8C87-D0911FD5D15C}" type="slidenum">
              <a:rPr kumimoji="0" lang="zh-CN" altLang="en-US" sz="1400" b="0">
                <a:solidFill>
                  <a:schemeClr val="tx1"/>
                </a:solidFill>
              </a:rPr>
              <a:t>*</a:t>
            </a:fld>
            <a:endParaRPr kumimoji="0" lang="en-US" altLang="zh-CN" sz="1400" b="0">
              <a:solidFill>
                <a:schemeClr val="tx1"/>
              </a:solidFill>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12"/>
          <p:cNvSpPr>
            <a:spLocks noGrp="1" noChangeArrowheads="1"/>
          </p:cNvSpPr>
          <p:nvPr>
            <p:ph type="dt" sz="half" idx="10"/>
          </p:nvPr>
        </p:nvSpPr>
        <p:spPr bwMode="auto">
          <a:xfrm>
            <a:off x="6858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l" eaLnBrk="1" hangingPunct="1">
              <a:spcBef>
                <a:spcPct val="50000"/>
              </a:spcBef>
            </a:pPr>
            <a:endParaRPr kumimoji="0" lang="en-US" altLang="zh-CN" sz="1400" b="0">
              <a:solidFill>
                <a:schemeClr val="tx1"/>
              </a:solidFill>
            </a:endParaRPr>
          </a:p>
        </p:txBody>
      </p:sp>
      <p:sp>
        <p:nvSpPr>
          <p:cNvPr id="6" name="Rectangle 13"/>
          <p:cNvSpPr>
            <a:spLocks noGrp="1" noChangeArrowheads="1"/>
          </p:cNvSpPr>
          <p:nvPr>
            <p:ph type="ftr" sz="quarter" idx="11"/>
          </p:nvPr>
        </p:nvSpPr>
        <p:spPr bwMode="auto">
          <a:xfrm>
            <a:off x="3124200" y="6248400"/>
            <a:ext cx="28956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eaLnBrk="1" hangingPunct="1">
              <a:spcBef>
                <a:spcPct val="50000"/>
              </a:spcBef>
            </a:pPr>
            <a:endParaRPr kumimoji="0" lang="en-US" altLang="zh-CN" sz="1400" b="0">
              <a:solidFill>
                <a:schemeClr val="tx1"/>
              </a:solidFill>
            </a:endParaRPr>
          </a:p>
        </p:txBody>
      </p:sp>
      <p:sp>
        <p:nvSpPr>
          <p:cNvPr id="7" name="Rectangle 14"/>
          <p:cNvSpPr>
            <a:spLocks noGrp="1" noChangeArrowheads="1"/>
          </p:cNvSpPr>
          <p:nvPr>
            <p:ph type="sldNum" sz="quarter" idx="12"/>
          </p:nvPr>
        </p:nvSpPr>
        <p:spPr bwMode="auto">
          <a:xfrm>
            <a:off x="65532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r" eaLnBrk="1" hangingPunct="1">
              <a:spcBef>
                <a:spcPct val="50000"/>
              </a:spcBef>
            </a:pPr>
            <a:fld id="{BC1EE96B-F3E9-4091-8C87-D0911FD5D15C}" type="slidenum">
              <a:rPr kumimoji="0" lang="zh-CN" altLang="en-US" sz="1400" b="0">
                <a:solidFill>
                  <a:schemeClr val="tx1"/>
                </a:solidFill>
              </a:rPr>
              <a:t>*</a:t>
            </a:fld>
            <a:endParaRPr kumimoji="0" lang="en-US" altLang="zh-CN" sz="1400" b="0">
              <a:solidFill>
                <a:schemeClr val="tx1"/>
              </a:solidFill>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1"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12"/>
          <p:cNvSpPr>
            <a:spLocks noGrp="1" noChangeArrowheads="1"/>
          </p:cNvSpPr>
          <p:nvPr>
            <p:ph type="dt" sz="half" idx="10"/>
          </p:nvPr>
        </p:nvSpPr>
        <p:spPr bwMode="auto">
          <a:xfrm>
            <a:off x="6858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l" eaLnBrk="1" hangingPunct="1">
              <a:spcBef>
                <a:spcPct val="50000"/>
              </a:spcBef>
            </a:pPr>
            <a:endParaRPr kumimoji="0" lang="en-US" altLang="zh-CN" sz="1400" b="0">
              <a:solidFill>
                <a:schemeClr val="tx1"/>
              </a:solidFill>
            </a:endParaRPr>
          </a:p>
        </p:txBody>
      </p:sp>
      <p:sp>
        <p:nvSpPr>
          <p:cNvPr id="6" name="Rectangle 13"/>
          <p:cNvSpPr>
            <a:spLocks noGrp="1" noChangeArrowheads="1"/>
          </p:cNvSpPr>
          <p:nvPr>
            <p:ph type="ftr" sz="quarter" idx="11"/>
          </p:nvPr>
        </p:nvSpPr>
        <p:spPr bwMode="auto">
          <a:xfrm>
            <a:off x="3124200" y="6248400"/>
            <a:ext cx="28956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eaLnBrk="1" hangingPunct="1">
              <a:spcBef>
                <a:spcPct val="50000"/>
              </a:spcBef>
            </a:pPr>
            <a:endParaRPr kumimoji="0" lang="en-US" altLang="zh-CN" sz="1400" b="0">
              <a:solidFill>
                <a:schemeClr val="tx1"/>
              </a:solidFill>
            </a:endParaRPr>
          </a:p>
        </p:txBody>
      </p:sp>
      <p:sp>
        <p:nvSpPr>
          <p:cNvPr id="7" name="Rectangle 14"/>
          <p:cNvSpPr>
            <a:spLocks noGrp="1" noChangeArrowheads="1"/>
          </p:cNvSpPr>
          <p:nvPr>
            <p:ph type="sldNum" sz="quarter" idx="12"/>
          </p:nvPr>
        </p:nvSpPr>
        <p:spPr bwMode="auto">
          <a:xfrm>
            <a:off x="65532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r" eaLnBrk="1" hangingPunct="1">
              <a:spcBef>
                <a:spcPct val="50000"/>
              </a:spcBef>
            </a:pPr>
            <a:fld id="{BC1EE96B-F3E9-4091-8C87-D0911FD5D15C}" type="slidenum">
              <a:rPr kumimoji="0" lang="zh-CN" altLang="en-US" sz="1400" b="0">
                <a:solidFill>
                  <a:schemeClr val="tx1"/>
                </a:solidFill>
              </a:rPr>
              <a:t>*</a:t>
            </a:fld>
            <a:endParaRPr kumimoji="0" lang="en-US" altLang="zh-CN" sz="1400" b="0">
              <a:solidFill>
                <a:schemeClr val="tx1"/>
              </a:solidFill>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12"/>
          <p:cNvSpPr>
            <a:spLocks noGrp="1" noChangeArrowheads="1"/>
          </p:cNvSpPr>
          <p:nvPr>
            <p:ph type="dt" sz="half" idx="10"/>
          </p:nvPr>
        </p:nvSpPr>
        <p:spPr bwMode="auto">
          <a:xfrm>
            <a:off x="6858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l" eaLnBrk="1" hangingPunct="1">
              <a:spcBef>
                <a:spcPct val="50000"/>
              </a:spcBef>
            </a:pPr>
            <a:endParaRPr kumimoji="0" lang="en-US" altLang="zh-CN" sz="1400" b="0">
              <a:solidFill>
                <a:schemeClr val="tx1"/>
              </a:solidFill>
            </a:endParaRPr>
          </a:p>
        </p:txBody>
      </p:sp>
      <p:sp>
        <p:nvSpPr>
          <p:cNvPr id="5" name="Rectangle 13"/>
          <p:cNvSpPr>
            <a:spLocks noGrp="1" noChangeArrowheads="1"/>
          </p:cNvSpPr>
          <p:nvPr>
            <p:ph type="ftr" sz="quarter" idx="11"/>
          </p:nvPr>
        </p:nvSpPr>
        <p:spPr bwMode="auto">
          <a:xfrm>
            <a:off x="3124200" y="6248400"/>
            <a:ext cx="28956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eaLnBrk="1" hangingPunct="1">
              <a:spcBef>
                <a:spcPct val="50000"/>
              </a:spcBef>
            </a:pPr>
            <a:endParaRPr kumimoji="0" lang="en-US" altLang="zh-CN" sz="1400" b="0">
              <a:solidFill>
                <a:schemeClr val="tx1"/>
              </a:solidFill>
            </a:endParaRPr>
          </a:p>
        </p:txBody>
      </p:sp>
      <p:sp>
        <p:nvSpPr>
          <p:cNvPr id="6" name="Rectangle 14"/>
          <p:cNvSpPr>
            <a:spLocks noGrp="1" noChangeArrowheads="1"/>
          </p:cNvSpPr>
          <p:nvPr>
            <p:ph type="sldNum" sz="quarter" idx="12"/>
          </p:nvPr>
        </p:nvSpPr>
        <p:spPr bwMode="auto">
          <a:xfrm>
            <a:off x="65532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r" eaLnBrk="1" hangingPunct="1">
              <a:spcBef>
                <a:spcPct val="50000"/>
              </a:spcBef>
            </a:pPr>
            <a:fld id="{BC1EE96B-F3E9-4091-8C87-D0911FD5D15C}" type="slidenum">
              <a:rPr kumimoji="0" lang="zh-CN" altLang="en-US" sz="1400" b="0">
                <a:solidFill>
                  <a:schemeClr val="tx1"/>
                </a:solidFill>
              </a:rPr>
              <a:t>*</a:t>
            </a:fld>
            <a:endParaRPr kumimoji="0" lang="en-US" altLang="zh-CN" sz="1400" b="0">
              <a:solidFill>
                <a:schemeClr val="tx1"/>
              </a:solidFill>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515100" y="609600"/>
            <a:ext cx="1943100" cy="54864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85800" y="609600"/>
            <a:ext cx="5676900" cy="54864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12"/>
          <p:cNvSpPr>
            <a:spLocks noGrp="1" noChangeArrowheads="1"/>
          </p:cNvSpPr>
          <p:nvPr>
            <p:ph type="dt" sz="half" idx="10"/>
          </p:nvPr>
        </p:nvSpPr>
        <p:spPr bwMode="auto">
          <a:xfrm>
            <a:off x="6858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l" eaLnBrk="1" hangingPunct="1">
              <a:spcBef>
                <a:spcPct val="50000"/>
              </a:spcBef>
            </a:pPr>
            <a:endParaRPr kumimoji="0" lang="en-US" altLang="zh-CN" sz="1400" b="0">
              <a:solidFill>
                <a:schemeClr val="tx1"/>
              </a:solidFill>
            </a:endParaRPr>
          </a:p>
        </p:txBody>
      </p:sp>
      <p:sp>
        <p:nvSpPr>
          <p:cNvPr id="5" name="Rectangle 13"/>
          <p:cNvSpPr>
            <a:spLocks noGrp="1" noChangeArrowheads="1"/>
          </p:cNvSpPr>
          <p:nvPr>
            <p:ph type="ftr" sz="quarter" idx="11"/>
          </p:nvPr>
        </p:nvSpPr>
        <p:spPr bwMode="auto">
          <a:xfrm>
            <a:off x="3124200" y="6248400"/>
            <a:ext cx="28956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eaLnBrk="1" hangingPunct="1">
              <a:spcBef>
                <a:spcPct val="50000"/>
              </a:spcBef>
            </a:pPr>
            <a:endParaRPr kumimoji="0" lang="en-US" altLang="zh-CN" sz="1400" b="0">
              <a:solidFill>
                <a:schemeClr val="tx1"/>
              </a:solidFill>
            </a:endParaRPr>
          </a:p>
        </p:txBody>
      </p:sp>
      <p:sp>
        <p:nvSpPr>
          <p:cNvPr id="6" name="Rectangle 14"/>
          <p:cNvSpPr>
            <a:spLocks noGrp="1" noChangeArrowheads="1"/>
          </p:cNvSpPr>
          <p:nvPr>
            <p:ph type="sldNum" sz="quarter" idx="12"/>
          </p:nvPr>
        </p:nvSpPr>
        <p:spPr bwMode="auto">
          <a:xfrm>
            <a:off x="65532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r" eaLnBrk="1" hangingPunct="1">
              <a:spcBef>
                <a:spcPct val="50000"/>
              </a:spcBef>
            </a:pPr>
            <a:fld id="{BC1EE96B-F3E9-4091-8C87-D0911FD5D15C}" type="slidenum">
              <a:rPr kumimoji="0" lang="zh-CN" altLang="en-US" sz="1400" b="0">
                <a:solidFill>
                  <a:schemeClr val="tx1"/>
                </a:solidFill>
              </a:rPr>
              <a:t>*</a:t>
            </a:fld>
            <a:endParaRPr kumimoji="0" lang="en-US" altLang="zh-CN" sz="1400" b="0">
              <a:solidFill>
                <a:schemeClr val="tx1"/>
              </a:solidFill>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a:xfrm>
            <a:off x="685800" y="609600"/>
            <a:ext cx="777240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85800" y="1981200"/>
            <a:ext cx="3810000" cy="41148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981200"/>
            <a:ext cx="3810000" cy="41148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12"/>
          <p:cNvSpPr>
            <a:spLocks noGrp="1" noChangeArrowheads="1"/>
          </p:cNvSpPr>
          <p:nvPr>
            <p:ph type="dt" sz="half" idx="10"/>
          </p:nvPr>
        </p:nvSpPr>
        <p:spPr bwMode="auto">
          <a:xfrm>
            <a:off x="6858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l" eaLnBrk="1" hangingPunct="1">
              <a:spcBef>
                <a:spcPct val="50000"/>
              </a:spcBef>
            </a:pPr>
            <a:endParaRPr kumimoji="0" lang="en-US" altLang="zh-CN" sz="1400" b="0">
              <a:solidFill>
                <a:schemeClr val="tx1"/>
              </a:solidFill>
            </a:endParaRPr>
          </a:p>
        </p:txBody>
      </p:sp>
      <p:sp>
        <p:nvSpPr>
          <p:cNvPr id="6" name="Rectangle 13"/>
          <p:cNvSpPr>
            <a:spLocks noGrp="1" noChangeArrowheads="1"/>
          </p:cNvSpPr>
          <p:nvPr>
            <p:ph type="ftr" sz="quarter" idx="11"/>
          </p:nvPr>
        </p:nvSpPr>
        <p:spPr bwMode="auto">
          <a:xfrm>
            <a:off x="3124200" y="6248400"/>
            <a:ext cx="28956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eaLnBrk="1" hangingPunct="1">
              <a:spcBef>
                <a:spcPct val="50000"/>
              </a:spcBef>
            </a:pPr>
            <a:endParaRPr kumimoji="0" lang="en-US" altLang="zh-CN" sz="1400" b="0">
              <a:solidFill>
                <a:schemeClr val="tx1"/>
              </a:solidFill>
            </a:endParaRPr>
          </a:p>
        </p:txBody>
      </p:sp>
      <p:sp>
        <p:nvSpPr>
          <p:cNvPr id="7" name="Rectangle 14"/>
          <p:cNvSpPr>
            <a:spLocks noGrp="1" noChangeArrowheads="1"/>
          </p:cNvSpPr>
          <p:nvPr>
            <p:ph type="sldNum" sz="quarter" idx="12"/>
          </p:nvPr>
        </p:nvSpPr>
        <p:spPr bwMode="auto">
          <a:xfrm>
            <a:off x="6553200" y="6248400"/>
            <a:ext cx="1905000" cy="457200"/>
          </a:xfrm>
          <a:prstGeom prst="rect">
            <a:avLst/>
          </a:prstGeom>
          <a:noFill/>
          <a:ln w="9525">
            <a:noFill/>
            <a:miter lim="800000"/>
          </a:ln>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r" eaLnBrk="1" hangingPunct="1">
              <a:spcBef>
                <a:spcPct val="50000"/>
              </a:spcBef>
            </a:pPr>
            <a:fld id="{BC1EE96B-F3E9-4091-8C87-D0911FD5D15C}" type="slidenum">
              <a:rPr kumimoji="0" lang="zh-CN" altLang="en-US" sz="1400" b="0">
                <a:solidFill>
                  <a:schemeClr val="tx1"/>
                </a:solidFill>
              </a:rPr>
              <a:t>*</a:t>
            </a:fld>
            <a:endParaRPr kumimoji="0" lang="en-US" altLang="zh-CN" sz="1400" b="0">
              <a:solidFill>
                <a:schemeClr val="tx1"/>
              </a:solidFill>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2"/>
            </a:gs>
            <a:gs pos="50000">
              <a:schemeClr val="bg1"/>
            </a:gs>
            <a:gs pos="100000">
              <a:schemeClr val="bg2"/>
            </a:gs>
          </a:gsLst>
          <a:lin ang="0" scaled="1"/>
        </a:gradFill>
      </p:bgPr>
    </p:bg>
    <p:spTree>
      <p:nvGrpSpPr>
        <p:cNvPr id="1" name=""/>
        <p:cNvGrpSpPr/>
        <p:nvPr/>
      </p:nvGrpSpPr>
      <p:grpSpPr/>
      <p:grpSp>
        <p:nvGrpSpPr>
          <p:cNvPr id="1026" name="Group 16"/>
          <p:cNvGrpSpPr/>
          <p:nvPr/>
        </p:nvGrpSpPr>
        <p:grpSpPr>
          <a:xfrm>
            <a:off x="0" y="0"/>
            <a:ext cx="9144000" cy="6918325"/>
            <a:chExt cx="5760" cy="4358"/>
          </a:xfrm>
        </p:grpSpPr>
        <p:sp>
          <p:nvSpPr>
            <p:cNvPr id="1032" name="Rectangle 2"/>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a:noFill/>
              <a:miter lim="800000"/>
            </a:ln>
          </p:spPr>
          <p:txBody>
            <a:bodyPr wrap="none" anchor="ctr" anchorCtr="0"/>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5pPr>
            </a:lstStyle>
            <a:p>
              <a:pPr marL="0" lvl="0" indent="0" eaLnBrk="1" hangingPunct="1"/>
              <a:endParaRPr lang="zh-CN" altLang="en-US"/>
            </a:p>
          </p:txBody>
        </p:sp>
        <p:sp>
          <p:nvSpPr>
            <p:cNvPr id="1033" name="Freeform 3"/>
            <p:cNvSpPr/>
            <p:nvPr/>
          </p:nvSpPr>
          <p:spPr bwMode="invGray">
            <a:xfrm>
              <a:off x="0" y="0"/>
              <a:ext cx="5760" cy="1344"/>
            </a:xfrm>
            <a:custGeom>
              <a:gdLst>
                <a:gd name="GT0" fmla="+- l w 0"/>
                <a:gd name="GT1" fmla="+- t h 0"/>
              </a:gdLst>
              <a:cxnLst>
                <a:cxn ang="0">
                  <a:pos x="0" y="0"/>
                </a:cxn>
                <a:cxn ang="0">
                  <a:pos x="5760" y="0"/>
                </a:cxn>
                <a:cxn ang="0">
                  <a:pos x="5760" y="720"/>
                </a:cxn>
                <a:cxn ang="0">
                  <a:pos x="3600" y="624"/>
                </a:cxn>
                <a:cxn ang="0">
                  <a:pos x="0" y="1000"/>
                </a:cxn>
                <a:cxn ang="0">
                  <a:pos x="0" y="0"/>
                </a:cxn>
              </a:cxnLst>
              <a:rect l="l" t="t" r="GT0" b="GT1"/>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a:noFill/>
              <a:round/>
            </a:ln>
          </p:spPr>
          <p:txBody>
            <a:bodyPr wrap="none" anchor="ctr" anchorCtr="0"/>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5pPr>
            </a:lstStyle>
            <a:p>
              <a:pPr marL="0" lvl="0" indent="0" eaLnBrk="1" hangingPunct="1"/>
              <a:endParaRPr lang="zh-CN" altLang="en-US"/>
            </a:p>
          </p:txBody>
        </p:sp>
        <p:sp>
          <p:nvSpPr>
            <p:cNvPr id="1034" name="Freeform 4"/>
            <p:cNvSpPr/>
            <p:nvPr/>
          </p:nvSpPr>
          <p:spPr bwMode="invGray">
            <a:xfrm>
              <a:off x="0" y="733"/>
              <a:ext cx="5760" cy="3587"/>
            </a:xfrm>
            <a:custGeom>
              <a:gdLst>
                <a:gd name="GT0" fmla="+- l w 0"/>
                <a:gd name="GT1" fmla="+- t h 0"/>
              </a:gdLst>
              <a:cxnLst>
                <a:cxn ang="0">
                  <a:pos x="0" y="582"/>
                </a:cxn>
                <a:cxn ang="0">
                  <a:pos x="2640" y="267"/>
                </a:cxn>
                <a:cxn ang="0">
                  <a:pos x="3373" y="160"/>
                </a:cxn>
                <a:cxn ang="0">
                  <a:pos x="5760" y="358"/>
                </a:cxn>
                <a:cxn ang="0">
                  <a:pos x="5760" y="3587"/>
                </a:cxn>
                <a:cxn ang="0">
                  <a:pos x="0" y="3587"/>
                </a:cxn>
                <a:cxn ang="0">
                  <a:pos x="0" y="582"/>
                </a:cxn>
              </a:cxnLst>
              <a:rect l="l" t="t" r="GT0" b="GT1"/>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a:noFill/>
              <a:round/>
            </a:ln>
          </p:spPr>
          <p:txBody>
            <a:bodyPr wrap="none" anchor="ctr" anchorCtr="0"/>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5pPr>
            </a:lstStyle>
            <a:p>
              <a:pPr marL="0" lvl="0" indent="0" eaLnBrk="1" hangingPunct="1"/>
              <a:endParaRPr lang="zh-CN" altLang="en-US"/>
            </a:p>
          </p:txBody>
        </p:sp>
        <p:sp>
          <p:nvSpPr>
            <p:cNvPr id="1035" name="Freeform 5"/>
            <p:cNvSpPr/>
            <p:nvPr/>
          </p:nvSpPr>
          <p:spPr bwMode="invGray">
            <a:xfrm>
              <a:off x="0" y="184"/>
              <a:ext cx="5760" cy="538"/>
            </a:xfrm>
            <a:custGeom>
              <a:gdLst>
                <a:gd name="GT0" fmla="+- l w 0"/>
                <a:gd name="GT1" fmla="+- t h 0"/>
              </a:gd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l" t="t" r="GT0" b="GT1"/>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a:noFill/>
              <a:round/>
            </a:ln>
          </p:spPr>
          <p:txBody>
            <a:bodyPr wrap="none" anchor="ctr" anchorCtr="0"/>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5pPr>
            </a:lstStyle>
            <a:p>
              <a:pPr marL="0" lvl="0" indent="0" eaLnBrk="1" hangingPunct="1"/>
              <a:endParaRPr lang="zh-CN" altLang="en-US"/>
            </a:p>
          </p:txBody>
        </p:sp>
        <p:sp>
          <p:nvSpPr>
            <p:cNvPr id="1036" name="Freeform 6"/>
            <p:cNvSpPr/>
            <p:nvPr/>
          </p:nvSpPr>
          <p:spPr bwMode="invGray">
            <a:xfrm>
              <a:off x="0" y="1515"/>
              <a:ext cx="5760" cy="674"/>
            </a:xfrm>
            <a:custGeom>
              <a:gdLst>
                <a:gd name="GT0" fmla="+- l w 0"/>
                <a:gd name="GT1" fmla="+- t h 0"/>
              </a:gd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l" t="t" r="GT0" b="GT1"/>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a:noFill/>
              <a:round/>
            </a:ln>
          </p:spPr>
          <p:txBody>
            <a:bodyPr wrap="none" anchor="ctr" anchorCtr="0"/>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5pPr>
            </a:lstStyle>
            <a:p>
              <a:pPr marL="0" lvl="0" indent="0" eaLnBrk="1" hangingPunct="1"/>
              <a:endParaRPr lang="zh-CN" altLang="en-US"/>
            </a:p>
          </p:txBody>
        </p:sp>
        <p:sp>
          <p:nvSpPr>
            <p:cNvPr id="1037" name="Freeform 7"/>
            <p:cNvSpPr/>
            <p:nvPr/>
          </p:nvSpPr>
          <p:spPr bwMode="invGray">
            <a:xfrm>
              <a:off x="1560" y="959"/>
              <a:ext cx="4200" cy="3361"/>
            </a:xfrm>
            <a:custGeom>
              <a:gdLst>
                <a:gd name="GT0" fmla="+- l w 0"/>
                <a:gd name="GT1" fmla="+- t h 0"/>
              </a:gdLst>
              <a:cxnLst>
                <a:cxn ang="0">
                  <a:pos x="0" y="3361"/>
                </a:cxn>
                <a:cxn ang="0">
                  <a:pos x="1054" y="295"/>
                </a:cxn>
                <a:cxn ang="0">
                  <a:pos x="4200" y="1588"/>
                </a:cxn>
                <a:cxn ang="0">
                  <a:pos x="4200" y="2028"/>
                </a:cxn>
                <a:cxn ang="0">
                  <a:pos x="1200" y="442"/>
                </a:cxn>
                <a:cxn ang="0">
                  <a:pos x="347" y="3361"/>
                </a:cxn>
                <a:cxn ang="0">
                  <a:pos x="0" y="3361"/>
                </a:cxn>
              </a:cxnLst>
              <a:rect l="l" t="t" r="GT0" b="GT1"/>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a:noFill/>
              <a:round/>
            </a:ln>
          </p:spPr>
          <p:txBody>
            <a:bodyPr wrap="none" anchor="ctr" anchorCtr="0"/>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5pPr>
            </a:lstStyle>
            <a:p>
              <a:pPr marL="0" lvl="0" indent="0" eaLnBrk="1" hangingPunct="1"/>
              <a:endParaRPr lang="zh-CN" altLang="en-US"/>
            </a:p>
          </p:txBody>
        </p:sp>
        <p:sp>
          <p:nvSpPr>
            <p:cNvPr id="1038" name="Freeform 8"/>
            <p:cNvSpPr/>
            <p:nvPr/>
          </p:nvSpPr>
          <p:spPr bwMode="invGray">
            <a:xfrm>
              <a:off x="0" y="2169"/>
              <a:ext cx="5760" cy="1925"/>
            </a:xfrm>
            <a:custGeom>
              <a:gdLst>
                <a:gd name="GT0" fmla="+- l w 0"/>
                <a:gd name="GT1" fmla="+- t h 0"/>
              </a:gd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l" t="t" r="GT0" b="GT1"/>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a:noFill/>
              <a:round/>
            </a:ln>
          </p:spPr>
          <p:txBody>
            <a:bodyPr wrap="none" anchor="ctr" anchorCtr="0"/>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5pPr>
            </a:lstStyle>
            <a:p>
              <a:pPr marL="0" lvl="0" indent="0" eaLnBrk="1" hangingPunct="1"/>
              <a:endParaRPr lang="zh-CN" altLang="en-US"/>
            </a:p>
          </p:txBody>
        </p:sp>
        <p:sp>
          <p:nvSpPr>
            <p:cNvPr id="1039" name="Freeform 9"/>
            <p:cNvSpPr/>
            <p:nvPr/>
          </p:nvSpPr>
          <p:spPr bwMode="invGray">
            <a:xfrm>
              <a:off x="0" y="2238"/>
              <a:ext cx="3929" cy="2120"/>
            </a:xfrm>
            <a:custGeom>
              <a:gdLst>
                <a:gd name="GT0" fmla="+- l w 0"/>
                <a:gd name="GT1" fmla="+- t h 0"/>
              </a:gdLst>
              <a:cxnLst>
                <a:cxn ang="0">
                  <a:pos x="0" y="415"/>
                </a:cxn>
                <a:cxn ang="0">
                  <a:pos x="0" y="508"/>
                </a:cxn>
                <a:cxn ang="0">
                  <a:pos x="1933" y="229"/>
                </a:cxn>
                <a:cxn ang="0">
                  <a:pos x="3920" y="1055"/>
                </a:cxn>
                <a:cxn ang="0">
                  <a:pos x="3587" y="2082"/>
                </a:cxn>
                <a:cxn ang="0">
                  <a:pos x="3947" y="829"/>
                </a:cxn>
                <a:cxn ang="0">
                  <a:pos x="2253" y="69"/>
                </a:cxn>
                <a:cxn ang="0">
                  <a:pos x="0" y="415"/>
                </a:cxn>
              </a:cxnLst>
              <a:rect l="l" t="t" r="GT0" b="GT1"/>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a:noFill/>
              <a:round/>
            </a:ln>
          </p:spPr>
          <p:txBody>
            <a:bodyPr wrap="none" anchor="ctr" anchorCtr="0"/>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lang="en-US" altLang="en-US" sz="2400" b="1" i="0" u="none" baseline="0">
                  <a:solidFill>
                    <a:srgbClr val="FFFFFF"/>
                  </a:solidFill>
                  <a:latin typeface="Times New Roman" pitchFamily="18" charset="0"/>
                  <a:ea typeface="宋体" pitchFamily="2" charset="-122"/>
                </a:defRPr>
              </a:lvl5pPr>
            </a:lstStyle>
            <a:p>
              <a:pPr marL="0" lvl="0" indent="0" eaLnBrk="1" hangingPunct="1"/>
              <a:endParaRPr lang="zh-CN" altLang="en-US"/>
            </a:p>
          </p:txBody>
        </p:sp>
      </p:grpSp>
      <p:sp>
        <p:nvSpPr>
          <p:cNvPr id="1027" name="Rectangle 10"/>
          <p:cNvSpPr/>
          <p:nvPr>
            <p:ph type="title"/>
          </p:nvPr>
        </p:nvSpPr>
        <p:spPr>
          <a:xfrm>
            <a:off x="685800" y="609600"/>
            <a:ext cx="7772400" cy="1143000"/>
          </a:xfrm>
          <a:prstGeom prst="rect">
            <a:avLst/>
          </a:prstGeom>
          <a:noFill/>
          <a:ln>
            <a:noFill/>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a:r>
              <a:t>单击此处编辑母版标题样式</a:t>
            </a:r>
          </a:p>
        </p:txBody>
      </p:sp>
      <p:sp>
        <p:nvSpPr>
          <p:cNvPr id="1028" name="Rectangle 12"/>
          <p:cNvSpPr>
            <a:spLocks noGrp="1" noChangeArrowheads="1"/>
          </p:cNvSpPr>
          <p:nvPr>
            <p:ph type="dt" sz="half" idx="2"/>
          </p:nvPr>
        </p:nvSpPr>
        <p:spPr bwMode="auto">
          <a:xfrm>
            <a:off x="685800" y="6248400"/>
            <a:ext cx="1905000" cy="457200"/>
          </a:xfrm>
          <a:prstGeom prst="rect">
            <a:avLst/>
          </a:prstGeom>
          <a:noFill/>
          <a:ln w="9525">
            <a:noFill/>
            <a:miter lim="800000"/>
          </a:ln>
        </p:spPr>
        <p:txBody>
          <a:bodyPr numCol="1" anchor="b" anchorCtr="0" compatLnSpc="1">
            <a:prstTxWarp prst="textNoShape">
              <a:avLst/>
            </a:prstTxWarp>
          </a:bodyPr>
          <a:lstStyle>
            <a:defPPr algn="ctr" rtl="0" eaLnBrk="1" hangingPunct="1">
              <a:defRPr kumimoji="1"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l" eaLnBrk="1" hangingPunct="1">
              <a:spcBef>
                <a:spcPct val="50000"/>
              </a:spcBef>
            </a:pPr>
            <a:endParaRPr kumimoji="0" lang="en-US" altLang="zh-CN" sz="1400" b="0">
              <a:solidFill>
                <a:schemeClr val="tx1"/>
              </a:solidFill>
            </a:endParaRPr>
          </a:p>
        </p:txBody>
      </p:sp>
      <p:sp>
        <p:nvSpPr>
          <p:cNvPr id="1029" name="Rectangle 13"/>
          <p:cNvSpPr>
            <a:spLocks noGrp="1" noChangeArrowheads="1"/>
          </p:cNvSpPr>
          <p:nvPr>
            <p:ph type="ftr" sz="quarter" idx="3"/>
          </p:nvPr>
        </p:nvSpPr>
        <p:spPr bwMode="auto">
          <a:xfrm>
            <a:off x="3124200" y="6248400"/>
            <a:ext cx="2895600" cy="457200"/>
          </a:xfrm>
          <a:prstGeom prst="rect">
            <a:avLst/>
          </a:prstGeom>
          <a:noFill/>
          <a:ln w="9525">
            <a:noFill/>
            <a:miter lim="800000"/>
          </a:ln>
        </p:spPr>
        <p:txBody>
          <a:bodyPr numCol="1" anchor="b" anchorCtr="0" compatLnSpc="1">
            <a:prstTxWarp prst="textNoShape">
              <a:avLst/>
            </a:prstTxWarp>
          </a:bodyPr>
          <a:lstStyle>
            <a:defPPr algn="ctr" rtl="0" eaLnBrk="1" hangingPunct="1">
              <a:defRPr kumimoji="1"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eaLnBrk="1" hangingPunct="1">
              <a:spcBef>
                <a:spcPct val="50000"/>
              </a:spcBef>
            </a:pPr>
            <a:endParaRPr kumimoji="0" lang="en-US" altLang="zh-CN" sz="1400" b="0">
              <a:solidFill>
                <a:schemeClr val="tx1"/>
              </a:solidFill>
            </a:endParaRPr>
          </a:p>
        </p:txBody>
      </p:sp>
      <p:sp>
        <p:nvSpPr>
          <p:cNvPr id="1030" name="Rectangle 14"/>
          <p:cNvSpPr>
            <a:spLocks noGrp="1" noChangeArrowheads="1"/>
          </p:cNvSpPr>
          <p:nvPr>
            <p:ph type="sldNum" sz="quarter" idx="4"/>
          </p:nvPr>
        </p:nvSpPr>
        <p:spPr bwMode="auto">
          <a:xfrm>
            <a:off x="6553200" y="6248400"/>
            <a:ext cx="1905000" cy="457200"/>
          </a:xfrm>
          <a:prstGeom prst="rect">
            <a:avLst/>
          </a:prstGeom>
          <a:noFill/>
          <a:ln w="9525">
            <a:noFill/>
            <a:miter lim="800000"/>
          </a:ln>
        </p:spPr>
        <p:txBody>
          <a:bodyPr numCol="1" anchor="b" anchorCtr="0" compatLnSpc="1">
            <a:prstTxWarp prst="textNoShape">
              <a:avLst/>
            </a:prstTxWarp>
          </a:bodyPr>
          <a:lstStyle>
            <a:defPPr algn="ctr" rtl="0" eaLnBrk="1" hangingPunct="1">
              <a:defRPr kumimoji="1" lang="zh-CN"/>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baseline="0">
                <a:solidFill>
                  <a:schemeClr val="tx1"/>
                </a:solidFill>
                <a:latin typeface="+mn-lt"/>
                <a:ea typeface="+mn-ea"/>
                <a:cs typeface="+mn-cs"/>
              </a:defRPr>
            </a:lvl5pPr>
            <a:lvl6pPr marL="2286000" algn="l" defTabSz="914400" rtl="0" eaLnBrk="1" latinLnBrk="0" hangingPunct="1">
              <a:defRPr lang="en-US" altLang="en-US" sz="1800" kern="1200">
                <a:solidFill>
                  <a:schemeClr val="tx1"/>
                </a:solidFill>
                <a:latin typeface="+mn-lt"/>
                <a:ea typeface="+mn-ea"/>
                <a:cs typeface="+mn-cs"/>
              </a:defRPr>
            </a:lvl6pPr>
            <a:lvl7pPr marL="2743200" algn="l" defTabSz="914400" rtl="0" eaLnBrk="1" latinLnBrk="0" hangingPunct="1">
              <a:defRPr lang="en-US" altLang="en-US" sz="1800" kern="1200">
                <a:solidFill>
                  <a:schemeClr val="tx1"/>
                </a:solidFill>
                <a:latin typeface="+mn-lt"/>
                <a:ea typeface="+mn-ea"/>
                <a:cs typeface="+mn-cs"/>
              </a:defRPr>
            </a:lvl7pPr>
            <a:lvl8pPr marL="3200400" algn="l" defTabSz="914400" rtl="0" eaLnBrk="1" latinLnBrk="0" hangingPunct="1">
              <a:defRPr lang="en-US" altLang="en-US" sz="1800" kern="1200">
                <a:solidFill>
                  <a:schemeClr val="tx1"/>
                </a:solidFill>
                <a:latin typeface="+mn-lt"/>
                <a:ea typeface="+mn-ea"/>
                <a:cs typeface="+mn-cs"/>
              </a:defRPr>
            </a:lvl8pPr>
            <a:lvl9pPr marL="3657600" algn="l" defTabSz="914400" rtl="0" eaLnBrk="1" latinLnBrk="0" hangingPunct="1">
              <a:defRPr lang="en-US" altLang="en-US" sz="1800" kern="1200">
                <a:solidFill>
                  <a:schemeClr val="tx1"/>
                </a:solidFill>
                <a:latin typeface="+mn-lt"/>
                <a:ea typeface="+mn-ea"/>
                <a:cs typeface="+mn-cs"/>
              </a:defRPr>
            </a:lvl9pPr>
          </a:lstStyle>
          <a:p>
            <a:pPr lvl="0" algn="r" eaLnBrk="1" hangingPunct="1">
              <a:spcBef>
                <a:spcPct val="50000"/>
              </a:spcBef>
            </a:pPr>
            <a:fld id="{BC1EE96B-F3E9-4091-8C87-D0911FD5D15C}" type="slidenum">
              <a:rPr kumimoji="0" lang="zh-CN" altLang="en-US" sz="1400" b="0">
                <a:solidFill>
                  <a:schemeClr val="tx1"/>
                </a:solidFill>
              </a:rPr>
              <a:t>*</a:t>
            </a:fld>
            <a:endParaRPr kumimoji="0" lang="en-US" altLang="zh-CN" sz="1400" b="0">
              <a:solidFill>
                <a:schemeClr val="tx1"/>
              </a:solidFill>
            </a:endParaRPr>
          </a:p>
        </p:txBody>
      </p:sp>
      <p:sp>
        <p:nvSpPr>
          <p:cNvPr id="1031" name="Rectangle 15"/>
          <p:cNvSpPr/>
          <p:nvPr>
            <p:ph type="body" idx="1"/>
          </p:nvPr>
        </p:nvSpPr>
        <p:spPr>
          <a:xfrm>
            <a:off x="685800" y="1981200"/>
            <a:ext cx="7772400" cy="4114800"/>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Tree>
  </p:cSld>
  <p:clrMap bg1="dk2" tx1="lt1" bg2="dk1" tx2="lt2" accent1="accent1" accent2="accent2" accent3="accent3" accent4="accent4" accent5="accent5" accent6="accent6" hlink="hlink" folHlink="folHlink"/>
  <p:sldLayoutIdLst>
    <p:sldLayoutId id="214748366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1" sz="4400" b="0" i="0" u="none" baseline="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sz="4400">
          <a:solidFill>
            <a:schemeClr val="tx2"/>
          </a:solidFill>
          <a:latin typeface="Times New Roman" pitchFamily="18" charset="0"/>
          <a:ea typeface="宋体" pitchFamily="2" charset="-122"/>
        </a:defRPr>
      </a:lvl9pPr>
    </p:titleStyle>
    <p:bodyStyle>
      <a:lvl1pPr marL="342900" indent="-342900" algn="l" defTabSz="914400" rtl="0" eaLnBrk="0" fontAlgn="base" hangingPunct="0">
        <a:lnSpc>
          <a:spcPct val="100000"/>
        </a:lnSpc>
        <a:spcBef>
          <a:spcPct val="20000"/>
        </a:spcBef>
        <a:spcAft>
          <a:spcPct val="0"/>
        </a:spcAft>
        <a:buClrTx/>
        <a:buSzTx/>
        <a:buFontTx/>
        <a:buChar char="•"/>
        <a:defRPr kumimoji="1"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sz="2000" b="0" i="0" u="none" baseline="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5.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6.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7.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8.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9.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0.xml" /><Relationship Id="rId3" Type="http://schemas.openxmlformats.org/officeDocument/2006/relationships/image" Target="../media/image5.jpe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1.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2.xml" /><Relationship Id="rId3" Type="http://schemas.openxmlformats.org/officeDocument/2006/relationships/image" Target="../media/image6.jpe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3.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321333223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3075" name="Rectangle 3"/>
          <p:cNvSpPr/>
          <p:nvPr>
            <p:ph type="body" idx="4294967295"/>
          </p:nvPr>
        </p:nvSpPr>
        <p:spPr>
          <a:xfrm>
            <a:off x="611188" y="1844675"/>
            <a:ext cx="7772400" cy="324008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80000"/>
              </a:lnSpc>
              <a:buNone/>
            </a:pPr>
            <a:r>
              <a:rPr lang="zh-CN" altLang="en-US" sz="2800"/>
              <a:t>            渐进多焦点眼镜作为中年人，青少年配镜首选正逐步成为一个趋势，但配一副适当渐进多焦点眼镜并不是件轻易事情。在我国，老视渐进片验配工作正处于起步阶段，验配水平参差不齐，很多地方验配流程混乱，甚至出现将渐进多焦镜作为一个商品进行买卖现象，从而出现验配结果与配戴这实际效果相差很大，严重影响中老年，青少年戴镜后视觉质量而使其不得不放弃戴镜。</a:t>
            </a:r>
            <a:endParaRPr lang="zh-CN" altLang="en-US" sz="2800"/>
          </a:p>
        </p:txBody>
      </p:sp>
      <p:sp>
        <p:nvSpPr>
          <p:cNvPr id="3076" name="TextBox 3075"/>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3077" name="TextBox 3076"/>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4099" name="Rectangle 3"/>
          <p:cNvSpPr/>
          <p:nvPr>
            <p:ph type="body" idx="4294967295"/>
          </p:nvPr>
        </p:nvSpPr>
        <p:spPr>
          <a:xfrm>
            <a:off x="611188" y="1916112"/>
            <a:ext cx="7772400" cy="30956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80000"/>
              </a:lnSpc>
              <a:buNone/>
            </a:pPr>
            <a:r>
              <a:rPr lang="zh-CN" altLang="en-US" sz="2800"/>
              <a:t>            渐进多焦点眼镜与传统老视阅读附加镜和双光镜验配完全不一样，它需要愈加科学规范验配技能和严格工作程序做保障，其中任何一个步骤稍有不慎，不但会给患者身体健康带来危害，而且还使消费者在经济上蒙受巨大损失。为了科学规范地验配渐进多焦点眼镜，制订严格工作程序和操作步骤是非常必要，这么才能使工作有条不紊地进行。 </a:t>
            </a:r>
            <a:endParaRPr lang="zh-CN" altLang="en-US" sz="2800"/>
          </a:p>
        </p:txBody>
      </p:sp>
      <p:sp>
        <p:nvSpPr>
          <p:cNvPr id="4100" name="TextBox 4099"/>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4101" name="TextBox 4100"/>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5123" name="Rectangle 3"/>
          <p:cNvSpPr/>
          <p:nvPr>
            <p:ph type="body" idx="4294967295"/>
          </p:nvPr>
        </p:nvSpPr>
        <p:spPr>
          <a:xfrm>
            <a:off x="611188" y="1844675"/>
            <a:ext cx="7772400" cy="30956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buNone/>
            </a:pPr>
            <a:r>
              <a:rPr lang="zh-CN" altLang="en-US" sz="2800"/>
              <a:t>            渐进多焦点眼镜作为一个高科技产品只有遵照严格医学验光，医学配镜工作流程情况下才能发挥其独特优点，验配视光医生在验配前需和配戴者进行充分沟通，首先了解配戴者年纪、性别、视觉需求、工作性质、工作环境、原配屈光度熟等情况；</a:t>
            </a:r>
            <a:endParaRPr lang="zh-CN" altLang="en-US" sz="2800"/>
          </a:p>
        </p:txBody>
      </p:sp>
      <p:sp>
        <p:nvSpPr>
          <p:cNvPr id="5124" name="TextBox 5123"/>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5125" name="TextBox 5124"/>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6147" name="Rectangle 3"/>
          <p:cNvSpPr/>
          <p:nvPr>
            <p:ph type="body" idx="4294967295"/>
          </p:nvPr>
        </p:nvSpPr>
        <p:spPr>
          <a:xfrm>
            <a:off x="611188" y="1844675"/>
            <a:ext cx="7772400" cy="30956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zh-CN" altLang="en-US" sz="2400"/>
              <a:t>            在排除眼部器质性病变后进行医学验光，准确验出远用屈光度数、近用屈光度数，精调散光轴位、度数，双眼屈光平衡</a:t>
            </a:r>
            <a:r>
              <a:rPr lang="en-US" altLang="zh-CN" sz="2400"/>
              <a:t>+</a:t>
            </a:r>
            <a:r>
              <a:rPr lang="zh-CN" altLang="en-US" sz="2400"/>
              <a:t>调整平衡</a:t>
            </a:r>
            <a:r>
              <a:rPr lang="en-US" altLang="zh-CN" sz="2400"/>
              <a:t>+</a:t>
            </a:r>
            <a:r>
              <a:rPr lang="zh-CN" altLang="en-US" sz="2400"/>
              <a:t>眼位检验</a:t>
            </a:r>
            <a:r>
              <a:rPr lang="en-US" altLang="zh-CN" sz="2400"/>
              <a:t>+</a:t>
            </a:r>
            <a:r>
              <a:rPr lang="zh-CN" altLang="en-US" sz="2400"/>
              <a:t>双眼单视功效检验等相关检验，经试戴清楚舒适才能开具处方；然后帮助配镜者选择镜架，依据配镜者脸部形态选择适合作渐进片且含有个性化特点镜架形状，准确调整好镜架位置，测出右眼瞳距（</a:t>
            </a:r>
            <a:r>
              <a:rPr lang="en-US" altLang="zh-CN" sz="2400"/>
              <a:t>RPD</a:t>
            </a:r>
            <a:r>
              <a:rPr lang="zh-CN" altLang="en-US" sz="2400"/>
              <a:t>）、左眼瞳距（</a:t>
            </a:r>
            <a:r>
              <a:rPr lang="en-US" altLang="zh-CN" sz="2400"/>
              <a:t>LPD</a:t>
            </a:r>
            <a:r>
              <a:rPr lang="zh-CN" altLang="en-US" sz="2400"/>
              <a:t>），准确点出瞳高位置（</a:t>
            </a:r>
            <a:r>
              <a:rPr lang="en-US" altLang="zh-CN" sz="2400"/>
              <a:t>RPH</a:t>
            </a:r>
            <a:r>
              <a:rPr lang="zh-CN" altLang="en-US" sz="2400"/>
              <a:t>右眼瞳高、</a:t>
            </a:r>
            <a:r>
              <a:rPr lang="en-US" altLang="zh-CN" sz="2400"/>
              <a:t>LPH</a:t>
            </a:r>
            <a:r>
              <a:rPr lang="zh-CN" altLang="en-US" sz="2400"/>
              <a:t>左眼瞳高）。</a:t>
            </a:r>
            <a:endParaRPr lang="zh-CN" altLang="en-US" sz="2400"/>
          </a:p>
        </p:txBody>
      </p:sp>
      <p:sp>
        <p:nvSpPr>
          <p:cNvPr id="6148" name="TextBox 6147"/>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6149" name="TextBox 6148"/>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7171" name="Rectangle 3"/>
          <p:cNvSpPr/>
          <p:nvPr>
            <p:ph type="body" idx="4294967295"/>
          </p:nvPr>
        </p:nvSpPr>
        <p:spPr>
          <a:xfrm>
            <a:off x="611188" y="1844675"/>
            <a:ext cx="7772400" cy="30956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80000"/>
              </a:lnSpc>
              <a:buNone/>
            </a:pPr>
            <a:r>
              <a:rPr lang="zh-CN" altLang="en-US" sz="2000"/>
              <a:t>      </a:t>
            </a:r>
            <a:r>
              <a:rPr lang="en-US" altLang="zh-CN" sz="2000" b="1"/>
              <a:t>4.1</a:t>
            </a:r>
            <a:r>
              <a:rPr lang="zh-CN" altLang="en-US" sz="2000" b="1"/>
              <a:t>渐进多焦点眼镜标准验配方法</a:t>
            </a:r>
            <a:endParaRPr lang="zh-CN" altLang="en-US" sz="2000" b="1"/>
          </a:p>
          <a:p>
            <a:pPr lvl="0" eaLnBrk="1" hangingPunct="1">
              <a:lnSpc>
                <a:spcPct val="80000"/>
              </a:lnSpc>
              <a:buNone/>
            </a:pPr>
            <a:r>
              <a:rPr lang="en-US" altLang="zh-CN" sz="2000" b="1"/>
              <a:t>      4.1.1</a:t>
            </a:r>
            <a:r>
              <a:rPr lang="zh-CN" altLang="en-US" sz="2000" b="1"/>
              <a:t>用户沟通</a:t>
            </a:r>
            <a:endParaRPr lang="zh-CN" altLang="en-US" sz="2000"/>
          </a:p>
          <a:p>
            <a:pPr lvl="0" eaLnBrk="1" hangingPunct="1">
              <a:lnSpc>
                <a:spcPct val="80000"/>
              </a:lnSpc>
              <a:buNone/>
            </a:pPr>
            <a:r>
              <a:rPr lang="zh-CN" altLang="en-US" sz="2000"/>
              <a:t>             了解视力需求，问询用户眼镜史、职业、对新配眼镜要求。选择好对象。成功渐进多焦点镜片配戴者应有良好心理素质和生理特点。详细地讲，良好心理素质包含：</a:t>
            </a:r>
            <a:endParaRPr lang="zh-CN" altLang="en-US" sz="2000"/>
          </a:p>
          <a:p>
            <a:pPr lvl="0" eaLnBrk="1" hangingPunct="1">
              <a:lnSpc>
                <a:spcPct val="80000"/>
              </a:lnSpc>
              <a:buNone/>
            </a:pPr>
            <a:r>
              <a:rPr lang="zh-CN" altLang="en-US" sz="2000"/>
              <a:t>             （</a:t>
            </a:r>
            <a:r>
              <a:rPr lang="en-US" altLang="zh-CN" sz="2000"/>
              <a:t>1</a:t>
            </a:r>
            <a:r>
              <a:rPr lang="zh-CN" altLang="en-US" sz="2000"/>
              <a:t>）希望防止单光阅读镜戴上摘下麻烦；</a:t>
            </a:r>
            <a:endParaRPr lang="zh-CN" altLang="en-US" sz="2000"/>
          </a:p>
          <a:p>
            <a:pPr lvl="0" eaLnBrk="1" hangingPunct="1">
              <a:lnSpc>
                <a:spcPct val="80000"/>
              </a:lnSpc>
              <a:buNone/>
            </a:pPr>
            <a:r>
              <a:rPr lang="zh-CN" altLang="en-US" sz="2000"/>
              <a:t>             （</a:t>
            </a:r>
            <a:r>
              <a:rPr lang="en-US" altLang="zh-CN" sz="2000"/>
              <a:t>2</a:t>
            </a:r>
            <a:r>
              <a:rPr lang="zh-CN" altLang="en-US" sz="2000"/>
              <a:t>）不喜欢双光或三光镜难看外形；</a:t>
            </a:r>
            <a:endParaRPr lang="zh-CN" altLang="en-US" sz="2000"/>
          </a:p>
          <a:p>
            <a:pPr lvl="0" eaLnBrk="1" hangingPunct="1">
              <a:lnSpc>
                <a:spcPct val="80000"/>
              </a:lnSpc>
              <a:buNone/>
            </a:pPr>
            <a:r>
              <a:rPr lang="zh-CN" altLang="en-US" sz="2000"/>
              <a:t>             （</a:t>
            </a:r>
            <a:r>
              <a:rPr lang="en-US" altLang="zh-CN" sz="2000"/>
              <a:t>3</a:t>
            </a:r>
            <a:r>
              <a:rPr lang="zh-CN" altLang="en-US" sz="2000"/>
              <a:t>）喜欢尝试新事物</a:t>
            </a:r>
            <a:r>
              <a:rPr lang="en-US" altLang="zh-CN" sz="2000"/>
              <a:t>——</a:t>
            </a:r>
            <a:r>
              <a:rPr lang="zh-CN" altLang="en-US" sz="2000"/>
              <a:t>尤其是含有冒险精神中距离含糊中老年人。</a:t>
            </a:r>
            <a:endParaRPr lang="zh-CN" altLang="en-US" sz="2000"/>
          </a:p>
        </p:txBody>
      </p:sp>
      <p:sp>
        <p:nvSpPr>
          <p:cNvPr id="7172" name="TextBox 7171"/>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7173" name="TextBox 7172"/>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8195" name="Rectangle 3"/>
          <p:cNvSpPr/>
          <p:nvPr>
            <p:ph type="body" idx="4294967295"/>
          </p:nvPr>
        </p:nvSpPr>
        <p:spPr>
          <a:xfrm>
            <a:off x="611188" y="1844675"/>
            <a:ext cx="7772400" cy="30956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zh-CN" altLang="en-US" sz="2400"/>
              <a:t>            良好生理特点包含：</a:t>
            </a:r>
            <a:endParaRPr lang="zh-CN" altLang="en-US" sz="2400"/>
          </a:p>
          <a:p>
            <a:pPr lvl="0" eaLnBrk="1" hangingPunct="1">
              <a:lnSpc>
                <a:spcPct val="90000"/>
              </a:lnSpc>
              <a:buNone/>
            </a:pPr>
            <a:r>
              <a:rPr lang="zh-CN" altLang="en-US" sz="2400"/>
              <a:t>            （</a:t>
            </a:r>
            <a:r>
              <a:rPr lang="en-US" altLang="zh-CN" sz="2400"/>
              <a:t>1</a:t>
            </a:r>
            <a:r>
              <a:rPr lang="zh-CN" altLang="en-US" sz="2400"/>
              <a:t>）进入老视状态很快；</a:t>
            </a:r>
            <a:endParaRPr lang="zh-CN" altLang="en-US" sz="2400"/>
          </a:p>
          <a:p>
            <a:pPr lvl="0" eaLnBrk="1" hangingPunct="1">
              <a:lnSpc>
                <a:spcPct val="90000"/>
              </a:lnSpc>
              <a:buNone/>
            </a:pPr>
            <a:r>
              <a:rPr lang="zh-CN" altLang="en-US" sz="2400"/>
              <a:t>            （</a:t>
            </a:r>
            <a:r>
              <a:rPr lang="en-US" altLang="zh-CN" sz="2400"/>
              <a:t>2</a:t>
            </a:r>
            <a:r>
              <a:rPr lang="zh-CN" altLang="en-US" sz="2400"/>
              <a:t>）个子较高、脖子较长、脊柱灵活性很好；</a:t>
            </a:r>
            <a:endParaRPr lang="zh-CN" altLang="en-US" sz="2400"/>
          </a:p>
          <a:p>
            <a:pPr lvl="0" eaLnBrk="1" hangingPunct="1">
              <a:lnSpc>
                <a:spcPct val="90000"/>
              </a:lnSpc>
              <a:buNone/>
            </a:pPr>
            <a:r>
              <a:rPr lang="zh-CN" altLang="en-US" sz="2400"/>
              <a:t>            （</a:t>
            </a:r>
            <a:r>
              <a:rPr lang="en-US" altLang="zh-CN" sz="2400"/>
              <a:t>3</a:t>
            </a:r>
            <a:r>
              <a:rPr lang="zh-CN" altLang="en-US" sz="2400"/>
              <a:t>）无晕车、内耳疾病等情况；</a:t>
            </a:r>
            <a:endParaRPr lang="zh-CN" altLang="en-US" sz="2400"/>
          </a:p>
          <a:p>
            <a:pPr lvl="0" eaLnBrk="1" hangingPunct="1">
              <a:lnSpc>
                <a:spcPct val="90000"/>
              </a:lnSpc>
              <a:buNone/>
            </a:pPr>
            <a:r>
              <a:rPr lang="zh-CN" altLang="en-US" sz="2400"/>
              <a:t>            （</a:t>
            </a:r>
            <a:r>
              <a:rPr lang="en-US" altLang="zh-CN" sz="2400"/>
              <a:t>4</a:t>
            </a:r>
            <a:r>
              <a:rPr lang="zh-CN" altLang="en-US" sz="2400"/>
              <a:t>）有很好阅读习惯（如背挺得较直等）。</a:t>
            </a:r>
            <a:endParaRPr lang="zh-CN" altLang="en-US" sz="2400"/>
          </a:p>
          <a:p>
            <a:pPr lvl="0" eaLnBrk="1" hangingPunct="1">
              <a:lnSpc>
                <a:spcPct val="90000"/>
              </a:lnSpc>
              <a:buNone/>
            </a:pPr>
            <a:r>
              <a:rPr lang="zh-CN" altLang="en-US" sz="2400"/>
              <a:t>            除上述外，配戴渐进多焦点镜片消费者还应有优越经济条件。 </a:t>
            </a:r>
            <a:endParaRPr lang="zh-CN" altLang="en-US" sz="2400"/>
          </a:p>
        </p:txBody>
      </p:sp>
      <p:sp>
        <p:nvSpPr>
          <p:cNvPr id="8196" name="TextBox 8195"/>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8197" name="TextBox 8196"/>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9219"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80000"/>
              </a:lnSpc>
              <a:buNone/>
            </a:pPr>
            <a:r>
              <a:rPr lang="zh-CN" altLang="en-US" sz="2800"/>
              <a:t>            </a:t>
            </a:r>
            <a:r>
              <a:rPr lang="en-US" altLang="zh-CN" sz="2800"/>
              <a:t>4.1.2</a:t>
            </a:r>
            <a:r>
              <a:rPr lang="zh-CN" altLang="en-US" sz="2800"/>
              <a:t>电脑验光、远用、单眼瞳距测量</a:t>
            </a:r>
            <a:endParaRPr lang="zh-CN" altLang="en-US" sz="2800"/>
          </a:p>
          <a:p>
            <a:pPr lvl="0" eaLnBrk="1" hangingPunct="1">
              <a:lnSpc>
                <a:spcPct val="80000"/>
              </a:lnSpc>
              <a:buNone/>
            </a:pPr>
            <a:r>
              <a:rPr lang="zh-CN" altLang="en-US" sz="2800"/>
              <a:t>            双眼瞳距：右眼瞳孔中心到左眼瞳孔中心之间距离。单眼瞳距：分别从右</a:t>
            </a:r>
            <a:r>
              <a:rPr lang="en-US" altLang="zh-CN" sz="2800"/>
              <a:t>(</a:t>
            </a:r>
            <a:r>
              <a:rPr lang="zh-CN" altLang="en-US" sz="2800"/>
              <a:t>左</a:t>
            </a:r>
            <a:r>
              <a:rPr lang="en-US" altLang="zh-CN" sz="2800"/>
              <a:t>)</a:t>
            </a:r>
            <a:r>
              <a:rPr lang="zh-CN" altLang="en-US" sz="2800"/>
              <a:t>眼瞳孔中心到鼻梁中线之间距离</a:t>
            </a:r>
            <a:r>
              <a:rPr lang="en-US" altLang="zh-CN" sz="2800"/>
              <a:t>(</a:t>
            </a:r>
            <a:r>
              <a:rPr lang="zh-CN" altLang="en-US" sz="2800"/>
              <a:t>单眼、斜视及渐变镜验配时应用</a:t>
            </a:r>
            <a:r>
              <a:rPr lang="en-US" altLang="zh-CN" sz="2800"/>
              <a:t>)</a:t>
            </a:r>
            <a:r>
              <a:rPr lang="zh-CN" altLang="en-US" sz="2800"/>
              <a:t>。远用瞳距：指患者看远时瞳距，即指当两眼向无限远处平视时两眼瞳孔中心间距离。近用瞳距：指患者注视近处目标，即眼前</a:t>
            </a:r>
            <a:r>
              <a:rPr lang="en-US" altLang="zh-CN" sz="2800"/>
              <a:t>30~40cm</a:t>
            </a:r>
            <a:r>
              <a:rPr lang="zh-CN" altLang="en-US" sz="2800"/>
              <a:t>阅读或近距离工作时瞳孔中心间距离。</a:t>
            </a:r>
            <a:endParaRPr lang="zh-CN" altLang="en-US" sz="2800"/>
          </a:p>
        </p:txBody>
      </p:sp>
      <p:sp>
        <p:nvSpPr>
          <p:cNvPr id="9220" name="TextBox 9219"/>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9221" name="TextBox 9220"/>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10243" name="Rectangle 3"/>
          <p:cNvSpPr/>
          <p:nvPr>
            <p:ph type="body" idx="4294967295"/>
          </p:nvPr>
        </p:nvSpPr>
        <p:spPr>
          <a:xfrm>
            <a:off x="611188" y="5157788"/>
            <a:ext cx="7772400" cy="431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algn="ctr" eaLnBrk="1" hangingPunct="1">
              <a:lnSpc>
                <a:spcPct val="90000"/>
              </a:lnSpc>
              <a:buNone/>
            </a:pPr>
            <a:r>
              <a:rPr lang="zh-CN" altLang="en-US" sz="2400"/>
              <a:t>图</a:t>
            </a:r>
            <a:r>
              <a:rPr lang="en-US" altLang="zh-CN" sz="2400"/>
              <a:t>11 </a:t>
            </a:r>
            <a:r>
              <a:rPr lang="zh-CN" altLang="en-US" sz="2400"/>
              <a:t>瞳距示意图</a:t>
            </a:r>
            <a:endParaRPr lang="zh-CN" altLang="en-US" sz="2400"/>
          </a:p>
        </p:txBody>
      </p:sp>
      <p:pic>
        <p:nvPicPr>
          <p:cNvPr id="10244" name="Picture 4" descr="pd02"/>
          <p:cNvPicPr/>
          <p:nvPr/>
        </p:nvPicPr>
        <p:blipFill>
          <a:blip r:embed="rId2"/>
          <a:stretch>
            <a:fillRect/>
          </a:stretch>
        </p:blipFill>
        <p:spPr>
          <a:xfrm>
            <a:off x="2484438" y="1916112"/>
            <a:ext cx="3809624" cy="2966572"/>
          </a:xfrm>
          <a:prstGeom prst="rect">
            <a:avLst/>
          </a:prstGeom>
          <a:noFill/>
          <a:ln>
            <a:noFill/>
            <a:miter lim="800000"/>
          </a:ln>
        </p:spPr>
      </p:pic>
      <p:sp>
        <p:nvSpPr>
          <p:cNvPr id="10245" name="TextBox 10244"/>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10246" name="TextBox 10245"/>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11267"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zh-CN" altLang="en-US" sz="2800"/>
              <a:t>            配戴者要想取得最正确视力，其视线需经过适当视远区域，且从上往下看时恰好经过狭窄渐变区中间部分并终止在视近区中央。</a:t>
            </a:r>
            <a:endParaRPr lang="zh-CN" altLang="en-US" sz="2800"/>
          </a:p>
          <a:p>
            <a:pPr lvl="0" eaLnBrk="1" hangingPunct="1">
              <a:lnSpc>
                <a:spcPct val="90000"/>
              </a:lnSpc>
              <a:buNone/>
            </a:pPr>
            <a:r>
              <a:rPr lang="zh-CN" altLang="en-US" sz="2800"/>
              <a:t>    　　渐变镜位置取决于前表面配镜十字位置，该标识代表“配镜中心”。配镜中心置于瞳孔之前时，主参考点</a:t>
            </a:r>
            <a:r>
              <a:rPr lang="en-US" altLang="zh-CN" sz="2800"/>
              <a:t>(</a:t>
            </a:r>
            <a:r>
              <a:rPr lang="zh-CN" altLang="en-US" sz="2800"/>
              <a:t>即棱镜参考点</a:t>
            </a:r>
            <a:r>
              <a:rPr lang="en-US" altLang="zh-CN" sz="2800"/>
              <a:t>)</a:t>
            </a:r>
            <a:r>
              <a:rPr lang="zh-CN" altLang="en-US" sz="2800"/>
              <a:t>应位于瞳孔中心下方</a:t>
            </a:r>
            <a:r>
              <a:rPr lang="en-US" altLang="zh-CN" sz="2800"/>
              <a:t>2</a:t>
            </a:r>
            <a:r>
              <a:rPr lang="zh-CN" altLang="en-US" sz="2800"/>
              <a:t>～</a:t>
            </a:r>
            <a:r>
              <a:rPr lang="en-US" altLang="zh-CN" sz="2800"/>
              <a:t>4</a:t>
            </a:r>
            <a:r>
              <a:rPr lang="zh-CN" altLang="en-US" sz="2800"/>
              <a:t>毫米处</a:t>
            </a:r>
            <a:r>
              <a:rPr lang="en-US" altLang="zh-CN" sz="2800"/>
              <a:t>(</a:t>
            </a:r>
            <a:r>
              <a:rPr lang="zh-CN" altLang="en-US" sz="2800"/>
              <a:t>不一样设计镜片可能略有不一样</a:t>
            </a:r>
            <a:r>
              <a:rPr lang="en-US" altLang="zh-CN" sz="2800"/>
              <a:t>)</a:t>
            </a:r>
            <a:r>
              <a:rPr lang="zh-CN" altLang="en-US" sz="2800"/>
              <a:t>。</a:t>
            </a:r>
            <a:endParaRPr lang="zh-CN" altLang="en-US" sz="2800"/>
          </a:p>
        </p:txBody>
      </p:sp>
      <p:sp>
        <p:nvSpPr>
          <p:cNvPr id="11268" name="TextBox 11267"/>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11269" name="TextBox 11268"/>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12291"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80000"/>
              </a:lnSpc>
              <a:buNone/>
            </a:pPr>
            <a:r>
              <a:rPr lang="zh-CN" altLang="en-US" sz="2800"/>
              <a:t>           因为主参考点是渐变走廓起点，所以其位置应以瞳孔作参考点。镜片正确位置取决于单眼瞳距正确测量。视近区中心往往内偏</a:t>
            </a:r>
            <a:r>
              <a:rPr lang="en-US" altLang="zh-CN" sz="2800"/>
              <a:t>2</a:t>
            </a:r>
            <a:r>
              <a:rPr lang="zh-CN" altLang="en-US" sz="2800"/>
              <a:t>～</a:t>
            </a:r>
            <a:r>
              <a:rPr lang="en-US" altLang="zh-CN" sz="2800"/>
              <a:t>2.5</a:t>
            </a:r>
            <a:r>
              <a:rPr lang="zh-CN" altLang="en-US" sz="2800"/>
              <a:t>毫米。镜片上视近区中央部分通惯用一小圆来表示。</a:t>
            </a:r>
            <a:endParaRPr lang="zh-CN" altLang="en-US" sz="2800"/>
          </a:p>
          <a:p>
            <a:pPr lvl="0" eaLnBrk="1" hangingPunct="1">
              <a:lnSpc>
                <a:spcPct val="80000"/>
              </a:lnSpc>
              <a:buNone/>
            </a:pPr>
            <a:r>
              <a:rPr lang="zh-CN" altLang="en-US" sz="2800"/>
              <a:t>           各眼瞳孔中心均须与镜片配镜中心</a:t>
            </a:r>
            <a:r>
              <a:rPr lang="en-US" altLang="zh-CN" sz="2800"/>
              <a:t>(</a:t>
            </a:r>
            <a:r>
              <a:rPr lang="zh-CN" altLang="en-US" sz="2800"/>
              <a:t>配镜十字</a:t>
            </a:r>
            <a:r>
              <a:rPr lang="en-US" altLang="zh-CN" sz="2800"/>
              <a:t>)</a:t>
            </a:r>
            <a:r>
              <a:rPr lang="zh-CN" altLang="en-US" sz="2800"/>
              <a:t>相符，才能使镜片不一样区域视觉清楚而舒适，故配制过程中首要是测量单眼瞳距</a:t>
            </a:r>
            <a:r>
              <a:rPr lang="en-US" altLang="zh-CN" sz="2800"/>
              <a:t>(</a:t>
            </a:r>
            <a:r>
              <a:rPr lang="zh-CN" altLang="en-US" sz="2800"/>
              <a:t>即鼻梁中央到瞳孔中心距离</a:t>
            </a:r>
            <a:r>
              <a:rPr lang="en-US" altLang="zh-CN" sz="2800"/>
              <a:t>)</a:t>
            </a:r>
            <a:r>
              <a:rPr lang="zh-CN" altLang="en-US" sz="2800"/>
              <a:t>，而不是总瞳距。 </a:t>
            </a:r>
            <a:endParaRPr lang="zh-CN" altLang="en-US" sz="2800"/>
          </a:p>
        </p:txBody>
      </p:sp>
      <p:sp>
        <p:nvSpPr>
          <p:cNvPr id="12292" name="TextBox 12291"/>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12293" name="TextBox 12292"/>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13315"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zh-CN" altLang="en-US" sz="2800"/>
              <a:t>    测量单眼瞳距有很各种方法：</a:t>
            </a:r>
            <a:endParaRPr lang="zh-CN" altLang="en-US" sz="2800"/>
          </a:p>
          <a:p>
            <a:pPr lvl="0" eaLnBrk="1" hangingPunct="1">
              <a:lnSpc>
                <a:spcPct val="90000"/>
              </a:lnSpc>
              <a:buNone/>
            </a:pPr>
            <a:r>
              <a:rPr lang="en-US" altLang="zh-CN" sz="2800"/>
              <a:t>    1</a:t>
            </a:r>
            <a:r>
              <a:rPr lang="zh-CN" altLang="en-US" sz="2800"/>
              <a:t>、瞳距仪</a:t>
            </a:r>
            <a:endParaRPr lang="zh-CN" altLang="en-US" sz="2800"/>
          </a:p>
          <a:p>
            <a:pPr lvl="0" eaLnBrk="1" hangingPunct="1">
              <a:lnSpc>
                <a:spcPct val="90000"/>
              </a:lnSpc>
              <a:buNone/>
            </a:pPr>
            <a:r>
              <a:rPr lang="zh-CN" altLang="en-US" sz="2800"/>
              <a:t>            常见是角膜反射式瞳距仪，普通结构为：</a:t>
            </a:r>
            <a:r>
              <a:rPr lang="en-US" altLang="zh-CN" sz="2800"/>
              <a:t>(1)</a:t>
            </a:r>
            <a:r>
              <a:rPr lang="zh-CN" altLang="en-US" sz="2800"/>
              <a:t>额部，</a:t>
            </a:r>
            <a:r>
              <a:rPr lang="en-US" altLang="zh-CN" sz="2800"/>
              <a:t>(2)</a:t>
            </a:r>
            <a:r>
              <a:rPr lang="zh-CN" altLang="en-US" sz="2800"/>
              <a:t>鼻梁部，</a:t>
            </a:r>
            <a:r>
              <a:rPr lang="en-US" altLang="zh-CN" sz="2800"/>
              <a:t>(3)</a:t>
            </a:r>
            <a:r>
              <a:rPr lang="zh-CN" altLang="en-US" sz="2800"/>
              <a:t>观察窗，</a:t>
            </a:r>
            <a:r>
              <a:rPr lang="en-US" altLang="zh-CN" sz="2800"/>
              <a:t>(4)</a:t>
            </a:r>
            <a:r>
              <a:rPr lang="zh-CN" altLang="en-US" sz="2800"/>
              <a:t>视度切换键，</a:t>
            </a:r>
            <a:r>
              <a:rPr lang="en-US" altLang="zh-CN" sz="2800"/>
              <a:t>(5)</a:t>
            </a:r>
            <a:r>
              <a:rPr lang="zh-CN" altLang="en-US" sz="2800"/>
              <a:t>电源开关，</a:t>
            </a:r>
            <a:r>
              <a:rPr lang="en-US" altLang="zh-CN" sz="2800"/>
              <a:t>(6)PD/VD</a:t>
            </a:r>
            <a:r>
              <a:rPr lang="zh-CN" altLang="en-US" sz="2800"/>
              <a:t>切换键，</a:t>
            </a:r>
            <a:r>
              <a:rPr lang="en-US" altLang="zh-CN" sz="2800"/>
              <a:t>(7)PD</a:t>
            </a:r>
            <a:r>
              <a:rPr lang="zh-CN" altLang="en-US" sz="2800"/>
              <a:t>可调键，</a:t>
            </a:r>
            <a:r>
              <a:rPr lang="en-US" altLang="zh-CN" sz="2800"/>
              <a:t>(8)</a:t>
            </a:r>
            <a:r>
              <a:rPr lang="zh-CN" altLang="en-US" sz="2800"/>
              <a:t>注视距离键，</a:t>
            </a:r>
            <a:r>
              <a:rPr lang="en-US" altLang="zh-CN" sz="2800"/>
              <a:t>(9)PD</a:t>
            </a:r>
            <a:r>
              <a:rPr lang="zh-CN" altLang="en-US" sz="2800"/>
              <a:t>指针，</a:t>
            </a:r>
            <a:r>
              <a:rPr lang="en-US" altLang="zh-CN" sz="2800"/>
              <a:t>(10)</a:t>
            </a:r>
            <a:r>
              <a:rPr lang="zh-CN" altLang="en-US" sz="2800"/>
              <a:t>角膜基准线，</a:t>
            </a:r>
            <a:r>
              <a:rPr lang="en-US" altLang="zh-CN" sz="2800"/>
              <a:t>(11)</a:t>
            </a:r>
            <a:r>
              <a:rPr lang="zh-CN" altLang="en-US" sz="2800"/>
              <a:t>电池箱，</a:t>
            </a:r>
            <a:r>
              <a:rPr lang="en-US" altLang="zh-CN" sz="2800"/>
              <a:t>(12)</a:t>
            </a:r>
            <a:r>
              <a:rPr lang="zh-CN" altLang="en-US" sz="2800"/>
              <a:t>数值显示窗，</a:t>
            </a:r>
            <a:r>
              <a:rPr lang="en-US" altLang="zh-CN" sz="2800"/>
              <a:t>(13)</a:t>
            </a:r>
            <a:r>
              <a:rPr lang="zh-CN" altLang="en-US" sz="2800"/>
              <a:t>遮盖板键，</a:t>
            </a:r>
            <a:r>
              <a:rPr lang="en-US" altLang="zh-CN" sz="2800"/>
              <a:t>(14)</a:t>
            </a:r>
            <a:r>
              <a:rPr lang="zh-CN" altLang="en-US" sz="2800"/>
              <a:t>绿色固视目标。</a:t>
            </a:r>
            <a:endParaRPr lang="zh-CN" altLang="en-US" sz="2800"/>
          </a:p>
        </p:txBody>
      </p:sp>
      <p:sp>
        <p:nvSpPr>
          <p:cNvPr id="13316" name="TextBox 13315"/>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13317" name="TextBox 13316"/>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14339" name="Rectangle 3"/>
          <p:cNvSpPr/>
          <p:nvPr>
            <p:ph type="body" idx="4294967295"/>
          </p:nvPr>
        </p:nvSpPr>
        <p:spPr>
          <a:xfrm>
            <a:off x="539750" y="5373688"/>
            <a:ext cx="7772400" cy="431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algn="ctr" eaLnBrk="1" hangingPunct="1">
              <a:lnSpc>
                <a:spcPct val="90000"/>
              </a:lnSpc>
              <a:buNone/>
            </a:pPr>
            <a:r>
              <a:rPr lang="zh-CN" altLang="en-US" sz="2400"/>
              <a:t>图</a:t>
            </a:r>
            <a:r>
              <a:rPr lang="en-US" altLang="zh-CN" sz="2400"/>
              <a:t>11 </a:t>
            </a:r>
            <a:r>
              <a:rPr lang="zh-CN" altLang="en-US" sz="2400"/>
              <a:t>瞳距示意图</a:t>
            </a:r>
            <a:endParaRPr lang="zh-CN" altLang="en-US" sz="2400"/>
          </a:p>
        </p:txBody>
      </p:sp>
      <p:pic>
        <p:nvPicPr>
          <p:cNvPr id="14340" name="Picture 5" descr="pdmeter01"/>
          <p:cNvPicPr/>
          <p:nvPr/>
        </p:nvPicPr>
        <p:blipFill>
          <a:blip r:embed="rId2"/>
          <a:stretch>
            <a:fillRect/>
          </a:stretch>
        </p:blipFill>
        <p:spPr>
          <a:xfrm>
            <a:off x="1692275" y="1700212"/>
            <a:ext cx="5022886" cy="3439973"/>
          </a:xfrm>
          <a:prstGeom prst="rect">
            <a:avLst/>
          </a:prstGeom>
          <a:noFill/>
          <a:ln>
            <a:noFill/>
            <a:miter lim="800000"/>
          </a:ln>
        </p:spPr>
      </p:pic>
      <p:sp>
        <p:nvSpPr>
          <p:cNvPr id="14341" name="TextBox 14340"/>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14342" name="TextBox 14341"/>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15363" name="Rectangle 3"/>
          <p:cNvSpPr/>
          <p:nvPr>
            <p:ph type="body" idx="4294967295"/>
          </p:nvPr>
        </p:nvSpPr>
        <p:spPr>
          <a:xfrm>
            <a:off x="611188" y="1844675"/>
            <a:ext cx="7772400" cy="28797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80000"/>
              </a:lnSpc>
              <a:buNone/>
            </a:pPr>
            <a:r>
              <a:rPr lang="zh-CN" altLang="en-US" sz="2800"/>
              <a:t>    使用步骤为：</a:t>
            </a:r>
            <a:endParaRPr lang="zh-CN" altLang="en-US" sz="2800"/>
          </a:p>
          <a:p>
            <a:pPr lvl="0" eaLnBrk="1" hangingPunct="1">
              <a:lnSpc>
                <a:spcPct val="80000"/>
              </a:lnSpc>
              <a:buNone/>
            </a:pPr>
            <a:r>
              <a:rPr lang="zh-CN" altLang="en-US" sz="2800"/>
              <a:t>            （</a:t>
            </a:r>
            <a:r>
              <a:rPr lang="en-US" altLang="zh-CN" sz="2800"/>
              <a:t>1</a:t>
            </a:r>
            <a:r>
              <a:rPr lang="zh-CN" altLang="en-US" sz="2800"/>
              <a:t>）首先按测量远用瞳距要求，将注视距离键调整到注视距离数值∞位置上。 </a:t>
            </a:r>
            <a:endParaRPr lang="zh-CN" altLang="en-US" sz="2800"/>
          </a:p>
          <a:p>
            <a:pPr lvl="0" eaLnBrk="1" hangingPunct="1">
              <a:lnSpc>
                <a:spcPct val="80000"/>
              </a:lnSpc>
              <a:buNone/>
            </a:pPr>
            <a:r>
              <a:rPr lang="zh-CN" altLang="en-US" sz="2800"/>
              <a:t>            （</a:t>
            </a:r>
            <a:r>
              <a:rPr lang="en-US" altLang="zh-CN" sz="2800"/>
              <a:t>2</a:t>
            </a:r>
            <a:r>
              <a:rPr lang="zh-CN" altLang="en-US" sz="2800"/>
              <a:t>）打开电源开关。 </a:t>
            </a:r>
            <a:endParaRPr lang="zh-CN" altLang="en-US" sz="2800"/>
          </a:p>
          <a:p>
            <a:pPr lvl="0" eaLnBrk="1" hangingPunct="1">
              <a:lnSpc>
                <a:spcPct val="80000"/>
              </a:lnSpc>
              <a:buNone/>
            </a:pPr>
            <a:r>
              <a:rPr lang="zh-CN" altLang="en-US" sz="2800"/>
              <a:t>            （</a:t>
            </a:r>
            <a:r>
              <a:rPr lang="en-US" altLang="zh-CN" sz="2800"/>
              <a:t>3</a:t>
            </a:r>
            <a:r>
              <a:rPr lang="zh-CN" altLang="en-US" sz="2800"/>
              <a:t>）将瞳距仪额部和鼻梁部放置在患者前额和鼻梁处。 </a:t>
            </a:r>
            <a:endParaRPr lang="zh-CN" altLang="en-US" sz="2800"/>
          </a:p>
          <a:p>
            <a:pPr lvl="0" eaLnBrk="1" hangingPunct="1">
              <a:lnSpc>
                <a:spcPct val="80000"/>
              </a:lnSpc>
              <a:buNone/>
            </a:pPr>
            <a:r>
              <a:rPr lang="zh-CN" altLang="en-US" sz="2800"/>
              <a:t>            （</a:t>
            </a:r>
            <a:r>
              <a:rPr lang="en-US" altLang="zh-CN" sz="2800"/>
              <a:t>4</a:t>
            </a:r>
            <a:r>
              <a:rPr lang="zh-CN" altLang="en-US" sz="2800"/>
              <a:t>）嘱患者注视里面绿色光亮视标。 </a:t>
            </a:r>
            <a:endParaRPr lang="zh-CN" altLang="en-US" sz="2800"/>
          </a:p>
        </p:txBody>
      </p:sp>
      <p:sp>
        <p:nvSpPr>
          <p:cNvPr id="15364" name="TextBox 15363"/>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15365" name="TextBox 15364"/>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16387"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80000"/>
              </a:lnSpc>
              <a:buNone/>
            </a:pPr>
            <a:r>
              <a:rPr lang="zh-CN" altLang="en-US" sz="2800"/>
              <a:t>            （</a:t>
            </a:r>
            <a:r>
              <a:rPr lang="en-US" altLang="zh-CN" sz="2800"/>
              <a:t>5</a:t>
            </a:r>
            <a:r>
              <a:rPr lang="zh-CN" altLang="en-US" sz="2800"/>
              <a:t>）检验检验者经过观察窗观察到患眼瞳孔上反射亮点，然后分别移动左右</a:t>
            </a:r>
            <a:r>
              <a:rPr lang="en-US" altLang="zh-CN" sz="2800"/>
              <a:t>PD</a:t>
            </a:r>
            <a:r>
              <a:rPr lang="zh-CN" altLang="en-US" sz="2800"/>
              <a:t>可调键使</a:t>
            </a:r>
            <a:r>
              <a:rPr lang="en-US" altLang="zh-CN" sz="2800"/>
              <a:t>PD</a:t>
            </a:r>
            <a:r>
              <a:rPr lang="zh-CN" altLang="en-US" sz="2800"/>
              <a:t>指针各自与两眼角膜反射亮点对齐。 </a:t>
            </a:r>
            <a:endParaRPr lang="zh-CN" altLang="en-US" sz="2800"/>
          </a:p>
          <a:p>
            <a:pPr lvl="0" eaLnBrk="1" hangingPunct="1">
              <a:lnSpc>
                <a:spcPct val="80000"/>
              </a:lnSpc>
              <a:buNone/>
            </a:pPr>
            <a:r>
              <a:rPr lang="zh-CN" altLang="en-US" sz="2800"/>
              <a:t>            （</a:t>
            </a:r>
            <a:r>
              <a:rPr lang="en-US" altLang="zh-CN" sz="2800"/>
              <a:t>6</a:t>
            </a:r>
            <a:r>
              <a:rPr lang="zh-CN" altLang="en-US" sz="2800"/>
              <a:t>）读取数值显示窗所显示数值。其</a:t>
            </a:r>
            <a:r>
              <a:rPr lang="en-US" altLang="zh-CN" sz="2800"/>
              <a:t>R</a:t>
            </a:r>
            <a:r>
              <a:rPr lang="zh-CN" altLang="en-US" sz="2800"/>
              <a:t>值表示从鼻梁中心至右眼瞳孔中心之间距离，代表右眼瞳距；</a:t>
            </a:r>
            <a:r>
              <a:rPr lang="en-US" altLang="zh-CN" sz="2800"/>
              <a:t>L</a:t>
            </a:r>
            <a:r>
              <a:rPr lang="zh-CN" altLang="en-US" sz="2800"/>
              <a:t>值表示从鼻梁中心至左眼瞳孔中心之间距离，代表左眼瞳距。中间所表示数值代表两眼瞳孔之间距离，即两眼瞳距。单位为</a:t>
            </a:r>
            <a:r>
              <a:rPr lang="en-US" altLang="zh-CN" sz="2800"/>
              <a:t>mm</a:t>
            </a:r>
            <a:r>
              <a:rPr lang="zh-CN" altLang="en-US" sz="2800"/>
              <a:t>。 </a:t>
            </a:r>
            <a:endParaRPr lang="zh-CN" altLang="en-US" sz="2800"/>
          </a:p>
        </p:txBody>
      </p:sp>
      <p:sp>
        <p:nvSpPr>
          <p:cNvPr id="16388" name="TextBox 16387"/>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16389" name="TextBox 16388"/>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17411" name="Rectangle 3"/>
          <p:cNvSpPr/>
          <p:nvPr>
            <p:ph type="body" idx="4294967295"/>
          </p:nvPr>
        </p:nvSpPr>
        <p:spPr>
          <a:xfrm>
            <a:off x="611188" y="2060575"/>
            <a:ext cx="7848600" cy="28813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80000"/>
              </a:lnSpc>
              <a:buNone/>
            </a:pPr>
            <a:r>
              <a:rPr lang="zh-CN" altLang="en-US" sz="2000"/>
              <a:t> </a:t>
            </a:r>
            <a:r>
              <a:rPr lang="en-US" altLang="zh-CN" sz="2000"/>
              <a:t>2</a:t>
            </a:r>
            <a:r>
              <a:rPr lang="zh-CN" altLang="en-US" sz="2000"/>
              <a:t>、瞳距尺</a:t>
            </a:r>
            <a:endParaRPr lang="zh-CN" altLang="en-US" sz="2000"/>
          </a:p>
          <a:p>
            <a:pPr lvl="0" eaLnBrk="1" hangingPunct="1">
              <a:lnSpc>
                <a:spcPct val="80000"/>
              </a:lnSpc>
              <a:buNone/>
            </a:pPr>
            <a:r>
              <a:rPr lang="zh-CN" altLang="en-US" sz="2000"/>
              <a:t>使用有鼻梁槽瞳距尺，步骤以下：</a:t>
            </a:r>
            <a:endParaRPr lang="zh-CN" altLang="en-US" sz="2000"/>
          </a:p>
          <a:p>
            <a:pPr lvl="0" eaLnBrk="1" hangingPunct="1">
              <a:lnSpc>
                <a:spcPct val="80000"/>
              </a:lnSpc>
              <a:buNone/>
            </a:pPr>
            <a:r>
              <a:rPr lang="zh-CN" altLang="en-US" sz="2000"/>
              <a:t>（</a:t>
            </a:r>
            <a:r>
              <a:rPr lang="en-US" altLang="zh-CN" sz="2000"/>
              <a:t>1</a:t>
            </a:r>
            <a:r>
              <a:rPr lang="zh-CN" altLang="en-US" sz="2000"/>
              <a:t>）检验者与被检者在相同高度相对而坐</a:t>
            </a:r>
            <a:r>
              <a:rPr lang="en-US" altLang="zh-CN" sz="2000"/>
              <a:t>(</a:t>
            </a:r>
            <a:r>
              <a:rPr lang="zh-CN" altLang="en-US" sz="2000"/>
              <a:t>约距</a:t>
            </a:r>
            <a:r>
              <a:rPr lang="en-US" altLang="zh-CN" sz="2000"/>
              <a:t>40cm)</a:t>
            </a:r>
            <a:r>
              <a:rPr lang="zh-CN" altLang="en-US" sz="2000"/>
              <a:t>；</a:t>
            </a:r>
            <a:endParaRPr lang="zh-CN" altLang="en-US" sz="2000"/>
          </a:p>
          <a:p>
            <a:pPr lvl="0" eaLnBrk="1" hangingPunct="1">
              <a:lnSpc>
                <a:spcPct val="80000"/>
              </a:lnSpc>
              <a:buNone/>
            </a:pPr>
            <a:r>
              <a:rPr lang="zh-CN" altLang="en-US" sz="2000"/>
              <a:t>（</a:t>
            </a:r>
            <a:r>
              <a:rPr lang="en-US" altLang="zh-CN" sz="2000"/>
              <a:t>2</a:t>
            </a:r>
            <a:r>
              <a:rPr lang="zh-CN" altLang="en-US" sz="2000"/>
              <a:t>）将瞳距尺置于被检者鼻梁上；</a:t>
            </a:r>
            <a:endParaRPr lang="zh-CN" altLang="en-US" sz="2000"/>
          </a:p>
          <a:p>
            <a:pPr lvl="0" eaLnBrk="1" hangingPunct="1">
              <a:lnSpc>
                <a:spcPct val="80000"/>
              </a:lnSpc>
              <a:buNone/>
            </a:pPr>
            <a:r>
              <a:rPr lang="zh-CN" altLang="en-US" sz="2000"/>
              <a:t>（</a:t>
            </a:r>
            <a:r>
              <a:rPr lang="en-US" altLang="zh-CN" sz="2000"/>
              <a:t>3</a:t>
            </a:r>
            <a:r>
              <a:rPr lang="zh-CN" altLang="en-US" sz="2000"/>
              <a:t>）笔式电筒置于检验者左眼下方，直射被检者右眼；</a:t>
            </a:r>
            <a:endParaRPr lang="zh-CN" altLang="en-US" sz="2000"/>
          </a:p>
          <a:p>
            <a:pPr lvl="0" eaLnBrk="1" hangingPunct="1">
              <a:lnSpc>
                <a:spcPct val="80000"/>
              </a:lnSpc>
              <a:buNone/>
            </a:pPr>
            <a:r>
              <a:rPr lang="zh-CN" altLang="en-US" sz="2000"/>
              <a:t>（</a:t>
            </a:r>
            <a:r>
              <a:rPr lang="en-US" altLang="zh-CN" sz="2000"/>
              <a:t>4</a:t>
            </a:r>
            <a:r>
              <a:rPr lang="zh-CN" altLang="en-US" sz="2000"/>
              <a:t>）令被检者看检验者左眼；</a:t>
            </a:r>
            <a:endParaRPr lang="zh-CN" altLang="en-US" sz="2000"/>
          </a:p>
          <a:p>
            <a:pPr lvl="0" eaLnBrk="1" hangingPunct="1">
              <a:lnSpc>
                <a:spcPct val="80000"/>
              </a:lnSpc>
              <a:buNone/>
            </a:pPr>
            <a:r>
              <a:rPr lang="zh-CN" altLang="en-US" sz="2000"/>
              <a:t>（</a:t>
            </a:r>
            <a:r>
              <a:rPr lang="en-US" altLang="zh-CN" sz="2000"/>
              <a:t>5</a:t>
            </a:r>
            <a:r>
              <a:rPr lang="zh-CN" altLang="en-US" sz="2000"/>
              <a:t>）检验者闭上右眼</a:t>
            </a:r>
            <a:r>
              <a:rPr lang="en-US" altLang="zh-CN" sz="2000"/>
              <a:t>(</a:t>
            </a:r>
            <a:r>
              <a:rPr lang="zh-CN" altLang="en-US" sz="2000"/>
              <a:t>防止平行视差</a:t>
            </a:r>
            <a:r>
              <a:rPr lang="en-US" altLang="zh-CN" sz="2000"/>
              <a:t>)</a:t>
            </a:r>
            <a:r>
              <a:rPr lang="zh-CN" altLang="en-US" sz="2000"/>
              <a:t>观察被检者右眼角膜反光情况；</a:t>
            </a:r>
            <a:endParaRPr lang="zh-CN" altLang="en-US" sz="2000"/>
          </a:p>
          <a:p>
            <a:pPr lvl="0" eaLnBrk="1" hangingPunct="1">
              <a:lnSpc>
                <a:spcPct val="80000"/>
              </a:lnSpc>
              <a:buNone/>
            </a:pPr>
            <a:r>
              <a:rPr lang="zh-CN" altLang="en-US" sz="2000"/>
              <a:t>（</a:t>
            </a:r>
            <a:r>
              <a:rPr lang="en-US" altLang="zh-CN" sz="2000"/>
              <a:t>6</a:t>
            </a:r>
            <a:r>
              <a:rPr lang="zh-CN" altLang="en-US" sz="2000"/>
              <a:t>）读出单眼瞳距；</a:t>
            </a:r>
            <a:endParaRPr lang="zh-CN" altLang="en-US" sz="2000"/>
          </a:p>
          <a:p>
            <a:pPr lvl="0" eaLnBrk="1" hangingPunct="1">
              <a:lnSpc>
                <a:spcPct val="80000"/>
              </a:lnSpc>
              <a:buNone/>
            </a:pPr>
            <a:r>
              <a:rPr lang="zh-CN" altLang="en-US" sz="2000"/>
              <a:t>（</a:t>
            </a:r>
            <a:r>
              <a:rPr lang="en-US" altLang="zh-CN" sz="2000"/>
              <a:t>7</a:t>
            </a:r>
            <a:r>
              <a:rPr lang="zh-CN" altLang="en-US" sz="2000"/>
              <a:t>）同法测量左眼</a:t>
            </a:r>
            <a:endParaRPr lang="zh-CN" altLang="en-US" sz="2000"/>
          </a:p>
        </p:txBody>
      </p:sp>
      <p:sp>
        <p:nvSpPr>
          <p:cNvPr id="17412" name="TextBox 17411"/>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17413" name="TextBox 17412"/>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18435"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en-US" altLang="zh-CN" sz="2400"/>
              <a:t>             3</a:t>
            </a:r>
            <a:r>
              <a:rPr lang="zh-CN" altLang="en-US" sz="2400"/>
              <a:t>、样片标识法</a:t>
            </a:r>
            <a:r>
              <a:rPr lang="en-US" altLang="zh-CN" sz="2400"/>
              <a:t>(</a:t>
            </a:r>
            <a:r>
              <a:rPr lang="zh-CN" altLang="en-US" sz="2400"/>
              <a:t>假如没有样片，可贴一条垂直方向透明胶带代替</a:t>
            </a:r>
            <a:r>
              <a:rPr lang="en-US" altLang="zh-CN" sz="2400"/>
              <a:t>)</a:t>
            </a:r>
            <a:r>
              <a:rPr lang="zh-CN" altLang="en-US" sz="2400"/>
              <a:t>：</a:t>
            </a:r>
            <a:endParaRPr lang="zh-CN" altLang="en-US" sz="2400"/>
          </a:p>
          <a:p>
            <a:pPr lvl="0" eaLnBrk="1" hangingPunct="1">
              <a:lnSpc>
                <a:spcPct val="90000"/>
              </a:lnSpc>
              <a:buNone/>
            </a:pPr>
            <a:r>
              <a:rPr lang="zh-CN" altLang="en-US" sz="2400"/>
              <a:t>             （</a:t>
            </a:r>
            <a:r>
              <a:rPr lang="en-US" altLang="zh-CN" sz="2400"/>
              <a:t>1</a:t>
            </a:r>
            <a:r>
              <a:rPr lang="zh-CN" altLang="en-US" sz="2400"/>
              <a:t>）程序与上法相同，但要戴上所选并经调整镜架，用标识笔在样片上标出角膜反光点位置；</a:t>
            </a:r>
            <a:endParaRPr lang="zh-CN" altLang="en-US" sz="2400"/>
          </a:p>
          <a:p>
            <a:pPr lvl="0" eaLnBrk="1" hangingPunct="1">
              <a:lnSpc>
                <a:spcPct val="90000"/>
              </a:lnSpc>
              <a:buNone/>
            </a:pPr>
            <a:r>
              <a:rPr lang="zh-CN" altLang="en-US" sz="2400"/>
              <a:t>            （</a:t>
            </a:r>
            <a:r>
              <a:rPr lang="en-US" altLang="zh-CN" sz="2400"/>
              <a:t>2</a:t>
            </a:r>
            <a:r>
              <a:rPr lang="zh-CN" altLang="en-US" sz="2400"/>
              <a:t>）将镜架置于测量卡上；</a:t>
            </a:r>
            <a:endParaRPr lang="zh-CN" altLang="en-US" sz="2400"/>
          </a:p>
          <a:p>
            <a:pPr lvl="0" eaLnBrk="1" hangingPunct="1">
              <a:lnSpc>
                <a:spcPct val="90000"/>
              </a:lnSpc>
              <a:buNone/>
            </a:pPr>
            <a:r>
              <a:rPr lang="zh-CN" altLang="en-US" sz="2400"/>
              <a:t>            （</a:t>
            </a:r>
            <a:r>
              <a:rPr lang="en-US" altLang="zh-CN" sz="2400"/>
              <a:t>3</a:t>
            </a:r>
            <a:r>
              <a:rPr lang="zh-CN" altLang="en-US" sz="2400"/>
              <a:t>）镜架下缘与其中一条水平线对齐；</a:t>
            </a:r>
            <a:endParaRPr lang="zh-CN" altLang="en-US" sz="2400"/>
          </a:p>
          <a:p>
            <a:pPr lvl="0" eaLnBrk="1" hangingPunct="1">
              <a:lnSpc>
                <a:spcPct val="90000"/>
              </a:lnSpc>
              <a:buNone/>
            </a:pPr>
            <a:r>
              <a:rPr lang="zh-CN" altLang="en-US" sz="2400"/>
              <a:t>            （</a:t>
            </a:r>
            <a:r>
              <a:rPr lang="en-US" altLang="zh-CN" sz="2400"/>
              <a:t>4</a:t>
            </a:r>
            <a:r>
              <a:rPr lang="zh-CN" altLang="en-US" sz="2400"/>
              <a:t>）鼻梁对称地置于中央斜线两侧；</a:t>
            </a:r>
            <a:endParaRPr lang="zh-CN" altLang="en-US" sz="2400"/>
          </a:p>
          <a:p>
            <a:pPr lvl="0" eaLnBrk="1" hangingPunct="1">
              <a:lnSpc>
                <a:spcPct val="90000"/>
              </a:lnSpc>
              <a:buNone/>
            </a:pPr>
            <a:r>
              <a:rPr lang="zh-CN" altLang="en-US" sz="2400"/>
              <a:t>            （</a:t>
            </a:r>
            <a:r>
              <a:rPr lang="en-US" altLang="zh-CN" sz="2400"/>
              <a:t>5</a:t>
            </a:r>
            <a:r>
              <a:rPr lang="zh-CN" altLang="en-US" sz="2400"/>
              <a:t>）从中央水平刻度线上读出瞳距。</a:t>
            </a:r>
            <a:endParaRPr lang="zh-CN" altLang="en-US" sz="2400"/>
          </a:p>
        </p:txBody>
      </p:sp>
      <p:sp>
        <p:nvSpPr>
          <p:cNvPr id="18436" name="TextBox 18435"/>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18437" name="TextBox 18436"/>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19459"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zh-CN" altLang="en-US" sz="2400"/>
              <a:t>             这种眼镜只要测量远用瞳孔距离。一些眼镜厂家提倡用瞳距仪测量单眼瞳距，但经常因瞳距仪使用不妥，测量有误差。用瞳距仪测量单眼瞳距时，鼻梁中线极难掌握，略有偏差，就会造成单眼瞳距人为两眼不等。用常规瞳距尺测量双眼瞳距，普通不会影响渐进多焦点眼镜使用效果。远用瞳距测量要在两眼视轴平行状态下进行。瞳距尺分别测出右眼颞侧（或鼻侧）角膜缘（或瞳孔缘）至左眼鼻侧（或颞侧）角膜缘（或瞳孔缘）距离。关键点是：远用瞳距测量不能偏小。</a:t>
            </a:r>
            <a:endParaRPr lang="zh-CN" altLang="en-US" sz="2400"/>
          </a:p>
        </p:txBody>
      </p:sp>
      <p:sp>
        <p:nvSpPr>
          <p:cNvPr id="19460" name="TextBox 19459"/>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19461" name="TextBox 19460"/>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20483"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en-US" altLang="zh-CN" sz="2800"/>
              <a:t>            4.1.3</a:t>
            </a:r>
            <a:r>
              <a:rPr lang="zh-CN" altLang="en-US" sz="2800"/>
              <a:t>裸眼</a:t>
            </a:r>
            <a:r>
              <a:rPr lang="en-US" altLang="zh-CN" sz="2800"/>
              <a:t>/</a:t>
            </a:r>
            <a:r>
              <a:rPr lang="zh-CN" altLang="en-US" sz="2800"/>
              <a:t>原镜视力检验</a:t>
            </a:r>
            <a:endParaRPr lang="zh-CN" altLang="en-US" sz="2800"/>
          </a:p>
          <a:p>
            <a:pPr lvl="0" eaLnBrk="1" hangingPunct="1">
              <a:lnSpc>
                <a:spcPct val="90000"/>
              </a:lnSpc>
              <a:buNone/>
            </a:pPr>
            <a:r>
              <a:rPr lang="zh-CN" altLang="en-US" sz="2800"/>
              <a:t>           在确定远用屈光度数时，必须依据原配戴眼镜屈光度，以及用户对远用视力要求。</a:t>
            </a:r>
            <a:endParaRPr lang="zh-CN" altLang="en-US" sz="2800"/>
          </a:p>
          <a:p>
            <a:pPr lvl="0" eaLnBrk="1" hangingPunct="1">
              <a:lnSpc>
                <a:spcPct val="90000"/>
              </a:lnSpc>
              <a:buNone/>
            </a:pPr>
            <a:r>
              <a:rPr lang="en-US" altLang="zh-CN" sz="2800"/>
              <a:t>            4.1.4</a:t>
            </a:r>
            <a:r>
              <a:rPr lang="zh-CN" altLang="en-US" sz="2800"/>
              <a:t>渐进眼镜验光要求</a:t>
            </a:r>
            <a:endParaRPr lang="zh-CN" altLang="en-US" sz="2800"/>
          </a:p>
          <a:p>
            <a:pPr lvl="0" eaLnBrk="1" hangingPunct="1">
              <a:lnSpc>
                <a:spcPct val="90000"/>
              </a:lnSpc>
              <a:buNone/>
            </a:pPr>
            <a:r>
              <a:rPr lang="zh-CN" altLang="en-US" sz="2800"/>
              <a:t>            确定用户远用屈光度标准是：在远用视力以用户能接收为标准基础上，近视能浅则浅，远视能足则足，新加散光要慎重。双眼平衡。</a:t>
            </a:r>
            <a:endParaRPr lang="zh-CN" altLang="en-US" sz="2800"/>
          </a:p>
        </p:txBody>
      </p:sp>
      <p:sp>
        <p:nvSpPr>
          <p:cNvPr id="20484" name="TextBox 20483"/>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20485" name="TextBox 20484"/>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21507"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buNone/>
            </a:pPr>
            <a:r>
              <a:rPr lang="en-US" altLang="zh-CN"/>
              <a:t> 4.1.4.1</a:t>
            </a:r>
            <a:r>
              <a:rPr lang="zh-CN" altLang="en-US"/>
              <a:t>选择初步附加镜片方法</a:t>
            </a:r>
            <a:endParaRPr lang="zh-CN" altLang="en-US"/>
          </a:p>
          <a:p>
            <a:pPr lvl="0" eaLnBrk="1" hangingPunct="1">
              <a:buNone/>
            </a:pPr>
            <a:r>
              <a:rPr lang="zh-CN" altLang="en-US"/>
              <a:t>①以年纪和原有屈光不正状态为依据；</a:t>
            </a:r>
            <a:endParaRPr lang="zh-CN" altLang="en-US"/>
          </a:p>
          <a:p>
            <a:pPr lvl="0" eaLnBrk="1" hangingPunct="1">
              <a:buNone/>
            </a:pPr>
            <a:r>
              <a:rPr lang="zh-CN" altLang="en-US"/>
              <a:t>②使用融合性交叉柱镜（</a:t>
            </a:r>
            <a:r>
              <a:rPr lang="en-US" altLang="zh-CN"/>
              <a:t>FCC</a:t>
            </a:r>
            <a:r>
              <a:rPr lang="zh-CN" altLang="en-US"/>
              <a:t>）；</a:t>
            </a:r>
            <a:endParaRPr lang="zh-CN" altLang="en-US"/>
          </a:p>
          <a:p>
            <a:pPr lvl="0" eaLnBrk="1" hangingPunct="1">
              <a:buNone/>
            </a:pPr>
            <a:r>
              <a:rPr lang="zh-CN" altLang="en-US"/>
              <a:t>③以“二分之一调整幅度贮备”为标准；</a:t>
            </a:r>
            <a:endParaRPr lang="zh-CN" altLang="en-US"/>
          </a:p>
          <a:p>
            <a:pPr lvl="0" eaLnBrk="1" hangingPunct="1">
              <a:buNone/>
            </a:pPr>
            <a:r>
              <a:rPr lang="zh-CN" altLang="en-US"/>
              <a:t>④以视力为依据。</a:t>
            </a:r>
            <a:endParaRPr lang="zh-CN" altLang="en-US"/>
          </a:p>
        </p:txBody>
      </p:sp>
      <p:sp>
        <p:nvSpPr>
          <p:cNvPr id="21508" name="TextBox 21507"/>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21509" name="TextBox 21508"/>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22531"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en-US" altLang="zh-CN" sz="2800"/>
              <a:t>    1</a:t>
            </a:r>
            <a:r>
              <a:rPr lang="zh-CN" altLang="en-US" sz="2800"/>
              <a:t>、以年纪和原有屈光不正状态为依据：</a:t>
            </a:r>
            <a:endParaRPr lang="zh-CN" altLang="en-US" sz="2800"/>
          </a:p>
          <a:p>
            <a:pPr lvl="0" eaLnBrk="1" hangingPunct="1">
              <a:lnSpc>
                <a:spcPct val="90000"/>
              </a:lnSpc>
              <a:buNone/>
            </a:pPr>
            <a:r>
              <a:rPr lang="zh-CN" altLang="en-US" sz="2800"/>
              <a:t>　　    按年纪标准选择初步阅读附加值，再依据实际屈光不正情况作调整，远视可多一些，近视者可少一些。比如，年纪</a:t>
            </a:r>
            <a:r>
              <a:rPr lang="en-US" altLang="zh-CN" sz="2800"/>
              <a:t>50</a:t>
            </a:r>
            <a:r>
              <a:rPr lang="zh-CN" altLang="en-US" sz="2800"/>
              <a:t>岁者可先选择＋</a:t>
            </a:r>
            <a:r>
              <a:rPr lang="en-US" altLang="zh-CN" sz="2800"/>
              <a:t>2.50D</a:t>
            </a:r>
            <a:r>
              <a:rPr lang="zh-CN" altLang="en-US" sz="2800"/>
              <a:t>试戴，远视（＋</a:t>
            </a:r>
            <a:r>
              <a:rPr lang="en-US" altLang="zh-CN" sz="2800"/>
              <a:t>4.00D</a:t>
            </a:r>
            <a:r>
              <a:rPr lang="zh-CN" altLang="en-US" sz="2800"/>
              <a:t>）者可在此基础上加</a:t>
            </a:r>
            <a:r>
              <a:rPr lang="en-US" altLang="zh-CN" sz="2800"/>
              <a:t>0.50D</a:t>
            </a:r>
            <a:r>
              <a:rPr lang="zh-CN" altLang="en-US" sz="2800"/>
              <a:t>，近距处方为＋</a:t>
            </a:r>
            <a:r>
              <a:rPr lang="en-US" altLang="zh-CN" sz="2800"/>
              <a:t>3.00D</a:t>
            </a:r>
            <a:r>
              <a:rPr lang="zh-CN" altLang="en-US" sz="2800"/>
              <a:t>；近视者（－</a:t>
            </a:r>
            <a:r>
              <a:rPr lang="en-US" altLang="zh-CN" sz="2800"/>
              <a:t>5.00D</a:t>
            </a:r>
            <a:r>
              <a:rPr lang="zh-CN" altLang="en-US" sz="2800"/>
              <a:t>）则可减去</a:t>
            </a:r>
            <a:r>
              <a:rPr lang="en-US" altLang="zh-CN" sz="2800"/>
              <a:t>0.50D</a:t>
            </a:r>
            <a:r>
              <a:rPr lang="zh-CN" altLang="en-US" sz="2800"/>
              <a:t>，处方为＋</a:t>
            </a:r>
            <a:r>
              <a:rPr lang="en-US" altLang="zh-CN" sz="2800"/>
              <a:t>2.00D</a:t>
            </a:r>
            <a:r>
              <a:rPr lang="zh-CN" altLang="en-US" sz="2800"/>
              <a:t>。</a:t>
            </a:r>
            <a:endParaRPr lang="zh-CN" altLang="en-US" sz="2800"/>
          </a:p>
        </p:txBody>
      </p:sp>
      <p:sp>
        <p:nvSpPr>
          <p:cNvPr id="22532" name="TextBox 22531"/>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22533" name="TextBox 22532"/>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23555"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en-US" altLang="zh-CN" sz="2400"/>
              <a:t>     2</a:t>
            </a:r>
            <a:r>
              <a:rPr lang="zh-CN" altLang="en-US" sz="2400"/>
              <a:t>、使用融合性交叉柱镜（</a:t>
            </a:r>
            <a:r>
              <a:rPr lang="en-US" altLang="zh-CN" sz="2400"/>
              <a:t>FCC</a:t>
            </a:r>
            <a:r>
              <a:rPr lang="zh-CN" altLang="en-US" sz="2400"/>
              <a:t>）方法</a:t>
            </a:r>
            <a:endParaRPr lang="zh-CN" altLang="en-US" sz="2400"/>
          </a:p>
          <a:p>
            <a:pPr lvl="0" eaLnBrk="1" hangingPunct="1">
              <a:lnSpc>
                <a:spcPct val="90000"/>
              </a:lnSpc>
              <a:buNone/>
            </a:pPr>
            <a:r>
              <a:rPr lang="zh-CN" altLang="en-US" sz="2400"/>
              <a:t>             经过测量患者调整滞后情况来确定其所需初步阅读附加。详细为：先将</a:t>
            </a:r>
            <a:r>
              <a:rPr lang="en-US" altLang="zh-CN" sz="2400"/>
              <a:t>FCC</a:t>
            </a:r>
            <a:r>
              <a:rPr lang="zh-CN" altLang="en-US" sz="2400"/>
              <a:t>视标（见图</a:t>
            </a:r>
            <a:r>
              <a:rPr lang="en-US" altLang="zh-CN" sz="2400"/>
              <a:t>13</a:t>
            </a:r>
            <a:r>
              <a:rPr lang="zh-CN" altLang="en-US" sz="2400"/>
              <a:t>）设置在</a:t>
            </a:r>
            <a:r>
              <a:rPr lang="en-US" altLang="zh-CN" sz="2400"/>
              <a:t>40</a:t>
            </a:r>
            <a:r>
              <a:rPr lang="zh-CN" altLang="en-US" sz="2400"/>
              <a:t>厘米，让光线变得昏暗使景深降低而检测灵敏度增加，再在被测者双眼前放置交叉柱镜（红点在垂直位，白点在水平位）；问询病人水平线清和垂直线清清楚情况，如水平线清，加正镜直至和垂直线一样清，此时添加正镜量即被测者调整滞后量，也是初步阅读附加度数。这种方法比较适合刚开始老视人。</a:t>
            </a:r>
            <a:endParaRPr lang="zh-CN" altLang="en-US" sz="2400"/>
          </a:p>
        </p:txBody>
      </p:sp>
      <p:sp>
        <p:nvSpPr>
          <p:cNvPr id="23556" name="TextBox 23555"/>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23557" name="TextBox 23556"/>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24579" name="Rectangle 3"/>
          <p:cNvSpPr/>
          <p:nvPr>
            <p:ph type="body" idx="4294967295"/>
          </p:nvPr>
        </p:nvSpPr>
        <p:spPr>
          <a:xfrm>
            <a:off x="539750" y="5157788"/>
            <a:ext cx="7772400" cy="431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algn="ctr" eaLnBrk="1" hangingPunct="1">
              <a:lnSpc>
                <a:spcPct val="90000"/>
              </a:lnSpc>
              <a:buNone/>
            </a:pPr>
            <a:r>
              <a:rPr lang="zh-CN" altLang="en-US" sz="2400"/>
              <a:t>图</a:t>
            </a:r>
            <a:r>
              <a:rPr lang="en-US" altLang="zh-CN" sz="2400"/>
              <a:t>13</a:t>
            </a:r>
            <a:r>
              <a:rPr lang="zh-CN" altLang="en-US" sz="2400"/>
              <a:t>　</a:t>
            </a:r>
            <a:r>
              <a:rPr lang="en-US" altLang="zh-CN" sz="2400"/>
              <a:t>FCC</a:t>
            </a:r>
            <a:r>
              <a:rPr lang="zh-CN" altLang="en-US" sz="2400"/>
              <a:t>检测视标</a:t>
            </a:r>
            <a:endParaRPr lang="zh-CN" altLang="en-US" sz="2400"/>
          </a:p>
        </p:txBody>
      </p:sp>
      <p:pic>
        <p:nvPicPr>
          <p:cNvPr id="24580" name="Picture 4" descr="120-3.gif (590 bytes)"/>
          <p:cNvPicPr/>
          <p:nvPr/>
        </p:nvPicPr>
        <p:blipFill>
          <a:blip r:embed="rId2"/>
          <a:stretch>
            <a:fillRect/>
          </a:stretch>
        </p:blipFill>
        <p:spPr>
          <a:xfrm>
            <a:off x="1692275" y="1557338"/>
            <a:ext cx="5151379" cy="3311490"/>
          </a:xfrm>
          <a:prstGeom prst="rect">
            <a:avLst/>
          </a:prstGeom>
          <a:noFill/>
          <a:ln>
            <a:noFill/>
            <a:miter lim="800000"/>
          </a:ln>
        </p:spPr>
      </p:pic>
      <p:sp>
        <p:nvSpPr>
          <p:cNvPr id="24581" name="TextBox 24580"/>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24582" name="TextBox 24581"/>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25603"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buNone/>
            </a:pPr>
            <a:r>
              <a:rPr lang="zh-CN" altLang="en-US" sz="2800"/>
              <a:t>            采取交叉格子老视验光法时远用光已矫正。注视</a:t>
            </a:r>
            <a:r>
              <a:rPr lang="en-US" altLang="zh-CN" sz="2800"/>
              <a:t>33</a:t>
            </a:r>
            <a:r>
              <a:rPr lang="zh-CN" altLang="en-US" sz="2800"/>
              <a:t>厘米交叉格子图。 被检眼前置</a:t>
            </a:r>
            <a:r>
              <a:rPr lang="en-US" altLang="zh-CN" sz="2800"/>
              <a:t>±</a:t>
            </a:r>
            <a:r>
              <a:rPr lang="zh-CN" altLang="en-US" sz="2800"/>
              <a:t>０</a:t>
            </a:r>
            <a:r>
              <a:rPr lang="en-US" altLang="zh-CN" sz="2800"/>
              <a:t>.</a:t>
            </a:r>
            <a:r>
              <a:rPr lang="zh-CN" altLang="en-US" sz="2800"/>
              <a:t>５０ＤＣ交叉圆柱镜。 负轴置</a:t>
            </a:r>
            <a:r>
              <a:rPr lang="en-US" altLang="zh-CN" sz="2800"/>
              <a:t>90</a:t>
            </a:r>
            <a:r>
              <a:rPr lang="zh-CN" altLang="en-US" sz="2800"/>
              <a:t>，正轴</a:t>
            </a:r>
            <a:r>
              <a:rPr lang="en-US" altLang="zh-CN" sz="2800"/>
              <a:t>180</a:t>
            </a:r>
            <a:r>
              <a:rPr lang="zh-CN" altLang="en-US" sz="2800"/>
              <a:t>，观察交叉格子图。 若横线清楚，有老视，添加正球镜片，直至横竖线。相同清楚。 所加正镜片度数，并保持１／３贮备调整，就是老视加光度。</a:t>
            </a:r>
            <a:endParaRPr lang="zh-CN" altLang="en-US" sz="2800"/>
          </a:p>
        </p:txBody>
      </p:sp>
      <p:sp>
        <p:nvSpPr>
          <p:cNvPr id="25604" name="TextBox 25603"/>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25605" name="TextBox 25604"/>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26627"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buNone/>
            </a:pPr>
            <a:r>
              <a:rPr lang="zh-CN" altLang="en-US" sz="2800"/>
              <a:t>计算步骤： </a:t>
            </a:r>
            <a:endParaRPr lang="zh-CN" altLang="en-US" sz="2800"/>
          </a:p>
          <a:p>
            <a:pPr lvl="0" eaLnBrk="1" hangingPunct="1">
              <a:buNone/>
            </a:pPr>
            <a:r>
              <a:rPr lang="zh-CN" altLang="en-US" sz="2800"/>
              <a:t>Ａ调整步骤＝１／测试距离（米）－添加正镜度。 </a:t>
            </a:r>
            <a:endParaRPr lang="zh-CN" altLang="en-US" sz="2800"/>
          </a:p>
          <a:p>
            <a:pPr lvl="0" eaLnBrk="1" hangingPunct="1">
              <a:buNone/>
            </a:pPr>
            <a:r>
              <a:rPr lang="zh-CN" altLang="en-US" sz="2800"/>
              <a:t>Ｂ贮备调整＝调整幅度</a:t>
            </a:r>
            <a:r>
              <a:rPr lang="en-US" altLang="zh-CN" sz="2800"/>
              <a:t>×</a:t>
            </a:r>
            <a:r>
              <a:rPr lang="zh-CN" altLang="en-US" sz="2800"/>
              <a:t>１／３。 </a:t>
            </a:r>
            <a:endParaRPr lang="zh-CN" altLang="en-US" sz="2800"/>
          </a:p>
          <a:p>
            <a:pPr lvl="0" eaLnBrk="1" hangingPunct="1">
              <a:buNone/>
            </a:pPr>
            <a:r>
              <a:rPr lang="zh-CN" altLang="en-US" sz="2800"/>
              <a:t>Ｃ可动用调整：调整幅度－贮备调整度。</a:t>
            </a:r>
            <a:endParaRPr lang="zh-CN" altLang="en-US" sz="2800"/>
          </a:p>
          <a:p>
            <a:pPr lvl="0" eaLnBrk="1" hangingPunct="1">
              <a:buNone/>
            </a:pPr>
            <a:r>
              <a:rPr lang="zh-CN" altLang="en-US" sz="2800"/>
              <a:t>Ｄ老视加入度＝＋３。００－可动用调整。</a:t>
            </a:r>
            <a:endParaRPr lang="zh-CN" altLang="en-US" sz="2800"/>
          </a:p>
        </p:txBody>
      </p:sp>
      <p:sp>
        <p:nvSpPr>
          <p:cNvPr id="26628" name="TextBox 26627"/>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26629" name="TextBox 26628"/>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27651"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buNone/>
            </a:pPr>
            <a:r>
              <a:rPr lang="zh-CN" altLang="en-US" sz="2800"/>
              <a:t>例：一位５０岁患者，远用光度已矫正，３３厘米交叉格子试验，右、左加＋１。５０ＤＳ，横、竖线条等清，问加入度是多少？ </a:t>
            </a:r>
            <a:endParaRPr lang="zh-CN" altLang="en-US" sz="2800"/>
          </a:p>
          <a:p>
            <a:pPr lvl="0" eaLnBrk="1" hangingPunct="1">
              <a:buNone/>
            </a:pPr>
            <a:r>
              <a:rPr lang="zh-CN" altLang="en-US" sz="2800"/>
              <a:t>Ａ调整幅度＝１／</a:t>
            </a:r>
            <a:r>
              <a:rPr lang="en-US" altLang="zh-CN" sz="2800"/>
              <a:t>0.33</a:t>
            </a:r>
            <a:r>
              <a:rPr lang="zh-CN" altLang="en-US" sz="2800"/>
              <a:t>－（＋</a:t>
            </a:r>
            <a:r>
              <a:rPr lang="en-US" altLang="zh-CN" sz="2800"/>
              <a:t>1.50</a:t>
            </a:r>
            <a:r>
              <a:rPr lang="zh-CN" altLang="en-US" sz="2800"/>
              <a:t>）＝＋</a:t>
            </a:r>
            <a:r>
              <a:rPr lang="en-US" altLang="zh-CN" sz="2800"/>
              <a:t>1.50</a:t>
            </a:r>
            <a:r>
              <a:rPr lang="zh-CN" altLang="en-US" sz="2800"/>
              <a:t>Ｄ。 </a:t>
            </a:r>
            <a:endParaRPr lang="zh-CN" altLang="en-US" sz="2800"/>
          </a:p>
          <a:p>
            <a:pPr lvl="0" eaLnBrk="1" hangingPunct="1">
              <a:buNone/>
            </a:pPr>
            <a:r>
              <a:rPr lang="zh-CN" altLang="en-US" sz="2800"/>
              <a:t>Ｂ贮备调整＝＋</a:t>
            </a:r>
            <a:r>
              <a:rPr lang="en-US" altLang="zh-CN" sz="2800"/>
              <a:t>1.50×1/3</a:t>
            </a:r>
            <a:r>
              <a:rPr lang="zh-CN" altLang="en-US" sz="2800"/>
              <a:t>＝＋</a:t>
            </a:r>
            <a:r>
              <a:rPr lang="en-US" altLang="zh-CN" sz="2800"/>
              <a:t>0.50</a:t>
            </a:r>
            <a:r>
              <a:rPr lang="zh-CN" altLang="en-US" sz="2800"/>
              <a:t>Ｄ。 </a:t>
            </a:r>
            <a:endParaRPr lang="zh-CN" altLang="en-US" sz="2800"/>
          </a:p>
          <a:p>
            <a:pPr lvl="0" eaLnBrk="1" hangingPunct="1">
              <a:buNone/>
            </a:pPr>
            <a:r>
              <a:rPr lang="zh-CN" altLang="en-US" sz="2800"/>
              <a:t>Ｃ可动用调整：＋</a:t>
            </a:r>
            <a:r>
              <a:rPr lang="en-US" altLang="zh-CN" sz="2800"/>
              <a:t>1.50</a:t>
            </a:r>
            <a:r>
              <a:rPr lang="zh-CN" altLang="en-US" sz="2800"/>
              <a:t>－（＋</a:t>
            </a:r>
            <a:r>
              <a:rPr lang="en-US" altLang="zh-CN" sz="2800"/>
              <a:t>0.50</a:t>
            </a:r>
            <a:r>
              <a:rPr lang="zh-CN" altLang="en-US" sz="2800"/>
              <a:t>）＝＋</a:t>
            </a:r>
            <a:r>
              <a:rPr lang="en-US" altLang="zh-CN" sz="2800"/>
              <a:t>1.00</a:t>
            </a:r>
            <a:r>
              <a:rPr lang="zh-CN" altLang="en-US" sz="2800"/>
              <a:t>Ｄ。 </a:t>
            </a:r>
            <a:endParaRPr lang="zh-CN" altLang="en-US" sz="2800"/>
          </a:p>
          <a:p>
            <a:pPr lvl="0" eaLnBrk="1" hangingPunct="1">
              <a:buNone/>
            </a:pPr>
            <a:r>
              <a:rPr lang="zh-CN" altLang="en-US" sz="2800"/>
              <a:t>Ｄ老视加入度＝＋</a:t>
            </a:r>
            <a:r>
              <a:rPr lang="en-US" altLang="zh-CN" sz="2800"/>
              <a:t>3.00</a:t>
            </a:r>
            <a:r>
              <a:rPr lang="zh-CN" altLang="en-US" sz="2800"/>
              <a:t>－（＋</a:t>
            </a:r>
            <a:r>
              <a:rPr lang="en-US" altLang="zh-CN" sz="2800"/>
              <a:t>1.00</a:t>
            </a:r>
            <a:r>
              <a:rPr lang="zh-CN" altLang="en-US" sz="2800"/>
              <a:t>）＝＋</a:t>
            </a:r>
            <a:r>
              <a:rPr lang="en-US" altLang="zh-CN" sz="2800"/>
              <a:t>2.00</a:t>
            </a:r>
            <a:r>
              <a:rPr lang="zh-CN" altLang="en-US" sz="2800"/>
              <a:t>Ｄ。</a:t>
            </a:r>
            <a:endParaRPr lang="zh-CN" altLang="en-US" sz="2800"/>
          </a:p>
        </p:txBody>
      </p:sp>
      <p:sp>
        <p:nvSpPr>
          <p:cNvPr id="27652" name="TextBox 27651"/>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27653" name="TextBox 27652"/>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28675"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en-US" altLang="zh-CN" sz="2400"/>
              <a:t>     3</a:t>
            </a:r>
            <a:r>
              <a:rPr lang="zh-CN" altLang="en-US" sz="2400"/>
              <a:t>、“二分之一调整幅度贮备”标准是：</a:t>
            </a:r>
            <a:endParaRPr lang="zh-CN" altLang="en-US" sz="2400"/>
          </a:p>
          <a:p>
            <a:pPr lvl="0" eaLnBrk="1" hangingPunct="1">
              <a:lnSpc>
                <a:spcPct val="90000"/>
              </a:lnSpc>
              <a:buNone/>
            </a:pPr>
            <a:r>
              <a:rPr lang="zh-CN" altLang="en-US" sz="2400"/>
              <a:t>             阅读附加＝工作距离（用屈光度表示）－</a:t>
            </a:r>
            <a:r>
              <a:rPr lang="en-US" altLang="zh-CN" sz="2400"/>
              <a:t>1</a:t>
            </a:r>
            <a:r>
              <a:rPr lang="zh-CN" altLang="en-US" sz="2400"/>
              <a:t>／</a:t>
            </a:r>
            <a:r>
              <a:rPr lang="en-US" altLang="zh-CN" sz="2400"/>
              <a:t>2</a:t>
            </a:r>
            <a:r>
              <a:rPr lang="zh-CN" altLang="en-US" sz="2400"/>
              <a:t>调整幅度</a:t>
            </a:r>
            <a:endParaRPr lang="zh-CN" altLang="en-US" sz="2400"/>
          </a:p>
          <a:p>
            <a:pPr lvl="0" eaLnBrk="1" hangingPunct="1">
              <a:lnSpc>
                <a:spcPct val="90000"/>
              </a:lnSpc>
              <a:buNone/>
            </a:pPr>
            <a:r>
              <a:rPr lang="zh-CN" altLang="en-US" sz="2400"/>
              <a:t>　　    假设一被测者习惯阅读距离为</a:t>
            </a:r>
            <a:r>
              <a:rPr lang="en-US" altLang="zh-CN" sz="2400"/>
              <a:t>40</a:t>
            </a:r>
            <a:r>
              <a:rPr lang="zh-CN" altLang="en-US" sz="2400"/>
              <a:t>厘米（＝</a:t>
            </a:r>
            <a:r>
              <a:rPr lang="en-US" altLang="zh-CN" sz="2400"/>
              <a:t>2.50D</a:t>
            </a:r>
            <a:r>
              <a:rPr lang="zh-CN" altLang="en-US" sz="2400"/>
              <a:t>），则测量其调整幅度详细方法有二：</a:t>
            </a:r>
            <a:endParaRPr lang="zh-CN" altLang="en-US" sz="2400"/>
          </a:p>
          <a:p>
            <a:pPr lvl="0" eaLnBrk="1" hangingPunct="1">
              <a:lnSpc>
                <a:spcPct val="90000"/>
              </a:lnSpc>
              <a:buNone/>
            </a:pPr>
            <a:r>
              <a:rPr lang="zh-CN" altLang="en-US" sz="2400"/>
              <a:t>　　     </a:t>
            </a:r>
            <a:r>
              <a:rPr lang="en-US" altLang="zh-CN" sz="2400"/>
              <a:t>a.</a:t>
            </a:r>
            <a:r>
              <a:rPr lang="zh-CN" altLang="en-US" sz="2400"/>
              <a:t>将最小视标置于其眼前并逐步向眼球移近，直至感觉视标含糊。如看清最小视标最近距离为</a:t>
            </a:r>
            <a:r>
              <a:rPr lang="en-US" altLang="zh-CN" sz="2400"/>
              <a:t>25</a:t>
            </a:r>
            <a:r>
              <a:rPr lang="zh-CN" altLang="en-US" sz="2400"/>
              <a:t>厘米，则其调整幅度为</a:t>
            </a:r>
            <a:r>
              <a:rPr lang="en-US" altLang="zh-CN" sz="2400"/>
              <a:t>4D</a:t>
            </a:r>
            <a:r>
              <a:rPr lang="zh-CN" altLang="en-US" sz="2400"/>
              <a:t>。依据公式，其阅读附加＝</a:t>
            </a:r>
            <a:r>
              <a:rPr lang="en-US" altLang="zh-CN" sz="2400"/>
              <a:t>2.50D</a:t>
            </a:r>
            <a:r>
              <a:rPr lang="zh-CN" altLang="en-US" sz="2400"/>
              <a:t>－</a:t>
            </a:r>
            <a:r>
              <a:rPr lang="en-US" altLang="zh-CN" sz="2400"/>
              <a:t>4</a:t>
            </a:r>
            <a:r>
              <a:rPr lang="zh-CN" altLang="en-US" sz="2400"/>
              <a:t>／</a:t>
            </a:r>
            <a:r>
              <a:rPr lang="en-US" altLang="zh-CN" sz="2400"/>
              <a:t>2D</a:t>
            </a:r>
            <a:r>
              <a:rPr lang="zh-CN" altLang="en-US" sz="2400"/>
              <a:t>＝</a:t>
            </a:r>
            <a:r>
              <a:rPr lang="en-US" altLang="zh-CN" sz="2400"/>
              <a:t>0.50D</a:t>
            </a:r>
            <a:r>
              <a:rPr lang="zh-CN" altLang="en-US" sz="2400"/>
              <a:t>。</a:t>
            </a:r>
            <a:endParaRPr lang="zh-CN" altLang="en-US" sz="2400"/>
          </a:p>
        </p:txBody>
      </p:sp>
      <p:sp>
        <p:nvSpPr>
          <p:cNvPr id="28676" name="TextBox 28675"/>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28677" name="TextBox 28676"/>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29699" name="Rectangle 3"/>
          <p:cNvSpPr/>
          <p:nvPr>
            <p:ph type="body" idx="4294967295"/>
          </p:nvPr>
        </p:nvSpPr>
        <p:spPr>
          <a:xfrm>
            <a:off x="611188" y="1844675"/>
            <a:ext cx="7772400" cy="3529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en-US" altLang="zh-CN" sz="2400"/>
              <a:t>            b.</a:t>
            </a:r>
            <a:r>
              <a:rPr lang="zh-CN" altLang="en-US" sz="2400"/>
              <a:t>被测者注视距眼球</a:t>
            </a:r>
            <a:r>
              <a:rPr lang="en-US" altLang="zh-CN" sz="2400"/>
              <a:t>40</a:t>
            </a:r>
            <a:r>
              <a:rPr lang="zh-CN" altLang="en-US" sz="2400"/>
              <a:t>厘米处最小视标，同时在其眼前加负镜，视标含糊时负球镜度数再按“二分之一调整贮备”公式换算即可得出其调整幅度。此法适合于工作距离尤其近特殊工种者。</a:t>
            </a:r>
            <a:endParaRPr lang="zh-CN" altLang="en-US" sz="2400"/>
          </a:p>
          <a:p>
            <a:pPr lvl="0" eaLnBrk="1" hangingPunct="1">
              <a:lnSpc>
                <a:spcPct val="90000"/>
              </a:lnSpc>
              <a:buNone/>
            </a:pPr>
            <a:r>
              <a:rPr lang="en-US" altLang="zh-CN" sz="2400"/>
              <a:t>     4</a:t>
            </a:r>
            <a:r>
              <a:rPr lang="zh-CN" altLang="en-US" sz="2400"/>
              <a:t>、依据视力判断阅读附加方法：</a:t>
            </a:r>
            <a:endParaRPr lang="zh-CN" altLang="en-US" sz="2400"/>
          </a:p>
          <a:p>
            <a:pPr lvl="0" eaLnBrk="1" hangingPunct="1">
              <a:lnSpc>
                <a:spcPct val="90000"/>
              </a:lnSpc>
              <a:buNone/>
            </a:pPr>
            <a:r>
              <a:rPr lang="zh-CN" altLang="en-US" sz="2400"/>
              <a:t>            如被测者按远距处方配戴时阅读近距视力为</a:t>
            </a:r>
            <a:r>
              <a:rPr lang="en-US" altLang="zh-CN" sz="2400"/>
              <a:t>0.6</a:t>
            </a:r>
            <a:r>
              <a:rPr lang="zh-CN" altLang="en-US" sz="2400"/>
              <a:t>，增加</a:t>
            </a:r>
            <a:r>
              <a:rPr lang="en-US" altLang="zh-CN" sz="2400"/>
              <a:t>0.50D</a:t>
            </a:r>
            <a:r>
              <a:rPr lang="zh-CN" altLang="en-US" sz="2400"/>
              <a:t>后近距视力增加至</a:t>
            </a:r>
            <a:r>
              <a:rPr lang="en-US" altLang="zh-CN" sz="2400"/>
              <a:t>0.8</a:t>
            </a:r>
            <a:r>
              <a:rPr lang="zh-CN" altLang="en-US" sz="2400"/>
              <a:t>，再增加</a:t>
            </a:r>
            <a:r>
              <a:rPr lang="en-US" altLang="zh-CN" sz="2400"/>
              <a:t>0.50D</a:t>
            </a:r>
            <a:r>
              <a:rPr lang="zh-CN" altLang="en-US" sz="2400"/>
              <a:t>则达</a:t>
            </a:r>
            <a:r>
              <a:rPr lang="en-US" altLang="zh-CN" sz="2400"/>
              <a:t>1.0</a:t>
            </a:r>
            <a:r>
              <a:rPr lang="zh-CN" altLang="en-US" sz="2400"/>
              <a:t>。＋</a:t>
            </a:r>
            <a:r>
              <a:rPr lang="en-US" altLang="zh-CN" sz="2400"/>
              <a:t>1.00D</a:t>
            </a:r>
            <a:r>
              <a:rPr lang="zh-CN" altLang="en-US" sz="2400"/>
              <a:t>即其初步阅读附加度数。</a:t>
            </a:r>
            <a:endParaRPr lang="zh-CN" altLang="en-US" sz="2400"/>
          </a:p>
        </p:txBody>
      </p:sp>
      <p:sp>
        <p:nvSpPr>
          <p:cNvPr id="29700" name="TextBox 29699"/>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29701" name="TextBox 29700"/>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30723" name="Rectangle 3"/>
          <p:cNvSpPr/>
          <p:nvPr>
            <p:ph type="body" idx="4294967295"/>
          </p:nvPr>
        </p:nvSpPr>
        <p:spPr>
          <a:xfrm>
            <a:off x="611188" y="1844675"/>
            <a:ext cx="7772400" cy="39608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80000"/>
              </a:lnSpc>
              <a:buNone/>
            </a:pPr>
            <a:r>
              <a:rPr lang="en-US" altLang="zh-CN" sz="2400"/>
              <a:t>             4.1.4.2</a:t>
            </a:r>
            <a:r>
              <a:rPr lang="zh-CN" altLang="en-US" sz="2400"/>
              <a:t>调整（精细）阅读附加度数</a:t>
            </a:r>
            <a:endParaRPr lang="zh-CN" altLang="en-US" sz="2400"/>
          </a:p>
          <a:p>
            <a:pPr lvl="0" eaLnBrk="1" hangingPunct="1">
              <a:lnSpc>
                <a:spcPct val="80000"/>
              </a:lnSpc>
              <a:buNone/>
            </a:pPr>
            <a:r>
              <a:rPr lang="zh-CN" altLang="en-US" sz="2400"/>
              <a:t>             阅读附加精细调整可用正／负相对调整测试法。方法步骤以下：①在设置初步阅读附加后，让被测者观看其所需要看清最小视标。假如看不清，加正镜直至看清。②双眼注视视标，先加正镜至视标含糊，再加负镜至视标含糊。比如：一被测者初步阅读附加为＋</a:t>
            </a:r>
            <a:r>
              <a:rPr lang="en-US" altLang="zh-CN" sz="2400"/>
              <a:t>2.00D</a:t>
            </a:r>
            <a:r>
              <a:rPr lang="zh-CN" altLang="en-US" sz="2400"/>
              <a:t>，加正镜至＋</a:t>
            </a:r>
            <a:r>
              <a:rPr lang="en-US" altLang="zh-CN" sz="2400"/>
              <a:t>1.25D</a:t>
            </a:r>
            <a:r>
              <a:rPr lang="zh-CN" altLang="en-US" sz="2400"/>
              <a:t>（</a:t>
            </a:r>
            <a:r>
              <a:rPr lang="en-US" altLang="zh-CN" sz="2400"/>
              <a:t>NRA</a:t>
            </a:r>
            <a:r>
              <a:rPr lang="zh-CN" altLang="en-US" sz="2400"/>
              <a:t>）感觉视标含糊，然后退回＋</a:t>
            </a:r>
            <a:r>
              <a:rPr lang="en-US" altLang="zh-CN" sz="2400"/>
              <a:t>2.00D</a:t>
            </a:r>
            <a:r>
              <a:rPr lang="zh-CN" altLang="en-US" sz="2400"/>
              <a:t>，加负镜至－</a:t>
            </a:r>
            <a:r>
              <a:rPr lang="en-US" altLang="zh-CN" sz="2400"/>
              <a:t>1.50D</a:t>
            </a:r>
            <a:r>
              <a:rPr lang="zh-CN" altLang="en-US" sz="2400"/>
              <a:t>（</a:t>
            </a:r>
            <a:r>
              <a:rPr lang="en-US" altLang="zh-CN" sz="2400"/>
              <a:t>PRA</a:t>
            </a:r>
            <a:r>
              <a:rPr lang="zh-CN" altLang="en-US" sz="2400"/>
              <a:t>）时出现视标含糊，则其较准确阅读附加为</a:t>
            </a:r>
            <a:r>
              <a:rPr lang="en-US" altLang="zh-CN" sz="2400"/>
              <a:t>NRA</a:t>
            </a:r>
            <a:r>
              <a:rPr lang="zh-CN" altLang="en-US" sz="2400"/>
              <a:t>和</a:t>
            </a:r>
            <a:r>
              <a:rPr lang="en-US" altLang="zh-CN" sz="2400"/>
              <a:t>PRA</a:t>
            </a:r>
            <a:r>
              <a:rPr lang="zh-CN" altLang="en-US" sz="2400"/>
              <a:t>中值，即</a:t>
            </a:r>
            <a:r>
              <a:rPr lang="en-US" altLang="zh-CN" sz="2400"/>
              <a:t>0.125</a:t>
            </a:r>
            <a:r>
              <a:rPr lang="zh-CN" altLang="en-US" sz="2400"/>
              <a:t>。这一方法也能够验证原初步阅读附加是否正确。比如准确阅读附加靠近于零，这说明原初步阅读附加比较正确。</a:t>
            </a:r>
            <a:endParaRPr lang="zh-CN" altLang="en-US" sz="2400"/>
          </a:p>
        </p:txBody>
      </p:sp>
      <p:sp>
        <p:nvSpPr>
          <p:cNvPr id="30724" name="TextBox 30723"/>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30725" name="TextBox 30724"/>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第28页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31747" name="Rectangle 3"/>
          <p:cNvSpPr/>
          <p:nvPr>
            <p:ph type="body" idx="4294967295"/>
          </p:nvPr>
        </p:nvSpPr>
        <p:spPr>
          <a:xfrm>
            <a:off x="611188" y="1844675"/>
            <a:ext cx="7772400" cy="39608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en-US" altLang="zh-CN" sz="2400"/>
              <a:t>             4.1.4.3</a:t>
            </a:r>
            <a:r>
              <a:rPr lang="zh-CN" altLang="en-US" sz="2400"/>
              <a:t>确定最终阅读附加处方：</a:t>
            </a:r>
            <a:endParaRPr lang="zh-CN" altLang="en-US" sz="2400"/>
          </a:p>
          <a:p>
            <a:pPr lvl="0" eaLnBrk="1" hangingPunct="1">
              <a:lnSpc>
                <a:spcPct val="90000"/>
              </a:lnSpc>
              <a:buNone/>
            </a:pPr>
            <a:r>
              <a:rPr lang="zh-CN" altLang="en-US" sz="2400"/>
              <a:t>　　    上面我们均假设被测者阅读距离为</a:t>
            </a:r>
            <a:r>
              <a:rPr lang="en-US" altLang="zh-CN" sz="2400"/>
              <a:t>40</a:t>
            </a:r>
            <a:r>
              <a:rPr lang="zh-CN" altLang="en-US" sz="2400"/>
              <a:t>厘米。但我们还应考虑被测者实际用眼距离及被测者所需要或惯用阅读物视标大小。确定用眼距离和视标大小方法以下：</a:t>
            </a:r>
            <a:endParaRPr lang="zh-CN" altLang="en-US" sz="2400"/>
          </a:p>
          <a:p>
            <a:pPr lvl="0" eaLnBrk="1" hangingPunct="1">
              <a:lnSpc>
                <a:spcPct val="90000"/>
              </a:lnSpc>
              <a:buNone/>
            </a:pPr>
            <a:r>
              <a:rPr lang="zh-CN" altLang="en-US" sz="2400"/>
              <a:t>　　    依据被测者最惯用视标大小选择视力表和阅读物让其随意阅读，医师观察其阅读距离，并依据该阅读距离调整附加数，增加或降低</a:t>
            </a:r>
            <a:r>
              <a:rPr lang="en-US" altLang="zh-CN" sz="2400"/>
              <a:t>0.25D</a:t>
            </a:r>
            <a:r>
              <a:rPr lang="zh-CN" altLang="en-US" sz="2400"/>
              <a:t>直至被测者感觉清楚而舒适。假如上述检测在综合验光仪上进行，须用试镜架调整处方。</a:t>
            </a:r>
            <a:endParaRPr lang="zh-CN" altLang="en-US" sz="2400"/>
          </a:p>
        </p:txBody>
      </p:sp>
      <p:sp>
        <p:nvSpPr>
          <p:cNvPr id="31748" name="TextBox 31747"/>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31749" name="TextBox 31748"/>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第29页</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32771" name="Rectangle 3"/>
          <p:cNvSpPr/>
          <p:nvPr>
            <p:ph type="body" idx="4294967295"/>
          </p:nvPr>
        </p:nvSpPr>
        <p:spPr>
          <a:xfrm>
            <a:off x="611188" y="1844675"/>
            <a:ext cx="7772400" cy="39608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80000"/>
              </a:lnSpc>
              <a:buNone/>
            </a:pPr>
            <a:r>
              <a:rPr lang="en-US" altLang="zh-CN" sz="2800"/>
              <a:t>             4.1.5</a:t>
            </a:r>
            <a:r>
              <a:rPr lang="zh-CN" altLang="en-US" sz="2800"/>
              <a:t>渐进眼镜试戴，调整并确定</a:t>
            </a:r>
            <a:endParaRPr lang="zh-CN" altLang="en-US" sz="2800"/>
          </a:p>
          <a:p>
            <a:pPr lvl="0" eaLnBrk="1" hangingPunct="1">
              <a:lnSpc>
                <a:spcPct val="80000"/>
              </a:lnSpc>
              <a:buNone/>
            </a:pPr>
            <a:r>
              <a:rPr lang="zh-CN" altLang="en-US" sz="2800"/>
              <a:t>            在被检者双眼前加上远用屈光度数镜片，让用户试戴以确定是否能接收这一远用度数。</a:t>
            </a:r>
            <a:endParaRPr lang="zh-CN" altLang="en-US" sz="2800"/>
          </a:p>
          <a:p>
            <a:pPr lvl="0" eaLnBrk="1" hangingPunct="1">
              <a:lnSpc>
                <a:spcPct val="80000"/>
              </a:lnSpc>
              <a:buNone/>
            </a:pPr>
            <a:r>
              <a:rPr lang="zh-CN" altLang="en-US" sz="2800"/>
              <a:t>            确定老视屈光和阅读附加处方后，对于希望尝试配戴渐变多焦点镜片或想尝试而又有疑虑者，能够给其作试戴镜配戴演示。为方便试戴和比较，试戴镜普通应由渐变多焦点、单光以及对应双光等一系列镜片组成，见图</a:t>
            </a:r>
            <a:r>
              <a:rPr lang="en-US" altLang="zh-CN" sz="2800"/>
              <a:t>14</a:t>
            </a:r>
            <a:r>
              <a:rPr lang="zh-CN" altLang="en-US" sz="2800"/>
              <a:t>。</a:t>
            </a:r>
            <a:endParaRPr lang="zh-CN" altLang="en-US" sz="2800"/>
          </a:p>
        </p:txBody>
      </p:sp>
      <p:sp>
        <p:nvSpPr>
          <p:cNvPr id="32772" name="TextBox 32771"/>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32773" name="TextBox 32772"/>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第30页</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33795" name="Rectangle 3"/>
          <p:cNvSpPr/>
          <p:nvPr>
            <p:ph type="body" idx="4294967295"/>
          </p:nvPr>
        </p:nvSpPr>
        <p:spPr>
          <a:xfrm>
            <a:off x="684212" y="5373688"/>
            <a:ext cx="7772400" cy="3603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algn="ctr" eaLnBrk="1" hangingPunct="1">
              <a:lnSpc>
                <a:spcPct val="80000"/>
              </a:lnSpc>
              <a:buNone/>
            </a:pPr>
            <a:r>
              <a:rPr lang="zh-CN" altLang="en-US" sz="2000"/>
              <a:t>图 </a:t>
            </a:r>
            <a:r>
              <a:rPr lang="en-US" altLang="zh-CN" sz="2000"/>
              <a:t>14</a:t>
            </a:r>
            <a:r>
              <a:rPr lang="zh-CN" altLang="en-US" sz="2000"/>
              <a:t>渐进眼镜试戴镜片组合</a:t>
            </a:r>
            <a:endParaRPr lang="zh-CN" altLang="en-US" sz="2000"/>
          </a:p>
        </p:txBody>
      </p:sp>
      <p:pic>
        <p:nvPicPr>
          <p:cNvPr id="33796" name="Picture 4" descr="snap00033"/>
          <p:cNvPicPr/>
          <p:nvPr/>
        </p:nvPicPr>
        <p:blipFill>
          <a:blip r:embed="rId2"/>
          <a:stretch>
            <a:fillRect/>
          </a:stretch>
        </p:blipFill>
        <p:spPr>
          <a:xfrm>
            <a:off x="3203575" y="1628775"/>
            <a:ext cx="2667959" cy="3457441"/>
          </a:xfrm>
          <a:prstGeom prst="rect">
            <a:avLst/>
          </a:prstGeom>
          <a:noFill/>
          <a:ln>
            <a:noFill/>
            <a:miter lim="800000"/>
          </a:ln>
        </p:spPr>
      </p:pic>
      <p:sp>
        <p:nvSpPr>
          <p:cNvPr id="33797" name="TextBox 33796"/>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33798" name="TextBox 33797"/>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第31页</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34819" name="Rectangle 3"/>
          <p:cNvSpPr/>
          <p:nvPr>
            <p:ph type="body" idx="4294967295"/>
          </p:nvPr>
        </p:nvSpPr>
        <p:spPr>
          <a:xfrm>
            <a:off x="611188" y="1844675"/>
            <a:ext cx="7772400" cy="41767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80000"/>
              </a:lnSpc>
              <a:buNone/>
            </a:pPr>
            <a:r>
              <a:rPr lang="zh-CN" altLang="en-US" sz="2400"/>
              <a:t>            图</a:t>
            </a:r>
            <a:r>
              <a:rPr lang="en-US" altLang="zh-CN" sz="2400"/>
              <a:t>14</a:t>
            </a:r>
            <a:r>
              <a:rPr lang="zh-CN" altLang="en-US" sz="2400"/>
              <a:t>中镜架为一特殊设计。此镜架可悬挂在原远距镜架上，瞳距可调，配戴者能非常直观地体验渐变多焦点镜片感觉。</a:t>
            </a:r>
            <a:endParaRPr lang="zh-CN" altLang="en-US" sz="2400"/>
          </a:p>
          <a:p>
            <a:pPr lvl="0" eaLnBrk="1" hangingPunct="1">
              <a:lnSpc>
                <a:spcPct val="80000"/>
              </a:lnSpc>
              <a:buNone/>
            </a:pPr>
            <a:r>
              <a:rPr lang="zh-CN" altLang="en-US" sz="2400"/>
              <a:t>　　     使用方法以下：①挑选附加度数最靠近配戴者试戴镜，将其插入试戴镜架悬挂槽中；②依据单眼瞳距将镜片中心调整至瞳孔中央；③调整试镜架鼻架以防滑动；④将试戴镜片尽可能靠近眼球前表面。⑤试戴时，将渐变多焦点“十”字对准瞳孔中央；若将双光试戴镜与三光试戴镜作比较，试戴镜子片高度线须一致；⑥了解配戴者怎样分别看远和近物体；假如此时被测者感觉良好且比较喜欢，则依据其个人处方配置渐变多焦点镜片将会有愈加好效果，验配医师或验配人员所以将愈加有信心。</a:t>
            </a:r>
            <a:endParaRPr lang="zh-CN" altLang="en-US" sz="2400"/>
          </a:p>
        </p:txBody>
      </p:sp>
      <p:sp>
        <p:nvSpPr>
          <p:cNvPr id="34820" name="TextBox 34819"/>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34821" name="TextBox 34820"/>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第32页</a:t>
            </a: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35843" name="Rectangle 3"/>
          <p:cNvSpPr/>
          <p:nvPr>
            <p:ph type="body" idx="4294967295"/>
          </p:nvPr>
        </p:nvSpPr>
        <p:spPr>
          <a:xfrm>
            <a:off x="611188" y="1844675"/>
            <a:ext cx="7772400" cy="41767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80000"/>
              </a:lnSpc>
              <a:buNone/>
            </a:pPr>
            <a:r>
              <a:rPr lang="zh-CN" altLang="en-US" sz="2000"/>
              <a:t>     验配实例分析：</a:t>
            </a:r>
            <a:endParaRPr lang="zh-CN" altLang="en-US" sz="2000"/>
          </a:p>
          <a:p>
            <a:pPr lvl="0" eaLnBrk="1" hangingPunct="1">
              <a:lnSpc>
                <a:spcPct val="80000"/>
              </a:lnSpc>
              <a:buNone/>
            </a:pPr>
            <a:r>
              <a:rPr lang="zh-CN" altLang="en-US" sz="2000"/>
              <a:t>　　     女，内科医师，</a:t>
            </a:r>
            <a:r>
              <a:rPr lang="en-US" altLang="zh-CN" sz="2000"/>
              <a:t>48</a:t>
            </a:r>
            <a:r>
              <a:rPr lang="zh-CN" altLang="en-US" sz="2000"/>
              <a:t>岁，主诉：近几个月看书时常有含糊现象。日常视力很好，不戴任何眼镜，身体健康，感觉可能是“老花”了，但不愿意接收自己已经“人到老年”事实。</a:t>
            </a:r>
            <a:endParaRPr lang="zh-CN" altLang="en-US" sz="2000"/>
          </a:p>
          <a:p>
            <a:pPr lvl="0" eaLnBrk="1" hangingPunct="1">
              <a:lnSpc>
                <a:spcPct val="80000"/>
              </a:lnSpc>
              <a:buNone/>
            </a:pPr>
            <a:r>
              <a:rPr lang="zh-CN" altLang="en-US" sz="2000"/>
              <a:t>　　     临床检测结果：　　</a:t>
            </a:r>
            <a:endParaRPr lang="zh-CN" altLang="en-US" sz="2000"/>
          </a:p>
          <a:p>
            <a:pPr lvl="0" eaLnBrk="1" hangingPunct="1">
              <a:lnSpc>
                <a:spcPct val="80000"/>
              </a:lnSpc>
              <a:buNone/>
            </a:pPr>
            <a:r>
              <a:rPr lang="zh-CN" altLang="en-US" sz="2000"/>
              <a:t>　　     远视力 </a:t>
            </a:r>
            <a:r>
              <a:rPr lang="en-US" altLang="zh-CN" sz="2000"/>
              <a:t>OD</a:t>
            </a:r>
            <a:r>
              <a:rPr lang="zh-CN" altLang="en-US" sz="2000"/>
              <a:t>：</a:t>
            </a:r>
            <a:r>
              <a:rPr lang="en-US" altLang="zh-CN" sz="2000"/>
              <a:t>1.0</a:t>
            </a:r>
            <a:r>
              <a:rPr lang="zh-CN" altLang="en-US" sz="2000"/>
              <a:t>、</a:t>
            </a:r>
            <a:r>
              <a:rPr lang="en-US" altLang="zh-CN" sz="2000"/>
              <a:t>OS</a:t>
            </a:r>
            <a:r>
              <a:rPr lang="zh-CN" altLang="en-US" sz="2000"/>
              <a:t>：</a:t>
            </a:r>
            <a:r>
              <a:rPr lang="en-US" altLang="zh-CN" sz="2000"/>
              <a:t>1.0</a:t>
            </a:r>
            <a:r>
              <a:rPr lang="zh-CN" altLang="en-US" sz="2000"/>
              <a:t>，　</a:t>
            </a:r>
            <a:endParaRPr lang="zh-CN" altLang="en-US" sz="2000"/>
          </a:p>
          <a:p>
            <a:pPr lvl="0" eaLnBrk="1" hangingPunct="1">
              <a:lnSpc>
                <a:spcPct val="80000"/>
              </a:lnSpc>
              <a:buNone/>
            </a:pPr>
            <a:r>
              <a:rPr lang="zh-CN" altLang="en-US" sz="2000"/>
              <a:t>　　     近视力 </a:t>
            </a:r>
            <a:r>
              <a:rPr lang="en-US" altLang="zh-CN" sz="2000"/>
              <a:t>OD</a:t>
            </a:r>
            <a:r>
              <a:rPr lang="zh-CN" altLang="en-US" sz="2000"/>
              <a:t>：</a:t>
            </a:r>
            <a:r>
              <a:rPr lang="en-US" altLang="zh-CN" sz="2000"/>
              <a:t>0.7</a:t>
            </a:r>
            <a:r>
              <a:rPr lang="zh-CN" altLang="en-US" sz="2000"/>
              <a:t>－</a:t>
            </a:r>
            <a:r>
              <a:rPr lang="en-US" altLang="zh-CN" sz="2000"/>
              <a:t>1</a:t>
            </a:r>
            <a:r>
              <a:rPr lang="zh-CN" altLang="en-US" sz="2000"/>
              <a:t>、</a:t>
            </a:r>
            <a:r>
              <a:rPr lang="en-US" altLang="zh-CN" sz="2000"/>
              <a:t>OS</a:t>
            </a:r>
            <a:r>
              <a:rPr lang="zh-CN" altLang="en-US" sz="2000"/>
              <a:t>：</a:t>
            </a:r>
            <a:r>
              <a:rPr lang="en-US" altLang="zh-CN" sz="2000"/>
              <a:t>0.7</a:t>
            </a:r>
            <a:r>
              <a:rPr lang="zh-CN" altLang="en-US" sz="2000"/>
              <a:t>＋</a:t>
            </a:r>
            <a:r>
              <a:rPr lang="en-US" altLang="zh-CN" sz="2000"/>
              <a:t>1</a:t>
            </a:r>
            <a:endParaRPr lang="en-US" altLang="zh-CN" sz="2000"/>
          </a:p>
          <a:p>
            <a:pPr lvl="0" eaLnBrk="1" hangingPunct="1">
              <a:lnSpc>
                <a:spcPct val="80000"/>
              </a:lnSpc>
              <a:buNone/>
            </a:pPr>
            <a:r>
              <a:rPr lang="zh-CN" altLang="en-US" sz="2000"/>
              <a:t>　　     调整幅度：</a:t>
            </a:r>
            <a:r>
              <a:rPr lang="en-US" altLang="zh-CN" sz="2000"/>
              <a:t>OD</a:t>
            </a:r>
            <a:r>
              <a:rPr lang="zh-CN" altLang="en-US" sz="2000"/>
              <a:t>，</a:t>
            </a:r>
            <a:r>
              <a:rPr lang="en-US" altLang="zh-CN" sz="2000"/>
              <a:t>OS4.00D</a:t>
            </a:r>
            <a:endParaRPr lang="en-US" altLang="zh-CN" sz="2000"/>
          </a:p>
          <a:p>
            <a:pPr lvl="0" eaLnBrk="1" hangingPunct="1">
              <a:lnSpc>
                <a:spcPct val="80000"/>
              </a:lnSpc>
              <a:buNone/>
            </a:pPr>
            <a:r>
              <a:rPr lang="zh-CN" altLang="en-US" sz="2000"/>
              <a:t>　　     检影验光：</a:t>
            </a:r>
            <a:r>
              <a:rPr lang="en-US" altLang="zh-CN" sz="2000"/>
              <a:t>OD</a:t>
            </a:r>
            <a:r>
              <a:rPr lang="zh-CN" altLang="en-US" sz="2000"/>
              <a:t>：＋</a:t>
            </a:r>
            <a:r>
              <a:rPr lang="en-US" altLang="zh-CN" sz="2000"/>
              <a:t>0.50D</a:t>
            </a:r>
            <a:r>
              <a:rPr lang="zh-CN" altLang="en-US" sz="2000"/>
              <a:t>、</a:t>
            </a:r>
            <a:r>
              <a:rPr lang="en-US" altLang="zh-CN" sz="2000"/>
              <a:t>OS</a:t>
            </a:r>
            <a:r>
              <a:rPr lang="zh-CN" altLang="en-US" sz="2000"/>
              <a:t>：＋</a:t>
            </a:r>
            <a:r>
              <a:rPr lang="en-US" altLang="zh-CN" sz="2000"/>
              <a:t>0.25D</a:t>
            </a:r>
            <a:endParaRPr lang="en-US" altLang="zh-CN" sz="2000"/>
          </a:p>
          <a:p>
            <a:pPr lvl="0" eaLnBrk="1" hangingPunct="1">
              <a:lnSpc>
                <a:spcPct val="80000"/>
              </a:lnSpc>
              <a:buNone/>
            </a:pPr>
            <a:r>
              <a:rPr lang="zh-CN" altLang="en-US" sz="2000"/>
              <a:t>　　     初步阅读附加：＋</a:t>
            </a:r>
            <a:r>
              <a:rPr lang="en-US" altLang="zh-CN" sz="2000"/>
              <a:t>1.00D</a:t>
            </a:r>
            <a:r>
              <a:rPr lang="zh-CN" altLang="en-US" sz="2000"/>
              <a:t>（</a:t>
            </a:r>
            <a:r>
              <a:rPr lang="en-US" altLang="zh-CN" sz="2000"/>
              <a:t>1.0</a:t>
            </a:r>
            <a:r>
              <a:rPr lang="zh-CN" altLang="en-US" sz="2000"/>
              <a:t>）</a:t>
            </a:r>
            <a:endParaRPr lang="zh-CN" altLang="en-US" sz="2000"/>
          </a:p>
          <a:p>
            <a:pPr lvl="0" eaLnBrk="1" hangingPunct="1">
              <a:lnSpc>
                <a:spcPct val="80000"/>
              </a:lnSpc>
              <a:buNone/>
            </a:pPr>
            <a:r>
              <a:rPr lang="zh-CN" altLang="en-US" sz="2000"/>
              <a:t>　　     阅读范围（＋</a:t>
            </a:r>
            <a:r>
              <a:rPr lang="en-US" altLang="zh-CN" sz="2000"/>
              <a:t>1.00D</a:t>
            </a:r>
            <a:r>
              <a:rPr lang="zh-CN" altLang="en-US" sz="2000"/>
              <a:t>）：</a:t>
            </a:r>
            <a:r>
              <a:rPr lang="en-US" altLang="zh-CN" sz="2000"/>
              <a:t>20</a:t>
            </a:r>
            <a:r>
              <a:rPr lang="zh-CN" altLang="en-US" sz="2000"/>
              <a:t>～</a:t>
            </a:r>
            <a:r>
              <a:rPr lang="en-US" altLang="zh-CN" sz="2000"/>
              <a:t>70cm</a:t>
            </a:r>
            <a:endParaRPr lang="en-US" altLang="zh-CN" sz="2000"/>
          </a:p>
          <a:p>
            <a:pPr lvl="0" eaLnBrk="1" hangingPunct="1">
              <a:lnSpc>
                <a:spcPct val="80000"/>
              </a:lnSpc>
              <a:buNone/>
            </a:pPr>
            <a:r>
              <a:rPr lang="zh-CN" altLang="en-US" sz="2000"/>
              <a:t>　　     结论：给予＋</a:t>
            </a:r>
            <a:r>
              <a:rPr lang="en-US" altLang="zh-CN" sz="2000"/>
              <a:t>1.00D</a:t>
            </a:r>
            <a:r>
              <a:rPr lang="zh-CN" altLang="en-US" sz="2000"/>
              <a:t>阅读附加，可验配渐变多焦点镜片。</a:t>
            </a:r>
            <a:endParaRPr lang="zh-CN" altLang="en-US" sz="2000"/>
          </a:p>
        </p:txBody>
      </p:sp>
      <p:sp>
        <p:nvSpPr>
          <p:cNvPr id="35844" name="TextBox 35843"/>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35845" name="TextBox 35844"/>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第33页</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36867" name="Rectangle 3"/>
          <p:cNvSpPr/>
          <p:nvPr>
            <p:ph type="body" idx="4294967295"/>
          </p:nvPr>
        </p:nvSpPr>
        <p:spPr>
          <a:xfrm>
            <a:off x="611188" y="1844675"/>
            <a:ext cx="7772400" cy="41767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80000"/>
              </a:lnSpc>
              <a:buNone/>
            </a:pPr>
            <a:r>
              <a:rPr lang="zh-CN" altLang="en-US" sz="2800"/>
              <a:t>    分析：</a:t>
            </a:r>
            <a:endParaRPr lang="zh-CN" altLang="en-US" sz="2800"/>
          </a:p>
          <a:p>
            <a:pPr lvl="0" eaLnBrk="1" hangingPunct="1">
              <a:lnSpc>
                <a:spcPct val="80000"/>
              </a:lnSpc>
              <a:buNone/>
            </a:pPr>
            <a:r>
              <a:rPr lang="zh-CN" altLang="en-US" sz="2800"/>
              <a:t>　　    ①从主诉和年纪能够推测为老视；</a:t>
            </a:r>
            <a:endParaRPr lang="zh-CN" altLang="en-US" sz="2800"/>
          </a:p>
          <a:p>
            <a:pPr lvl="0" eaLnBrk="1" hangingPunct="1">
              <a:lnSpc>
                <a:spcPct val="80000"/>
              </a:lnSpc>
              <a:buNone/>
            </a:pPr>
            <a:r>
              <a:rPr lang="zh-CN" altLang="en-US" sz="2800"/>
              <a:t>　　    ②视力检验符合老视情况；</a:t>
            </a:r>
            <a:endParaRPr lang="zh-CN" altLang="en-US" sz="2800"/>
          </a:p>
          <a:p>
            <a:pPr lvl="0" eaLnBrk="1" hangingPunct="1">
              <a:lnSpc>
                <a:spcPct val="80000"/>
              </a:lnSpc>
              <a:buNone/>
            </a:pPr>
            <a:r>
              <a:rPr lang="zh-CN" altLang="en-US" sz="2800"/>
              <a:t>　　    ③调整幅度为</a:t>
            </a:r>
            <a:r>
              <a:rPr lang="en-US" altLang="zh-CN" sz="2800"/>
              <a:t>4.00D</a:t>
            </a:r>
            <a:r>
              <a:rPr lang="zh-CN" altLang="en-US" sz="2800"/>
              <a:t>，有效调整力为</a:t>
            </a:r>
            <a:r>
              <a:rPr lang="en-US" altLang="zh-CN" sz="2800"/>
              <a:t>2.00D</a:t>
            </a:r>
            <a:r>
              <a:rPr lang="zh-CN" altLang="en-US" sz="2800"/>
              <a:t>，已经无法提供有效阅读调整，故开始出现阅读含糊现象。</a:t>
            </a:r>
            <a:endParaRPr lang="zh-CN" altLang="en-US" sz="2800"/>
          </a:p>
          <a:p>
            <a:pPr lvl="0" eaLnBrk="1" hangingPunct="1">
              <a:lnSpc>
                <a:spcPct val="80000"/>
              </a:lnSpc>
              <a:buNone/>
            </a:pPr>
            <a:r>
              <a:rPr lang="zh-CN" altLang="en-US" sz="2800"/>
              <a:t>　　    ④若习惯阅读距离为</a:t>
            </a:r>
            <a:r>
              <a:rPr lang="en-US" altLang="zh-CN" sz="2800"/>
              <a:t>25</a:t>
            </a:r>
            <a:r>
              <a:rPr lang="zh-CN" altLang="en-US" sz="2800"/>
              <a:t>～</a:t>
            </a:r>
            <a:r>
              <a:rPr lang="en-US" altLang="zh-CN" sz="2800"/>
              <a:t>33cm</a:t>
            </a:r>
            <a:r>
              <a:rPr lang="zh-CN" altLang="en-US" sz="2800"/>
              <a:t>，则可能需要＋</a:t>
            </a:r>
            <a:r>
              <a:rPr lang="en-US" altLang="zh-CN" sz="2800"/>
              <a:t>0.50D</a:t>
            </a:r>
            <a:r>
              <a:rPr lang="zh-CN" altLang="en-US" sz="2800"/>
              <a:t>～</a:t>
            </a:r>
            <a:r>
              <a:rPr lang="en-US" altLang="zh-CN" sz="2800"/>
              <a:t>1.00D</a:t>
            </a:r>
            <a:r>
              <a:rPr lang="zh-CN" altLang="en-US" sz="2800"/>
              <a:t>阅读附加。因为检影发觉有＋</a:t>
            </a:r>
            <a:r>
              <a:rPr lang="en-US" altLang="zh-CN" sz="2800"/>
              <a:t>0.25D</a:t>
            </a:r>
            <a:r>
              <a:rPr lang="zh-CN" altLang="en-US" sz="2800"/>
              <a:t>和＋</a:t>
            </a:r>
            <a:r>
              <a:rPr lang="en-US" altLang="zh-CN" sz="2800"/>
              <a:t>0.50D</a:t>
            </a:r>
            <a:r>
              <a:rPr lang="zh-CN" altLang="en-US" sz="2800"/>
              <a:t>远视，阅读附加可能要多增加＋</a:t>
            </a:r>
            <a:r>
              <a:rPr lang="en-US" altLang="zh-CN" sz="2800"/>
              <a:t>0.25D</a:t>
            </a:r>
            <a:r>
              <a:rPr lang="zh-CN" altLang="en-US" sz="2800"/>
              <a:t>和＋</a:t>
            </a:r>
            <a:r>
              <a:rPr lang="en-US" altLang="zh-CN" sz="2800"/>
              <a:t>0.50D</a:t>
            </a:r>
            <a:r>
              <a:rPr lang="zh-CN" altLang="en-US" sz="2800"/>
              <a:t>。</a:t>
            </a:r>
            <a:endParaRPr lang="zh-CN" altLang="en-US" sz="2800"/>
          </a:p>
        </p:txBody>
      </p:sp>
      <p:sp>
        <p:nvSpPr>
          <p:cNvPr id="36868" name="TextBox 36867"/>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36869" name="TextBox 36868"/>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第34页</a:t>
            </a: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37891" name="Rectangle 3"/>
          <p:cNvSpPr/>
          <p:nvPr>
            <p:ph type="body" idx="4294967295"/>
          </p:nvPr>
        </p:nvSpPr>
        <p:spPr>
          <a:xfrm>
            <a:off x="611188" y="1844675"/>
            <a:ext cx="7772400" cy="41767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zh-CN" altLang="en-US"/>
              <a:t>            ⑤初步阅读附加为＋</a:t>
            </a:r>
            <a:r>
              <a:rPr lang="en-US" altLang="zh-CN"/>
              <a:t>1.00</a:t>
            </a:r>
            <a:r>
              <a:rPr lang="zh-CN" altLang="en-US"/>
              <a:t>时，近距视力达</a:t>
            </a:r>
            <a:r>
              <a:rPr lang="en-US" altLang="zh-CN"/>
              <a:t>1.0</a:t>
            </a:r>
            <a:r>
              <a:rPr lang="zh-CN" altLang="en-US"/>
              <a:t>，同时阅读范围在</a:t>
            </a:r>
            <a:r>
              <a:rPr lang="en-US" altLang="zh-CN"/>
              <a:t>20</a:t>
            </a:r>
            <a:r>
              <a:rPr lang="zh-CN" altLang="en-US"/>
              <a:t>～</a:t>
            </a:r>
            <a:r>
              <a:rPr lang="en-US" altLang="zh-CN"/>
              <a:t>70cm</a:t>
            </a:r>
            <a:r>
              <a:rPr lang="zh-CN" altLang="en-US"/>
              <a:t>之间，足以确保有效阅读范围，所以确定阅读附加为＋</a:t>
            </a:r>
            <a:r>
              <a:rPr lang="en-US" altLang="zh-CN"/>
              <a:t>1.00D</a:t>
            </a:r>
            <a:r>
              <a:rPr lang="zh-CN" altLang="en-US"/>
              <a:t>。</a:t>
            </a:r>
            <a:endParaRPr lang="zh-CN" altLang="en-US"/>
          </a:p>
          <a:p>
            <a:pPr lvl="0" eaLnBrk="1" hangingPunct="1">
              <a:lnSpc>
                <a:spcPct val="90000"/>
              </a:lnSpc>
              <a:buNone/>
            </a:pPr>
            <a:r>
              <a:rPr lang="zh-CN" altLang="en-US"/>
              <a:t>　　    ⑥因为</a:t>
            </a:r>
            <a:r>
              <a:rPr lang="en-US" altLang="zh-CN"/>
              <a:t>a.</a:t>
            </a:r>
            <a:r>
              <a:rPr lang="zh-CN" altLang="en-US"/>
              <a:t>有强烈要求不显露老视痕迹愿望；</a:t>
            </a:r>
            <a:r>
              <a:rPr lang="en-US" altLang="zh-CN"/>
              <a:t>b.</a:t>
            </a:r>
            <a:r>
              <a:rPr lang="zh-CN" altLang="en-US"/>
              <a:t>有很好教育背景，了解该项技术；</a:t>
            </a:r>
            <a:r>
              <a:rPr lang="en-US" altLang="zh-CN"/>
              <a:t>c.</a:t>
            </a:r>
            <a:r>
              <a:rPr lang="zh-CN" altLang="en-US"/>
              <a:t>是老视早期者，适应将比较快；故该患者是较理想渐变多焦点配戴者。</a:t>
            </a:r>
            <a:endParaRPr lang="zh-CN" altLang="en-US"/>
          </a:p>
        </p:txBody>
      </p:sp>
      <p:sp>
        <p:nvSpPr>
          <p:cNvPr id="37892" name="TextBox 37891"/>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37893" name="TextBox 37892"/>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第35页</a:t>
            </a: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38915" name="Rectangle 3"/>
          <p:cNvSpPr/>
          <p:nvPr>
            <p:ph type="body" idx="4294967295"/>
          </p:nvPr>
        </p:nvSpPr>
        <p:spPr>
          <a:xfrm>
            <a:off x="611188" y="1844675"/>
            <a:ext cx="7772400" cy="41767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buNone/>
            </a:pPr>
            <a:r>
              <a:rPr lang="zh-CN" altLang="en-US" sz="2800"/>
              <a:t>    </a:t>
            </a:r>
            <a:r>
              <a:rPr lang="en-US" altLang="zh-CN" sz="2800"/>
              <a:t>4.1.6 VisionPrint</a:t>
            </a:r>
            <a:r>
              <a:rPr lang="zh-CN" altLang="en-US" sz="2800"/>
              <a:t>测量</a:t>
            </a:r>
            <a:endParaRPr lang="zh-CN" altLang="en-US" sz="2800"/>
          </a:p>
          <a:p>
            <a:pPr lvl="0" eaLnBrk="1" hangingPunct="1">
              <a:buNone/>
            </a:pPr>
            <a:r>
              <a:rPr lang="zh-CN" altLang="en-US" sz="2800"/>
              <a:t>            每个人视觉习惯是唯一，拥有与生俱来独一无二视觉习惯。阅读、打字或运动等日常生活中各种活动都可明确验证。比如开车时，一些驾驶者习惯只传动头部来观察反光镜，而另一些人则仅仅是用余光一瞥。介于这二者之间还有很多不一样视习惯。所以，为了得到更适合您验配方案，了解您个人视觉习惯显得至关主要。</a:t>
            </a:r>
            <a:endParaRPr lang="zh-CN" altLang="en-US" sz="2800"/>
          </a:p>
        </p:txBody>
      </p:sp>
      <p:sp>
        <p:nvSpPr>
          <p:cNvPr id="38916" name="TextBox 38915"/>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38917" name="TextBox 38916"/>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第36页</a:t>
            </a: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39939" name="Rectangle 3"/>
          <p:cNvSpPr/>
          <p:nvPr>
            <p:ph type="body" idx="4294967295"/>
          </p:nvPr>
        </p:nvSpPr>
        <p:spPr>
          <a:xfrm>
            <a:off x="611188" y="1844675"/>
            <a:ext cx="7772400" cy="41767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zh-CN" altLang="en-US" sz="2400"/>
              <a:t>             </a:t>
            </a:r>
            <a:r>
              <a:rPr lang="en-US" altLang="zh-CN" sz="2400"/>
              <a:t>VISIONPRINT SYSTEM</a:t>
            </a:r>
            <a:r>
              <a:rPr lang="zh-CN" altLang="en-US" sz="2400"/>
              <a:t>（测量您头</a:t>
            </a:r>
            <a:r>
              <a:rPr lang="en-US" altLang="zh-CN" sz="2400"/>
              <a:t>/</a:t>
            </a:r>
            <a:r>
              <a:rPr lang="zh-CN" altLang="en-US" sz="2400"/>
              <a:t>眼转动习惯独特技术）</a:t>
            </a:r>
            <a:endParaRPr lang="zh-CN" altLang="en-US" sz="2400"/>
          </a:p>
          <a:p>
            <a:pPr lvl="0" eaLnBrk="1" hangingPunct="1">
              <a:lnSpc>
                <a:spcPct val="90000"/>
              </a:lnSpc>
              <a:buNone/>
            </a:pPr>
            <a:r>
              <a:rPr lang="zh-CN" altLang="en-US" sz="2400"/>
              <a:t>            利用</a:t>
            </a:r>
            <a:r>
              <a:rPr lang="en-US" altLang="zh-CN" sz="2400"/>
              <a:t>VISIONPRINT SYSTEM——</a:t>
            </a:r>
            <a:r>
              <a:rPr lang="zh-CN" altLang="en-US" sz="2400"/>
              <a:t>万里路</a:t>
            </a:r>
            <a:r>
              <a:rPr lang="en-US" altLang="zh-CN" sz="2400"/>
              <a:t>®</a:t>
            </a:r>
            <a:r>
              <a:rPr lang="zh-CN" altLang="en-US" sz="2400"/>
              <a:t>视爵</a:t>
            </a:r>
            <a:r>
              <a:rPr lang="en-US" altLang="zh-CN" sz="2400"/>
              <a:t>TM</a:t>
            </a:r>
            <a:r>
              <a:rPr lang="zh-CN" altLang="en-US" sz="2400"/>
              <a:t>专用仪器，能够准确地测量出您自己头</a:t>
            </a:r>
            <a:r>
              <a:rPr lang="en-US" altLang="zh-CN" sz="2400"/>
              <a:t>/</a:t>
            </a:r>
            <a:r>
              <a:rPr lang="zh-CN" altLang="en-US" sz="2400"/>
              <a:t>眼转动习惯。使用</a:t>
            </a:r>
            <a:r>
              <a:rPr lang="en-US" altLang="zh-CN" sz="2400"/>
              <a:t>VISIONPRINT SYSTEMTM</a:t>
            </a:r>
            <a:r>
              <a:rPr lang="zh-CN" altLang="en-US" sz="2400"/>
              <a:t>，验光师只需短短几分钟，就能够告诉您独特头</a:t>
            </a:r>
            <a:r>
              <a:rPr lang="en-US" altLang="zh-CN" sz="2400"/>
              <a:t>/</a:t>
            </a:r>
            <a:r>
              <a:rPr lang="zh-CN" altLang="en-US" sz="2400"/>
              <a:t>眼转动习惯。</a:t>
            </a:r>
            <a:endParaRPr lang="zh-CN" altLang="en-US" sz="2400"/>
          </a:p>
          <a:p>
            <a:pPr lvl="0" eaLnBrk="1" hangingPunct="1">
              <a:lnSpc>
                <a:spcPct val="90000"/>
              </a:lnSpc>
              <a:buNone/>
            </a:pPr>
            <a:r>
              <a:rPr lang="zh-CN" altLang="en-US" sz="2400"/>
              <a:t>            不一样头</a:t>
            </a:r>
            <a:r>
              <a:rPr lang="en-US" altLang="zh-CN" sz="2400"/>
              <a:t>/</a:t>
            </a:r>
            <a:r>
              <a:rPr lang="zh-CN" altLang="en-US" sz="2400"/>
              <a:t>眼转动习惯影响渐进镜片设计。对纯转动眼睛人士，会使用到镜片大部分区域来看从中心到周围事物。尽可能宽大视野，对提供优异舒适动态视觉尤其主要。所以对他们而言，在设计中应以能提供宽敞而清楚可视区域为重点。</a:t>
            </a:r>
            <a:endParaRPr lang="zh-CN" altLang="en-US" sz="2400"/>
          </a:p>
        </p:txBody>
      </p:sp>
      <p:sp>
        <p:nvSpPr>
          <p:cNvPr id="39940" name="TextBox 39939"/>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39941" name="TextBox 39940"/>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第37页</a:t>
            </a: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40963" name="Rectangle 3"/>
          <p:cNvSpPr/>
          <p:nvPr>
            <p:ph type="body" idx="4294967295"/>
          </p:nvPr>
        </p:nvSpPr>
        <p:spPr>
          <a:xfrm>
            <a:off x="611188" y="1844675"/>
            <a:ext cx="7772400" cy="381635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buNone/>
            </a:pPr>
            <a:r>
              <a:rPr lang="zh-CN" altLang="en-US" sz="2800"/>
              <a:t>            对纯转动头部人士，通常仅使用镜片中央区域，所以如要取得优异舒适动态视觉需要将镜片周围视觉变形控制到最小。所以对他们而言在渐进镜片设计中应以非常柔和周围镜度改变为重点。</a:t>
            </a:r>
            <a:endParaRPr lang="zh-CN" altLang="en-US" sz="2800"/>
          </a:p>
          <a:p>
            <a:pPr lvl="0" eaLnBrk="1" hangingPunct="1">
              <a:buNone/>
            </a:pPr>
            <a:r>
              <a:rPr lang="zh-CN" altLang="en-US" sz="2800"/>
              <a:t>            指导用户就座－</a:t>
            </a:r>
            <a:r>
              <a:rPr lang="en-US" altLang="zh-CN" sz="2800"/>
              <a:t>&gt;</a:t>
            </a:r>
            <a:r>
              <a:rPr lang="zh-CN" altLang="en-US" sz="2800"/>
              <a:t>进行示范－</a:t>
            </a:r>
            <a:r>
              <a:rPr lang="en-US" altLang="zh-CN" sz="2800"/>
              <a:t>&gt;</a:t>
            </a:r>
            <a:r>
              <a:rPr lang="zh-CN" altLang="en-US" sz="2800"/>
              <a:t>进行测量－</a:t>
            </a:r>
            <a:r>
              <a:rPr lang="en-US" altLang="zh-CN" sz="2800"/>
              <a:t>&gt;</a:t>
            </a:r>
            <a:r>
              <a:rPr lang="zh-CN" altLang="en-US" sz="2800"/>
              <a:t>结果（提醒：合乎习惯测量结果必须是在自然状态下完成。）</a:t>
            </a:r>
            <a:endParaRPr lang="zh-CN" altLang="en-US" sz="2800"/>
          </a:p>
        </p:txBody>
      </p:sp>
      <p:sp>
        <p:nvSpPr>
          <p:cNvPr id="40964" name="TextBox 40963"/>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40965" name="TextBox 40964"/>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第38页</a:t>
            </a: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41987" name="Rectangle 3"/>
          <p:cNvSpPr/>
          <p:nvPr>
            <p:ph type="body" idx="4294967295"/>
          </p:nvPr>
        </p:nvSpPr>
        <p:spPr>
          <a:xfrm>
            <a:off x="539750" y="4941888"/>
            <a:ext cx="7772400" cy="50323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algn="ctr" eaLnBrk="1" hangingPunct="1">
              <a:lnSpc>
                <a:spcPct val="90000"/>
              </a:lnSpc>
              <a:buNone/>
            </a:pPr>
            <a:r>
              <a:rPr lang="zh-CN" altLang="en-US" sz="2800"/>
              <a:t>    图</a:t>
            </a:r>
            <a:r>
              <a:rPr lang="en-US" altLang="zh-CN" sz="2800"/>
              <a:t>15 VISIONPRINT SYSTEM</a:t>
            </a:r>
            <a:endParaRPr lang="zh-CN" altLang="en-US" sz="2800"/>
          </a:p>
        </p:txBody>
      </p:sp>
      <p:pic>
        <p:nvPicPr>
          <p:cNvPr id="41988" name="图片 1" descr="2007615152846461"/>
          <p:cNvPicPr/>
          <p:nvPr/>
        </p:nvPicPr>
        <p:blipFill>
          <a:blip r:embed="rId3"/>
          <a:stretch>
            <a:fillRect/>
          </a:stretch>
        </p:blipFill>
        <p:spPr>
          <a:xfrm>
            <a:off x="2555875" y="1773238"/>
            <a:ext cx="4056284" cy="2911105"/>
          </a:xfrm>
          <a:prstGeom prst="rect">
            <a:avLst/>
          </a:prstGeom>
          <a:noFill/>
          <a:ln>
            <a:noFill/>
            <a:miter lim="800000"/>
          </a:ln>
        </p:spPr>
      </p:pic>
      <p:sp>
        <p:nvSpPr>
          <p:cNvPr id="41989" name="TextBox 41988"/>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41990" name="TextBox 41989"/>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第39页</a:t>
            </a: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10"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43011" name="Rectangle 3"/>
          <p:cNvSpPr/>
          <p:nvPr>
            <p:ph type="body" idx="4294967295"/>
          </p:nvPr>
        </p:nvSpPr>
        <p:spPr>
          <a:xfrm>
            <a:off x="611188" y="1844675"/>
            <a:ext cx="7772400" cy="381635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buNone/>
            </a:pPr>
            <a:r>
              <a:rPr lang="zh-CN" altLang="en-US" sz="2800"/>
              <a:t>             </a:t>
            </a:r>
            <a:r>
              <a:rPr lang="en-US" altLang="zh-CN" sz="2800"/>
              <a:t>4.1.7</a:t>
            </a:r>
            <a:r>
              <a:rPr lang="zh-CN" altLang="en-US" sz="2800"/>
              <a:t>老视矫正方式介绍、沟通及提议。查看验光单，问询用户职业及对眼镜要求，据此推荐适当渐进镜片。</a:t>
            </a:r>
            <a:endParaRPr lang="zh-CN" altLang="en-US" sz="2800"/>
          </a:p>
          <a:p>
            <a:pPr lvl="0" eaLnBrk="1" hangingPunct="1">
              <a:buNone/>
            </a:pPr>
            <a:r>
              <a:rPr lang="en-US" altLang="zh-CN" sz="2800"/>
              <a:t>            4.1.8</a:t>
            </a:r>
            <a:r>
              <a:rPr lang="zh-CN" altLang="en-US" sz="2800"/>
              <a:t>渐进镜片种类、材料等介绍、选择</a:t>
            </a:r>
            <a:endParaRPr lang="zh-CN" altLang="en-US" sz="2800"/>
          </a:p>
          <a:p>
            <a:pPr lvl="0" eaLnBrk="1" hangingPunct="1">
              <a:buNone/>
            </a:pPr>
            <a:r>
              <a:rPr lang="en-US" altLang="zh-CN" sz="2800"/>
              <a:t>            4.1.9</a:t>
            </a:r>
            <a:r>
              <a:rPr lang="zh-CN" altLang="en-US" sz="2800"/>
              <a:t>镜框推荐选择</a:t>
            </a:r>
            <a:endParaRPr lang="zh-CN" altLang="en-US" sz="2800"/>
          </a:p>
          <a:p>
            <a:pPr lvl="0" eaLnBrk="1" hangingPunct="1">
              <a:buNone/>
            </a:pPr>
            <a:r>
              <a:rPr lang="zh-CN" altLang="en-US" sz="2800"/>
              <a:t>            依据用户选择不一样渐进镜片挑选对应镜架，并确保瞳孔中心到镜架下边缘最低处有足够垂直距离。</a:t>
            </a:r>
            <a:endParaRPr lang="zh-CN" altLang="en-US" sz="2800"/>
          </a:p>
        </p:txBody>
      </p:sp>
      <p:sp>
        <p:nvSpPr>
          <p:cNvPr id="43012" name="TextBox 43011"/>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43013" name="TextBox 43012"/>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第40页</a:t>
            </a: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4"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44035" name="Rectangle 3"/>
          <p:cNvSpPr/>
          <p:nvPr>
            <p:ph type="body" idx="4294967295"/>
          </p:nvPr>
        </p:nvSpPr>
        <p:spPr>
          <a:xfrm>
            <a:off x="684212" y="4724400"/>
            <a:ext cx="7772400" cy="50323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algn="ctr" eaLnBrk="1" hangingPunct="1">
              <a:lnSpc>
                <a:spcPct val="90000"/>
              </a:lnSpc>
              <a:buNone/>
            </a:pPr>
            <a:r>
              <a:rPr lang="zh-CN" altLang="en-US" sz="2800"/>
              <a:t>图</a:t>
            </a:r>
            <a:r>
              <a:rPr lang="en-US" altLang="zh-CN" sz="2800"/>
              <a:t>16 </a:t>
            </a:r>
            <a:r>
              <a:rPr lang="zh-CN" altLang="en-US" sz="2800"/>
              <a:t>瞳孔中心到镜架下边缘垂直距离 </a:t>
            </a:r>
            <a:endParaRPr lang="zh-CN" altLang="en-US" sz="2800"/>
          </a:p>
        </p:txBody>
      </p:sp>
      <p:pic>
        <p:nvPicPr>
          <p:cNvPr id="44036" name="图片 2" descr="2007615154649576"/>
          <p:cNvPicPr/>
          <p:nvPr/>
        </p:nvPicPr>
        <p:blipFill>
          <a:blip r:embed="rId3"/>
          <a:stretch>
            <a:fillRect/>
          </a:stretch>
        </p:blipFill>
        <p:spPr>
          <a:xfrm>
            <a:off x="2484438" y="1700212"/>
            <a:ext cx="4140613" cy="2724612"/>
          </a:xfrm>
          <a:prstGeom prst="rect">
            <a:avLst/>
          </a:prstGeom>
          <a:noFill/>
          <a:ln>
            <a:noFill/>
            <a:miter lim="800000"/>
          </a:ln>
        </p:spPr>
      </p:pic>
      <p:sp>
        <p:nvSpPr>
          <p:cNvPr id="44037" name="TextBox 44036"/>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44038" name="TextBox 44037"/>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第41页</a:t>
            </a: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8"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1" lang="en-US"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2pPr>
            <a:lvl3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3pPr>
            <a:lvl4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4pPr>
            <a:lvl5pPr algn="ctr" rtl="0" eaLnBrk="0" fontAlgn="base" hangingPunct="0">
              <a:spcBef>
                <a:spcPct val="0"/>
              </a:spcBef>
              <a:spcAft>
                <a:spcPct val="0"/>
              </a:spcAft>
              <a:defRPr kumimoji="1" lang="en-US" altLang="en-US"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lang="en-US" altLang="en-US" sz="4400">
                <a:solidFill>
                  <a:schemeClr val="tx2"/>
                </a:solidFill>
                <a:latin typeface="Times New Roman" pitchFamily="18" charset="0"/>
                <a:ea typeface="宋体" pitchFamily="2" charset="-122"/>
              </a:defRPr>
            </a:lvl9pPr>
          </a:lstStyle>
          <a:p>
            <a:pPr lvl="0" eaLnBrk="1" hangingPunct="1"/>
            <a:r>
              <a:rPr lang="zh-CN" altLang="en-US"/>
              <a:t>配置渐近镜片验光要求</a:t>
            </a:r>
            <a:endParaRPr lang="zh-CN" altLang="en-US"/>
          </a:p>
        </p:txBody>
      </p:sp>
      <p:sp>
        <p:nvSpPr>
          <p:cNvPr id="45059" name="Rectangle 3"/>
          <p:cNvSpPr/>
          <p:nvPr>
            <p:ph type="body" idx="4294967295"/>
          </p:nvPr>
        </p:nvSpPr>
        <p:spPr>
          <a:xfrm>
            <a:off x="611188" y="1844675"/>
            <a:ext cx="7772400" cy="381635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en-US"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en-US"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en-US"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en-US" altLang="en-US" sz="2000">
                <a:solidFill>
                  <a:schemeClr val="tx1"/>
                </a:solidFill>
                <a:latin typeface="+mn-lt"/>
                <a:ea typeface="+mn-ea"/>
              </a:defRPr>
            </a:lvl6pPr>
            <a:lvl7pPr marL="2971800" indent="-228600" algn="l" rtl="0" fontAlgn="base">
              <a:spcBef>
                <a:spcPct val="20000"/>
              </a:spcBef>
              <a:spcAft>
                <a:spcPct val="0"/>
              </a:spcAft>
              <a:buChar char="»"/>
              <a:defRPr kumimoji="1" lang="en-US" altLang="en-US" sz="2000">
                <a:solidFill>
                  <a:schemeClr val="tx1"/>
                </a:solidFill>
                <a:latin typeface="+mn-lt"/>
                <a:ea typeface="+mn-ea"/>
              </a:defRPr>
            </a:lvl7pPr>
            <a:lvl8pPr marL="3429000" indent="-228600" algn="l" rtl="0" fontAlgn="base">
              <a:spcBef>
                <a:spcPct val="20000"/>
              </a:spcBef>
              <a:spcAft>
                <a:spcPct val="0"/>
              </a:spcAft>
              <a:buChar char="»"/>
              <a:defRPr kumimoji="1" lang="en-US" altLang="en-US" sz="2000">
                <a:solidFill>
                  <a:schemeClr val="tx1"/>
                </a:solidFill>
                <a:latin typeface="+mn-lt"/>
                <a:ea typeface="+mn-ea"/>
              </a:defRPr>
            </a:lvl8pPr>
            <a:lvl9pPr marL="3886200" indent="-228600" algn="l" rtl="0" fontAlgn="base">
              <a:spcBef>
                <a:spcPct val="20000"/>
              </a:spcBef>
              <a:spcAft>
                <a:spcPct val="0"/>
              </a:spcAft>
              <a:buChar char="»"/>
              <a:defRPr kumimoji="1" lang="en-US" altLang="en-US" sz="2000">
                <a:solidFill>
                  <a:schemeClr val="tx1"/>
                </a:solidFill>
                <a:latin typeface="+mn-lt"/>
                <a:ea typeface="+mn-ea"/>
              </a:defRPr>
            </a:lvl9pPr>
          </a:lstStyle>
          <a:p>
            <a:pPr lvl="0" eaLnBrk="1" hangingPunct="1">
              <a:lnSpc>
                <a:spcPct val="90000"/>
              </a:lnSpc>
              <a:buNone/>
            </a:pPr>
            <a:r>
              <a:rPr lang="zh-CN" altLang="en-US" sz="2400"/>
              <a:t>     详细要注意以下几点：</a:t>
            </a:r>
            <a:endParaRPr lang="zh-CN" altLang="en-US" sz="2400"/>
          </a:p>
          <a:p>
            <a:pPr lvl="0" eaLnBrk="1" hangingPunct="1">
              <a:lnSpc>
                <a:spcPct val="90000"/>
              </a:lnSpc>
              <a:buNone/>
            </a:pPr>
            <a:r>
              <a:rPr lang="en-US" altLang="zh-CN" sz="2400"/>
              <a:t>             1</a:t>
            </a:r>
            <a:r>
              <a:rPr lang="zh-CN" altLang="en-US" sz="2400"/>
              <a:t>、镜架稳定性要好，普通不宜选取轻易变形无框镜架。</a:t>
            </a:r>
            <a:endParaRPr lang="zh-CN" altLang="en-US" sz="2400"/>
          </a:p>
          <a:p>
            <a:pPr lvl="0" eaLnBrk="1" hangingPunct="1">
              <a:lnSpc>
                <a:spcPct val="90000"/>
              </a:lnSpc>
              <a:buNone/>
            </a:pPr>
            <a:r>
              <a:rPr lang="en-US" altLang="zh-CN" sz="2400"/>
              <a:t>             2</a:t>
            </a:r>
            <a:r>
              <a:rPr lang="zh-CN" altLang="en-US" sz="2400"/>
              <a:t>、镜架须有足够垂直高度，不然割边时易把视近部分割去；瞳孔中心到镜架底部最少应有</a:t>
            </a:r>
            <a:r>
              <a:rPr lang="en-US" altLang="zh-CN" sz="2400"/>
              <a:t>22</a:t>
            </a:r>
            <a:r>
              <a:rPr lang="zh-CN" altLang="en-US" sz="2400"/>
              <a:t>毫米，瞳孔中心到镜框上缘最少有</a:t>
            </a:r>
            <a:r>
              <a:rPr lang="en-US" altLang="zh-CN" sz="2400"/>
              <a:t>12</a:t>
            </a:r>
            <a:r>
              <a:rPr lang="zh-CN" altLang="en-US" sz="2400"/>
              <a:t>毫米，故镜架高度不应少于</a:t>
            </a:r>
            <a:r>
              <a:rPr lang="en-US" altLang="zh-CN" sz="2400"/>
              <a:t>35</a:t>
            </a:r>
            <a:r>
              <a:rPr lang="zh-CN" altLang="en-US" sz="2400"/>
              <a:t>毫米。</a:t>
            </a:r>
            <a:endParaRPr lang="zh-CN" altLang="en-US" sz="2400"/>
          </a:p>
          <a:p>
            <a:pPr lvl="0" eaLnBrk="1" hangingPunct="1">
              <a:lnSpc>
                <a:spcPct val="90000"/>
              </a:lnSpc>
              <a:buNone/>
            </a:pPr>
            <a:r>
              <a:rPr lang="en-US" altLang="zh-CN" sz="2400"/>
              <a:t>              3</a:t>
            </a:r>
            <a:r>
              <a:rPr lang="zh-CN" altLang="en-US" sz="2400"/>
              <a:t>、镜圈鼻内侧区域须足以容纳渐变区；雷朋架之类鼻内侧底部区域斜度较大镜架视近区视野范围小于普通镜架，故不宜用于渐变镜。</a:t>
            </a:r>
            <a:endParaRPr lang="zh-CN" altLang="en-US" sz="2400"/>
          </a:p>
        </p:txBody>
      </p:sp>
      <p:sp>
        <p:nvSpPr>
          <p:cNvPr id="45060" name="TextBox 45059"/>
          <p:cNvSpPr txBox="1"/>
          <p:nvPr/>
        </p:nvSpPr>
        <p:spPr>
          <a:xfrm>
            <a:off x="0" y="6498000"/>
            <a:ext cx="216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渐进多焦点眼镜的验光和佩戴</a:t>
            </a:r>
          </a:p>
        </p:txBody>
      </p:sp>
      <p:sp>
        <p:nvSpPr>
          <p:cNvPr id="45061" name="TextBox 45060"/>
          <p:cNvSpPr txBox="1"/>
          <p:nvPr/>
        </p:nvSpPr>
        <p:spPr>
          <a:xfrm>
            <a:off x="8064000" y="6498000"/>
            <a:ext cx="720000" cy="108000"/>
          </a:xfrm>
          <a:prstGeom prst="rect">
            <a:avLst/>
          </a:prstGeom>
          <a:noFill/>
        </p:spPr>
        <p:txBody>
          <a:bodyPr wrap="none">
            <a:spAutoFit/>
          </a:bodyPr>
          <a:lstStyle>
            <a:defPPr algn="ctr" rtl="0" eaLnBrk="1" hangingPunct="1">
              <a:defRPr kumimoji="1" lang="en-US"/>
            </a:defPPr>
            <a:lvl1pPr marL="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1" sz="2400" b="1" i="0" u="none" baseline="0">
                <a:solidFill>
                  <a:srgbClr val="FFFFFF"/>
                </a:solidFill>
                <a:latin typeface="Times New Roman" pitchFamily="18" charset="0"/>
                <a:ea typeface="宋体" pitchFamily="2" charset="-122"/>
              </a:defRPr>
            </a:lvl5pPr>
          </a:lstStyle>
          <a:p>
            <a:pPr>
              <a:defRPr sz="1005"/>
            </a:pPr>
            <a:r>
              <a:t>第42页</a:t>
            </a:r>
          </a:p>
        </p:txBody>
      </p:sp>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https://d.book118.com/285321333223011033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Ribbons">
  <a:themeElements>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fontScheme name="Ribbons">
      <a:majorFont>
        <a:latin typeface="Times New Roman" charset="0"/>
        <a:ea typeface="宋体"/>
        <a:cs typeface="Arial"/>
      </a:majorFont>
      <a:minorFont>
        <a:latin typeface="Times New Roman" charset="0"/>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2"/>
        </a:solidFill>
        <a:ln w="9525" cap="flat" cmpd="sng" algn="ctr">
          <a:solidFill>
            <a:srgbClr val="00FF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1" lang="en-US" sz="2400" b="1" i="0" u="none" strike="noStrike" cap="none" normalizeH="0" baseline="0" smtClean="0">
            <a:ln>
              <a:noFill/>
            </a:ln>
            <a:solidFill>
              <a:srgbClr val="FFFFFF"/>
            </a:solidFill>
            <a:effectLst/>
            <a:latin typeface="Times New Roman" pitchFamily="18" charset="0"/>
            <a:ea typeface="宋体" pitchFamily="2" charset="-122"/>
          </a:defRPr>
        </a:defPPr>
      </a:lstStyle>
    </a:spDef>
    <a:lnDef>
      <a:spPr bwMode="auto">
        <a:xfrm>
          <a:off x="0" y="0"/>
          <a:ext cx="1" cy="1"/>
        </a:xfrm>
        <a:custGeom>
          <a:avLst/>
          <a:gdLst/>
          <a:ahLst/>
          <a:cxnLst/>
          <a:rect l="0" t="0" r="0" b="0"/>
          <a:pathLst/>
        </a:custGeom>
        <a:solidFill>
          <a:schemeClr val="accent2"/>
        </a:solidFill>
        <a:ln w="9525" cap="flat" cmpd="sng" algn="ctr">
          <a:solidFill>
            <a:srgbClr val="00FF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1" lang="en-US" sz="2400" b="1" i="0" u="none" strike="noStrike" cap="none" normalizeH="0" baseline="0" smtClean="0">
            <a:ln>
              <a:noFill/>
            </a:ln>
            <a:solidFill>
              <a:srgbClr val="FFFFFF"/>
            </a:solidFill>
            <a:effectLst/>
            <a:latin typeface="Times New Roman" pitchFamily="18" charset="0"/>
            <a:ea typeface="宋体" pitchFamily="2" charset="-122"/>
          </a:defRPr>
        </a:defPPr>
      </a:lstStyle>
    </a:lnDef>
  </a:objectDefaults>
  <a:extraClrSchemeLst>
    <a:extraClrScheme>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clrMap bg1="dk2" tx1="lt1" bg2="dk1" tx2="lt2" accent1="accent1" accent2="accent2" accent3="accent3" accent4="accent4" accent5="accent5" accent6="accent6" hlink="hlink" folHlink="folHlink"/>
    </a:extraClrScheme>
    <a:extraClrScheme>
      <a:clrScheme name="Ribbons 2">
        <a:dk1>
          <a:srgbClr val="001600"/>
        </a:dk1>
        <a:lt1>
          <a:srgbClr val="669900"/>
        </a:lt1>
        <a:dk2>
          <a:srgbClr val="000000"/>
        </a:dk2>
        <a:lt2>
          <a:srgbClr val="006600"/>
        </a:lt2>
        <a:accent1>
          <a:srgbClr val="336600"/>
        </a:accent1>
        <a:accent2>
          <a:srgbClr val="89BA00"/>
        </a:accent2>
        <a:accent3>
          <a:srgbClr val="B8CAAA"/>
        </a:accent3>
        <a:accent4>
          <a:srgbClr val="001100"/>
        </a:accent4>
        <a:accent5>
          <a:srgbClr val="ADB8AA"/>
        </a:accent5>
        <a:accent6>
          <a:srgbClr val="7CA800"/>
        </a:accent6>
        <a:hlink>
          <a:srgbClr val="FFCC00"/>
        </a:hlink>
        <a:folHlink>
          <a:srgbClr val="FF7C80"/>
        </a:folHlink>
      </a:clrScheme>
      <a:clrMap bg1="lt1" tx1="dk1" bg2="lt2" tx2="dk2" accent1="accent1" accent2="accent2" accent3="accent3" accent4="accent4" accent5="accent5" accent6="accent6" hlink="hlink" folHlink="folHlink"/>
    </a:extraClrScheme>
    <a:extraClrScheme>
      <a:clrScheme name="Ribbons 3">
        <a:dk1>
          <a:srgbClr val="000000"/>
        </a:dk1>
        <a:lt1>
          <a:srgbClr val="B2B2B2"/>
        </a:lt1>
        <a:dk2>
          <a:srgbClr val="000000"/>
        </a:dk2>
        <a:lt2>
          <a:srgbClr val="777777"/>
        </a:lt2>
        <a:accent1>
          <a:srgbClr val="CBCBCB"/>
        </a:accent1>
        <a:accent2>
          <a:srgbClr val="969696"/>
        </a:accent2>
        <a:accent3>
          <a:srgbClr val="D5D5D5"/>
        </a:accent3>
        <a:accent4>
          <a:srgbClr val="000000"/>
        </a:accent4>
        <a:accent5>
          <a:srgbClr val="E2E2E2"/>
        </a:accent5>
        <a:accent6>
          <a:srgbClr val="878787"/>
        </a:accent6>
        <a:hlink>
          <a:srgbClr val="333333"/>
        </a:hlink>
        <a:folHlink>
          <a:srgbClr val="777777"/>
        </a:folHlink>
      </a:clrScheme>
      <a:clrMap bg1="lt1" tx1="dk1" bg2="lt2" tx2="dk2" accent1="accent1" accent2="accent2" accent3="accent3" accent4="accent4" accent5="accent5" accent6="accent6" hlink="hlink" folHlink="folHlink"/>
    </a:extraClrScheme>
    <a:extraClrScheme>
      <a:clrScheme name="Ribbons 4">
        <a:dk1>
          <a:srgbClr val="000F1E"/>
        </a:dk1>
        <a:lt1>
          <a:srgbClr val="FFFFFF"/>
        </a:lt1>
        <a:dk2>
          <a:srgbClr val="003366"/>
        </a:dk2>
        <a:lt2>
          <a:srgbClr val="33CCCC"/>
        </a:lt2>
        <a:accent1>
          <a:srgbClr val="006699"/>
        </a:accent1>
        <a:accent2>
          <a:srgbClr val="003366"/>
        </a:accent2>
        <a:accent3>
          <a:srgbClr val="AAADB8"/>
        </a:accent3>
        <a:accent4>
          <a:srgbClr val="DADADA"/>
        </a:accent4>
        <a:accent5>
          <a:srgbClr val="AAB8CA"/>
        </a:accent5>
        <a:accent6>
          <a:srgbClr val="002D5C"/>
        </a:accent6>
        <a:hlink>
          <a:srgbClr val="0099CC"/>
        </a:hlink>
        <a:folHlink>
          <a:srgbClr val="009999"/>
        </a:folHlink>
      </a:clrScheme>
      <a:clrMap bg1="dk2" tx1="lt1" bg2="dk1" tx2="lt2" accent1="accent1" accent2="accent2" accent3="accent3" accent4="accent4" accent5="accent5" accent6="accent6" hlink="hlink" folHlink="folHlink"/>
    </a:extraClrScheme>
    <a:extraClrScheme>
      <a:clrScheme name="Ribbons 5">
        <a:dk1>
          <a:srgbClr val="002F2E"/>
        </a:dk1>
        <a:lt1>
          <a:srgbClr val="FFFFFF"/>
        </a:lt1>
        <a:dk2>
          <a:srgbClr val="008080"/>
        </a:dk2>
        <a:lt2>
          <a:srgbClr val="66FFCC"/>
        </a:lt2>
        <a:accent1>
          <a:srgbClr val="0099CC"/>
        </a:accent1>
        <a:accent2>
          <a:srgbClr val="005250"/>
        </a:accent2>
        <a:accent3>
          <a:srgbClr val="AAC0C0"/>
        </a:accent3>
        <a:accent4>
          <a:srgbClr val="DADADA"/>
        </a:accent4>
        <a:accent5>
          <a:srgbClr val="AACAE2"/>
        </a:accent5>
        <a:accent6>
          <a:srgbClr val="004948"/>
        </a:accent6>
        <a:hlink>
          <a:srgbClr val="00CC99"/>
        </a:hlink>
        <a:folHlink>
          <a:srgbClr val="009999"/>
        </a:folHlink>
      </a:clrScheme>
      <a:clrMap bg1="dk2" tx1="lt1" bg2="dk1" tx2="lt2" accent1="accent1" accent2="accent2" accent3="accent3" accent4="accent4" accent5="accent5" accent6="accent6" hlink="hlink" folHlink="folHlink"/>
    </a:extraClrScheme>
    <a:extraClrScheme>
      <a:clrScheme name="Ribbons 6">
        <a:dk1>
          <a:srgbClr val="000022"/>
        </a:dk1>
        <a:lt1>
          <a:srgbClr val="FFFFFF"/>
        </a:lt1>
        <a:dk2>
          <a:srgbClr val="000066"/>
        </a:dk2>
        <a:lt2>
          <a:srgbClr val="FFCC00"/>
        </a:lt2>
        <a:accent1>
          <a:srgbClr val="666699"/>
        </a:accent1>
        <a:accent2>
          <a:srgbClr val="000048"/>
        </a:accent2>
        <a:accent3>
          <a:srgbClr val="AAAAB8"/>
        </a:accent3>
        <a:accent4>
          <a:srgbClr val="DADADA"/>
        </a:accent4>
        <a:accent5>
          <a:srgbClr val="B8B8CA"/>
        </a:accent5>
        <a:accent6>
          <a:srgbClr val="000040"/>
        </a:accent6>
        <a:hlink>
          <a:srgbClr val="9999FF"/>
        </a:hlink>
        <a:folHlink>
          <a:srgbClr val="000099"/>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254</Paragraphs>
  <Slides>43</Slides>
  <Notes>23</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43</vt:i4>
      </vt:variant>
    </vt:vector>
  </HeadingPairs>
  <TitlesOfParts>
    <vt:vector baseType="lpstr" size="48">
      <vt:lpstr>Arial</vt:lpstr>
      <vt:lpstr>Calibri</vt:lpstr>
      <vt:lpstr>Times New Roman</vt:lpstr>
      <vt:lpstr>宋体</vt:lpstr>
      <vt:lpstr>Office Theme</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配置渐近镜片验光要求</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2024-08-28T19:15:02.494</cp:lastPrinted>
  <dcterms:created xsi:type="dcterms:W3CDTF">2024-08-28T11:15:02Z</dcterms:created>
  <dcterms:modified xsi:type="dcterms:W3CDTF">2024-08-28T11:15:04Z</dcterms:modified>
</cp:coreProperties>
</file>