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61A9F8-37AA-4B0C-B22E-9C935B6B0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F3D084-F42E-4047-A806-76AB44357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078FF-A35E-4AF1-99F4-E28E4B34D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B81188-0B74-4C39-9F59-A7675E4717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92E3B4-D3E4-4863-8908-D243459C4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DF9856-E48E-405F-9313-9E496714E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FCF87E-BEAF-446F-96C7-935E37ACB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E39228-4C4D-448A-B6C1-9F42794BB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B03E2B-9559-485F-9447-75A8F937A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60369C-37CE-4390-B3C0-BB85AC46C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15BCA-3300-417E-B5ED-1D78568901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015212045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职业技能鉴定命题及题库建设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4753" y="4274372"/>
            <a:ext cx="2461447" cy="319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4753" y="3876675"/>
            <a:ext cx="1851864" cy="406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命题技术与方法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题库建设与管理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试题质量评价与改进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职业技能鉴定实施与监管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未来展望与发展趋势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职业技能鉴定概述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职业技能鉴定是一项基于国家职业技能标准，对劳动者职业技能水平进行客观评价的活动。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通过职业技能鉴定，促进劳动者技能水平的提升，推动职业教育和培训的发展，提高劳动力市场的透明度和公平性。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各类劳动者，包括在校学生、在职人员、失业人员等。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鉴定对象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涵盖各个行业和职业领域，包括工业、农业、服务业等。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鉴定对象与范围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鉴定原则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公正、公平、公开；以职业活动为导向；以国家职业技能标准为依据。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鉴定标准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国家职业技能标准，包括职业知识、技能操作和职业道德等方面的要求。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鉴定原则与标准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科学性、规范性、实用性、创新性。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反映职业特点和技能要求；符合鉴定对象的实际情况；保证试题的难易度和区分度。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命题原则与要求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经验命题法、分析命题法、综合命题法等。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确定鉴定目标；分析职业技能要求；设计试题蓝图；编制试题；审定试题。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命题方法与步骤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试题类型与特点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选择题、判断题、简答题、计算题、案例分析题等。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类型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多样性、灵活性、针对性、实用性。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命题技术与方法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156340" y="16370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V="1">
            <a:off x="2445706" y="37452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16200000">
            <a:off x="2870191" y="28131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435353" y="20164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156340" y="5146437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实践性原则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156340" y="3584949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公平性原则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2165691"/>
            <a:ext cx="1629199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命题原则与要求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试题内容应科学、准确，符合学科知识体系和教学大纲要求。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试题应注重实践应用，考查考生运用所学知识解决实际问题的能力。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试题应公平、公正，避免偏题、怪题，确保所有考生在同一标准下接受评价。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0800000">
            <a:off x="4861551" y="2814404"/>
            <a:ext cx="1638073" cy="53532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4400000">
            <a:off x="6072894" y="3123379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18000000">
            <a:off x="6437602" y="4321992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10800000" flipH="1" flipV="1">
            <a:off x="5589009" y="5221824"/>
            <a:ext cx="1638073" cy="53532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14400000" flipH="1" flipV="1">
            <a:off x="4377452" y="4912919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18000000" flipH="1" flipV="1">
            <a:off x="3993697" y="3714306"/>
            <a:ext cx="1638287" cy="535254"/>
          </a:xfrm>
          <a:custGeom>
            <a:rect l="l" t="t" r="r" b="b"/>
            <a:pathLst>
              <a:path w="1638286" h="535324">
                <a:moveTo>
                  <a:pt x="1161826" y="535324"/>
                </a:moveTo>
                <a:lnTo>
                  <a:pt x="309069" y="535324"/>
                </a:lnTo>
                <a:lnTo>
                  <a:pt x="0" y="0"/>
                </a:lnTo>
                <a:lnTo>
                  <a:pt x="105173" y="0"/>
                </a:lnTo>
                <a:lnTo>
                  <a:pt x="108430" y="524"/>
                </a:lnTo>
                <a:lnTo>
                  <a:pt x="916509" y="524"/>
                </a:lnTo>
                <a:lnTo>
                  <a:pt x="919811" y="0"/>
                </a:lnTo>
                <a:lnTo>
                  <a:pt x="1638286" y="0"/>
                </a:lnTo>
                <a:lnTo>
                  <a:pt x="1623613" y="25429"/>
                </a:lnTo>
                <a:cubicBezTo>
                  <a:pt x="1412461" y="391366"/>
                  <a:pt x="1412461" y="391366"/>
                  <a:pt x="1412461" y="391366"/>
                </a:cubicBezTo>
                <a:cubicBezTo>
                  <a:pt x="1366047" y="470311"/>
                  <a:pt x="1254654" y="535324"/>
                  <a:pt x="1161826" y="53532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H="1" flipV="1">
            <a:off x="1738683" y="2918023"/>
            <a:ext cx="2821178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dk1">
                <a:lumMod val="50000"/>
                <a:lumMod val="50000"/>
                <a:alpha val="10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flipH="1">
            <a:off x="1730574" y="5072512"/>
            <a:ext cx="2900610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dk1">
                <a:lumMod val="50000"/>
                <a:lumMod val="50000"/>
                <a:alpha val="10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 flipV="1">
            <a:off x="7438748" y="2940251"/>
            <a:ext cx="2939768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dk1">
                <a:lumMod val="50000"/>
                <a:lumMod val="50000"/>
                <a:alpha val="10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441891" y="5059400"/>
            <a:ext cx="2939768" cy="638628"/>
          </a:xfrm>
          <a:custGeom>
            <a:rect l="l" t="t" r="r" b="b"/>
            <a:pathLst>
              <a:path w="2815771" h="638628">
                <a:moveTo>
                  <a:pt x="0" y="0"/>
                </a:moveTo>
                <a:lnTo>
                  <a:pt x="725714" y="638628"/>
                </a:lnTo>
                <a:lnTo>
                  <a:pt x="2815771" y="638628"/>
                </a:lnTo>
              </a:path>
            </a:pathLst>
          </a:custGeom>
          <a:noFill/>
          <a:ln w="7144">
            <a:solidFill>
              <a:schemeClr val="dk1">
                <a:lumMod val="50000"/>
                <a:lumMod val="50000"/>
                <a:alpha val="10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642714" y="1531409"/>
            <a:ext cx="2317844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明确考试目的和要求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642714" y="1890749"/>
            <a:ext cx="2317844" cy="102727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根据考试大纲和考试要求，明确考试目的、内容、难度等。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60673" y="1531409"/>
            <a:ext cx="2317844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制定命题计划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60673" y="1890749"/>
            <a:ext cx="2317844" cy="102727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根据考试目的和要求，制定详细的命题计划，包括试题类型、数量、难度等。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738683" y="4337334"/>
            <a:ext cx="2317844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编写试题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738683" y="4696673"/>
            <a:ext cx="2317844" cy="102727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依据命题计划，组织专家编写试题，并进行多次审查和修改，确保试题质量。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0376" y="4337334"/>
            <a:ext cx="2317844" cy="35934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组卷与排版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30376" y="4696673"/>
            <a:ext cx="2317844" cy="102727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将编写好的试题按照要求进行组卷和排版，形成完整的试卷。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命题流程与方法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5560176" y="3867609"/>
            <a:ext cx="939449" cy="939449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包括单项选择题和多项选择题，适用于考查考生的记忆、理解和判断能力。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填空题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要求考生填写空白处的内容，适用于考查考生的记忆和理解能力。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判断题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要求考生判断给出的陈述是否正确，适用于考查考生的记忆和理解能力。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简答题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要求考生对某一问题进行简要回答，适用于考查考生的理解和表达能力。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计算题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要求考生进行数学计算或数据处理，适用于考查考生的计算和分析能力。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论述题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要求考生对某一问题进行深入分析和论述，适用于考查考生的分析和综合能力。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试题类型与结构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题库建设与管理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35122" y="1352417"/>
            <a:ext cx="2373005" cy="41804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实用性原则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412093" y="1352417"/>
            <a:ext cx="2373005" cy="418044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全面性原则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题库建设目标与原则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454963" y="3210523"/>
            <a:ext cx="8703286" cy="1185009"/>
          </a:xfrm>
          <a:prstGeom prst="homePlate">
            <a:avLst>
              <a:gd name="adj" fmla="val 40030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76472" y="3199198"/>
            <a:ext cx="734142" cy="1208738"/>
          </a:xfrm>
          <a:prstGeom prst="chevron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079649" y="3199198"/>
            <a:ext cx="734142" cy="1208738"/>
          </a:xfrm>
          <a:prstGeom prst="chevron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3282827" y="3199200"/>
            <a:ext cx="734142" cy="1208739"/>
          </a:xfrm>
          <a:prstGeom prst="chevron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86005" y="3199197"/>
            <a:ext cx="734142" cy="1208738"/>
          </a:xfrm>
          <a:prstGeom prst="chevron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8673293" y="3190986"/>
            <a:ext cx="734142" cy="1208739"/>
          </a:xfrm>
          <a:prstGeom prst="chevron">
            <a:avLst/>
          </a:prstGeom>
          <a:solidFill>
            <a:schemeClr val="accent3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3572195"/>
            <a:ext cx="1266216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05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2001652" y="3572195"/>
            <a:ext cx="1517973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04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4016968" y="3572195"/>
            <a:ext cx="1171927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5813790" y="3572195"/>
            <a:ext cx="969706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7731042" y="3572195"/>
            <a:ext cx="942251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918933" y="4310235"/>
            <a:ext cx="0" cy="1889163"/>
            <a:chOff x="918933" y="4310235"/>
            <a:chExt cx="0" cy="1889163"/>
          </a:xfrm>
        </p:grpSpPr>
        <p:cxnSp>
          <p:nvCxnSpPr>
            <p:cNvPr id="38" name="Connector 38"/>
            <p:cNvCxnSpPr/>
            <p:nvPr/>
          </p:nvCxnSpPr>
          <p:spPr>
            <a:xfrm flipH="1">
              <a:off x="918933" y="4310235"/>
              <a:ext cx="0" cy="1889163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39" name="Connector 39"/>
          <p:cNvCxnSpPr/>
          <p:nvPr/>
        </p:nvCxnSpPr>
        <p:spPr>
          <a:xfrm flipH="1">
            <a:off x="2748762" y="1612141"/>
            <a:ext cx="0" cy="204523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0" name="Group 40"/>
          <p:cNvGrpSpPr/>
          <p:nvPr/>
        </p:nvGrpSpPr>
        <p:grpSpPr>
          <a:xfrm>
            <a:off x="4561496" y="4395532"/>
            <a:ext cx="0" cy="1873556"/>
            <a:chOff x="4561496" y="4395532"/>
            <a:chExt cx="0" cy="1873556"/>
          </a:xfrm>
        </p:grpSpPr>
        <p:cxnSp>
          <p:nvCxnSpPr>
            <p:cNvPr id="41" name="Connector 41"/>
            <p:cNvCxnSpPr/>
            <p:nvPr/>
          </p:nvCxnSpPr>
          <p:spPr>
            <a:xfrm flipH="1">
              <a:off x="4561496" y="4395532"/>
              <a:ext cx="0" cy="1873556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42" name="Connector 42"/>
          <p:cNvCxnSpPr/>
          <p:nvPr/>
        </p:nvCxnSpPr>
        <p:spPr>
          <a:xfrm flipH="1">
            <a:off x="8041445" y="4395532"/>
            <a:ext cx="0" cy="18735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Connector 43"/>
          <p:cNvCxnSpPr/>
          <p:nvPr/>
        </p:nvCxnSpPr>
        <p:spPr>
          <a:xfrm flipH="1">
            <a:off x="6281854" y="1612141"/>
            <a:ext cx="0" cy="204523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4" name="Group 44"/>
          <p:cNvGrpSpPr/>
          <p:nvPr/>
        </p:nvGrpSpPr>
        <p:grpSpPr>
          <a:xfrm>
            <a:off x="9847711" y="2928709"/>
            <a:ext cx="1799082" cy="1798606"/>
            <a:chOff x="9847711" y="2928709"/>
            <a:chExt cx="1799082" cy="1798606"/>
          </a:xfrm>
        </p:grpSpPr>
        <p:sp>
          <p:nvSpPr>
            <p:cNvPr id="45" name="AutoShape 45"/>
            <p:cNvSpPr/>
            <p:nvPr/>
          </p:nvSpPr>
          <p:spPr>
            <a:xfrm>
              <a:off x="9847711" y="2928709"/>
              <a:ext cx="1799082" cy="179860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6" name="Freeform 46"/>
          <p:cNvSpPr/>
          <p:nvPr/>
        </p:nvSpPr>
        <p:spPr>
          <a:xfrm>
            <a:off x="10333673" y="3408498"/>
            <a:ext cx="827158" cy="827158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6412093" y="1647044"/>
            <a:ext cx="2628270" cy="138661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题库应涵盖职业技能鉴定的所有知识点和技能要求，确保考核内容的全面性。</a:t>
            </a:r>
            <a:endParaRPr lang="en-US" sz="1100"/>
          </a:p>
        </p:txBody>
      </p:sp>
      <p:sp>
        <p:nvSpPr>
          <p:cNvPr id="48" name="AutoShape 48"/>
          <p:cNvSpPr/>
          <p:nvPr/>
        </p:nvSpPr>
        <p:spPr>
          <a:xfrm>
            <a:off x="2950226" y="1647044"/>
            <a:ext cx="2628270" cy="138661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题目应结合生产实际和岗位需求，突出职业技能的应用性，提高鉴定的实效性。</a:t>
            </a:r>
            <a:endParaRPr lang="en-US" sz="1100"/>
          </a:p>
        </p:txBody>
      </p:sp>
      <p:sp>
        <p:nvSpPr>
          <p:cNvPr id="49" name="AutoShape 49"/>
          <p:cNvSpPr/>
          <p:nvPr/>
        </p:nvSpPr>
        <p:spPr>
          <a:xfrm>
            <a:off x="1094208" y="4673409"/>
            <a:ext cx="2373005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可操作性原则</a:t>
            </a:r>
            <a:endParaRPr lang="en-US" sz="1100"/>
          </a:p>
        </p:txBody>
      </p:sp>
      <p:sp>
        <p:nvSpPr>
          <p:cNvPr id="50" name="AutoShape 50"/>
          <p:cNvSpPr/>
          <p:nvPr/>
        </p:nvSpPr>
        <p:spPr>
          <a:xfrm>
            <a:off x="4716032" y="4673409"/>
            <a:ext cx="2373005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科学性原则</a:t>
            </a:r>
            <a:endParaRPr lang="en-US" sz="1100"/>
          </a:p>
        </p:txBody>
      </p:sp>
      <p:sp>
        <p:nvSpPr>
          <p:cNvPr id="51" name="AutoShape 51"/>
          <p:cNvSpPr/>
          <p:nvPr/>
        </p:nvSpPr>
        <p:spPr>
          <a:xfrm>
            <a:off x="8202167" y="4673409"/>
            <a:ext cx="2373005" cy="31818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52" name="AutoShape 52"/>
          <p:cNvSpPr/>
          <p:nvPr/>
        </p:nvSpPr>
        <p:spPr>
          <a:xfrm>
            <a:off x="8202167" y="4989536"/>
            <a:ext cx="2628270" cy="141929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建立一个高质量、全面覆盖职业技能鉴定知识点的题库，为职业技能鉴定提供科学、客观、公正的考核依据。</a:t>
            </a:r>
            <a:endParaRPr lang="en-US" sz="1100"/>
          </a:p>
        </p:txBody>
      </p:sp>
      <p:sp>
        <p:nvSpPr>
          <p:cNvPr id="53" name="AutoShape 53"/>
          <p:cNvSpPr/>
          <p:nvPr/>
        </p:nvSpPr>
        <p:spPr>
          <a:xfrm>
            <a:off x="4758380" y="4989536"/>
            <a:ext cx="2628270" cy="141929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题目设计应遵循科学原理，反映职业活动的客观规律，确保考核结果的准确性。</a:t>
            </a:r>
            <a:endParaRPr lang="en-US" sz="1100"/>
          </a:p>
        </p:txBody>
      </p:sp>
      <p:sp>
        <p:nvSpPr>
          <p:cNvPr id="54" name="AutoShape 54"/>
          <p:cNvSpPr/>
          <p:nvPr/>
        </p:nvSpPr>
        <p:spPr>
          <a:xfrm>
            <a:off x="1088071" y="4989536"/>
            <a:ext cx="2628270" cy="141929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题库建设应考虑鉴定实施的可操作性，包括题目数量、难度、时间等因素的合理配置。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https://d.book118.com/286015212045010055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2">
      <vt:lpstr>Arial</vt:lpstr>
      <vt:lpstr>Calibri</vt:lpstr>
      <vt:lpstr>Microsoft Yahei</vt:lpstr>
      <vt:lpstr>方正正纤黑简体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2024-09-22T18:08:19.565</cp:lastPrinted>
  <dcterms:created xsi:type="dcterms:W3CDTF">2024-09-22T10:08:19Z</dcterms:created>
  <dcterms:modified xsi:type="dcterms:W3CDTF">2024-09-22T10:08:21Z</dcterms:modified>
</cp:coreProperties>
</file>