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B2D01C-8413-47F9-9491-ABB7CCC080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6D3EE9-C4F9-4FE2-83CC-9F774FD7AB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656FEE-7983-4DD0-88F2-A1C2853784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0D00E7-141E-4E99-A528-D47A717C96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FEE76C-FC51-4836-A212-AE312F778B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152EF7-0D7F-4CEB-97AB-267510D88D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2E3780-A7AD-4140-97EF-DA9D95248A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3F8E25-72DC-48D0-8D9D-CFBBE62408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149429-DFF7-4273-BAA3-653EC3B084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963CF4-EA23-4E8A-81E1-D3E0527C0F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EEE558-37D4-48AD-A05A-19B82652E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602022110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儿童情绪管理的基础培训</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情绪管理概述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儿童情绪发展特点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基础培训内容及方法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校园环境中情绪管理策略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家庭环境中情绪管理技巧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社会资源在情绪管理中应用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情绪管理概述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012" r="280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情绪是个体对外界事物和内部需求的主观体验，是心理活动的重要组成部分。</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情绪定义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基本情绪包括喜、怒、哀、惧等，复杂情绪则由基本情绪组合而成，如焦虑、内疚等。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情绪分类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情绪对儿童注意力、记忆、学习等认知过程具有重要影响。</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影响认知发展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375" b="14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塑造社会行为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决定心理健康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000" r="2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情绪表达和调控能力影响儿童的社会交往和人际关系。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良好的情绪状态是儿童心理健康的重要标志。</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情绪对儿童发展重要性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84" r="30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培养儿童识别、表达、调控自己及他人情绪的能力，以促进身心健康和社会适应。</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情绪管理有助于提高儿童情商，为其未来成功奠定基础；同时有助于预防和解决儿童心理问题，提升其生活质量和幸福感。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情绪管理目标与意义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目标</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儿童情绪发展特点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婴儿期</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幼儿期</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学龄前期</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学龄期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不同年龄段情绪表现</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主要情绪为愉快和不愉快，通过哭闹、笑声等表达。</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情绪逐渐分化，出现焦虑、愤怒、羞怯等，情绪表达更加多样化。</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情绪体验更加丰富和深刻，能够理解和表达复杂情绪。</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情绪进一步稳定，能够自我调节情绪，但仍易受到外界影响。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2743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女孩通常比男孩更早地理解和表达情绪。</a:t>
            </a:r>
          </a:p>
        </p:txBody>
      </p:sp>
      <p:sp>
        <p:nvSpPr>
          <p:cNvPr id="19" name="TextBox 19"/>
          <p:cNvSpPr txBox="1"/>
          <p:nvPr/>
        </p:nvSpPr>
        <p:spPr>
          <a:xfrm>
            <a:off x="3745234" y="1976904"/>
            <a:ext cx="2591506" cy="144257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女孩更倾向于内化情绪，而男孩更倾向于外化情绪。</a:t>
            </a:r>
          </a:p>
        </p:txBody>
      </p:sp>
      <p:sp>
        <p:nvSpPr>
          <p:cNvPr id="20" name="TextBox 20"/>
          <p:cNvSpPr txBox="1"/>
          <p:nvPr/>
        </p:nvSpPr>
        <p:spPr>
          <a:xfrm>
            <a:off x="643072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女孩通常更善于处理人际关系中的情绪问题，而男孩则更容易在独立解决问题时表现出情绪。</a:t>
            </a:r>
          </a:p>
        </p:txBody>
      </p:sp>
      <p:sp>
        <p:nvSpPr>
          <p:cNvPr id="21" name="TextBox 21"/>
          <p:cNvSpPr txBox="1"/>
          <p:nvPr/>
        </p:nvSpPr>
        <p:spPr>
          <a:xfrm>
            <a:off x="9039860" y="1960294"/>
            <a:ext cx="2590800" cy="18478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性别差异也可能导致儿童对不同情绪刺激的反应不同。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性别差异在情绪发展中体现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840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01</a:t>
            </a:r>
            <a:endParaRPr lang="en-US" sz="1100"/>
          </a:p>
        </p:txBody>
      </p:sp>
      <p:sp>
        <p:nvSpPr>
          <p:cNvPr id="3" name="AutoShape 3"/>
          <p:cNvSpPr/>
          <p:nvPr/>
        </p:nvSpPr>
        <p:spPr>
          <a:xfrm>
            <a:off x="350647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02</a:t>
            </a:r>
            <a:endParaRPr lang="en-US" sz="1100"/>
          </a:p>
        </p:txBody>
      </p:sp>
      <p:sp>
        <p:nvSpPr>
          <p:cNvPr id="4" name="AutoShape 4"/>
          <p:cNvSpPr/>
          <p:nvPr/>
        </p:nvSpPr>
        <p:spPr>
          <a:xfrm>
            <a:off x="6400165"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03</a:t>
            </a:r>
            <a:endParaRPr lang="en-US" sz="1100"/>
          </a:p>
        </p:txBody>
      </p:sp>
      <p:sp>
        <p:nvSpPr>
          <p:cNvPr id="5" name="AutoShape 5"/>
          <p:cNvSpPr/>
          <p:nvPr/>
        </p:nvSpPr>
        <p:spPr>
          <a:xfrm>
            <a:off x="9303192"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04</a:t>
            </a:r>
            <a:endParaRPr lang="en-US" sz="1100"/>
          </a:p>
        </p:txBody>
      </p:sp>
      <p:cxnSp>
        <p:nvCxnSpPr>
          <p:cNvPr id="6" name="Connector 6"/>
          <p:cNvCxnSpPr/>
          <p:nvPr/>
        </p:nvCxnSpPr>
        <p:spPr>
          <a:xfrm flipH="1" flipV="1">
            <a:off x="320611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0700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家庭氛围</a:t>
            </a:r>
          </a:p>
        </p:txBody>
      </p:sp>
      <p:sp>
        <p:nvSpPr>
          <p:cNvPr id="10" name="TextBox 10"/>
          <p:cNvSpPr txBox="1"/>
          <p:nvPr/>
        </p:nvSpPr>
        <p:spPr>
          <a:xfrm>
            <a:off x="340507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父母教养方式</a:t>
            </a:r>
          </a:p>
        </p:txBody>
      </p:sp>
      <p:sp>
        <p:nvSpPr>
          <p:cNvPr id="11" name="TextBox 11"/>
          <p:cNvSpPr txBox="1"/>
          <p:nvPr/>
        </p:nvSpPr>
        <p:spPr>
          <a:xfrm>
            <a:off x="6298774"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家庭结构</a:t>
            </a:r>
          </a:p>
        </p:txBody>
      </p:sp>
      <p:sp>
        <p:nvSpPr>
          <p:cNvPr id="12" name="TextBox 12"/>
          <p:cNvSpPr txBox="1"/>
          <p:nvPr/>
        </p:nvSpPr>
        <p:spPr>
          <a:xfrm>
            <a:off x="9201801"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家庭经济条件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家庭环境对儿童情绪影响</a:t>
              </a:r>
            </a:p>
          </p:txBody>
        </p:sp>
      </p:grpSp>
      <p:sp>
        <p:nvSpPr>
          <p:cNvPr id="35" name="TextBox 35"/>
          <p:cNvSpPr txBox="1"/>
          <p:nvPr/>
        </p:nvSpPr>
        <p:spPr>
          <a:xfrm>
            <a:off x="507009"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和谐、支持性的家庭氛围有助于儿童形成积极的情绪态度和情绪调节能力。</a:t>
            </a:r>
          </a:p>
        </p:txBody>
      </p:sp>
      <p:sp>
        <p:nvSpPr>
          <p:cNvPr id="36" name="TextBox 36"/>
          <p:cNvSpPr txBox="1"/>
          <p:nvPr/>
        </p:nvSpPr>
        <p:spPr>
          <a:xfrm>
            <a:off x="3423606"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父母对儿童情绪的回应和处理方式会直接影响儿童的情绪认知和表达。</a:t>
            </a:r>
          </a:p>
        </p:txBody>
      </p:sp>
      <p:sp>
        <p:nvSpPr>
          <p:cNvPr id="37" name="TextBox 37"/>
          <p:cNvSpPr txBox="1"/>
          <p:nvPr/>
        </p:nvSpPr>
        <p:spPr>
          <a:xfrm>
            <a:off x="6317301"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单亲家庭、重组家庭等家庭结构可能对儿童的情绪发展产生一定影响。</a:t>
            </a:r>
          </a:p>
        </p:txBody>
      </p:sp>
      <p:sp>
        <p:nvSpPr>
          <p:cNvPr id="38" name="TextBox 38"/>
          <p:cNvSpPr txBox="1"/>
          <p:nvPr/>
        </p:nvSpPr>
        <p:spPr>
          <a:xfrm>
            <a:off x="9220328"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经济条件较差的家庭可能更容易让儿童体验到压力和负面情绪。</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基础培训内容及方法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教授儿童识别自身情绪</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培养情绪觉察习惯</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提高情绪理解能力</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674" b="674"/>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66" r="556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认知训练：提高自我觉察能力</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通过讲解、示范和角色扮演等方式，引导儿童了解并识别各种情绪，如快乐、悲伤、愤怒等。</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鼓励儿童在日常生活中关注自己的情绪变化，及时记录并分享感受。</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引导儿童分析情绪产生的原因，理解情绪背后的需求和动机。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倡导家长以积极、鼓励的态度对待儿童，为儿童提供安全、温馨的成长环境。</a:t>
            </a:r>
          </a:p>
        </p:txBody>
      </p:sp>
      <p:pic>
        <p:nvPicPr>
          <p:cNvPr id="4" name="Picture 4"/>
          <p:cNvPicPr>
            <a:picLocks noChangeAspect="1"/>
          </p:cNvPicPr>
          <p:nvPr/>
        </p:nvPicPr>
        <p:blipFill>
          <a:blip r:embed="rId2"/>
          <a:srcRect l="5225" r="52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24" b="24"/>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542" r="16542"/>
          <a:stretch>
            <a:fillRect/>
          </a:stretch>
        </p:blipFill>
        <p:spPr>
          <a:xfrm>
            <a:off x="8871767" y="1536628"/>
            <a:ext cx="1898908"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营造积极家庭氛围</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引导儿童学会感恩，珍惜他人的付出和关爱，培养积极向上的心态。</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培养感恩心态</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鼓励儿童用语言、绘画、音乐等方式表达自己的情感，增强情感沟通能力。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鼓励表达情感</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情感培养：建立积极情感基础</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https://d.book118.com/286020221102010051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2024-09-17T03:07:13.255</cp:lastPrinted>
  <dcterms:created xsi:type="dcterms:W3CDTF">2024-09-16T19:07:13Z</dcterms:created>
  <dcterms:modified xsi:type="dcterms:W3CDTF">2024-09-16T19:07:15Z</dcterms:modified>
</cp:coreProperties>
</file>