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RWPRQW+MS-UIGothic"/>
      <p:regular r:id="rId18"/>
    </p:embeddedFont>
    <p:embeddedFont>
      <p:font typeface="ACUCID+GQDSWV+MicrosoftYaHei"/>
      <p:regular r:id="rId19"/>
    </p:embeddedFont>
    <p:embeddedFont>
      <p:font typeface="AEQOHF+MORPVD+MicrosoftYaHei-Bold"/>
      <p:regular r:id="rId20"/>
    </p:embeddedFont>
    <p:embeddedFont>
      <p:font typeface="OAKKGI+TSWIVW+ArialMT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5E99A-E964-45EA-8B42-B60E2F468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7BDBA-3BEB-49D0-B076-8AC7341DB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96562-9424-4161-BF84-8E3331F14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054D5-0A30-444F-B5CE-52C299F21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68787B-9ABD-4BB1-8F8B-FB91D21AA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04115-AAC2-453B-9080-927635F02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C32A1-2B24-4A0E-A583-C5722DCE9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1C110-D098-4D41-8B08-5EE15D97A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224D9-9893-45DD-A309-6369CCF47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CC1BB-8D9E-44E0-B553-D93CC61C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F1339-A2F4-4A2E-8CC7-971BE49DC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211531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核的目的和意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09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ACUCID+GQDSWV+MicrosoftYaHei"/>
                <a:cs typeface="ACUCID+GQDSW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1070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ACUCID+GQDSWV+MicrosoftYaHei"/>
                <a:cs typeface="ACUCID+GQDSW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27844" y="2387080"/>
            <a:ext cx="950466" cy="9039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917"/>
              </a:lnSpc>
              <a:spcBef>
                <a:spcPct val="0"/>
              </a:spcBef>
              <a:spcAft>
                <a:spcPct val="0"/>
              </a:spcAft>
            </a:pPr>
            <a:r>
              <a:rPr sz="2800">
                <a:solidFill>
                  <a:srgbClr val="F4FBFF"/>
                </a:solidFill>
                <a:latin typeface="ACUCID+GQDSWV+MicrosoftYaHei"/>
                <a:cs typeface="ACUCID+GQDSW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0565" y="3695060"/>
            <a:ext cx="32168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确保安全件符合相关法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和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43AEF2"/>
                </a:solidFill>
                <a:latin typeface="RWPRQW+MS-UIGothic"/>
                <a:cs typeface="RWPRQW+MS-UIGothic"/>
              </a:rPr>
              <a:t>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55159" y="369506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提高安全件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质</a:t>
            </a:r>
            <a:r>
              <a:rPr sz="1550">
                <a:solidFill>
                  <a:srgbClr val="43AEF2"/>
                </a:solidFill>
                <a:latin typeface="RWPRQW+MS-UIGothic"/>
                <a:cs typeface="RWPRQW+MS-UIGothic"/>
              </a:rPr>
              <a:t>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99755" y="3695060"/>
            <a:ext cx="229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增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企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信誉和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竞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争力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0565" y="4357354"/>
            <a:ext cx="3673916" cy="10960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通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过审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核，确保安全件符合国家和行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400">
                <a:solidFill>
                  <a:srgbClr val="1C7EBD"/>
                </a:solidFill>
                <a:latin typeface="RWPRQW+MS-UIGothic"/>
                <a:cs typeface="RWPRQW+MS-UIGothic"/>
              </a:rPr>
              <a:t>的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法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准，以及客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户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的要求，保障人民</a:t>
            </a:r>
          </a:p>
          <a:p>
            <a:pPr marL="0" marR="0">
              <a:lnSpc>
                <a:spcPts val="1400"/>
              </a:lnSpc>
              <a:spcBef>
                <a:spcPts val="111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生命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财产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安全。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455159" y="4357354"/>
            <a:ext cx="3605215" cy="10960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核可以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发现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安全件在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设计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、制造、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检验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等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环节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中存在的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问题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，促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改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，提</a:t>
            </a:r>
          </a:p>
          <a:p>
            <a:pPr marL="0" marR="0">
              <a:lnSpc>
                <a:spcPts val="1400"/>
              </a:lnSpc>
              <a:spcBef>
                <a:spcPts val="111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高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品</a:t>
            </a:r>
            <a:r>
              <a:rPr sz="1400" spc="23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9755" y="4357354"/>
            <a:ext cx="3673916" cy="7702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通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过审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核，企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可以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证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明自身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品的安全</a:t>
            </a:r>
          </a:p>
          <a:p>
            <a:pPr marL="0" marR="0">
              <a:lnSpc>
                <a:spcPts val="1400"/>
              </a:lnSpc>
              <a:spcBef>
                <a:spcPts val="1164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性和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量，增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强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市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场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信誉和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竞</a:t>
            </a:r>
            <a:r>
              <a:rPr sz="1400" spc="25">
                <a:solidFill>
                  <a:srgbClr val="1C7EBD"/>
                </a:solidFill>
                <a:latin typeface="RWPRQW+MS-UIGothic"/>
                <a:cs typeface="RWPRQW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核的范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围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和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AEQOHF+MORPVD+MicrosoftYaHei-Bold"/>
                <a:cs typeface="AEQOHF+MORPV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AEQOHF+MORPVD+MicrosoftYaHei-Bold"/>
                <a:cs typeface="AEQOHF+MORPV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范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43AEF2"/>
                </a:solidFill>
                <a:latin typeface="RWPRQW+MS-UIGothic"/>
                <a:cs typeface="RWPRQW+MS-UIGothic"/>
              </a:rPr>
              <a:t>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508117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安全件的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核范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围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包括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设计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、制造、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检验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环节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，以及与安全件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相关的文件、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记录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5140047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核的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象包括安全件的生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品以及与安全件相关的活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动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核的原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和要求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RWPRQW+MS-UIGothic"/>
                <a:cs typeface="RWPRQW+MS-UIGothic"/>
              </a:rPr>
              <a:t>原</a:t>
            </a:r>
            <a:r>
              <a:rPr sz="2300">
                <a:solidFill>
                  <a:srgbClr val="43AEF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7160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遵循公正、客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、科学的原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，确保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果的准确性和可靠性。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3AEF2"/>
                </a:solidFill>
                <a:latin typeface="RWPRQW+MS-UIGothic"/>
                <a:cs typeface="RWPRQW+MS-UIGothic"/>
              </a:rPr>
              <a:t>要求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核人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具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相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知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，熟悉相关法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准，能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准确判断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安全件的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量和安全性。同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程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应严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格遵守相关法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和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准，确保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审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50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1C7EBD"/>
                </a:solidFill>
                <a:latin typeface="RWPRQW+MS-UIGothic"/>
                <a:cs typeface="RWPRQW+MS-UIGothic"/>
              </a:rPr>
              <a:t>果的合法性和有效性。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核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准的制定依据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CUCID+GQDSWV+MicrosoftYaHei"/>
                <a:cs typeface="ACUCID+GQDSW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CUCID+GQDSWV+MicrosoftYaHei"/>
                <a:cs typeface="ACUCID+GQDSW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55823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CUCID+GQDSWV+MicrosoftYaHei"/>
                <a:cs typeface="ACUCID+GQDSW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97330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WPRQW+MS-UIGothic"/>
                <a:cs typeface="RWPRQW+MS-UIGothic"/>
              </a:rPr>
              <a:t>法律法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FFFFFF"/>
                </a:solidFill>
                <a:latin typeface="RWPRQW+MS-UIGothic"/>
                <a:cs typeface="RWPRQW+MS-UIGothic"/>
              </a:rPr>
              <a:t>要求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05475" y="32499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WPRQW+MS-UIGothic"/>
                <a:cs typeface="RWPRQW+MS-UIGothic"/>
              </a:rPr>
              <a:t>行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业规</a:t>
            </a:r>
            <a:r>
              <a:rPr sz="1550">
                <a:solidFill>
                  <a:srgbClr val="FFFFFF"/>
                </a:solidFill>
                <a:latin typeface="RWPRQW+MS-UIGothic"/>
                <a:cs typeface="RWPRQW+MS-UIGothic"/>
              </a:rPr>
              <a:t>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14205" y="324992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WPRQW+MS-UIGothic"/>
                <a:cs typeface="RWPRQW+MS-UIGothic"/>
              </a:rPr>
              <a:t>企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FFFFFF"/>
                </a:solidFill>
                <a:latin typeface="RWPRQW+MS-UIGothic"/>
                <a:cs typeface="RWPRQW+MS-UIGothic"/>
              </a:rPr>
              <a:t>内部要求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2819" y="4659483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根据国家相关法律法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要求，制定安全件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准。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95850" y="465948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参考行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内的最佳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践和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范，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确保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准的科学性和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用</a:t>
            </a:r>
          </a:p>
          <a:p>
            <a:pPr marL="10287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990330" y="465948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合企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自身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情况，制定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符合企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安全管理和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量要求</a:t>
            </a:r>
          </a:p>
          <a:p>
            <a:pPr marL="6000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核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准的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构和内容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02984" y="2005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核范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96425" y="2005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核内容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33645" y="257033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明确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核的范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和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象，包括安全件的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、制造、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等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27084" y="257033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列出需要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核的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目和内容，如安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全件的材料、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构、性能、工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02984" y="43808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核方法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96425" y="43808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核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43AEF2"/>
                </a:solidFill>
                <a:latin typeface="RWPRQW+MS-UIGothic"/>
                <a:cs typeface="RWPRQW+MS-UIGothic"/>
              </a:rPr>
              <a:t>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33645" y="4945233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描述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核的方法和手段，如文件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审查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现场检查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、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试验验证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27084" y="494523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每个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目，明确具体的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准和要求，包括合格和不合格的判定准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1C7EBD"/>
                </a:solidFill>
                <a:latin typeface="RWPRQW+MS-UIGothic"/>
                <a:cs typeface="RWPRQ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核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准的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施要求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85950" y="2107560"/>
            <a:ext cx="2745283" cy="1268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8590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核人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200"/>
              </a:lnSpc>
              <a:spcBef>
                <a:spcPts val="1083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要求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核人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员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具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备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相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专业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经验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准确理解和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执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</a:p>
          <a:p>
            <a:pPr marL="19812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71534" y="212343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核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71534" y="2435701"/>
            <a:ext cx="262890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要求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每次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核的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程和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果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记录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，以便追溯和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验证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0160" y="3872226"/>
            <a:ext cx="2686407" cy="9993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8590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核流程</a:t>
            </a:r>
          </a:p>
          <a:p>
            <a:pPr marL="0" marR="0">
              <a:lnSpc>
                <a:spcPts val="1200"/>
              </a:lnSpc>
              <a:spcBef>
                <a:spcPts val="1083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明确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审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核的流程和步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骤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，包括申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请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、</a:t>
            </a:r>
          </a:p>
          <a:p>
            <a:pPr marL="60960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受理、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施、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报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告等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环节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70519" y="38722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持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续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改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70519" y="4183856"/>
            <a:ext cx="286166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鼓励企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不断改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和完善安全件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审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准，提高安全件的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量和可靠性。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核前的准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WPRQW+MS-UIGothic"/>
                <a:cs typeface="RWPRQW+MS-UIGothic"/>
              </a:rPr>
              <a:t>明确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2000" spc="25">
                <a:solidFill>
                  <a:srgbClr val="FFFDFD"/>
                </a:solidFill>
                <a:latin typeface="RWPRQW+MS-UIGothic"/>
                <a:cs typeface="RWPRQW+MS-UIGothic"/>
              </a:rPr>
              <a:t>核目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FFFDFD"/>
                </a:solidFill>
                <a:latin typeface="RWPRQW+MS-UIGothic"/>
                <a:cs typeface="RWPRQW+MS-UIGothic"/>
              </a:rPr>
              <a:t>和范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2000" spc="25">
                <a:solidFill>
                  <a:srgbClr val="FFFDFD"/>
                </a:solidFill>
                <a:latin typeface="RWPRQW+MS-UIGothic"/>
                <a:cs typeface="RWPRQW+MS-UIGothic"/>
              </a:rPr>
              <a:t>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2000" spc="23">
                <a:solidFill>
                  <a:srgbClr val="FFFDFD"/>
                </a:solidFill>
                <a:latin typeface="RWPRQW+MS-UIGothic"/>
                <a:cs typeface="RWPRQW+MS-UIGothic"/>
              </a:rPr>
              <a:t>核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团队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确定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核的目的、范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和重点，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续审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核提供明确的方向。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建具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备专业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核工作的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性和公正性。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WPRQW+MS-UIGothic"/>
                <a:cs typeface="RWPRQW+MS-UIGothic"/>
              </a:rPr>
              <a:t>收集相关信息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收集与安全件相关的法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准、技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术资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料等，确保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核依据的准确性和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WPRQW+MS-UIGothic"/>
                <a:cs typeface="RWPRQW+MS-UIGothic"/>
              </a:rPr>
              <a:t>完整性。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审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核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43AEF2"/>
                </a:solidFill>
                <a:latin typeface="RWPRQW+MS-UIGothic"/>
                <a:cs typeface="RWPRQW+MS-UIGothic"/>
              </a:rPr>
              <a:t>程中的操作流程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76375" y="2613081"/>
            <a:ext cx="10594381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3AEF2"/>
                </a:solidFill>
                <a:latin typeface="ACUCID+GQDSWV+MicrosoftYaHei"/>
                <a:cs typeface="ACUCID+GQDSWV+MicrosoftYaHei"/>
              </a:rPr>
              <a:t>01</a:t>
            </a:r>
            <a:r>
              <a:rPr sz="4950" spc="15350">
                <a:solidFill>
                  <a:srgbClr val="43AEF2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3AEF2"/>
                </a:solidFill>
                <a:latin typeface="ACUCID+GQDSWV+MicrosoftYaHei"/>
                <a:cs typeface="ACUCID+GQDSWV+MicrosoftYaHei"/>
              </a:rPr>
              <a:t>02</a:t>
            </a:r>
            <a:r>
              <a:rPr sz="4950" spc="15132">
                <a:solidFill>
                  <a:srgbClr val="43AEF2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3AEF2"/>
                </a:solidFill>
                <a:latin typeface="ACUCID+GQDSWV+MicrosoftYaHei"/>
                <a:cs typeface="ACUCID+GQDSWV+MicrosoftYaHei"/>
              </a:rPr>
              <a:t>03</a:t>
            </a:r>
            <a:r>
              <a:rPr sz="4950" spc="15127">
                <a:solidFill>
                  <a:srgbClr val="43AEF2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43AEF2"/>
                </a:solidFill>
                <a:latin typeface="ACUCID+GQDSWV+MicrosoftYaHei"/>
                <a:cs typeface="ACUCID+GQDSWV+MicrosoftYaHei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9385" y="37147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初步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审查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235450" y="37147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现场检查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55180" y="37147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抽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样检测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970769" y="37147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问题</a:t>
            </a:r>
            <a:r>
              <a:rPr sz="1550" spc="25">
                <a:solidFill>
                  <a:srgbClr val="43AEF2"/>
                </a:solidFill>
                <a:latin typeface="RWPRQW+MS-UIGothic"/>
                <a:cs typeface="RWPRQW+MS-UIGothic"/>
              </a:rPr>
              <a:t>整改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9469" y="4232751"/>
            <a:ext cx="2278379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安全件的相关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料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行初步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审查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，包括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说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明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书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检验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报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告、合格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证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明等，确保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料</a:t>
            </a:r>
          </a:p>
          <a:p>
            <a:pPr marL="5334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齐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全、准确。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45534" y="4232751"/>
            <a:ext cx="2219503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安全件的制造、加工、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检验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等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环节进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现场检查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，核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实产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实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物与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资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料的一致性，确保</a:t>
            </a:r>
          </a:p>
          <a:p>
            <a:pPr marL="3048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量和安全性。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489065" y="4232751"/>
            <a:ext cx="2394763" cy="929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7620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安全件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行抽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样检测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检测</a:t>
            </a:r>
          </a:p>
          <a:p>
            <a:pPr marL="762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其性能、安全性等关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键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指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确保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产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品符合相关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标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准和要求。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380855" y="4232751"/>
            <a:ext cx="2219503" cy="1203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针对审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核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程中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发现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问题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要求企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业进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行整改，并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整改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情况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行跟踪和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验证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，确保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问</a:t>
            </a:r>
          </a:p>
          <a:p>
            <a:pPr marL="38100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题</a:t>
            </a:r>
            <a:r>
              <a:rPr sz="1200">
                <a:solidFill>
                  <a:srgbClr val="1C7EBD"/>
                </a:solidFill>
                <a:latin typeface="RWPRQW+MS-UIGothic"/>
                <a:cs typeface="RWPRQW+MS-UIGothic"/>
              </a:rPr>
              <a:t>得到有效解决。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https://d.book118.com/286021153153010053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RWPRQW+MS-UIGothic</vt:lpstr>
      <vt:lpstr>ACUCID+GQDSWV+MicrosoftYaHei</vt:lpstr>
      <vt:lpstr>AEQOHF+MORPVD+MicrosoftYaHei-Bold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2024-09-20T13:00:48.000</cp:lastPrinted>
  <dcterms:created xsi:type="dcterms:W3CDTF">2024-09-20T05:00:48Z</dcterms:created>
  <dcterms:modified xsi:type="dcterms:W3CDTF">2024-09-20T05:00:49Z</dcterms:modified>
</cp:coreProperties>
</file>