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15A8E5-B694-44C3-AE50-965BEA6D3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FE818-82F8-47F1-9073-2F97E8ED3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38FEC4-C208-4C82-96D8-9C6B66BE5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C3C414-E3A4-4CE7-8A12-56D93CC71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C01819-BBE9-4E5D-8450-C5A4D1C8DD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9D9195-F3BB-4851-8C62-5F58E97AF7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B221E-5909-486A-A746-207340EA05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126A61-FA38-4B1A-96D9-2E31C9A8ED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2A747B-302E-44DA-BF22-746D3F79F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F619B-E9FA-417A-8C0B-1F095632B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C1D4B-3B99-4E6C-9338-0D99D91EF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043114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系统性金融风险评估</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引言：系统性金融风险的概述
 风险评估：方法和模型的介绍
 数据来源与分析：具体数据的来源和预处理
 风险因素：识别与量化
 风险传递机制：金融风险如何扩散
 压力测试：模拟危机情境
 风险管理：策略与建议
 结论：总结与未来研究方向</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引言：系统性金融风险的概述</a:t>
            </a:r>
          </a:p>
        </p:txBody>
      </p:sp>
      <p:sp>
        <p:nvSpPr>
          <p:cNvPr id="3" name="Subtitle 2"/>
          <p:cNvSpPr>
            <a:spLocks noGrp="1"/>
          </p:cNvSpPr>
          <p:nvPr>
            <p:ph type="subTitle" idx="1"/>
          </p:nvPr>
        </p:nvSpPr>
        <p:spPr/>
        <p:txBody>
          <a:bodyPr/>
          <a:lstStyle/>
          <a:p>
            <a:r>
              <a:t>系统性金融风险评估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引言：系统性金融风险的概述</a:t>
            </a:r>
          </a:p>
        </p:txBody>
      </p:sp>
      <p:sp>
        <p:nvSpPr>
          <p:cNvPr id="3" name="Text Placeholder 2"/>
          <p:cNvSpPr>
            <a:spLocks noGrp="1"/>
          </p:cNvSpPr>
          <p:nvPr>
            <p:ph type="body" idx="1"/>
          </p:nvPr>
        </p:nvSpPr>
        <p:spPr/>
        <p:txBody>
          <a:bodyPr/>
          <a:lstStyle/>
          <a:p>
            <a:r>
              <a:t>系统性金融风险的定义和背景</a:t>
            </a:r>
          </a:p>
        </p:txBody>
      </p:sp>
      <p:sp>
        <p:nvSpPr>
          <p:cNvPr id="4" name="Content Placeholder 3"/>
          <p:cNvSpPr>
            <a:spLocks noGrp="1"/>
          </p:cNvSpPr>
          <p:nvPr>
            <p:ph sz="half" idx="2"/>
          </p:nvPr>
        </p:nvSpPr>
        <p:spPr/>
        <p:txBody>
          <a:bodyPr/>
          <a:lstStyle/>
          <a:p>
            <a:r>
              <a:t>1.系统性金融风险是指整个金融体系发生崩溃或严重混乱的风险，而不仅仅是单个金融机构的问题。</a:t>
            </a:r>
          </a:p>
          <a:p>
            <a:r>
              <a:t>2.这种风险源于金融机构之间的相互联系和依赖性，以及金融市场的不确定性和波动性。</a:t>
            </a:r>
          </a:p>
          <a:p>
            <a:r>
              <a:t>3.近年来，随着全球化和金融科技的发展，系统性金融风险变得更加复杂和难以管理。</a:t>
            </a:r>
          </a:p>
          <a:p/>
        </p:txBody>
      </p:sp>
      <p:sp>
        <p:nvSpPr>
          <p:cNvPr id="5" name="Text Placeholder 4"/>
          <p:cNvSpPr>
            <a:spLocks noGrp="1"/>
          </p:cNvSpPr>
          <p:nvPr>
            <p:ph type="body" idx="3"/>
          </p:nvPr>
        </p:nvSpPr>
        <p:spPr/>
        <p:txBody>
          <a:bodyPr/>
          <a:lstStyle/>
          <a:p>
            <a:r>
              <a:t>系统性金融风险的历史案例</a:t>
            </a:r>
          </a:p>
        </p:txBody>
      </p:sp>
      <p:sp>
        <p:nvSpPr>
          <p:cNvPr id="6" name="Content Placeholder 5"/>
          <p:cNvSpPr>
            <a:spLocks noGrp="1"/>
          </p:cNvSpPr>
          <p:nvPr>
            <p:ph sz="half" idx="4"/>
          </p:nvPr>
        </p:nvSpPr>
        <p:spPr/>
        <p:txBody>
          <a:bodyPr/>
          <a:lstStyle/>
          <a:p>
            <a:r>
              <a:t>1.2008年全球金融危机是一个典型的系统性金融风险案例，表明了风险积累和扩散的严重性。</a:t>
            </a:r>
          </a:p>
          <a:p>
            <a:r>
              <a:t>2.此次危机起源于美国的次贷危机，但通过全球金融市场和机构之间的紧密联系，迅速传播到全世界。</a:t>
            </a:r>
          </a:p>
          <a:p>
            <a:r>
              <a:t>3.历史案例为我们提供了宝贵的教训，需要加强对系统性金融风险的预防和监控。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引言：系统性金融风险的概述</a:t>
            </a:r>
          </a:p>
        </p:txBody>
      </p:sp>
      <p:sp>
        <p:nvSpPr>
          <p:cNvPr id="3" name="Text Placeholder 2"/>
          <p:cNvSpPr>
            <a:spLocks noGrp="1"/>
          </p:cNvSpPr>
          <p:nvPr>
            <p:ph type="body" idx="1"/>
          </p:nvPr>
        </p:nvSpPr>
        <p:spPr/>
        <p:txBody>
          <a:bodyPr/>
          <a:lstStyle/>
          <a:p>
            <a:r>
              <a:t>系统性金融风险的影响因素</a:t>
            </a:r>
          </a:p>
        </p:txBody>
      </p:sp>
      <p:sp>
        <p:nvSpPr>
          <p:cNvPr id="4" name="Content Placeholder 3"/>
          <p:cNvSpPr>
            <a:spLocks noGrp="1"/>
          </p:cNvSpPr>
          <p:nvPr>
            <p:ph sz="half" idx="2"/>
          </p:nvPr>
        </p:nvSpPr>
        <p:spPr/>
        <p:txBody>
          <a:bodyPr/>
          <a:lstStyle/>
          <a:p>
            <a:r>
              <a:t>1.金融机构的杠杆率和流动性风险是系统性金融风险的主要影响因素。</a:t>
            </a:r>
          </a:p>
          <a:p>
            <a:r>
              <a:t>2.市场波动性和传染性也是导致系统性金融风险的重要因素。</a:t>
            </a:r>
          </a:p>
          <a:p>
            <a:r>
              <a:t>3.此外，政策环境、监管缺失和不当行为也可能加剧系统性金融风险。</a:t>
            </a:r>
          </a:p>
          <a:p/>
        </p:txBody>
      </p:sp>
      <p:sp>
        <p:nvSpPr>
          <p:cNvPr id="5" name="Text Placeholder 4"/>
          <p:cNvSpPr>
            <a:spLocks noGrp="1"/>
          </p:cNvSpPr>
          <p:nvPr>
            <p:ph type="body" idx="3"/>
          </p:nvPr>
        </p:nvSpPr>
        <p:spPr/>
        <p:txBody>
          <a:bodyPr/>
          <a:lstStyle/>
          <a:p>
            <a:r>
              <a:t>系统性金融风险的评估方法</a:t>
            </a:r>
          </a:p>
        </p:txBody>
      </p:sp>
      <p:sp>
        <p:nvSpPr>
          <p:cNvPr id="6" name="Content Placeholder 5"/>
          <p:cNvSpPr>
            <a:spLocks noGrp="1"/>
          </p:cNvSpPr>
          <p:nvPr>
            <p:ph sz="half" idx="4"/>
          </p:nvPr>
        </p:nvSpPr>
        <p:spPr/>
        <p:txBody>
          <a:bodyPr/>
          <a:lstStyle/>
          <a:p>
            <a:r>
              <a:t>1.常用的系统性金融风险评估方法包括压力测试、情景分析和指标监控等。</a:t>
            </a:r>
          </a:p>
          <a:p>
            <a:r>
              <a:t>2.这些方法可以帮助我们更好地了解和预测系统性金融风险的发展趋势。</a:t>
            </a:r>
          </a:p>
          <a:p>
            <a:r>
              <a:t>3.然而，每种方法都有其局限性，需要综合考虑各种因素，以得出准确可靠的评估结果。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风险评估：方法和模型的介绍</a:t>
            </a:r>
          </a:p>
        </p:txBody>
      </p:sp>
      <p:sp>
        <p:nvSpPr>
          <p:cNvPr id="3" name="Subtitle 2"/>
          <p:cNvSpPr>
            <a:spLocks noGrp="1"/>
          </p:cNvSpPr>
          <p:nvPr>
            <p:ph type="subTitle" idx="1"/>
          </p:nvPr>
        </p:nvSpPr>
        <p:spPr/>
        <p:txBody>
          <a:bodyPr/>
          <a:lstStyle/>
          <a:p>
            <a:r>
              <a:t>系统性金融风险评估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风险评估：方法和模型的介绍</a:t>
            </a:r>
          </a:p>
        </p:txBody>
      </p:sp>
      <p:sp>
        <p:nvSpPr>
          <p:cNvPr id="3" name="Text Placeholder 2"/>
          <p:cNvSpPr>
            <a:spLocks noGrp="1"/>
          </p:cNvSpPr>
          <p:nvPr>
            <p:ph type="body" idx="1"/>
          </p:nvPr>
        </p:nvSpPr>
        <p:spPr/>
        <p:txBody>
          <a:bodyPr/>
          <a:lstStyle/>
          <a:p>
            <a:r>
              <a:t>定性和定量风险评估方法</a:t>
            </a:r>
          </a:p>
        </p:txBody>
      </p:sp>
      <p:sp>
        <p:nvSpPr>
          <p:cNvPr id="4" name="Content Placeholder 3"/>
          <p:cNvSpPr>
            <a:spLocks noGrp="1"/>
          </p:cNvSpPr>
          <p:nvPr>
            <p:ph sz="half" idx="2"/>
          </p:nvPr>
        </p:nvSpPr>
        <p:spPr/>
        <p:txBody>
          <a:bodyPr/>
          <a:lstStyle/>
          <a:p>
            <a:r>
              <a:t>1.定性方法：主要依赖专家的知识和经验进行风险评估。包括风险识别、风险分析和风险评价。这种方法主观性较强，需要对专家知识进行充分的挖掘和整理。</a:t>
            </a:r>
          </a:p>
          <a:p>
            <a:r>
              <a:t>2.定量方法：通过数学模型对风险进行量化评估。包括数据的收集和处理、数学模型的建立和应用。这种方法客观性较强，需要大量的数据和数学模型支持。</a:t>
            </a:r>
          </a:p>
          <a:p/>
        </p:txBody>
      </p:sp>
      <p:sp>
        <p:nvSpPr>
          <p:cNvPr id="5" name="Text Placeholder 4"/>
          <p:cNvSpPr>
            <a:spLocks noGrp="1"/>
          </p:cNvSpPr>
          <p:nvPr>
            <p:ph type="body" idx="3"/>
          </p:nvPr>
        </p:nvSpPr>
        <p:spPr/>
        <p:txBody>
          <a:bodyPr/>
          <a:lstStyle/>
          <a:p>
            <a:r>
              <a:t>基于统计模型和机器学习模型的风险评估</a:t>
            </a:r>
          </a:p>
        </p:txBody>
      </p:sp>
      <p:sp>
        <p:nvSpPr>
          <p:cNvPr id="6" name="Content Placeholder 5"/>
          <p:cNvSpPr>
            <a:spLocks noGrp="1"/>
          </p:cNvSpPr>
          <p:nvPr>
            <p:ph sz="half" idx="4"/>
          </p:nvPr>
        </p:nvSpPr>
        <p:spPr/>
        <p:txBody>
          <a:bodyPr/>
          <a:lstStyle/>
          <a:p>
            <a:r>
              <a:t>1.统计模型：利用统计学的原理和方法对风险进行建模和评估。包括选择合适的统计模型、确定模型参数和解释模型结果。</a:t>
            </a:r>
          </a:p>
          <a:p>
            <a:r>
              <a:t>2.机器学习模型：通过机器学习算法对大量数据进行处理和分析，从而进行风险评估。包括选择适合的机器学习算法、训练和优化模型以及对模型结果进行解释和应用。</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风险评估：方法和模型的介绍</a:t>
            </a:r>
          </a:p>
        </p:txBody>
      </p:sp>
      <p:sp>
        <p:nvSpPr>
          <p:cNvPr id="3" name="Text Placeholder 2"/>
          <p:cNvSpPr>
            <a:spLocks noGrp="1"/>
          </p:cNvSpPr>
          <p:nvPr>
            <p:ph type="body" idx="1"/>
          </p:nvPr>
        </p:nvSpPr>
        <p:spPr/>
        <p:txBody>
          <a:bodyPr/>
          <a:lstStyle/>
          <a:p>
            <a:r>
              <a:t>全面风险管理和压力测试</a:t>
            </a:r>
          </a:p>
        </p:txBody>
      </p:sp>
      <p:sp>
        <p:nvSpPr>
          <p:cNvPr id="4" name="Content Placeholder 3"/>
          <p:cNvSpPr>
            <a:spLocks noGrp="1"/>
          </p:cNvSpPr>
          <p:nvPr>
            <p:ph sz="half" idx="2"/>
          </p:nvPr>
        </p:nvSpPr>
        <p:spPr/>
        <p:txBody>
          <a:bodyPr/>
          <a:lstStyle/>
          <a:p>
            <a:r>
              <a:t>1.全面风险管理：整合各种风险管理方法和技术，进行全面的风险评估和管理。包括建立全面的风险管理框架、确定风险管理目标和实施风险管理措施。</a:t>
            </a:r>
          </a:p>
          <a:p>
            <a:r>
              <a:t>2.压力测试：模拟极端情况下的风险情况，评估系统的稳定性和健壮性。包括设计合理的压力测试场景、分析和解释测试结果以及制定相应的应对措施。</a:t>
            </a:r>
          </a:p>
          <a:p>
            <a:r>
              <a:t>以上内容仅供参考，具体内容和需要根据实际情况进行调整和补充。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数据来源与分析：具体数据的来源和预处理</a:t>
            </a:r>
          </a:p>
        </p:txBody>
      </p:sp>
      <p:sp>
        <p:nvSpPr>
          <p:cNvPr id="3" name="Subtitle 2"/>
          <p:cNvSpPr>
            <a:spLocks noGrp="1"/>
          </p:cNvSpPr>
          <p:nvPr>
            <p:ph type="subTitle" idx="1"/>
          </p:nvPr>
        </p:nvSpPr>
        <p:spPr/>
        <p:txBody>
          <a:bodyPr/>
          <a:lstStyle/>
          <a:p>
            <a:r>
              <a:t>系统性金融风险评估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数据来源与分析：具体数据的来源和预处理</a:t>
            </a:r>
          </a:p>
        </p:txBody>
      </p:sp>
      <p:sp>
        <p:nvSpPr>
          <p:cNvPr id="3" name="Text Placeholder 2"/>
          <p:cNvSpPr>
            <a:spLocks noGrp="1"/>
          </p:cNvSpPr>
          <p:nvPr>
            <p:ph type="body" idx="1"/>
          </p:nvPr>
        </p:nvSpPr>
        <p:spPr/>
        <p:txBody>
          <a:bodyPr/>
          <a:lstStyle/>
          <a:p>
            <a:r>
              <a:t>数据来源</a:t>
            </a:r>
          </a:p>
        </p:txBody>
      </p:sp>
      <p:sp>
        <p:nvSpPr>
          <p:cNvPr id="4" name="Content Placeholder 3"/>
          <p:cNvSpPr>
            <a:spLocks noGrp="1"/>
          </p:cNvSpPr>
          <p:nvPr>
            <p:ph sz="half" idx="2"/>
          </p:nvPr>
        </p:nvSpPr>
        <p:spPr/>
        <p:txBody>
          <a:bodyPr/>
          <a:lstStyle/>
          <a:p>
            <a:r>
              <a:t>1.主要数据来源包括内部数据库、公开市场数据、学术研究报告和政府统计数据。确保数据的准确性和可靠性是进行风险评估的基础。</a:t>
            </a:r>
          </a:p>
          <a:p>
            <a:r>
              <a:t>2.为了获取更全面的信息，我们会整合多个来源的数据，以便进行更全面的分析。</a:t>
            </a:r>
          </a:p>
          <a:p>
            <a:r>
              <a:t>3.我们会定期更新数据源，以确保数据的时效性和准确性，及时反映市场变化和系统性风险的变化。</a:t>
            </a:r>
          </a:p>
          <a:p/>
        </p:txBody>
      </p:sp>
      <p:sp>
        <p:nvSpPr>
          <p:cNvPr id="5" name="Text Placeholder 4"/>
          <p:cNvSpPr>
            <a:spLocks noGrp="1"/>
          </p:cNvSpPr>
          <p:nvPr>
            <p:ph type="body" idx="3"/>
          </p:nvPr>
        </p:nvSpPr>
        <p:spPr/>
        <p:txBody>
          <a:bodyPr/>
          <a:lstStyle/>
          <a:p>
            <a:r>
              <a:t>数据预处理</a:t>
            </a:r>
          </a:p>
        </p:txBody>
      </p:sp>
      <p:sp>
        <p:nvSpPr>
          <p:cNvPr id="6" name="Content Placeholder 5"/>
          <p:cNvSpPr>
            <a:spLocks noGrp="1"/>
          </p:cNvSpPr>
          <p:nvPr>
            <p:ph sz="half" idx="4"/>
          </p:nvPr>
        </p:nvSpPr>
        <p:spPr/>
        <p:txBody>
          <a:bodyPr/>
          <a:lstStyle/>
          <a:p>
            <a:r>
              <a:t>1.数据预处理包括数据清洗、数据转换和数据归一化等步骤，以确保数据质量和准确性。</a:t>
            </a:r>
          </a:p>
          <a:p>
            <a:r>
              <a:t>2.我们会使用先进的技术手段进行数据预处理，例如运用机器学习算法进行数据清洗和异常值处理。</a:t>
            </a:r>
          </a:p>
          <a:p>
            <a:r>
              <a:t>3.数据预处理的结果将直接影响到风险评估的准确性，因此我们会严格控制数据质量，确保评估结果的可靠性。</a:t>
            </a:r>
          </a:p>
          <a:p>
            <a:r>
              <a:t>以上内容仅供参考，具体内容可以根据您的需求进行调整优化。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风险因素：识别与量化</a:t>
            </a:r>
          </a:p>
        </p:txBody>
      </p:sp>
      <p:sp>
        <p:nvSpPr>
          <p:cNvPr id="3" name="Subtitle 2"/>
          <p:cNvSpPr>
            <a:spLocks noGrp="1"/>
          </p:cNvSpPr>
          <p:nvPr>
            <p:ph type="subTitle" idx="1"/>
          </p:nvPr>
        </p:nvSpPr>
        <p:spPr/>
        <p:txBody>
          <a:bodyPr/>
          <a:lstStyle/>
          <a:p>
            <a:r>
              <a:t>系统性金融风险评估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风险因素：识别与量化</a:t>
            </a:r>
          </a:p>
        </p:txBody>
      </p:sp>
      <p:sp>
        <p:nvSpPr>
          <p:cNvPr id="3" name="Text Placeholder 2"/>
          <p:cNvSpPr>
            <a:spLocks noGrp="1"/>
          </p:cNvSpPr>
          <p:nvPr>
            <p:ph type="body" idx="1"/>
          </p:nvPr>
        </p:nvSpPr>
        <p:spPr/>
        <p:txBody>
          <a:bodyPr/>
          <a:lstStyle/>
          <a:p>
            <a:r>
              <a:t>风险因素识别</a:t>
            </a:r>
          </a:p>
        </p:txBody>
      </p:sp>
      <p:sp>
        <p:nvSpPr>
          <p:cNvPr id="4" name="Content Placeholder 3"/>
          <p:cNvSpPr>
            <a:spLocks noGrp="1"/>
          </p:cNvSpPr>
          <p:nvPr>
            <p:ph sz="half" idx="2"/>
          </p:nvPr>
        </p:nvSpPr>
        <p:spPr/>
        <p:txBody>
          <a:bodyPr/>
          <a:lstStyle/>
          <a:p>
            <a:r>
              <a:t>1.风险因素分类：明确风险因素的种类，包括市场风险、信用风险、操作风险等。</a:t>
            </a:r>
          </a:p>
          <a:p>
            <a:r>
              <a:t>2.风险因素识别流程：建立科学的风险识别流程，包括风险数据收集、风险分类、风险评估等步骤。</a:t>
            </a:r>
          </a:p>
          <a:p>
            <a:r>
              <a:t>3.风险因素识别技术：利用先进的风险识别技术，如人工智能、大数据分析等，提高风险识别准确性和效率。</a:t>
            </a:r>
          </a:p>
          <a:p/>
        </p:txBody>
      </p:sp>
      <p:sp>
        <p:nvSpPr>
          <p:cNvPr id="5" name="Text Placeholder 4"/>
          <p:cNvSpPr>
            <a:spLocks noGrp="1"/>
          </p:cNvSpPr>
          <p:nvPr>
            <p:ph type="body" idx="3"/>
          </p:nvPr>
        </p:nvSpPr>
        <p:spPr/>
        <p:txBody>
          <a:bodyPr/>
          <a:lstStyle/>
          <a:p>
            <a:r>
              <a:t>风险因素量化</a:t>
            </a:r>
          </a:p>
        </p:txBody>
      </p:sp>
      <p:sp>
        <p:nvSpPr>
          <p:cNvPr id="6" name="Content Placeholder 5"/>
          <p:cNvSpPr>
            <a:spLocks noGrp="1"/>
          </p:cNvSpPr>
          <p:nvPr>
            <p:ph sz="half" idx="4"/>
          </p:nvPr>
        </p:nvSpPr>
        <p:spPr/>
        <p:txBody>
          <a:bodyPr/>
          <a:lstStyle/>
          <a:p>
            <a:r>
              <a:t>1.量化模型建立：根据风险因素的特点，建立合适的量化模型，如回归模型、时间序列模型等。</a:t>
            </a:r>
          </a:p>
          <a:p>
            <a:r>
              <a:t>2.数据处理和特征工程：处理风险数据，提取有效的风险特征，为模型提供准确的输入。</a:t>
            </a:r>
          </a:p>
          <a:p>
            <a:r>
              <a:t>3.量化结果解读：正确解读量化结果，为风险评估和决策提供有力支持。</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风险因素：识别与量化</a:t>
            </a:r>
          </a:p>
        </p:txBody>
      </p:sp>
      <p:sp>
        <p:nvSpPr>
          <p:cNvPr id="3" name="Text Placeholder 2"/>
          <p:cNvSpPr>
            <a:spLocks noGrp="1"/>
          </p:cNvSpPr>
          <p:nvPr>
            <p:ph type="body" idx="1"/>
          </p:nvPr>
        </p:nvSpPr>
        <p:spPr/>
        <p:txBody>
          <a:bodyPr/>
          <a:lstStyle/>
          <a:p>
            <a:r>
              <a:t>市场风险量化</a:t>
            </a:r>
          </a:p>
        </p:txBody>
      </p:sp>
      <p:sp>
        <p:nvSpPr>
          <p:cNvPr id="4" name="Content Placeholder 3"/>
          <p:cNvSpPr>
            <a:spLocks noGrp="1"/>
          </p:cNvSpPr>
          <p:nvPr>
            <p:ph sz="half" idx="2"/>
          </p:nvPr>
        </p:nvSpPr>
        <p:spPr/>
        <p:txBody>
          <a:bodyPr/>
          <a:lstStyle/>
          <a:p>
            <a:r>
              <a:t>1.市场风险测量：使用波动性、相关性等指标，测量市场风险的大小。</a:t>
            </a:r>
          </a:p>
          <a:p>
            <a:r>
              <a:t>2.VaR和CVaR方法：利用VaR（风险价值）和CVaR（条件风险价值）方法，对市场风险进行量化评估。</a:t>
            </a:r>
          </a:p>
          <a:p>
            <a:r>
              <a:t>3.压力测试：通过模拟极端市场情况，评估投资组合在市场风险下的表现。</a:t>
            </a:r>
          </a:p>
          <a:p/>
        </p:txBody>
      </p:sp>
      <p:sp>
        <p:nvSpPr>
          <p:cNvPr id="5" name="Text Placeholder 4"/>
          <p:cNvSpPr>
            <a:spLocks noGrp="1"/>
          </p:cNvSpPr>
          <p:nvPr>
            <p:ph type="body" idx="3"/>
          </p:nvPr>
        </p:nvSpPr>
        <p:spPr/>
        <p:txBody>
          <a:bodyPr/>
          <a:lstStyle/>
          <a:p>
            <a:r>
              <a:t>信用风险量化</a:t>
            </a:r>
          </a:p>
        </p:txBody>
      </p:sp>
      <p:sp>
        <p:nvSpPr>
          <p:cNvPr id="6" name="Content Placeholder 5"/>
          <p:cNvSpPr>
            <a:spLocks noGrp="1"/>
          </p:cNvSpPr>
          <p:nvPr>
            <p:ph sz="half" idx="4"/>
          </p:nvPr>
        </p:nvSpPr>
        <p:spPr/>
        <p:txBody>
          <a:bodyPr/>
          <a:lstStyle/>
          <a:p>
            <a:r>
              <a:t>1.信用评分模型：建立信用评分模型，对债务人的违约风险进行量化评估。</a:t>
            </a:r>
          </a:p>
          <a:p>
            <a:r>
              <a:t>2.违约概率和损失率估计：估计债务人的违约概率和损失率，为信用风险管理提供依据。</a:t>
            </a:r>
          </a:p>
          <a:p>
            <a:r>
              <a:t>3.信用组合管理：通过量化方法，管理信用组合的风险，提高投资组合的整体信用水平。</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风险因素：识别与量化</a:t>
            </a:r>
          </a:p>
        </p:txBody>
      </p:sp>
      <p:sp>
        <p:nvSpPr>
          <p:cNvPr id="3" name="Text Placeholder 2"/>
          <p:cNvSpPr>
            <a:spLocks noGrp="1"/>
          </p:cNvSpPr>
          <p:nvPr>
            <p:ph type="body" idx="1"/>
          </p:nvPr>
        </p:nvSpPr>
        <p:spPr/>
        <p:txBody>
          <a:bodyPr/>
          <a:lstStyle/>
          <a:p>
            <a:r>
              <a:t>操作风险量化</a:t>
            </a:r>
          </a:p>
        </p:txBody>
      </p:sp>
      <p:sp>
        <p:nvSpPr>
          <p:cNvPr id="4" name="Content Placeholder 3"/>
          <p:cNvSpPr>
            <a:spLocks noGrp="1"/>
          </p:cNvSpPr>
          <p:nvPr>
            <p:ph sz="half" idx="2"/>
          </p:nvPr>
        </p:nvSpPr>
        <p:spPr/>
        <p:txBody>
          <a:bodyPr/>
          <a:lstStyle/>
          <a:p>
            <a:r>
              <a:t>1.操作风险测量：通过关键风险指标（KRIs）等方法，测量操作风险的大小。</a:t>
            </a:r>
          </a:p>
          <a:p>
            <a:r>
              <a:t>2.损失数据分析：收集操作损失数据，分析损失频率和损失程度，为操作风险管理提供支持。</a:t>
            </a:r>
          </a:p>
          <a:p>
            <a:r>
              <a:t>3.情景分析：通过模拟不同情景，评估操作风险对业务的影响，提高应对能力。</a:t>
            </a:r>
          </a:p>
          <a:p>
            <a:r>
              <a:t>以上内容仅供参考，建议查阅相关文献和资料获取更多信息。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风险传递机制：金融风险如何扩散</a:t>
            </a:r>
          </a:p>
        </p:txBody>
      </p:sp>
      <p:sp>
        <p:nvSpPr>
          <p:cNvPr id="3" name="Subtitle 2"/>
          <p:cNvSpPr>
            <a:spLocks noGrp="1"/>
          </p:cNvSpPr>
          <p:nvPr>
            <p:ph type="subTitle" idx="1"/>
          </p:nvPr>
        </p:nvSpPr>
        <p:spPr/>
        <p:txBody>
          <a:bodyPr/>
          <a:lstStyle/>
          <a:p>
            <a:r>
              <a:t>系统性金融风险评估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https://d.book118.com/286043114054010035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引言：系统性金融风险的概述</vt:lpstr>
      <vt:lpstr> 引言：系统性金融风险的概述</vt:lpstr>
      <vt:lpstr> 引言：系统性金融风险的概述</vt:lpstr>
      <vt:lpstr> 风险评估：方法和模型的介绍</vt:lpstr>
      <vt:lpstr> 风险评估：方法和模型的介绍</vt:lpstr>
      <vt:lpstr> 风险评估：方法和模型的介绍</vt:lpstr>
      <vt:lpstr> 数据来源与分析：具体数据的来源和预处理</vt:lpstr>
      <vt:lpstr> 数据来源与分析：具体数据的来源和预处理</vt:lpstr>
      <vt:lpstr> 风险因素：识别与量化</vt:lpstr>
      <vt:lpstr> 风险因素：识别与量化</vt:lpstr>
      <vt:lpstr> 风险因素：识别与量化</vt:lpstr>
      <vt:lpstr> 风险因素：识别与量化</vt:lpstr>
      <vt:lpstr> 风险传递机制：金融风险如何扩散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2024-09-05T01:22:52.366</cp:lastPrinted>
  <dcterms:created xsi:type="dcterms:W3CDTF">2024-09-04T17:22:52Z</dcterms:created>
  <dcterms:modified xsi:type="dcterms:W3CDTF">2024-09-04T17:22:54Z</dcterms:modified>
</cp:coreProperties>
</file>