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A13CE-B7F7-409B-8EEF-A636776B9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CC377-80C6-47AD-9A56-52068321D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00B1D-2E68-49F1-926B-156D6AB77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3476CD-6CD1-4837-A191-93F760676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1435FE-4CEB-46FD-919A-E962A27A5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A3F669-DA7B-4829-9E6A-CAC4354D3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783CBE-28F4-4BFF-A8CD-6EE275B48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388AA-F27C-4A62-BEFC-D9C64791E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10C94-BD70-4EF9-9B9F-3211D4D02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111C1-8467-46D3-9789-C5276FBB8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724C7-3959-4AA5-A33F-E03E2606D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10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1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4422213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695091" y="1077038"/>
            <a:ext cx="6585584" cy="739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05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开农场可行性分析报</a:t>
            </a:r>
            <a:r>
              <a:rPr sz="51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1140758" y="0"/>
            <a:ext cx="2809138" cy="4792410"/>
            <a:chExt cx="2809138" cy="4792410"/>
          </a:xfrm>
        </p:grpSpPr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809138" cy="4792410"/>
            </a:xfrm>
            <a:prstGeom prst="rect">
              <a:avLst/>
            </a:prstGeom>
          </p:spPr>
        </p:pic>
        <p:sp>
          <p:nvSpPr>
            <p:cNvPr id="5" name="textbox 5"/>
            <p:cNvSpPr/>
            <p:nvPr/>
          </p:nvSpPr>
          <p:spPr>
            <a:xfrm>
              <a:off x="-12700" y="-12700"/>
              <a:ext cx="2834639" cy="49047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8351"/>
                </a:lnSpc>
              </a:pPr>
              <a:endParaRPr lang="Arial" altLang="Arial" sz="100"/>
            </a:p>
            <a:p>
              <a:pPr marL="700201" algn="l" rtl="0" eaLnBrk="0">
                <a:lnSpc>
                  <a:spcPct val="88000"/>
                </a:lnSpc>
                <a:tabLst>
                  <a:tab pos="888364"/>
                </a:tabLst>
              </a:pP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	</a:t>
              </a:r>
              <a:r>
                <a:rPr sz="1300" spc="3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CATALOG</a:t>
              </a:r>
              <a:r>
                <a:rPr sz="1300" spc="1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U</a:t>
              </a:r>
              <a:r>
                <a:rPr sz="1300" spc="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   </a:t>
              </a:r>
              <a:endParaRPr lang="Microsoft YaHei" altLang="Microsoft YaHei" sz="1300"/>
            </a:p>
            <a:p>
              <a:pPr algn="l" rtl="0" eaLnBrk="0">
                <a:lnSpc>
                  <a:spcPct val="14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400"/>
            </a:p>
            <a:p>
              <a:pPr algn="l" rtl="0" eaLnBrk="0">
                <a:lnSpc>
                  <a:spcPct val="12800"/>
                </a:lnSpc>
              </a:pPr>
              <a:endParaRPr lang="Arial" altLang="Arial" sz="100"/>
            </a:p>
            <a:p>
              <a:pPr marL="729782" algn="l" rtl="0" eaLnBrk="0">
                <a:lnSpc>
                  <a:spcPct val="89000"/>
                </a:lnSpc>
              </a:pPr>
              <a:r>
                <a:rPr sz="5700" spc="-13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  <a:endParaRPr lang="Microsoft YaHei" altLang="Microsoft YaHei" sz="5700"/>
            </a:p>
          </p:txBody>
        </p:sp>
        <p:sp>
          <p:nvSpPr>
            <p:cNvPr id="6" name="path"/>
            <p:cNvSpPr/>
            <p:nvPr/>
          </p:nvSpPr>
          <p:spPr>
            <a:xfrm>
              <a:off x="2052979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path"/>
            <p:cNvSpPr/>
            <p:nvPr/>
          </p:nvSpPr>
          <p:spPr>
            <a:xfrm>
              <a:off x="677976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" name="textbox 8"/>
          <p:cNvSpPr/>
          <p:nvPr/>
        </p:nvSpPr>
        <p:spPr>
          <a:xfrm>
            <a:off x="5472398" y="1582528"/>
            <a:ext cx="2346325" cy="3100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413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目背景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28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11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7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估算与回报</a:t>
            </a:r>
            <a:endParaRPr lang="Microsoft YaHei" altLang="Microsoft YaHei" sz="2400"/>
          </a:p>
          <a:p>
            <a:pPr marL="12700" algn="l" rtl="0" eaLnBrk="0">
              <a:lnSpc>
                <a:spcPct val="92000"/>
              </a:lnSpc>
              <a:spcBef>
                <a:spcPts val="1694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评估与对策</a:t>
            </a:r>
            <a:endParaRPr lang="Microsoft YaHei" altLang="Microsoft YaHei" sz="2400"/>
          </a:p>
          <a:p>
            <a:pPr algn="l" rtl="0" eaLnBrk="0">
              <a:lnSpc>
                <a:spcPct val="100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与建议</a:t>
            </a:r>
            <a:endParaRPr lang="Microsoft YaHei" altLang="Microsoft YaHei" sz="2400"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779573" y="0"/>
            <a:ext cx="1412426" cy="1915360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0" y="4869453"/>
            <a:ext cx="790788" cy="1813009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4298474" y="0"/>
            <a:ext cx="668837" cy="2249776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611545" y="2352183"/>
            <a:ext cx="259567" cy="153852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10066682" y="5912670"/>
            <a:ext cx="531251" cy="53124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extbox 15"/>
          <p:cNvSpPr/>
          <p:nvPr/>
        </p:nvSpPr>
        <p:spPr>
          <a:xfrm>
            <a:off x="4979795" y="3337089"/>
            <a:ext cx="2341879" cy="6502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3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500" spc="6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</a:t>
            </a:r>
            <a:r>
              <a:rPr sz="45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4500"/>
          </a:p>
        </p:txBody>
      </p:sp>
      <p:sp>
        <p:nvSpPr>
          <p:cNvPr id="16" name="textbox 16"/>
          <p:cNvSpPr/>
          <p:nvPr/>
        </p:nvSpPr>
        <p:spPr>
          <a:xfrm>
            <a:off x="5455722" y="1606360"/>
            <a:ext cx="1424305" cy="12249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4151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9200" spc="12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F98E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9200" spc="10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F98E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9200"/>
          </a:p>
        </p:txBody>
      </p:sp>
      <p:sp>
        <p:nvSpPr>
          <p:cNvPr id="17" name="path"/>
          <p:cNvSpPr/>
          <p:nvPr/>
        </p:nvSpPr>
        <p:spPr>
          <a:xfrm>
            <a:off x="8967143" y="2331720"/>
            <a:ext cx="514088" cy="514088"/>
          </a:xfrm>
          <a:custGeom>
            <a:rect l="0" t="0" r="0" b="0"/>
            <a:pathLst>
              <a:path w="809" h="809">
                <a:moveTo>
                  <a:pt x="404" y="0"/>
                </a:moveTo>
                <a:lnTo>
                  <a:pt x="505" y="303"/>
                </a:lnTo>
                <a:lnTo>
                  <a:pt x="809" y="404"/>
                </a:lnTo>
                <a:lnTo>
                  <a:pt x="505" y="505"/>
                </a:lnTo>
                <a:lnTo>
                  <a:pt x="404" y="809"/>
                </a:lnTo>
                <a:lnTo>
                  <a:pt x="303" y="505"/>
                </a:lnTo>
                <a:lnTo>
                  <a:pt x="0" y="404"/>
                </a:lnTo>
                <a:lnTo>
                  <a:pt x="303" y="303"/>
                </a:lnTo>
                <a:lnTo>
                  <a:pt x="404" y="0"/>
                </a:lnTo>
                <a:close/>
              </a:path>
            </a:pathLst>
          </a:custGeom>
          <a:solidFill>
            <a:srgbClr val="8F98E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2473713" y="3034217"/>
            <a:ext cx="7337792" cy="19050"/>
            <a:chExt cx="7337792" cy="19050"/>
          </a:xfrm>
        </p:grpSpPr>
        <p:sp>
          <p:nvSpPr>
            <p:cNvPr id="18" name="path"/>
            <p:cNvSpPr/>
            <p:nvPr/>
          </p:nvSpPr>
          <p:spPr>
            <a:xfrm>
              <a:off x="0" y="9525"/>
              <a:ext cx="7337792" cy="0"/>
            </a:xfrm>
            <a:custGeom>
              <a:rect l="0" t="0" r="0" b="0"/>
              <a:pathLst>
                <a:path w="11555">
                  <a:moveTo>
                    <a:pt x="0" y="0"/>
                  </a:moveTo>
                  <a:lnTo>
                    <a:pt x="11555" y="0"/>
                  </a:lnTo>
                </a:path>
              </a:pathLst>
            </a:custGeom>
            <a:solidFill>
              <a:srgbClr val="4454D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0" y="0"/>
              <a:ext cx="7337792" cy="19050"/>
            </a:xfrm>
            <a:custGeom>
              <a:rect l="0" t="0" r="0" b="0"/>
              <a:pathLst>
                <a:path w="11555" h="30">
                  <a:moveTo>
                    <a:pt x="0" y="15"/>
                  </a:moveTo>
                  <a:lnTo>
                    <a:pt x="11555" y="15"/>
                  </a:lnTo>
                </a:path>
              </a:pathLst>
            </a:custGeom>
            <a:noFill/>
            <a:ln w="19050" cap="flat">
              <a:solidFill>
                <a:srgbClr val="8F98EC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092556" y="1559286"/>
            <a:ext cx="4492829" cy="4492828"/>
          </a:xfrm>
          <a:prstGeom prst="rect">
            <a:avLst/>
          </a:prstGeom>
        </p:spPr>
      </p:pic>
      <p:sp>
        <p:nvSpPr>
          <p:cNvPr id="22" name="textbox 22"/>
          <p:cNvSpPr/>
          <p:nvPr/>
        </p:nvSpPr>
        <p:spPr>
          <a:xfrm>
            <a:off x="2360993" y="3581429"/>
            <a:ext cx="4024629" cy="558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5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现代化进程加速，机械化、智能化技术的应</a:t>
            </a:r>
            <a:endParaRPr lang="Microsoft YaHei" altLang="Microsoft YaHei" sz="1500"/>
          </a:p>
          <a:p>
            <a:pPr marL="15557" algn="l" rtl="0" eaLnBrk="0">
              <a:lnSpc>
                <a:spcPts val="2702"/>
              </a:lnSpc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用提高了农业生产效率，降低了生产成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本。</a:t>
            </a:r>
            <a:endParaRPr lang="Microsoft YaHei" altLang="Microsoft YaHei" sz="1500"/>
          </a:p>
        </p:txBody>
      </p:sp>
      <p:sp>
        <p:nvSpPr>
          <p:cNvPr id="23" name="textbox 23"/>
          <p:cNvSpPr/>
          <p:nvPr/>
        </p:nvSpPr>
        <p:spPr>
          <a:xfrm>
            <a:off x="2371280" y="1928617"/>
            <a:ext cx="4014470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5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，农业产值持续增长，农产</a:t>
            </a:r>
            <a:endParaRPr lang="Microsoft YaHei" altLang="Microsoft YaHei" sz="1500"/>
          </a:p>
          <a:p>
            <a:pPr marL="13843" algn="l" rtl="0" eaLnBrk="0">
              <a:lnSpc>
                <a:spcPts val="2698"/>
              </a:lnSpc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品种类丰富，满足消费者多样化需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4" name="textbox 24"/>
          <p:cNvSpPr/>
          <p:nvPr/>
        </p:nvSpPr>
        <p:spPr>
          <a:xfrm>
            <a:off x="2361564" y="5347092"/>
            <a:ext cx="3986529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09"/>
              </a:lnSpc>
            </a:pPr>
            <a:endParaRPr lang="Arial" altLang="Arial" sz="100"/>
          </a:p>
          <a:p>
            <a:pPr marL="13843" algn="l" rtl="0" eaLnBrk="0">
              <a:lnSpc>
                <a:spcPct val="83000"/>
              </a:lnSpc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人们对食品安全和环保意识的提高，生态农业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500"/>
          </a:p>
          <a:p>
            <a:pPr marL="12700" algn="l" rtl="0" eaLnBrk="0">
              <a:lnSpc>
                <a:spcPts val="2697"/>
              </a:lnSpc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有机农业等绿色农业模式逐渐兴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5" name="textbox 25"/>
          <p:cNvSpPr/>
          <p:nvPr/>
        </p:nvSpPr>
        <p:spPr>
          <a:xfrm>
            <a:off x="539110" y="1488376"/>
            <a:ext cx="1511935" cy="1548130"/>
          </a:xfrm>
          <a:prstGeom prst="rect">
            <a:avLst/>
          </a:prstGeom>
          <a:solidFill>
            <a:srgbClr val="5196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30541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</p:txBody>
      </p:sp>
      <p:sp>
        <p:nvSpPr>
          <p:cNvPr id="26" name="textbox 26"/>
          <p:cNvSpPr/>
          <p:nvPr/>
        </p:nvSpPr>
        <p:spPr>
          <a:xfrm>
            <a:off x="539110" y="4984277"/>
            <a:ext cx="1511935" cy="1538605"/>
          </a:xfrm>
          <a:prstGeom prst="rect">
            <a:avLst/>
          </a:prstGeom>
          <a:solidFill>
            <a:srgbClr val="5196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19539" algn="l" rtl="0" eaLnBrk="0">
              <a:lnSpc>
                <a:spcPct val="86000"/>
              </a:lnSpc>
              <a:spcBef>
                <a:spcPts val="2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</p:txBody>
      </p:sp>
      <p:sp>
        <p:nvSpPr>
          <p:cNvPr id="27" name="textbox 27"/>
          <p:cNvSpPr/>
          <p:nvPr/>
        </p:nvSpPr>
        <p:spPr>
          <a:xfrm>
            <a:off x="539110" y="3205846"/>
            <a:ext cx="1511935" cy="1548130"/>
          </a:xfrm>
          <a:prstGeom prst="rect">
            <a:avLst/>
          </a:prstGeom>
          <a:solidFill>
            <a:srgbClr val="5196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01204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</p:txBody>
      </p:sp>
      <p:sp>
        <p:nvSpPr>
          <p:cNvPr id="28" name="textbox 28"/>
          <p:cNvSpPr/>
          <p:nvPr/>
        </p:nvSpPr>
        <p:spPr>
          <a:xfrm>
            <a:off x="442263" y="318468"/>
            <a:ext cx="3075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农业发展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textbox 49"/>
          <p:cNvSpPr/>
          <p:nvPr/>
        </p:nvSpPr>
        <p:spPr>
          <a:xfrm>
            <a:off x="2362923" y="1471407"/>
            <a:ext cx="1246505" cy="2495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0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业产值增长</a:t>
            </a:r>
            <a:endParaRPr lang="Microsoft YaHei" altLang="Microsoft YaHei" sz="1600"/>
          </a:p>
        </p:txBody>
      </p:sp>
      <p:sp>
        <p:nvSpPr>
          <p:cNvPr id="50" name="textbox 50"/>
          <p:cNvSpPr/>
          <p:nvPr/>
        </p:nvSpPr>
        <p:spPr>
          <a:xfrm>
            <a:off x="2363738" y="4915627"/>
            <a:ext cx="1245235" cy="248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31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生态农业兴起</a:t>
            </a:r>
            <a:endParaRPr lang="Microsoft YaHei" altLang="Microsoft YaHei" sz="1600"/>
          </a:p>
        </p:txBody>
      </p:sp>
      <p:sp>
        <p:nvSpPr>
          <p:cNvPr id="51" name="textbox 51"/>
          <p:cNvSpPr/>
          <p:nvPr/>
        </p:nvSpPr>
        <p:spPr>
          <a:xfrm>
            <a:off x="2362923" y="3149979"/>
            <a:ext cx="1042035" cy="247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2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农业现代化</a:t>
            </a:r>
            <a:endParaRPr lang="Microsoft YaHei" altLang="Microsoft YaHei" sz="16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2" name="picture 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53" name="picture 5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2654720"/>
            <a:ext cx="3124284" cy="3468837"/>
          </a:xfrm>
          <a:prstGeom prst="rect">
            <a:avLst/>
          </a:prstGeom>
        </p:spPr>
      </p:pic>
      <p:sp>
        <p:nvSpPr>
          <p:cNvPr id="54" name="textbox 54"/>
          <p:cNvSpPr/>
          <p:nvPr/>
        </p:nvSpPr>
        <p:spPr>
          <a:xfrm>
            <a:off x="4520770" y="1441411"/>
            <a:ext cx="5476240" cy="742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4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消费者对有机、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绿色农产品的需求增加</a:t>
            </a:r>
            <a:endParaRPr lang="Microsoft YaHei" altLang="Microsoft YaHei" sz="1600"/>
          </a:p>
          <a:p>
            <a:pPr algn="l" rtl="0" eaLnBrk="0">
              <a:lnSpc>
                <a:spcPct val="168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300"/>
          </a:p>
          <a:p>
            <a:pPr marL="20302" algn="l" rtl="0" eaLnBrk="0">
              <a:lnSpc>
                <a:spcPct val="95000"/>
              </a:lnSpc>
              <a:spcBef>
                <a:spcPts val="2"/>
              </a:spcBef>
            </a:pP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随着生活水平的提高，消费者对有机、绿色、健康食品的需求日益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增长。</a:t>
            </a:r>
            <a:endParaRPr lang="Microsoft YaHei" altLang="Microsoft YaHei" sz="1300"/>
          </a:p>
        </p:txBody>
      </p:sp>
      <p:sp>
        <p:nvSpPr>
          <p:cNvPr id="55" name="textbox 55"/>
          <p:cNvSpPr/>
          <p:nvPr/>
        </p:nvSpPr>
        <p:spPr>
          <a:xfrm>
            <a:off x="4521178" y="3160511"/>
            <a:ext cx="5304790" cy="7442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2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电商平台的兴起</a:t>
            </a:r>
            <a:endParaRPr lang="Microsoft YaHei" altLang="Microsoft YaHei" sz="1600"/>
          </a:p>
          <a:p>
            <a:pPr algn="l" rtl="0" eaLnBrk="0">
              <a:lnSpc>
                <a:spcPct val="16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300"/>
          </a:p>
          <a:p>
            <a:pPr marL="20237" algn="l" rtl="0" eaLnBrk="0">
              <a:lnSpc>
                <a:spcPct val="94000"/>
              </a:lnSpc>
              <a:spcBef>
                <a:spcPts val="1"/>
              </a:spcBef>
            </a:pP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电商平台的发展为农产品销售提供了更广阔的市场，降低了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售成本。</a:t>
            </a:r>
            <a:endParaRPr lang="Microsoft YaHei" altLang="Microsoft YaHei" sz="1300"/>
          </a:p>
        </p:txBody>
      </p:sp>
      <p:sp>
        <p:nvSpPr>
          <p:cNvPr id="56" name="textbox 56"/>
          <p:cNvSpPr/>
          <p:nvPr/>
        </p:nvSpPr>
        <p:spPr>
          <a:xfrm>
            <a:off x="4519115" y="4882060"/>
            <a:ext cx="5135245" cy="742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42"/>
              </a:lnSpc>
            </a:pPr>
            <a:endParaRPr lang="Arial" altLang="Arial" sz="100"/>
          </a:p>
          <a:p>
            <a:pPr marL="14763" algn="l" rtl="0" eaLnBrk="0">
              <a:lnSpc>
                <a:spcPct val="92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家庭农场、农家乐等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新型农业经营模式的出现</a:t>
            </a:r>
            <a:endParaRPr lang="Microsoft YaHei" altLang="Microsoft YaHei" sz="1600"/>
          </a:p>
          <a:p>
            <a:pPr algn="l" rtl="0" eaLnBrk="0">
              <a:lnSpc>
                <a:spcPct val="169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12700" algn="l" rtl="0" eaLnBrk="0">
              <a:lnSpc>
                <a:spcPct val="94000"/>
              </a:lnSpc>
              <a:spcBef>
                <a:spcPts val="2"/>
              </a:spcBef>
            </a:pP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满足了城市居民对休闲、体验农业的需求，增加了农产品的附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值。</a:t>
            </a:r>
            <a:endParaRPr lang="Microsoft YaHei" altLang="Microsoft YaHei" sz="1300"/>
          </a:p>
        </p:txBody>
      </p:sp>
      <p:sp>
        <p:nvSpPr>
          <p:cNvPr id="57" name="textbox 57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994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5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3629636" y="4875520"/>
            <a:ext cx="638131" cy="638131"/>
            <a:chExt cx="638131" cy="638131"/>
          </a:xfrm>
        </p:grpSpPr>
        <p:sp>
          <p:nvSpPr>
            <p:cNvPr id="78" name="path"/>
            <p:cNvSpPr/>
            <p:nvPr/>
          </p:nvSpPr>
          <p:spPr>
            <a:xfrm>
              <a:off x="0" y="0"/>
              <a:ext cx="638131" cy="638131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134743" y="134744"/>
              <a:ext cx="368642" cy="368641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3629636" y="1434870"/>
            <a:ext cx="638131" cy="638130"/>
            <a:chExt cx="638131" cy="638130"/>
          </a:xfrm>
        </p:grpSpPr>
        <p:sp>
          <p:nvSpPr>
            <p:cNvPr id="80" name="path"/>
            <p:cNvSpPr/>
            <p:nvPr/>
          </p:nvSpPr>
          <p:spPr>
            <a:xfrm>
              <a:off x="0" y="0"/>
              <a:ext cx="638131" cy="638130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134743" y="134743"/>
              <a:ext cx="368642" cy="368641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lnTo>
                    <a:pt x="290" y="580"/>
                  </a:ln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3629636" y="3155195"/>
            <a:ext cx="638131" cy="638130"/>
            <a:chExt cx="638131" cy="638130"/>
          </a:xfrm>
        </p:grpSpPr>
        <p:sp>
          <p:nvSpPr>
            <p:cNvPr id="82" name="path"/>
            <p:cNvSpPr/>
            <p:nvPr/>
          </p:nvSpPr>
          <p:spPr>
            <a:xfrm>
              <a:off x="0" y="0"/>
              <a:ext cx="638131" cy="638130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134743" y="134743"/>
              <a:ext cx="368642" cy="368642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4" name="rect"/>
          <p:cNvSpPr/>
          <p:nvPr/>
        </p:nvSpPr>
        <p:spPr>
          <a:xfrm>
            <a:off x="3943940" y="3793326"/>
            <a:ext cx="9525" cy="87254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rect"/>
          <p:cNvSpPr/>
          <p:nvPr/>
        </p:nvSpPr>
        <p:spPr>
          <a:xfrm>
            <a:off x="3943940" y="2073002"/>
            <a:ext cx="9525" cy="872547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rect"/>
          <p:cNvSpPr/>
          <p:nvPr/>
        </p:nvSpPr>
        <p:spPr>
          <a:xfrm>
            <a:off x="3943940" y="5513651"/>
            <a:ext cx="9525" cy="872547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7" name="picture 8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8" name="textbox 88"/>
          <p:cNvSpPr/>
          <p:nvPr/>
        </p:nvSpPr>
        <p:spPr>
          <a:xfrm>
            <a:off x="5763129" y="1489628"/>
            <a:ext cx="5547995" cy="2419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30"/>
              </a:lnSpc>
            </a:pPr>
            <a:endParaRPr lang="Arial" altLang="Arial" sz="100"/>
          </a:p>
          <a:p>
            <a:pPr marL="26949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国家对农业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支持政策</a:t>
            </a:r>
            <a:endParaRPr lang="Microsoft YaHei" altLang="Microsoft YaHei" sz="2300"/>
          </a:p>
          <a:p>
            <a:pPr marL="12700" indent="11620" algn="l" rtl="0" eaLnBrk="0">
              <a:lnSpc>
                <a:spcPct val="122000"/>
              </a:lnSpc>
              <a:spcBef>
                <a:spcPts val="110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国家出台了一系列支持农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业发展的政策，包括财政补贴、税收优惠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等，为农业发展提供了有力保障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7205" algn="l" rtl="0" eaLnBrk="0">
              <a:lnSpc>
                <a:spcPct val="92000"/>
              </a:lnSpc>
              <a:spcBef>
                <a:spcPts val="698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土地流转政策的实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4604" algn="l" rtl="0" eaLnBrk="0">
              <a:lnSpc>
                <a:spcPct val="92000"/>
              </a:lnSpc>
              <a:spcBef>
                <a:spcPts val="3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土地流转政策的实施，为规模化、集约化农业生产提供了条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件。</a:t>
            </a:r>
            <a:endParaRPr lang="Microsoft YaHei" altLang="Microsoft YaHei" sz="15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937356" y="2491844"/>
            <a:ext cx="2714939" cy="2423383"/>
            <a:chExt cx="2714939" cy="2423383"/>
          </a:xfrm>
        </p:grpSpPr>
        <p:sp>
          <p:nvSpPr>
            <p:cNvPr id="89" name="path"/>
            <p:cNvSpPr/>
            <p:nvPr/>
          </p:nvSpPr>
          <p:spPr>
            <a:xfrm>
              <a:off x="33182" y="38100"/>
              <a:ext cx="2648573" cy="2347183"/>
            </a:xfrm>
            <a:custGeom>
              <a:rect l="0" t="0" r="0" b="0"/>
              <a:pathLst>
                <a:path w="4170" h="3696">
                  <a:moveTo>
                    <a:pt x="0" y="1848"/>
                  </a:moveTo>
                  <a:lnTo>
                    <a:pt x="1042" y="0"/>
                  </a:lnTo>
                  <a:lnTo>
                    <a:pt x="3128" y="0"/>
                  </a:lnTo>
                  <a:lnTo>
                    <a:pt x="4170" y="1848"/>
                  </a:lnTo>
                  <a:lnTo>
                    <a:pt x="3128" y="3696"/>
                  </a:lnTo>
                  <a:lnTo>
                    <a:pt x="1042" y="3696"/>
                  </a:lnTo>
                  <a:lnTo>
                    <a:pt x="0" y="1848"/>
                  </a:lnTo>
                  <a:close/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0" y="0"/>
              <a:ext cx="2714939" cy="2423383"/>
            </a:xfrm>
            <a:custGeom>
              <a:rect l="0" t="0" r="0" b="0"/>
              <a:pathLst>
                <a:path w="4275" h="3816">
                  <a:moveTo>
                    <a:pt x="52" y="1908"/>
                  </a:moveTo>
                  <a:lnTo>
                    <a:pt x="1095" y="60"/>
                  </a:lnTo>
                  <a:lnTo>
                    <a:pt x="3180" y="60"/>
                  </a:lnTo>
                  <a:lnTo>
                    <a:pt x="4223" y="1908"/>
                  </a:lnTo>
                  <a:lnTo>
                    <a:pt x="3180" y="3756"/>
                  </a:lnTo>
                  <a:lnTo>
                    <a:pt x="1095" y="3756"/>
                  </a:lnTo>
                  <a:lnTo>
                    <a:pt x="52" y="1908"/>
                  </a:lnTo>
                  <a:close/>
                </a:path>
              </a:pathLst>
            </a:custGeom>
            <a:noFill/>
            <a:ln w="76200" cap="flat">
              <a:solidFill>
                <a:srgbClr val="0084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718159" y="509509"/>
              <a:ext cx="1278621" cy="1195189"/>
            </a:xfrm>
            <a:custGeom>
              <a:rect l="0" t="0" r="0" b="0"/>
              <a:pathLst>
                <a:path w="2013" h="1882">
                  <a:moveTo>
                    <a:pt x="0" y="564"/>
                  </a:moveTo>
                  <a:lnTo>
                    <a:pt x="1006" y="0"/>
                  </a:lnTo>
                  <a:lnTo>
                    <a:pt x="2013" y="564"/>
                  </a:lnTo>
                  <a:lnTo>
                    <a:pt x="2013" y="752"/>
                  </a:lnTo>
                  <a:lnTo>
                    <a:pt x="0" y="752"/>
                  </a:lnTo>
                  <a:lnTo>
                    <a:pt x="0" y="564"/>
                  </a:lnTo>
                  <a:close/>
                  <a:moveTo>
                    <a:pt x="0" y="1693"/>
                  </a:moveTo>
                  <a:lnTo>
                    <a:pt x="2013" y="1693"/>
                  </a:lnTo>
                  <a:lnTo>
                    <a:pt x="2013" y="1882"/>
                  </a:lnTo>
                  <a:lnTo>
                    <a:pt x="0" y="1882"/>
                  </a:lnTo>
                  <a:lnTo>
                    <a:pt x="0" y="1693"/>
                  </a:lnTo>
                  <a:close/>
                  <a:moveTo>
                    <a:pt x="201" y="1505"/>
                  </a:moveTo>
                  <a:lnTo>
                    <a:pt x="1812" y="1505"/>
                  </a:lnTo>
                  <a:lnTo>
                    <a:pt x="1812" y="1693"/>
                  </a:lnTo>
                  <a:lnTo>
                    <a:pt x="201" y="1693"/>
                  </a:lnTo>
                  <a:lnTo>
                    <a:pt x="201" y="1505"/>
                  </a:lnTo>
                  <a:close/>
                  <a:moveTo>
                    <a:pt x="201" y="752"/>
                  </a:moveTo>
                  <a:lnTo>
                    <a:pt x="604" y="752"/>
                  </a:lnTo>
                  <a:lnTo>
                    <a:pt x="604" y="1505"/>
                  </a:lnTo>
                  <a:lnTo>
                    <a:pt x="201" y="1505"/>
                  </a:lnTo>
                  <a:lnTo>
                    <a:pt x="201" y="752"/>
                  </a:lnTo>
                  <a:close/>
                  <a:moveTo>
                    <a:pt x="805" y="752"/>
                  </a:moveTo>
                  <a:lnTo>
                    <a:pt x="1208" y="752"/>
                  </a:lnTo>
                  <a:lnTo>
                    <a:pt x="1208" y="1505"/>
                  </a:lnTo>
                  <a:lnTo>
                    <a:pt x="805" y="1505"/>
                  </a:lnTo>
                  <a:lnTo>
                    <a:pt x="805" y="752"/>
                  </a:lnTo>
                  <a:close/>
                  <a:moveTo>
                    <a:pt x="1409" y="752"/>
                  </a:moveTo>
                  <a:lnTo>
                    <a:pt x="1812" y="752"/>
                  </a:lnTo>
                  <a:lnTo>
                    <a:pt x="1812" y="1505"/>
                  </a:lnTo>
                  <a:lnTo>
                    <a:pt x="1409" y="1505"/>
                  </a:lnTo>
                  <a:lnTo>
                    <a:pt x="1409" y="752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2" name="textbox 92"/>
          <p:cNvSpPr/>
          <p:nvPr/>
        </p:nvSpPr>
        <p:spPr>
          <a:xfrm>
            <a:off x="5764653" y="4790924"/>
            <a:ext cx="3985895" cy="7708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99"/>
              </a:lnSpc>
            </a:pPr>
            <a:endParaRPr lang="Arial" altLang="Arial" sz="100"/>
          </a:p>
          <a:p>
            <a:pPr marL="13614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农业科技创新政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的推动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鼓励农业科技创新，为农业发展注入新的活力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93" name="textbox 93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041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持情况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4482091" y="4861533"/>
            <a:ext cx="810236" cy="810236"/>
            <a:chExt cx="810236" cy="810236"/>
          </a:xfrm>
        </p:grpSpPr>
        <p:sp>
          <p:nvSpPr>
            <p:cNvPr id="114" name="path"/>
            <p:cNvSpPr/>
            <p:nvPr/>
          </p:nvSpPr>
          <p:spPr>
            <a:xfrm>
              <a:off x="0" y="0"/>
              <a:ext cx="810236" cy="810236"/>
            </a:xfrm>
            <a:custGeom>
              <a:rect l="0" t="0" r="0" b="0"/>
              <a:pathLst>
                <a:path w="1275" h="1275">
                  <a:moveTo>
                    <a:pt x="0" y="637"/>
                  </a:moveTo>
                  <a:cubicBezTo>
                    <a:pt x="0" y="285"/>
                    <a:pt x="285" y="0"/>
                    <a:pt x="637" y="0"/>
                  </a:cubicBezTo>
                  <a:lnTo>
                    <a:pt x="637" y="0"/>
                  </a:lnTo>
                  <a:lnTo>
                    <a:pt x="637" y="0"/>
                  </a:lnTo>
                  <a:lnTo>
                    <a:pt x="637" y="0"/>
                  </a:lnTo>
                  <a:cubicBezTo>
                    <a:pt x="990" y="0"/>
                    <a:pt x="1275" y="285"/>
                    <a:pt x="1275" y="637"/>
                  </a:cubicBezTo>
                  <a:lnTo>
                    <a:pt x="1275" y="637"/>
                  </a:lnTo>
                  <a:cubicBezTo>
                    <a:pt x="1275" y="637"/>
                    <a:pt x="1275" y="637"/>
                    <a:pt x="1275" y="637"/>
                  </a:cubicBezTo>
                  <a:lnTo>
                    <a:pt x="1275" y="637"/>
                  </a:lnTo>
                  <a:lnTo>
                    <a:pt x="1275" y="637"/>
                  </a:lnTo>
                  <a:lnTo>
                    <a:pt x="1275" y="637"/>
                  </a:lnTo>
                  <a:cubicBezTo>
                    <a:pt x="1275" y="990"/>
                    <a:pt x="990" y="1275"/>
                    <a:pt x="637" y="1275"/>
                  </a:cubicBezTo>
                  <a:lnTo>
                    <a:pt x="637" y="1275"/>
                  </a:lnTo>
                  <a:cubicBezTo>
                    <a:pt x="285" y="1275"/>
                    <a:pt x="0" y="990"/>
                    <a:pt x="0" y="637"/>
                  </a:cubicBezTo>
                  <a:lnTo>
                    <a:pt x="0" y="637"/>
                  </a:lnTo>
                  <a:close/>
                </a:path>
              </a:pathLst>
            </a:custGeom>
            <a:solidFill>
              <a:srgbClr val="8F98E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191089" y="189515"/>
              <a:ext cx="428041" cy="431208"/>
            </a:xfrm>
            <a:custGeom>
              <a:rect l="0" t="0" r="0" b="0"/>
              <a:pathLst>
                <a:path w="674" h="679">
                  <a:moveTo>
                    <a:pt x="444" y="339"/>
                  </a:moveTo>
                  <a:cubicBezTo>
                    <a:pt x="444" y="163"/>
                    <a:pt x="535" y="65"/>
                    <a:pt x="535" y="65"/>
                  </a:cubicBezTo>
                  <a:lnTo>
                    <a:pt x="535" y="65"/>
                  </a:lnTo>
                  <a:cubicBezTo>
                    <a:pt x="535" y="65"/>
                    <a:pt x="455" y="0"/>
                    <a:pt x="335" y="0"/>
                  </a:cubicBezTo>
                  <a:lnTo>
                    <a:pt x="335" y="0"/>
                  </a:lnTo>
                  <a:cubicBezTo>
                    <a:pt x="215" y="0"/>
                    <a:pt x="135" y="65"/>
                    <a:pt x="135" y="65"/>
                  </a:cubicBezTo>
                  <a:lnTo>
                    <a:pt x="135" y="65"/>
                  </a:lnTo>
                  <a:cubicBezTo>
                    <a:pt x="135" y="65"/>
                    <a:pt x="228" y="140"/>
                    <a:pt x="228" y="339"/>
                  </a:cubicBezTo>
                  <a:lnTo>
                    <a:pt x="228" y="339"/>
                  </a:lnTo>
                  <a:cubicBezTo>
                    <a:pt x="228" y="531"/>
                    <a:pt x="135" y="613"/>
                    <a:pt x="135" y="613"/>
                  </a:cubicBezTo>
                  <a:lnTo>
                    <a:pt x="135" y="613"/>
                  </a:lnTo>
                  <a:cubicBezTo>
                    <a:pt x="135" y="613"/>
                    <a:pt x="231" y="679"/>
                    <a:pt x="335" y="679"/>
                  </a:cubicBezTo>
                  <a:lnTo>
                    <a:pt x="335" y="679"/>
                  </a:lnTo>
                  <a:cubicBezTo>
                    <a:pt x="441" y="679"/>
                    <a:pt x="535" y="613"/>
                    <a:pt x="535" y="613"/>
                  </a:cubicBezTo>
                  <a:lnTo>
                    <a:pt x="535" y="613"/>
                  </a:lnTo>
                  <a:cubicBezTo>
                    <a:pt x="535" y="613"/>
                    <a:pt x="444" y="528"/>
                    <a:pt x="444" y="339"/>
                  </a:cubicBezTo>
                  <a:moveTo>
                    <a:pt x="112" y="83"/>
                  </a:moveTo>
                  <a:cubicBezTo>
                    <a:pt x="112" y="83"/>
                    <a:pt x="0" y="151"/>
                    <a:pt x="0" y="340"/>
                  </a:cubicBezTo>
                  <a:lnTo>
                    <a:pt x="0" y="340"/>
                  </a:lnTo>
                  <a:cubicBezTo>
                    <a:pt x="0" y="529"/>
                    <a:pt x="114" y="591"/>
                    <a:pt x="114" y="591"/>
                  </a:cubicBezTo>
                  <a:lnTo>
                    <a:pt x="114" y="591"/>
                  </a:lnTo>
                  <a:cubicBezTo>
                    <a:pt x="114" y="591"/>
                    <a:pt x="197" y="529"/>
                    <a:pt x="197" y="340"/>
                  </a:cubicBezTo>
                  <a:lnTo>
                    <a:pt x="197" y="340"/>
                  </a:lnTo>
                  <a:cubicBezTo>
                    <a:pt x="197" y="151"/>
                    <a:pt x="112" y="83"/>
                    <a:pt x="112" y="83"/>
                  </a:cubicBezTo>
                  <a:moveTo>
                    <a:pt x="558" y="88"/>
                  </a:moveTo>
                  <a:cubicBezTo>
                    <a:pt x="558" y="88"/>
                    <a:pt x="473" y="151"/>
                    <a:pt x="473" y="340"/>
                  </a:cubicBezTo>
                  <a:lnTo>
                    <a:pt x="473" y="340"/>
                  </a:lnTo>
                  <a:cubicBezTo>
                    <a:pt x="473" y="529"/>
                    <a:pt x="557" y="591"/>
                    <a:pt x="557" y="591"/>
                  </a:cubicBezTo>
                  <a:lnTo>
                    <a:pt x="557" y="591"/>
                  </a:lnTo>
                  <a:cubicBezTo>
                    <a:pt x="557" y="591"/>
                    <a:pt x="674" y="529"/>
                    <a:pt x="674" y="340"/>
                  </a:cubicBezTo>
                  <a:lnTo>
                    <a:pt x="674" y="340"/>
                  </a:lnTo>
                  <a:cubicBezTo>
                    <a:pt x="674" y="151"/>
                    <a:pt x="558" y="88"/>
                    <a:pt x="558" y="8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482091" y="1560134"/>
            <a:ext cx="810236" cy="810236"/>
            <a:chExt cx="810236" cy="810236"/>
          </a:xfrm>
        </p:grpSpPr>
        <p:sp>
          <p:nvSpPr>
            <p:cNvPr id="116" name="path"/>
            <p:cNvSpPr/>
            <p:nvPr/>
          </p:nvSpPr>
          <p:spPr>
            <a:xfrm>
              <a:off x="0" y="0"/>
              <a:ext cx="810236" cy="810236"/>
            </a:xfrm>
            <a:custGeom>
              <a:rect l="0" t="0" r="0" b="0"/>
              <a:pathLst>
                <a:path w="1275" h="1275">
                  <a:moveTo>
                    <a:pt x="0" y="637"/>
                  </a:moveTo>
                  <a:cubicBezTo>
                    <a:pt x="0" y="285"/>
                    <a:pt x="285" y="0"/>
                    <a:pt x="637" y="0"/>
                  </a:cubicBezTo>
                  <a:lnTo>
                    <a:pt x="637" y="0"/>
                  </a:lnTo>
                  <a:lnTo>
                    <a:pt x="637" y="0"/>
                  </a:lnTo>
                  <a:lnTo>
                    <a:pt x="637" y="0"/>
                  </a:lnTo>
                  <a:cubicBezTo>
                    <a:pt x="990" y="0"/>
                    <a:pt x="1275" y="285"/>
                    <a:pt x="1275" y="637"/>
                  </a:cubicBezTo>
                  <a:lnTo>
                    <a:pt x="1275" y="637"/>
                  </a:lnTo>
                  <a:cubicBezTo>
                    <a:pt x="1275" y="637"/>
                    <a:pt x="1275" y="637"/>
                    <a:pt x="1275" y="637"/>
                  </a:cubicBezTo>
                  <a:lnTo>
                    <a:pt x="1275" y="637"/>
                  </a:lnTo>
                  <a:lnTo>
                    <a:pt x="1275" y="637"/>
                  </a:lnTo>
                  <a:lnTo>
                    <a:pt x="1275" y="637"/>
                  </a:lnTo>
                  <a:cubicBezTo>
                    <a:pt x="1275" y="990"/>
                    <a:pt x="990" y="1275"/>
                    <a:pt x="637" y="1275"/>
                  </a:cubicBezTo>
                  <a:lnTo>
                    <a:pt x="637" y="1275"/>
                  </a:lnTo>
                  <a:cubicBezTo>
                    <a:pt x="285" y="1275"/>
                    <a:pt x="0" y="990"/>
                    <a:pt x="0" y="637"/>
                  </a:cubicBezTo>
                  <a:lnTo>
                    <a:pt x="0" y="637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214512" y="233174"/>
              <a:ext cx="345125" cy="344617"/>
            </a:xfrm>
            <a:custGeom>
              <a:rect l="0" t="0" r="0" b="0"/>
              <a:pathLst>
                <a:path w="543" h="542">
                  <a:moveTo>
                    <a:pt x="316" y="209"/>
                  </a:moveTo>
                  <a:cubicBezTo>
                    <a:pt x="328" y="167"/>
                    <a:pt x="323" y="121"/>
                    <a:pt x="301" y="83"/>
                  </a:cubicBezTo>
                  <a:lnTo>
                    <a:pt x="301" y="83"/>
                  </a:lnTo>
                  <a:cubicBezTo>
                    <a:pt x="301" y="84"/>
                    <a:pt x="84" y="303"/>
                    <a:pt x="82" y="302"/>
                  </a:cubicBezTo>
                  <a:lnTo>
                    <a:pt x="82" y="302"/>
                  </a:lnTo>
                  <a:cubicBezTo>
                    <a:pt x="120" y="324"/>
                    <a:pt x="166" y="330"/>
                    <a:pt x="207" y="319"/>
                  </a:cubicBezTo>
                  <a:lnTo>
                    <a:pt x="207" y="319"/>
                  </a:lnTo>
                  <a:cubicBezTo>
                    <a:pt x="207" y="318"/>
                    <a:pt x="315" y="209"/>
                    <a:pt x="316" y="209"/>
                  </a:cubicBezTo>
                  <a:moveTo>
                    <a:pt x="277" y="48"/>
                  </a:moveTo>
                  <a:cubicBezTo>
                    <a:pt x="248" y="19"/>
                    <a:pt x="206" y="0"/>
                    <a:pt x="162" y="0"/>
                  </a:cubicBezTo>
                  <a:lnTo>
                    <a:pt x="162" y="0"/>
                  </a:lnTo>
                  <a:cubicBezTo>
                    <a:pt x="72" y="0"/>
                    <a:pt x="0" y="72"/>
                    <a:pt x="0" y="162"/>
                  </a:cubicBezTo>
                  <a:lnTo>
                    <a:pt x="0" y="162"/>
                  </a:lnTo>
                  <a:cubicBezTo>
                    <a:pt x="0" y="206"/>
                    <a:pt x="19" y="248"/>
                    <a:pt x="48" y="278"/>
                  </a:cubicBezTo>
                  <a:lnTo>
                    <a:pt x="48" y="278"/>
                  </a:lnTo>
                  <a:cubicBezTo>
                    <a:pt x="48" y="278"/>
                    <a:pt x="276" y="50"/>
                    <a:pt x="277" y="48"/>
                  </a:cubicBezTo>
                  <a:moveTo>
                    <a:pt x="507" y="480"/>
                  </a:moveTo>
                  <a:cubicBezTo>
                    <a:pt x="507" y="480"/>
                    <a:pt x="512" y="434"/>
                    <a:pt x="499" y="421"/>
                  </a:cubicBezTo>
                  <a:lnTo>
                    <a:pt x="499" y="421"/>
                  </a:lnTo>
                  <a:cubicBezTo>
                    <a:pt x="498" y="420"/>
                    <a:pt x="346" y="235"/>
                    <a:pt x="346" y="235"/>
                  </a:cubicBezTo>
                  <a:lnTo>
                    <a:pt x="346" y="235"/>
                  </a:lnTo>
                  <a:lnTo>
                    <a:pt x="234" y="347"/>
                  </a:lnTo>
                  <a:lnTo>
                    <a:pt x="419" y="501"/>
                  </a:lnTo>
                  <a:lnTo>
                    <a:pt x="419" y="501"/>
                  </a:lnTo>
                  <a:cubicBezTo>
                    <a:pt x="431" y="515"/>
                    <a:pt x="479" y="508"/>
                    <a:pt x="479" y="508"/>
                  </a:cubicBezTo>
                  <a:lnTo>
                    <a:pt x="479" y="508"/>
                  </a:lnTo>
                  <a:lnTo>
                    <a:pt x="517" y="542"/>
                  </a:lnTo>
                  <a:lnTo>
                    <a:pt x="543" y="516"/>
                  </a:lnTo>
                  <a:lnTo>
                    <a:pt x="507" y="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4482091" y="3221071"/>
            <a:ext cx="810236" cy="810235"/>
            <a:chExt cx="810236" cy="810235"/>
          </a:xfrm>
        </p:grpSpPr>
        <p:sp>
          <p:nvSpPr>
            <p:cNvPr id="118" name="path"/>
            <p:cNvSpPr/>
            <p:nvPr/>
          </p:nvSpPr>
          <p:spPr>
            <a:xfrm>
              <a:off x="0" y="0"/>
              <a:ext cx="810236" cy="810235"/>
            </a:xfrm>
            <a:custGeom>
              <a:rect l="0" t="0" r="0" b="0"/>
              <a:pathLst>
                <a:path w="1275" h="1275">
                  <a:moveTo>
                    <a:pt x="0" y="637"/>
                  </a:moveTo>
                  <a:cubicBezTo>
                    <a:pt x="0" y="285"/>
                    <a:pt x="285" y="0"/>
                    <a:pt x="637" y="0"/>
                  </a:cubicBezTo>
                  <a:lnTo>
                    <a:pt x="637" y="0"/>
                  </a:lnTo>
                  <a:lnTo>
                    <a:pt x="637" y="0"/>
                  </a:lnTo>
                  <a:lnTo>
                    <a:pt x="637" y="0"/>
                  </a:lnTo>
                  <a:cubicBezTo>
                    <a:pt x="990" y="0"/>
                    <a:pt x="1275" y="285"/>
                    <a:pt x="1275" y="637"/>
                  </a:cubicBezTo>
                  <a:lnTo>
                    <a:pt x="1275" y="637"/>
                  </a:lnTo>
                  <a:cubicBezTo>
                    <a:pt x="1275" y="637"/>
                    <a:pt x="1275" y="637"/>
                    <a:pt x="1275" y="637"/>
                  </a:cubicBezTo>
                  <a:lnTo>
                    <a:pt x="1275" y="637"/>
                  </a:lnTo>
                  <a:lnTo>
                    <a:pt x="1275" y="637"/>
                  </a:lnTo>
                  <a:lnTo>
                    <a:pt x="1275" y="637"/>
                  </a:lnTo>
                  <a:cubicBezTo>
                    <a:pt x="1275" y="990"/>
                    <a:pt x="990" y="1275"/>
                    <a:pt x="637" y="1275"/>
                  </a:cubicBezTo>
                  <a:lnTo>
                    <a:pt x="637" y="1275"/>
                  </a:lnTo>
                  <a:cubicBezTo>
                    <a:pt x="285" y="1275"/>
                    <a:pt x="0" y="990"/>
                    <a:pt x="0" y="637"/>
                  </a:cubicBezTo>
                  <a:lnTo>
                    <a:pt x="0" y="637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281444" y="185662"/>
              <a:ext cx="275773" cy="424257"/>
            </a:xfrm>
            <a:custGeom>
              <a:rect l="0" t="0" r="0" b="0"/>
              <a:pathLst>
                <a:path w="432" h="668">
                  <a:moveTo>
                    <a:pt x="233" y="233"/>
                  </a:moveTo>
                  <a:lnTo>
                    <a:pt x="281" y="305"/>
                  </a:lnTo>
                  <a:lnTo>
                    <a:pt x="281" y="305"/>
                  </a:lnTo>
                  <a:cubicBezTo>
                    <a:pt x="292" y="321"/>
                    <a:pt x="315" y="334"/>
                    <a:pt x="334" y="334"/>
                  </a:cubicBezTo>
                  <a:lnTo>
                    <a:pt x="334" y="334"/>
                  </a:lnTo>
                  <a:lnTo>
                    <a:pt x="434" y="334"/>
                  </a:lnTo>
                  <a:lnTo>
                    <a:pt x="434" y="267"/>
                  </a:lnTo>
                  <a:lnTo>
                    <a:pt x="334" y="267"/>
                  </a:lnTo>
                  <a:lnTo>
                    <a:pt x="285" y="195"/>
                  </a:lnTo>
                  <a:lnTo>
                    <a:pt x="285" y="195"/>
                  </a:lnTo>
                  <a:cubicBezTo>
                    <a:pt x="272" y="176"/>
                    <a:pt x="257" y="161"/>
                    <a:pt x="239" y="148"/>
                  </a:cubicBezTo>
                  <a:lnTo>
                    <a:pt x="239" y="148"/>
                  </a:lnTo>
                  <a:lnTo>
                    <a:pt x="239" y="148"/>
                  </a:lnTo>
                  <a:lnTo>
                    <a:pt x="195" y="118"/>
                  </a:lnTo>
                  <a:lnTo>
                    <a:pt x="195" y="118"/>
                  </a:lnTo>
                  <a:cubicBezTo>
                    <a:pt x="186" y="113"/>
                    <a:pt x="176" y="110"/>
                    <a:pt x="165" y="110"/>
                  </a:cubicBezTo>
                  <a:lnTo>
                    <a:pt x="165" y="110"/>
                  </a:lnTo>
                  <a:cubicBezTo>
                    <a:pt x="155" y="110"/>
                    <a:pt x="146" y="113"/>
                    <a:pt x="138" y="117"/>
                  </a:cubicBezTo>
                  <a:lnTo>
                    <a:pt x="138" y="117"/>
                  </a:lnTo>
                  <a:lnTo>
                    <a:pt x="138" y="117"/>
                  </a:lnTo>
                  <a:lnTo>
                    <a:pt x="0" y="200"/>
                  </a:lnTo>
                  <a:lnTo>
                    <a:pt x="0" y="367"/>
                  </a:lnTo>
                  <a:lnTo>
                    <a:pt x="66" y="367"/>
                  </a:lnTo>
                  <a:lnTo>
                    <a:pt x="66" y="233"/>
                  </a:lnTo>
                  <a:lnTo>
                    <a:pt x="133" y="200"/>
                  </a:lnTo>
                  <a:lnTo>
                    <a:pt x="33" y="668"/>
                  </a:lnTo>
                  <a:lnTo>
                    <a:pt x="100" y="668"/>
                  </a:lnTo>
                  <a:lnTo>
                    <a:pt x="178" y="412"/>
                  </a:lnTo>
                  <a:lnTo>
                    <a:pt x="233" y="467"/>
                  </a:lnTo>
                  <a:lnTo>
                    <a:pt x="233" y="668"/>
                  </a:lnTo>
                  <a:lnTo>
                    <a:pt x="300" y="668"/>
                  </a:lnTo>
                  <a:lnTo>
                    <a:pt x="300" y="400"/>
                  </a:lnTo>
                  <a:lnTo>
                    <a:pt x="210" y="310"/>
                  </a:lnTo>
                  <a:lnTo>
                    <a:pt x="233" y="233"/>
                  </a:lnTo>
                  <a:lnTo>
                    <a:pt x="233" y="233"/>
                  </a:lnTo>
                  <a:close/>
                  <a:moveTo>
                    <a:pt x="267" y="133"/>
                  </a:moveTo>
                  <a:cubicBezTo>
                    <a:pt x="304" y="133"/>
                    <a:pt x="334" y="103"/>
                    <a:pt x="334" y="66"/>
                  </a:cubicBezTo>
                  <a:lnTo>
                    <a:pt x="334" y="66"/>
                  </a:lnTo>
                  <a:cubicBezTo>
                    <a:pt x="334" y="29"/>
                    <a:pt x="304" y="0"/>
                    <a:pt x="267" y="0"/>
                  </a:cubicBezTo>
                  <a:lnTo>
                    <a:pt x="267" y="0"/>
                  </a:lnTo>
                  <a:lnTo>
                    <a:pt x="267" y="0"/>
                  </a:lnTo>
                  <a:lnTo>
                    <a:pt x="267" y="0"/>
                  </a:lnTo>
                  <a:cubicBezTo>
                    <a:pt x="230" y="0"/>
                    <a:pt x="200" y="29"/>
                    <a:pt x="200" y="66"/>
                  </a:cubicBezTo>
                  <a:lnTo>
                    <a:pt x="200" y="66"/>
                  </a:lnTo>
                  <a:cubicBezTo>
                    <a:pt x="200" y="103"/>
                    <a:pt x="230" y="133"/>
                    <a:pt x="267" y="133"/>
                  </a:cubicBezTo>
                  <a:lnTo>
                    <a:pt x="267" y="133"/>
                  </a:lnTo>
                  <a:lnTo>
                    <a:pt x="267" y="13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0" name="picture 1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1" name="textbox 121"/>
          <p:cNvSpPr/>
          <p:nvPr/>
        </p:nvSpPr>
        <p:spPr>
          <a:xfrm>
            <a:off x="4108257" y="3334184"/>
            <a:ext cx="4084954" cy="6527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45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项目可行性分</a:t>
            </a:r>
            <a:r>
              <a:rPr sz="45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4500"/>
          </a:p>
        </p:txBody>
      </p:sp>
      <p:sp>
        <p:nvSpPr>
          <p:cNvPr id="122" name="textbox 122"/>
          <p:cNvSpPr/>
          <p:nvPr/>
        </p:nvSpPr>
        <p:spPr>
          <a:xfrm>
            <a:off x="5455722" y="1611047"/>
            <a:ext cx="1424305" cy="12204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9200" spc="12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F98E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9200" spc="10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F98E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9200"/>
          </a:p>
        </p:txBody>
      </p:sp>
      <p:sp>
        <p:nvSpPr>
          <p:cNvPr id="123" name="path"/>
          <p:cNvSpPr/>
          <p:nvPr/>
        </p:nvSpPr>
        <p:spPr>
          <a:xfrm>
            <a:off x="8967143" y="2331720"/>
            <a:ext cx="514088" cy="514088"/>
          </a:xfrm>
          <a:custGeom>
            <a:rect l="0" t="0" r="0" b="0"/>
            <a:pathLst>
              <a:path w="809" h="809">
                <a:moveTo>
                  <a:pt x="404" y="0"/>
                </a:moveTo>
                <a:lnTo>
                  <a:pt x="505" y="303"/>
                </a:lnTo>
                <a:lnTo>
                  <a:pt x="809" y="404"/>
                </a:lnTo>
                <a:lnTo>
                  <a:pt x="505" y="505"/>
                </a:lnTo>
                <a:lnTo>
                  <a:pt x="404" y="809"/>
                </a:lnTo>
                <a:lnTo>
                  <a:pt x="303" y="505"/>
                </a:lnTo>
                <a:lnTo>
                  <a:pt x="0" y="404"/>
                </a:lnTo>
                <a:lnTo>
                  <a:pt x="303" y="303"/>
                </a:lnTo>
                <a:lnTo>
                  <a:pt x="404" y="0"/>
                </a:lnTo>
                <a:close/>
              </a:path>
            </a:pathLst>
          </a:custGeom>
          <a:solidFill>
            <a:srgbClr val="8F98E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2473713" y="3034217"/>
            <a:ext cx="7337792" cy="19050"/>
            <a:chExt cx="7337792" cy="19050"/>
          </a:xfrm>
        </p:grpSpPr>
        <p:sp>
          <p:nvSpPr>
            <p:cNvPr id="124" name="path"/>
            <p:cNvSpPr/>
            <p:nvPr/>
          </p:nvSpPr>
          <p:spPr>
            <a:xfrm>
              <a:off x="0" y="9525"/>
              <a:ext cx="7337792" cy="0"/>
            </a:xfrm>
            <a:custGeom>
              <a:rect l="0" t="0" r="0" b="0"/>
              <a:pathLst>
                <a:path w="11555">
                  <a:moveTo>
                    <a:pt x="0" y="0"/>
                  </a:moveTo>
                  <a:lnTo>
                    <a:pt x="11555" y="0"/>
                  </a:lnTo>
                </a:path>
              </a:pathLst>
            </a:custGeom>
            <a:solidFill>
              <a:srgbClr val="4454D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0" y="0"/>
              <a:ext cx="7337792" cy="19050"/>
            </a:xfrm>
            <a:custGeom>
              <a:rect l="0" t="0" r="0" b="0"/>
              <a:pathLst>
                <a:path w="11555" h="30">
                  <a:moveTo>
                    <a:pt x="0" y="15"/>
                  </a:moveTo>
                  <a:lnTo>
                    <a:pt x="11555" y="15"/>
                  </a:lnTo>
                </a:path>
              </a:pathLst>
            </a:custGeom>
            <a:noFill/>
            <a:ln w="19050" cap="flat">
              <a:solidFill>
                <a:srgbClr val="8F98EC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6" name="picture 1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8" name="group 28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127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63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0" name="textbox 130"/>
          <p:cNvSpPr/>
          <p:nvPr/>
        </p:nvSpPr>
        <p:spPr>
          <a:xfrm>
            <a:off x="1174067" y="1651263"/>
            <a:ext cx="4406265" cy="409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52"/>
              </a:lnSpc>
            </a:pPr>
            <a:endParaRPr lang="Arial" altLang="Arial" sz="100"/>
          </a:p>
          <a:p>
            <a:pPr marL="17005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土地资源</a:t>
            </a:r>
            <a:endParaRPr lang="Microsoft YaHei" altLang="Microsoft YaHei" sz="1800"/>
          </a:p>
          <a:p>
            <a:pPr marL="15176" indent="-2095" algn="l" rtl="0" eaLnBrk="0">
              <a:lnSpc>
                <a:spcPct val="123000"/>
              </a:lnSpc>
              <a:spcBef>
                <a:spcPts val="1210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选址的土地是否具备农业生产的条件，如土壤质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量、地势、水源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等。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4948" algn="l" rtl="0" eaLnBrk="0">
              <a:lnSpc>
                <a:spcPct val="90000"/>
              </a:lnSpc>
              <a:spcBef>
                <a:spcPts val="543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种植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</a:t>
            </a:r>
            <a:endParaRPr lang="Microsoft YaHei" altLang="Microsoft YaHei" sz="1800"/>
          </a:p>
          <a:p>
            <a:pPr marL="14795" indent="-1714" algn="l" rtl="0" eaLnBrk="0">
              <a:lnSpc>
                <a:spcPct val="122000"/>
              </a:lnSpc>
              <a:spcBef>
                <a:spcPts val="125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主是否具备相应的种植技术和管理经验，能否根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据市场需求选择合适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农作物。</a:t>
            </a:r>
            <a:endParaRPr lang="Microsoft YaHei" altLang="Microsoft YaHei" sz="15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5405" algn="l" rtl="0" eaLnBrk="0">
              <a:lnSpc>
                <a:spcPct val="90000"/>
              </a:lnSpc>
              <a:spcBef>
                <a:spcPts val="550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农业机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械</a:t>
            </a:r>
            <a:endParaRPr lang="Microsoft YaHei" altLang="Microsoft YaHei" sz="18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6036"/>
              </a:lnSpc>
            </a:pPr>
            <a:endParaRPr lang="Arial" altLang="Arial" sz="100"/>
          </a:p>
          <a:p>
            <a:pPr marL="12700" indent="381" algn="l" rtl="0" eaLnBrk="0">
              <a:lnSpc>
                <a:spcPct val="12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主是否有能力购买和维护农业机械，以提高生产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效率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31" name="textbox 131"/>
          <p:cNvSpPr/>
          <p:nvPr/>
        </p:nvSpPr>
        <p:spPr>
          <a:xfrm>
            <a:off x="1212063" y="378647"/>
            <a:ext cx="1924685" cy="438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4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32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3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4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4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2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3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4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5" name="picture 15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8" name="group 38"/>
          <p:cNvGrpSpPr/>
          <p:nvPr/>
        </p:nvGrpSpPr>
        <p:grpSpPr>
          <a:xfrm rot="21600000">
            <a:off x="5221803" y="2703177"/>
            <a:ext cx="1655833" cy="572510"/>
            <a:chExt cx="1655833" cy="572510"/>
          </a:xfrm>
        </p:grpSpPr>
        <p:sp>
          <p:nvSpPr>
            <p:cNvPr id="156" name="path"/>
            <p:cNvSpPr/>
            <p:nvPr/>
          </p:nvSpPr>
          <p:spPr>
            <a:xfrm>
              <a:off x="5136" y="8021"/>
              <a:ext cx="869058" cy="556467"/>
            </a:xfrm>
            <a:custGeom>
              <a:rect l="0" t="0" r="0" b="0"/>
              <a:pathLst>
                <a:path w="1368" h="876">
                  <a:moveTo>
                    <a:pt x="1368" y="876"/>
                  </a:moveTo>
                  <a:lnTo>
                    <a:pt x="0" y="0"/>
                  </a:lnTo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0" y="0"/>
              <a:ext cx="879330" cy="572510"/>
            </a:xfrm>
            <a:custGeom>
              <a:rect l="0" t="0" r="0" b="0"/>
              <a:pathLst>
                <a:path w="1384" h="901">
                  <a:moveTo>
                    <a:pt x="1376" y="888"/>
                  </a:moveTo>
                  <a:lnTo>
                    <a:pt x="8" y="12"/>
                  </a:lnTo>
                </a:path>
              </a:pathLst>
            </a:custGeom>
            <a:noFill/>
            <a:ln w="19050" cap="flat">
              <a:solidFill>
                <a:srgbClr val="519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863996" y="83882"/>
              <a:ext cx="787047" cy="457876"/>
            </a:xfrm>
            <a:custGeom>
              <a:rect l="0" t="0" r="0" b="0"/>
              <a:pathLst>
                <a:path w="1239" h="721">
                  <a:moveTo>
                    <a:pt x="1239" y="0"/>
                  </a:moveTo>
                  <a:lnTo>
                    <a:pt x="0" y="721"/>
                  </a:lnTo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859206" y="75649"/>
              <a:ext cx="796626" cy="474343"/>
            </a:xfrm>
            <a:custGeom>
              <a:rect l="0" t="0" r="0" b="0"/>
              <a:pathLst>
                <a:path w="1254" h="746">
                  <a:moveTo>
                    <a:pt x="1246" y="12"/>
                  </a:moveTo>
                  <a:lnTo>
                    <a:pt x="7" y="734"/>
                  </a:lnTo>
                </a:path>
              </a:pathLst>
            </a:custGeom>
            <a:noFill/>
            <a:ln w="19050" cap="flat">
              <a:solidFill>
                <a:srgbClr val="519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0" name="rect"/>
          <p:cNvSpPr/>
          <p:nvPr/>
        </p:nvSpPr>
        <p:spPr>
          <a:xfrm>
            <a:off x="6086475" y="3252175"/>
            <a:ext cx="19050" cy="1146048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1" name="path"/>
          <p:cNvSpPr/>
          <p:nvPr/>
        </p:nvSpPr>
        <p:spPr>
          <a:xfrm>
            <a:off x="2304287" y="4201902"/>
            <a:ext cx="7583426" cy="1744811"/>
          </a:xfrm>
          <a:custGeom>
            <a:rect l="0" t="0" r="0" b="0"/>
            <a:pathLst>
              <a:path w="11942" h="2747">
                <a:moveTo>
                  <a:pt x="0" y="0"/>
                </a:moveTo>
                <a:lnTo>
                  <a:pt x="11245" y="0"/>
                </a:lnTo>
                <a:lnTo>
                  <a:pt x="11942" y="697"/>
                </a:lnTo>
                <a:lnTo>
                  <a:pt x="11942" y="2747"/>
                </a:lnTo>
                <a:lnTo>
                  <a:pt x="0" y="2747"/>
                </a:lnTo>
                <a:lnTo>
                  <a:pt x="0" y="0"/>
                </a:lnTo>
                <a:close/>
              </a:path>
              <a:path w="11942" h="2747">
                <a:moveTo>
                  <a:pt x="11942" y="0"/>
                </a:moveTo>
                <a:lnTo>
                  <a:pt x="11942" y="443"/>
                </a:lnTo>
                <a:lnTo>
                  <a:pt x="11498" y="0"/>
                </a:lnTo>
                <a:lnTo>
                  <a:pt x="11942" y="0"/>
                </a:lnTo>
                <a:close/>
              </a:path>
            </a:pathLst>
          </a:custGeom>
          <a:solidFill>
            <a:srgbClr val="0064F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654974" y="1746676"/>
            <a:ext cx="4692566" cy="1777322"/>
            <a:chExt cx="4692566" cy="1777322"/>
          </a:xfrm>
        </p:grpSpPr>
        <p:sp>
          <p:nvSpPr>
            <p:cNvPr id="162" name="rect"/>
            <p:cNvSpPr/>
            <p:nvPr/>
          </p:nvSpPr>
          <p:spPr>
            <a:xfrm>
              <a:off x="0" y="0"/>
              <a:ext cx="4692565" cy="1777322"/>
            </a:xfrm>
            <a:prstGeom prst="rect">
              <a:avLst/>
            </a:pr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textbox 163"/>
            <p:cNvSpPr/>
            <p:nvPr/>
          </p:nvSpPr>
          <p:spPr>
            <a:xfrm>
              <a:off x="345900" y="325199"/>
              <a:ext cx="3834129" cy="105981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1870"/>
                </a:lnSpc>
              </a:pPr>
              <a:endParaRPr lang="Arial" altLang="Arial" sz="100"/>
            </a:p>
            <a:p>
              <a:pPr marL="15633" algn="l" rtl="0" eaLnBrk="0">
                <a:lnSpc>
                  <a:spcPct val="90000"/>
                </a:lnSpc>
              </a:pPr>
              <a:r>
                <a:rPr sz="2100" spc="-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投资成</a:t>
              </a:r>
              <a:r>
                <a:rPr sz="21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</a:t>
              </a:r>
              <a:endParaRPr lang="Microsoft YaHei" altLang="Microsoft YaHei" sz="2100"/>
            </a:p>
            <a:p>
              <a:pPr algn="l" rtl="0" eaLnBrk="0">
                <a:lnSpc>
                  <a:spcPct val="102000"/>
                </a:lnSpc>
              </a:pPr>
              <a:endParaRPr lang="Arial" altLang="Arial" sz="1200"/>
            </a:p>
            <a:p>
              <a:pPr marL="15366" indent="-2666" algn="l" rtl="0" eaLnBrk="0">
                <a:lnSpc>
                  <a:spcPct val="122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农场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建设的初期投资成本包括土地购置、基础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设施建设、农机具购买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等。</a:t>
              </a:r>
              <a:endParaRPr lang="Microsoft YaHei" altLang="Microsoft YaHei" sz="1500"/>
            </a:p>
          </p:txBody>
        </p:sp>
        <p:sp>
          <p:nvSpPr>
            <p:cNvPr id="164" name="path"/>
            <p:cNvSpPr/>
            <p:nvPr/>
          </p:nvSpPr>
          <p:spPr>
            <a:xfrm>
              <a:off x="4410795" y="0"/>
              <a:ext cx="281770" cy="281770"/>
            </a:xfrm>
            <a:custGeom>
              <a:rect l="0" t="0" r="0" b="0"/>
              <a:pathLst>
                <a:path w="442" h="442">
                  <a:moveTo>
                    <a:pt x="443" y="0"/>
                  </a:moveTo>
                  <a:lnTo>
                    <a:pt x="443" y="443"/>
                  </a:lnTo>
                  <a:lnTo>
                    <a:pt x="0" y="0"/>
                  </a:lnTo>
                  <a:lnTo>
                    <a:pt x="443" y="0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5" name="path"/>
          <p:cNvSpPr/>
          <p:nvPr/>
        </p:nvSpPr>
        <p:spPr>
          <a:xfrm>
            <a:off x="6862009" y="1746676"/>
            <a:ext cx="4692565" cy="1777322"/>
          </a:xfrm>
          <a:custGeom>
            <a:rect l="0" t="0" r="0" b="0"/>
            <a:pathLst>
              <a:path w="7389" h="2798">
                <a:moveTo>
                  <a:pt x="0" y="0"/>
                </a:moveTo>
                <a:lnTo>
                  <a:pt x="6667" y="0"/>
                </a:lnTo>
                <a:lnTo>
                  <a:pt x="7389" y="722"/>
                </a:lnTo>
                <a:lnTo>
                  <a:pt x="7389" y="2798"/>
                </a:lnTo>
                <a:lnTo>
                  <a:pt x="0" y="2798"/>
                </a:lnTo>
                <a:lnTo>
                  <a:pt x="0" y="0"/>
                </a:lnTo>
                <a:close/>
              </a:path>
              <a:path w="7389" h="2798">
                <a:moveTo>
                  <a:pt x="7389" y="0"/>
                </a:moveTo>
                <a:lnTo>
                  <a:pt x="7389" y="443"/>
                </a:lnTo>
                <a:lnTo>
                  <a:pt x="6946" y="0"/>
                </a:lnTo>
                <a:lnTo>
                  <a:pt x="7389" y="0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6" name="textbox 166"/>
          <p:cNvSpPr/>
          <p:nvPr/>
        </p:nvSpPr>
        <p:spPr>
          <a:xfrm>
            <a:off x="7199128" y="2624524"/>
            <a:ext cx="3796665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968"/>
              </a:lnSpc>
            </a:pPr>
            <a:endParaRPr lang="Arial" altLang="Arial" sz="100"/>
          </a:p>
          <a:p>
            <a:pPr marL="14414" indent="-1714" algn="l" rtl="0" eaLnBrk="0">
              <a:lnSpc>
                <a:spcPct val="105000"/>
              </a:lnSpc>
            </a:pP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农场的日常运营成本包括种子、化肥、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药、  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人工等费用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67" name="textbox 167"/>
          <p:cNvSpPr/>
          <p:nvPr/>
        </p:nvSpPr>
        <p:spPr>
          <a:xfrm>
            <a:off x="2674541" y="5063114"/>
            <a:ext cx="6845934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0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农场主应根据市场调研，合理预测农产品的销售价格和销售量，以评估收益预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期。</a:t>
            </a:r>
            <a:endParaRPr lang="Microsoft YaHei" altLang="Microsoft YaHei" sz="1500"/>
          </a:p>
        </p:txBody>
      </p:sp>
      <p:sp>
        <p:nvSpPr>
          <p:cNvPr id="168" name="textbox 168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7787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济可行性</a:t>
            </a:r>
            <a:endParaRPr lang="Microsoft YaHei" altLang="Microsoft YaHei" sz="30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5575254" y="2695564"/>
            <a:ext cx="1041486" cy="1064453"/>
            <a:chExt cx="1041486" cy="1064453"/>
          </a:xfrm>
        </p:grpSpPr>
        <p:sp>
          <p:nvSpPr>
            <p:cNvPr id="189" name="path"/>
            <p:cNvSpPr/>
            <p:nvPr/>
          </p:nvSpPr>
          <p:spPr>
            <a:xfrm>
              <a:off x="0" y="0"/>
              <a:ext cx="1041486" cy="1064453"/>
            </a:xfrm>
            <a:custGeom>
              <a:rect l="0" t="0" r="0" b="0"/>
              <a:pathLst>
                <a:path w="1640" h="1676">
                  <a:moveTo>
                    <a:pt x="0" y="838"/>
                  </a:moveTo>
                  <a:cubicBezTo>
                    <a:pt x="0" y="375"/>
                    <a:pt x="367" y="0"/>
                    <a:pt x="820" y="0"/>
                  </a:cubicBezTo>
                  <a:lnTo>
                    <a:pt x="820" y="0"/>
                  </a:lnTo>
                  <a:lnTo>
                    <a:pt x="820" y="0"/>
                  </a:lnTo>
                  <a:lnTo>
                    <a:pt x="820" y="0"/>
                  </a:lnTo>
                  <a:cubicBezTo>
                    <a:pt x="1272" y="0"/>
                    <a:pt x="1640" y="375"/>
                    <a:pt x="1640" y="838"/>
                  </a:cubicBezTo>
                  <a:lnTo>
                    <a:pt x="1640" y="838"/>
                  </a:lnTo>
                  <a:cubicBezTo>
                    <a:pt x="1640" y="838"/>
                    <a:pt x="1640" y="838"/>
                    <a:pt x="1640" y="838"/>
                  </a:cubicBezTo>
                  <a:lnTo>
                    <a:pt x="1640" y="838"/>
                  </a:lnTo>
                  <a:lnTo>
                    <a:pt x="1640" y="838"/>
                  </a:lnTo>
                  <a:lnTo>
                    <a:pt x="1640" y="838"/>
                  </a:lnTo>
                  <a:cubicBezTo>
                    <a:pt x="1640" y="1301"/>
                    <a:pt x="1272" y="1676"/>
                    <a:pt x="820" y="1676"/>
                  </a:cubicBezTo>
                  <a:lnTo>
                    <a:pt x="820" y="1676"/>
                  </a:lnTo>
                  <a:lnTo>
                    <a:pt x="820" y="1676"/>
                  </a:lnTo>
                  <a:lnTo>
                    <a:pt x="820" y="1676"/>
                  </a:lnTo>
                  <a:cubicBezTo>
                    <a:pt x="367" y="1676"/>
                    <a:pt x="0" y="1301"/>
                    <a:pt x="0" y="838"/>
                  </a:cubicBezTo>
                  <a:lnTo>
                    <a:pt x="0" y="838"/>
                  </a:lnTo>
                  <a:cubicBezTo>
                    <a:pt x="0" y="838"/>
                    <a:pt x="0" y="838"/>
                    <a:pt x="0" y="838"/>
                  </a:cubicBezTo>
                  <a:lnTo>
                    <a:pt x="0" y="838"/>
                  </a:lnTo>
                  <a:close/>
                </a:path>
              </a:pathLst>
            </a:custGeom>
            <a:solidFill>
              <a:srgbClr val="DCEA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117381" y="119968"/>
              <a:ext cx="806727" cy="824518"/>
            </a:xfrm>
            <a:custGeom>
              <a:rect l="0" t="0" r="0" b="0"/>
              <a:pathLst>
                <a:path w="1270" h="1298">
                  <a:moveTo>
                    <a:pt x="0" y="649"/>
                  </a:moveTo>
                  <a:cubicBezTo>
                    <a:pt x="0" y="290"/>
                    <a:pt x="284" y="0"/>
                    <a:pt x="635" y="0"/>
                  </a:cubicBezTo>
                  <a:lnTo>
                    <a:pt x="635" y="0"/>
                  </a:lnTo>
                  <a:lnTo>
                    <a:pt x="635" y="0"/>
                  </a:lnTo>
                  <a:lnTo>
                    <a:pt x="635" y="0"/>
                  </a:lnTo>
                  <a:cubicBezTo>
                    <a:pt x="986" y="0"/>
                    <a:pt x="1270" y="290"/>
                    <a:pt x="1270" y="649"/>
                  </a:cubicBezTo>
                  <a:lnTo>
                    <a:pt x="1270" y="649"/>
                  </a:lnTo>
                  <a:cubicBezTo>
                    <a:pt x="1270" y="649"/>
                    <a:pt x="1270" y="649"/>
                    <a:pt x="1270" y="649"/>
                  </a:cubicBezTo>
                  <a:lnTo>
                    <a:pt x="1270" y="649"/>
                  </a:lnTo>
                  <a:lnTo>
                    <a:pt x="1270" y="649"/>
                  </a:lnTo>
                  <a:lnTo>
                    <a:pt x="1270" y="649"/>
                  </a:lnTo>
                  <a:cubicBezTo>
                    <a:pt x="1270" y="1007"/>
                    <a:pt x="986" y="1298"/>
                    <a:pt x="635" y="1298"/>
                  </a:cubicBezTo>
                  <a:lnTo>
                    <a:pt x="635" y="1298"/>
                  </a:lnTo>
                  <a:cubicBezTo>
                    <a:pt x="284" y="1298"/>
                    <a:pt x="0" y="1007"/>
                    <a:pt x="0" y="649"/>
                  </a:cubicBezTo>
                  <a:lnTo>
                    <a:pt x="0" y="649"/>
                  </a:lnTo>
                  <a:cubicBezTo>
                    <a:pt x="0" y="649"/>
                    <a:pt x="0" y="649"/>
                    <a:pt x="0" y="649"/>
                  </a:cubicBezTo>
                  <a:lnTo>
                    <a:pt x="0" y="649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1" name="textbox 191"/>
          <p:cNvSpPr/>
          <p:nvPr/>
        </p:nvSpPr>
        <p:spPr>
          <a:xfrm>
            <a:off x="2677475" y="4535840"/>
            <a:ext cx="1088389" cy="316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8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收益预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</a:t>
            </a:r>
            <a:endParaRPr lang="Microsoft YaHei" altLang="Microsoft YaHei" sz="2100"/>
          </a:p>
        </p:txBody>
      </p:sp>
      <p:sp>
        <p:nvSpPr>
          <p:cNvPr id="192" name="textbox 192"/>
          <p:cNvSpPr/>
          <p:nvPr/>
        </p:nvSpPr>
        <p:spPr>
          <a:xfrm>
            <a:off x="7201261" y="2086848"/>
            <a:ext cx="1089025" cy="316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8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运营成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</a:t>
            </a:r>
            <a:endParaRPr lang="Microsoft YaHei" altLang="Microsoft YaHei" sz="2100"/>
          </a:p>
        </p:txBody>
      </p:sp>
      <p:sp>
        <p:nvSpPr>
          <p:cNvPr id="193" name="path"/>
          <p:cNvSpPr/>
          <p:nvPr/>
        </p:nvSpPr>
        <p:spPr>
          <a:xfrm>
            <a:off x="5885367" y="3055961"/>
            <a:ext cx="396240" cy="368046"/>
          </a:xfrm>
          <a:custGeom>
            <a:rect l="0" t="0" r="0" b="0"/>
            <a:pathLst>
              <a:path w="624" h="579">
                <a:moveTo>
                  <a:pt x="0" y="413"/>
                </a:moveTo>
                <a:lnTo>
                  <a:pt x="312" y="496"/>
                </a:lnTo>
                <a:lnTo>
                  <a:pt x="624" y="413"/>
                </a:lnTo>
                <a:lnTo>
                  <a:pt x="624" y="496"/>
                </a:lnTo>
                <a:lnTo>
                  <a:pt x="312" y="579"/>
                </a:lnTo>
                <a:lnTo>
                  <a:pt x="0" y="496"/>
                </a:lnTo>
                <a:lnTo>
                  <a:pt x="0" y="413"/>
                </a:lnTo>
                <a:close/>
                <a:moveTo>
                  <a:pt x="0" y="248"/>
                </a:moveTo>
                <a:lnTo>
                  <a:pt x="312" y="331"/>
                </a:lnTo>
                <a:lnTo>
                  <a:pt x="624" y="248"/>
                </a:lnTo>
                <a:lnTo>
                  <a:pt x="624" y="331"/>
                </a:lnTo>
                <a:lnTo>
                  <a:pt x="312" y="413"/>
                </a:lnTo>
                <a:lnTo>
                  <a:pt x="0" y="331"/>
                </a:lnTo>
                <a:lnTo>
                  <a:pt x="0" y="248"/>
                </a:lnTo>
                <a:close/>
                <a:moveTo>
                  <a:pt x="0" y="82"/>
                </a:moveTo>
                <a:lnTo>
                  <a:pt x="312" y="0"/>
                </a:lnTo>
                <a:lnTo>
                  <a:pt x="624" y="82"/>
                </a:lnTo>
                <a:lnTo>
                  <a:pt x="624" y="165"/>
                </a:lnTo>
                <a:lnTo>
                  <a:pt x="312" y="248"/>
                </a:lnTo>
                <a:lnTo>
                  <a:pt x="0" y="165"/>
                </a:lnTo>
                <a:lnTo>
                  <a:pt x="0" y="8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6" name="group 46"/>
          <p:cNvGrpSpPr/>
          <p:nvPr/>
        </p:nvGrpSpPr>
        <p:grpSpPr>
          <a:xfrm rot="21600000">
            <a:off x="731629" y="1383702"/>
            <a:ext cx="10728737" cy="4157307"/>
            <a:chExt cx="10728737" cy="4157307"/>
          </a:xfrm>
        </p:grpSpPr>
        <p:sp>
          <p:nvSpPr>
            <p:cNvPr id="195" name="path"/>
            <p:cNvSpPr/>
            <p:nvPr/>
          </p:nvSpPr>
          <p:spPr>
            <a:xfrm>
              <a:off x="0" y="359028"/>
              <a:ext cx="3798276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4454D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2328358" y="0"/>
              <a:ext cx="1133474" cy="1133475"/>
            </a:xfrm>
            <a:custGeom>
              <a:rect l="0" t="0" r="0" b="0"/>
              <a:pathLst>
                <a:path w="1784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4" y="399"/>
                    <a:pt x="1784" y="892"/>
                  </a:cubicBezTo>
                  <a:lnTo>
                    <a:pt x="1784" y="892"/>
                  </a:lnTo>
                  <a:cubicBezTo>
                    <a:pt x="1784" y="892"/>
                    <a:pt x="1784" y="892"/>
                    <a:pt x="1784" y="892"/>
                  </a:cubicBezTo>
                  <a:lnTo>
                    <a:pt x="1784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F4F7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6930459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4454D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3465230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DCEA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2395034" y="66675"/>
              <a:ext cx="1000124" cy="1000125"/>
            </a:xfrm>
            <a:custGeom>
              <a:rect l="0" t="0" r="0" b="0"/>
              <a:pathLst>
                <a:path w="1574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4" y="352"/>
                    <a:pt x="1574" y="787"/>
                  </a:cubicBezTo>
                  <a:lnTo>
                    <a:pt x="1574" y="787"/>
                  </a:lnTo>
                  <a:cubicBezTo>
                    <a:pt x="1574" y="787"/>
                    <a:pt x="1574" y="787"/>
                    <a:pt x="1574" y="787"/>
                  </a:cubicBezTo>
                  <a:lnTo>
                    <a:pt x="1574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6069528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5" y="892"/>
                  </a:lnTo>
                  <a:lnTo>
                    <a:pt x="1785" y="892"/>
                  </a:lnTo>
                  <a:cubicBezTo>
                    <a:pt x="1785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F4F7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6136203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5" y="787"/>
                  </a:lnTo>
                  <a:lnTo>
                    <a:pt x="1575" y="787"/>
                  </a:lnTo>
                  <a:cubicBezTo>
                    <a:pt x="1575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9506020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F4F7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9572695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4" name="textbox 204"/>
          <p:cNvSpPr/>
          <p:nvPr/>
        </p:nvSpPr>
        <p:spPr>
          <a:xfrm>
            <a:off x="4819880" y="1754173"/>
            <a:ext cx="2839720" cy="285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CEA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CEA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4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4614" algn="l" rtl="0" eaLnBrk="0">
              <a:lnSpc>
                <a:spcPct val="92000"/>
              </a:lnSpc>
              <a:spcBef>
                <a:spcPts val="699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4033" indent="-1333" algn="l" rtl="0" eaLnBrk="0">
              <a:lnSpc>
                <a:spcPct val="141000"/>
              </a:lnSpc>
              <a:spcBef>
                <a:spcPts val="2"/>
              </a:spcBef>
            </a:pPr>
            <a:r>
              <a:rPr sz="1500" spc="-1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农场</a:t>
            </a:r>
            <a:r>
              <a:rPr sz="1500" spc="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主应了解政府对农业的支持   </a:t>
            </a:r>
            <a:r>
              <a:rPr sz="1500" spc="-1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政策，</a:t>
            </a:r>
            <a:r>
              <a:rPr sz="1500" spc="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如补贴、税收优惠等，以   </a:t>
            </a:r>
            <a:r>
              <a:rPr sz="1500" spc="-4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降低投资风险</a:t>
            </a:r>
            <a:r>
              <a:rPr sz="1500" spc="-3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05" name="textbox 205"/>
          <p:cNvSpPr/>
          <p:nvPr/>
        </p:nvSpPr>
        <p:spPr>
          <a:xfrm>
            <a:off x="8339303" y="1754173"/>
            <a:ext cx="2766060" cy="285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CEA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CEA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4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5502" algn="l" rtl="0" eaLnBrk="0">
              <a:lnSpc>
                <a:spcPct val="92000"/>
              </a:lnSpc>
              <a:spcBef>
                <a:spcPts val="691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社会效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益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3843" indent="-1143" algn="l" rtl="0" eaLnBrk="0">
              <a:lnSpc>
                <a:spcPct val="141000"/>
              </a:lnSpc>
              <a:spcBef>
                <a:spcPts val="3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农场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的建设和运营应考虑对当地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和环境的贡献，如增加就业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机会、促进农业产业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链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发展等。</a:t>
            </a:r>
            <a:endParaRPr lang="Microsoft YaHei" altLang="Microsoft YaHei" sz="1500"/>
          </a:p>
        </p:txBody>
      </p:sp>
      <p:sp>
        <p:nvSpPr>
          <p:cNvPr id="206" name="textbox 206"/>
          <p:cNvSpPr/>
          <p:nvPr/>
        </p:nvSpPr>
        <p:spPr>
          <a:xfrm>
            <a:off x="1282869" y="1752420"/>
            <a:ext cx="2691129" cy="2859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959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CEA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CEA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4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21995" algn="l" rtl="0" eaLnBrk="0">
              <a:lnSpc>
                <a:spcPct val="92000"/>
              </a:lnSpc>
              <a:spcBef>
                <a:spcPts val="701"/>
              </a:spcBef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场需求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4033" indent="-1333" algn="l" rtl="0" eaLnBrk="0">
              <a:lnSpc>
                <a:spcPct val="141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农场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主应了解市场需求，选择有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市场前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景的农作物，避免盲目种 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植。</a:t>
            </a:r>
            <a:endParaRPr lang="Microsoft YaHei" altLang="Microsoft YaHei" sz="1500"/>
          </a:p>
        </p:txBody>
      </p:sp>
      <p:sp>
        <p:nvSpPr>
          <p:cNvPr id="207" name="textbox 207"/>
          <p:cNvSpPr/>
          <p:nvPr/>
        </p:nvSpPr>
        <p:spPr>
          <a:xfrm>
            <a:off x="442263" y="318468"/>
            <a:ext cx="2694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社会可行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3000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8" name="rect"/>
          <p:cNvSpPr/>
          <p:nvPr/>
        </p:nvSpPr>
        <p:spPr>
          <a:xfrm>
            <a:off x="454962" y="6318934"/>
            <a:ext cx="805750" cy="122999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9" name="rect"/>
          <p:cNvSpPr/>
          <p:nvPr/>
        </p:nvSpPr>
        <p:spPr>
          <a:xfrm>
            <a:off x="1209342" y="6386020"/>
            <a:ext cx="10991852" cy="14288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0" name="picture 2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31" name="textbox 231"/>
          <p:cNvSpPr/>
          <p:nvPr/>
        </p:nvSpPr>
        <p:spPr>
          <a:xfrm>
            <a:off x="4992578" y="3333022"/>
            <a:ext cx="2329179" cy="6565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3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5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</a:t>
            </a:r>
            <a:r>
              <a:rPr sz="4500" spc="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4500"/>
          </a:p>
        </p:txBody>
      </p:sp>
      <p:sp>
        <p:nvSpPr>
          <p:cNvPr id="232" name="textbox 232"/>
          <p:cNvSpPr/>
          <p:nvPr/>
        </p:nvSpPr>
        <p:spPr>
          <a:xfrm>
            <a:off x="5455722" y="1611047"/>
            <a:ext cx="1424305" cy="12204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  <a:spcBef>
                <a:spcPts val="1"/>
              </a:spcBef>
            </a:pPr>
            <a:r>
              <a:rPr sz="9200" spc="12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F98E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9200" spc="10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8F98E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9200"/>
          </a:p>
        </p:txBody>
      </p:sp>
      <p:sp>
        <p:nvSpPr>
          <p:cNvPr id="233" name="path"/>
          <p:cNvSpPr/>
          <p:nvPr/>
        </p:nvSpPr>
        <p:spPr>
          <a:xfrm>
            <a:off x="8967143" y="2331720"/>
            <a:ext cx="514088" cy="514088"/>
          </a:xfrm>
          <a:custGeom>
            <a:rect l="0" t="0" r="0" b="0"/>
            <a:pathLst>
              <a:path w="809" h="809">
                <a:moveTo>
                  <a:pt x="404" y="0"/>
                </a:moveTo>
                <a:lnTo>
                  <a:pt x="505" y="303"/>
                </a:lnTo>
                <a:lnTo>
                  <a:pt x="809" y="404"/>
                </a:lnTo>
                <a:lnTo>
                  <a:pt x="505" y="505"/>
                </a:lnTo>
                <a:lnTo>
                  <a:pt x="404" y="809"/>
                </a:lnTo>
                <a:lnTo>
                  <a:pt x="303" y="505"/>
                </a:lnTo>
                <a:lnTo>
                  <a:pt x="0" y="404"/>
                </a:lnTo>
                <a:lnTo>
                  <a:pt x="303" y="303"/>
                </a:lnTo>
                <a:lnTo>
                  <a:pt x="404" y="0"/>
                </a:lnTo>
                <a:close/>
              </a:path>
            </a:pathLst>
          </a:custGeom>
          <a:solidFill>
            <a:srgbClr val="8F98E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2473713" y="3034217"/>
            <a:ext cx="7337792" cy="19050"/>
            <a:chExt cx="7337792" cy="19050"/>
          </a:xfrm>
        </p:grpSpPr>
        <p:sp>
          <p:nvSpPr>
            <p:cNvPr id="234" name="path"/>
            <p:cNvSpPr/>
            <p:nvPr/>
          </p:nvSpPr>
          <p:spPr>
            <a:xfrm>
              <a:off x="0" y="9525"/>
              <a:ext cx="7337792" cy="0"/>
            </a:xfrm>
            <a:custGeom>
              <a:rect l="0" t="0" r="0" b="0"/>
              <a:pathLst>
                <a:path w="11555">
                  <a:moveTo>
                    <a:pt x="0" y="0"/>
                  </a:moveTo>
                  <a:lnTo>
                    <a:pt x="11555" y="0"/>
                  </a:lnTo>
                </a:path>
              </a:pathLst>
            </a:custGeom>
            <a:solidFill>
              <a:srgbClr val="4454D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0" y="0"/>
              <a:ext cx="7337792" cy="19050"/>
            </a:xfrm>
            <a:custGeom>
              <a:rect l="0" t="0" r="0" b="0"/>
              <a:pathLst>
                <a:path w="11555" h="30">
                  <a:moveTo>
                    <a:pt x="0" y="15"/>
                  </a:moveTo>
                  <a:lnTo>
                    <a:pt x="11555" y="15"/>
                  </a:lnTo>
                </a:path>
              </a:pathLst>
            </a:custGeom>
            <a:noFill/>
            <a:ln w="19050" cap="flat">
              <a:solidFill>
                <a:srgbClr val="8F98EC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6" name="picture 2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237" name="picture 23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54961" y="1569534"/>
            <a:ext cx="4219248" cy="4219248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 rot="21600000">
            <a:off x="5163132" y="1294831"/>
            <a:ext cx="6264881" cy="1468186"/>
            <a:chExt cx="6264881" cy="1468186"/>
          </a:xfrm>
        </p:grpSpPr>
        <p:sp>
          <p:nvSpPr>
            <p:cNvPr id="238" name="rect"/>
            <p:cNvSpPr/>
            <p:nvPr/>
          </p:nvSpPr>
          <p:spPr>
            <a:xfrm>
              <a:off x="165661" y="0"/>
              <a:ext cx="6099219" cy="1468186"/>
            </a:xfrm>
            <a:prstGeom prst="rect">
              <a:avLst/>
            </a:pr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textbox 239"/>
            <p:cNvSpPr/>
            <p:nvPr/>
          </p:nvSpPr>
          <p:spPr>
            <a:xfrm>
              <a:off x="574043" y="149044"/>
              <a:ext cx="5356859" cy="107251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4138"/>
                </a:lnSpc>
              </a:pPr>
              <a:endParaRPr lang="Arial" altLang="Arial" sz="100"/>
            </a:p>
            <a:p>
              <a:pPr marL="13577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城市居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marL="12700" indent="8953" algn="l" rtl="0" eaLnBrk="0">
                <a:lnSpc>
                  <a:spcPct val="123000"/>
                </a:lnSpc>
                <a:spcBef>
                  <a:spcPts val="4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随着城市居民对健康饮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食和绿色生活的关注度提高，有机蔬菜和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新鲜水果的需求量逐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渐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增加。</a:t>
              </a:r>
              <a:endParaRPr lang="Microsoft YaHei" altLang="Microsoft YaHei" sz="1500"/>
            </a:p>
          </p:txBody>
        </p:sp>
        <p:sp>
          <p:nvSpPr>
            <p:cNvPr id="240" name="rect"/>
            <p:cNvSpPr/>
            <p:nvPr/>
          </p:nvSpPr>
          <p:spPr>
            <a:xfrm>
              <a:off x="0" y="0"/>
              <a:ext cx="165663" cy="1468186"/>
            </a:xfrm>
            <a:prstGeom prst="rect">
              <a:avLst/>
            </a:pr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5163132" y="2945065"/>
            <a:ext cx="6264881" cy="1468186"/>
            <a:chExt cx="6264881" cy="1468186"/>
          </a:xfrm>
        </p:grpSpPr>
        <p:sp>
          <p:nvSpPr>
            <p:cNvPr id="241" name="rect"/>
            <p:cNvSpPr/>
            <p:nvPr/>
          </p:nvSpPr>
          <p:spPr>
            <a:xfrm>
              <a:off x="165661" y="0"/>
              <a:ext cx="6099219" cy="1468186"/>
            </a:xfrm>
            <a:prstGeom prst="rect">
              <a:avLst/>
            </a:pr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textbox 242"/>
            <p:cNvSpPr/>
            <p:nvPr/>
          </p:nvSpPr>
          <p:spPr>
            <a:xfrm>
              <a:off x="572710" y="149044"/>
              <a:ext cx="5511165" cy="107251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839"/>
                </a:lnSpc>
              </a:pPr>
              <a:endParaRPr lang="Arial" altLang="Arial" sz="100"/>
            </a:p>
            <a:p>
              <a:pPr marL="14024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餐饮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6660"/>
                </a:lnSpc>
              </a:pPr>
              <a:endParaRPr lang="Arial" altLang="Arial" sz="100"/>
            </a:p>
            <a:p>
              <a:pPr marL="12700" indent="571" algn="l" rtl="0" eaLnBrk="0">
                <a:lnSpc>
                  <a:spcPct val="123000"/>
                </a:lnSpc>
              </a:pP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餐饮业对食材品质要求较高，农场可以提供新鲜、无污染的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材， 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满足餐饮业的需求。</a:t>
              </a:r>
              <a:endParaRPr lang="Microsoft YaHei" altLang="Microsoft YaHei" sz="1500"/>
            </a:p>
          </p:txBody>
        </p:sp>
        <p:sp>
          <p:nvSpPr>
            <p:cNvPr id="243" name="rect"/>
            <p:cNvSpPr/>
            <p:nvPr/>
          </p:nvSpPr>
          <p:spPr>
            <a:xfrm>
              <a:off x="0" y="0"/>
              <a:ext cx="165663" cy="1468186"/>
            </a:xfrm>
            <a:prstGeom prst="rect">
              <a:avLst/>
            </a:pr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5163132" y="4595300"/>
            <a:ext cx="6264881" cy="1468185"/>
            <a:chExt cx="6264881" cy="1468185"/>
          </a:xfrm>
        </p:grpSpPr>
        <p:sp>
          <p:nvSpPr>
            <p:cNvPr id="244" name="rect"/>
            <p:cNvSpPr/>
            <p:nvPr/>
          </p:nvSpPr>
          <p:spPr>
            <a:xfrm>
              <a:off x="165661" y="0"/>
              <a:ext cx="6099219" cy="1468185"/>
            </a:xfrm>
            <a:prstGeom prst="rect">
              <a:avLst/>
            </a:pr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textbox 245"/>
            <p:cNvSpPr/>
            <p:nvPr/>
          </p:nvSpPr>
          <p:spPr>
            <a:xfrm>
              <a:off x="573281" y="149043"/>
              <a:ext cx="4940300" cy="79819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4629"/>
                </a:lnSpc>
              </a:pPr>
              <a:endParaRPr lang="Arial" altLang="Arial" sz="100"/>
            </a:p>
            <a:p>
              <a:pPr marL="14339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礼品市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</a:t>
              </a:r>
              <a:endParaRPr lang="Microsoft YaHei" altLang="Microsoft YaHei" sz="23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91000"/>
                </a:lnSpc>
                <a:spcBef>
                  <a:spcPts val="3"/>
                </a:spcBef>
              </a:pP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有机农产品作为健康、绿色的礼品，具有较大的市场潜力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246" name="rect"/>
            <p:cNvSpPr/>
            <p:nvPr/>
          </p:nvSpPr>
          <p:spPr>
            <a:xfrm>
              <a:off x="0" y="0"/>
              <a:ext cx="165663" cy="1468185"/>
            </a:xfrm>
            <a:prstGeom prst="rect">
              <a:avLst/>
            </a:pr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7" name="textbox 247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81978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目标市场定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</a:t>
            </a:r>
            <a:endParaRPr lang="Microsoft YaHei" altLang="Microsoft YaHei" sz="3000"/>
          </a:p>
        </p:txBody>
      </p:sp>
      <p:grpSp>
        <p:nvGrpSpPr>
          <p:cNvPr id="58" name="group 5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4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8" name="picture 2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60" name="group 60"/>
          <p:cNvGrpSpPr/>
          <p:nvPr/>
        </p:nvGrpSpPr>
        <p:grpSpPr>
          <a:xfrm rot="21600000">
            <a:off x="2079754" y="1600151"/>
            <a:ext cx="8282842" cy="4436693"/>
            <a:chExt cx="8282842" cy="4436693"/>
          </a:xfrm>
        </p:grpSpPr>
        <p:grpSp>
          <p:nvGrpSpPr>
            <p:cNvPr id="62" name="group 62"/>
            <p:cNvGrpSpPr/>
            <p:nvPr/>
          </p:nvGrpSpPr>
          <p:grpSpPr>
            <a:xfrm rot="21600000">
              <a:off x="0" y="0"/>
              <a:ext cx="8282842" cy="4436693"/>
              <a:chExt cx="8282842" cy="4436693"/>
            </a:xfrm>
          </p:grpSpPr>
          <p:sp>
            <p:nvSpPr>
              <p:cNvPr id="269" name="path"/>
              <p:cNvSpPr/>
              <p:nvPr/>
            </p:nvSpPr>
            <p:spPr>
              <a:xfrm>
                <a:off x="1364246" y="0"/>
                <a:ext cx="6918594" cy="1211501"/>
              </a:xfrm>
              <a:custGeom>
                <a:rect l="0" t="0" r="0" b="0"/>
                <a:pathLst>
                  <a:path w="10895" h="1907">
                    <a:moveTo>
                      <a:pt x="0" y="0"/>
                    </a:moveTo>
                    <a:lnTo>
                      <a:pt x="10895" y="0"/>
                    </a:lnTo>
                    <a:lnTo>
                      <a:pt x="10895" y="1907"/>
                    </a:lnTo>
                    <a:lnTo>
                      <a:pt x="0" y="19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CE6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0" name="path"/>
              <p:cNvSpPr/>
              <p:nvPr/>
            </p:nvSpPr>
            <p:spPr>
              <a:xfrm>
                <a:off x="0" y="0"/>
                <a:ext cx="1922775" cy="1612593"/>
              </a:xfrm>
              <a:custGeom>
                <a:rect l="0" t="0" r="0" b="0"/>
                <a:pathLst>
                  <a:path w="3027" h="2539">
                    <a:moveTo>
                      <a:pt x="0" y="0"/>
                    </a:moveTo>
                    <a:lnTo>
                      <a:pt x="3027" y="0"/>
                    </a:lnTo>
                    <a:lnTo>
                      <a:pt x="3027" y="2539"/>
                    </a:lnTo>
                    <a:lnTo>
                      <a:pt x="0" y="25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84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1" name="path"/>
              <p:cNvSpPr/>
              <p:nvPr/>
            </p:nvSpPr>
            <p:spPr>
              <a:xfrm>
                <a:off x="0" y="1612598"/>
                <a:ext cx="6918594" cy="1211501"/>
              </a:xfrm>
              <a:custGeom>
                <a:rect l="0" t="0" r="0" b="0"/>
                <a:pathLst>
                  <a:path w="10895" h="1907">
                    <a:moveTo>
                      <a:pt x="0" y="0"/>
                    </a:moveTo>
                    <a:lnTo>
                      <a:pt x="10895" y="0"/>
                    </a:lnTo>
                    <a:lnTo>
                      <a:pt x="10895" y="1907"/>
                    </a:lnTo>
                    <a:lnTo>
                      <a:pt x="0" y="19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CE6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2" name="path"/>
              <p:cNvSpPr/>
              <p:nvPr/>
            </p:nvSpPr>
            <p:spPr>
              <a:xfrm>
                <a:off x="6360064" y="1412050"/>
                <a:ext cx="1922777" cy="1612593"/>
              </a:xfrm>
              <a:custGeom>
                <a:rect l="0" t="0" r="0" b="0"/>
                <a:pathLst>
                  <a:path w="3027" h="2539">
                    <a:moveTo>
                      <a:pt x="0" y="0"/>
                    </a:moveTo>
                    <a:lnTo>
                      <a:pt x="3027" y="0"/>
                    </a:lnTo>
                    <a:lnTo>
                      <a:pt x="3027" y="2539"/>
                    </a:lnTo>
                    <a:lnTo>
                      <a:pt x="0" y="25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84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3" name="path"/>
              <p:cNvSpPr/>
              <p:nvPr/>
            </p:nvSpPr>
            <p:spPr>
              <a:xfrm>
                <a:off x="1364246" y="3225192"/>
                <a:ext cx="6918594" cy="1211501"/>
              </a:xfrm>
              <a:custGeom>
                <a:rect l="0" t="0" r="0" b="0"/>
                <a:pathLst>
                  <a:path w="10895" h="1907">
                    <a:moveTo>
                      <a:pt x="0" y="0"/>
                    </a:moveTo>
                    <a:lnTo>
                      <a:pt x="10895" y="0"/>
                    </a:lnTo>
                    <a:lnTo>
                      <a:pt x="10895" y="1907"/>
                    </a:lnTo>
                    <a:lnTo>
                      <a:pt x="0" y="19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CE6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4" name="path"/>
              <p:cNvSpPr/>
              <p:nvPr/>
            </p:nvSpPr>
            <p:spPr>
              <a:xfrm>
                <a:off x="0" y="2824096"/>
                <a:ext cx="1922775" cy="1612594"/>
              </a:xfrm>
              <a:custGeom>
                <a:rect l="0" t="0" r="0" b="0"/>
                <a:pathLst>
                  <a:path w="3027" h="2539">
                    <a:moveTo>
                      <a:pt x="0" y="0"/>
                    </a:moveTo>
                    <a:lnTo>
                      <a:pt x="3027" y="0"/>
                    </a:lnTo>
                    <a:lnTo>
                      <a:pt x="3027" y="2539"/>
                    </a:lnTo>
                    <a:lnTo>
                      <a:pt x="0" y="25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84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75" name="textbox 275"/>
            <p:cNvSpPr/>
            <p:nvPr/>
          </p:nvSpPr>
          <p:spPr>
            <a:xfrm>
              <a:off x="112010" y="351917"/>
              <a:ext cx="8084819" cy="38023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7211"/>
                </a:lnSpc>
              </a:pPr>
              <a:endParaRPr lang="Arial" altLang="Arial" sz="100"/>
            </a:p>
            <a:p>
              <a:pPr algn="r" rtl="0" eaLnBrk="0">
                <a:lnSpc>
                  <a:spcPct val="83000"/>
                </a:lnSpc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根据调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查数据显示，近年来有机农产品的市场规模逐年增长，预计未来几</a:t>
              </a:r>
              <a:endParaRPr lang="Microsoft YaHei" altLang="Microsoft YaHei" sz="1500"/>
            </a:p>
            <a:p>
              <a:pPr marL="1979250" algn="l" rtl="0" eaLnBrk="0">
                <a:lnSpc>
                  <a:spcPts val="2694"/>
                </a:lnSpc>
              </a:pPr>
              <a:r>
                <a:rPr sz="1500" spc="-9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年将持续保持增长趋势</a:t>
              </a:r>
              <a:r>
                <a:rPr sz="1500" spc="-7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  <a:p>
              <a:pPr algn="l" rtl="0" eaLnBrk="0">
                <a:lnSpc>
                  <a:spcPct val="111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marL="21843" algn="l" rtl="0" eaLnBrk="0">
                <a:lnSpc>
                  <a:spcPct val="83000"/>
                </a:lnSpc>
                <a:spcBef>
                  <a:spcPts val="452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随着人们对健康饮食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的重视程度不断提高，有机农产品的需求量将进一步</a:t>
              </a:r>
              <a:endParaRPr lang="Microsoft YaHei" altLang="Microsoft YaHei" sz="1500"/>
            </a:p>
            <a:p>
              <a:pPr marL="12700" algn="l" rtl="0" eaLnBrk="0">
                <a:lnSpc>
                  <a:spcPts val="2692"/>
                </a:lnSpc>
              </a:pPr>
              <a:r>
                <a:rPr sz="1300" spc="-4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</a:t>
              </a:r>
              <a:r>
                <a:rPr sz="1300" spc="-3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3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935284" indent="9334" algn="l" rtl="0" eaLnBrk="0">
                <a:lnSpc>
                  <a:spcPct val="151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随着城市化进程的加速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和居民生活水平的提高，有机农产品的市场规模将 </a:t>
              </a:r>
              <a:r>
                <a:rPr sz="1500" spc="-5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进一步扩大</a:t>
              </a: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276" name="path"/>
            <p:cNvSpPr/>
            <p:nvPr/>
          </p:nvSpPr>
          <p:spPr>
            <a:xfrm>
              <a:off x="566767" y="3216257"/>
              <a:ext cx="858831" cy="857519"/>
            </a:xfrm>
            <a:custGeom>
              <a:rect l="0" t="0" r="0" b="0"/>
              <a:pathLst>
                <a:path w="1352" h="1350">
                  <a:moveTo>
                    <a:pt x="363" y="862"/>
                  </a:moveTo>
                  <a:cubicBezTo>
                    <a:pt x="335" y="872"/>
                    <a:pt x="303" y="878"/>
                    <a:pt x="270" y="878"/>
                  </a:cubicBezTo>
                  <a:lnTo>
                    <a:pt x="270" y="878"/>
                  </a:lnTo>
                  <a:cubicBezTo>
                    <a:pt x="120" y="878"/>
                    <a:pt x="0" y="758"/>
                    <a:pt x="0" y="608"/>
                  </a:cubicBezTo>
                  <a:lnTo>
                    <a:pt x="0" y="608"/>
                  </a:lnTo>
                  <a:cubicBezTo>
                    <a:pt x="0" y="482"/>
                    <a:pt x="86" y="376"/>
                    <a:pt x="203" y="347"/>
                  </a:cubicBezTo>
                  <a:lnTo>
                    <a:pt x="203" y="347"/>
                  </a:lnTo>
                  <a:lnTo>
                    <a:pt x="205" y="346"/>
                  </a:lnTo>
                  <a:lnTo>
                    <a:pt x="205" y="337"/>
                  </a:lnTo>
                  <a:lnTo>
                    <a:pt x="205" y="337"/>
                  </a:lnTo>
                  <a:cubicBezTo>
                    <a:pt x="205" y="337"/>
                    <a:pt x="205" y="337"/>
                    <a:pt x="205" y="337"/>
                  </a:cubicBezTo>
                  <a:lnTo>
                    <a:pt x="205" y="337"/>
                  </a:lnTo>
                  <a:cubicBezTo>
                    <a:pt x="205" y="188"/>
                    <a:pt x="326" y="67"/>
                    <a:pt x="475" y="67"/>
                  </a:cubicBezTo>
                  <a:lnTo>
                    <a:pt x="475" y="67"/>
                  </a:lnTo>
                  <a:cubicBezTo>
                    <a:pt x="517" y="67"/>
                    <a:pt x="557" y="77"/>
                    <a:pt x="592" y="94"/>
                  </a:cubicBezTo>
                  <a:lnTo>
                    <a:pt x="592" y="94"/>
                  </a:lnTo>
                  <a:lnTo>
                    <a:pt x="591" y="93"/>
                  </a:lnTo>
                  <a:lnTo>
                    <a:pt x="591" y="93"/>
                  </a:lnTo>
                  <a:cubicBezTo>
                    <a:pt x="634" y="36"/>
                    <a:pt x="702" y="0"/>
                    <a:pt x="779" y="0"/>
                  </a:cubicBezTo>
                  <a:lnTo>
                    <a:pt x="779" y="0"/>
                  </a:lnTo>
                  <a:cubicBezTo>
                    <a:pt x="899" y="0"/>
                    <a:pt x="998" y="88"/>
                    <a:pt x="1013" y="204"/>
                  </a:cubicBezTo>
                  <a:lnTo>
                    <a:pt x="1013" y="204"/>
                  </a:lnTo>
                  <a:lnTo>
                    <a:pt x="1013" y="205"/>
                  </a:lnTo>
                  <a:lnTo>
                    <a:pt x="1013" y="205"/>
                  </a:lnTo>
                  <a:cubicBezTo>
                    <a:pt x="1083" y="219"/>
                    <a:pt x="1137" y="275"/>
                    <a:pt x="1148" y="345"/>
                  </a:cubicBezTo>
                  <a:lnTo>
                    <a:pt x="1148" y="345"/>
                  </a:lnTo>
                  <a:lnTo>
                    <a:pt x="1148" y="346"/>
                  </a:lnTo>
                  <a:lnTo>
                    <a:pt x="1148" y="346"/>
                  </a:lnTo>
                  <a:cubicBezTo>
                    <a:pt x="1266" y="376"/>
                    <a:pt x="1352" y="482"/>
                    <a:pt x="1352" y="607"/>
                  </a:cubicBezTo>
                  <a:lnTo>
                    <a:pt x="1352" y="607"/>
                  </a:lnTo>
                  <a:cubicBezTo>
                    <a:pt x="1352" y="756"/>
                    <a:pt x="1231" y="877"/>
                    <a:pt x="1082" y="877"/>
                  </a:cubicBezTo>
                  <a:lnTo>
                    <a:pt x="1082" y="877"/>
                  </a:lnTo>
                  <a:cubicBezTo>
                    <a:pt x="1040" y="877"/>
                    <a:pt x="1000" y="868"/>
                    <a:pt x="964" y="850"/>
                  </a:cubicBezTo>
                  <a:lnTo>
                    <a:pt x="964" y="850"/>
                  </a:lnTo>
                  <a:lnTo>
                    <a:pt x="966" y="851"/>
                  </a:lnTo>
                  <a:lnTo>
                    <a:pt x="966" y="851"/>
                  </a:lnTo>
                  <a:cubicBezTo>
                    <a:pt x="930" y="910"/>
                    <a:pt x="877" y="956"/>
                    <a:pt x="815" y="983"/>
                  </a:cubicBezTo>
                  <a:lnTo>
                    <a:pt x="815" y="983"/>
                  </a:lnTo>
                  <a:lnTo>
                    <a:pt x="813" y="984"/>
                  </a:lnTo>
                  <a:lnTo>
                    <a:pt x="813" y="1215"/>
                  </a:lnTo>
                  <a:lnTo>
                    <a:pt x="948" y="1282"/>
                  </a:lnTo>
                  <a:lnTo>
                    <a:pt x="948" y="1350"/>
                  </a:lnTo>
                  <a:lnTo>
                    <a:pt x="408" y="1350"/>
                  </a:lnTo>
                  <a:lnTo>
                    <a:pt x="408" y="1282"/>
                  </a:lnTo>
                  <a:lnTo>
                    <a:pt x="543" y="1215"/>
                  </a:lnTo>
                  <a:lnTo>
                    <a:pt x="543" y="1012"/>
                  </a:lnTo>
                  <a:lnTo>
                    <a:pt x="363" y="862"/>
                  </a:lnTo>
                  <a:lnTo>
                    <a:pt x="363" y="862"/>
                  </a:lnTo>
                  <a:close/>
                  <a:moveTo>
                    <a:pt x="340" y="675"/>
                  </a:moveTo>
                  <a:lnTo>
                    <a:pt x="543" y="877"/>
                  </a:lnTo>
                  <a:lnTo>
                    <a:pt x="543" y="675"/>
                  </a:lnTo>
                  <a:lnTo>
                    <a:pt x="340" y="67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6918594" y="1704373"/>
              <a:ext cx="857250" cy="857250"/>
            </a:xfrm>
            <a:custGeom>
              <a:rect l="0" t="0" r="0" b="0"/>
              <a:pathLst>
                <a:path w="1350" h="1350">
                  <a:moveTo>
                    <a:pt x="675" y="843"/>
                  </a:moveTo>
                  <a:cubicBezTo>
                    <a:pt x="675" y="750"/>
                    <a:pt x="750" y="675"/>
                    <a:pt x="843" y="675"/>
                  </a:cubicBezTo>
                  <a:lnTo>
                    <a:pt x="843" y="675"/>
                  </a:lnTo>
                  <a:cubicBezTo>
                    <a:pt x="936" y="675"/>
                    <a:pt x="1012" y="750"/>
                    <a:pt x="1012" y="843"/>
                  </a:cubicBezTo>
                  <a:lnTo>
                    <a:pt x="1012" y="843"/>
                  </a:lnTo>
                  <a:cubicBezTo>
                    <a:pt x="1012" y="936"/>
                    <a:pt x="936" y="1012"/>
                    <a:pt x="843" y="1012"/>
                  </a:cubicBezTo>
                  <a:lnTo>
                    <a:pt x="843" y="1012"/>
                  </a:lnTo>
                  <a:cubicBezTo>
                    <a:pt x="750" y="1012"/>
                    <a:pt x="675" y="936"/>
                    <a:pt x="675" y="843"/>
                  </a:cubicBezTo>
                  <a:moveTo>
                    <a:pt x="1181" y="337"/>
                  </a:moveTo>
                  <a:lnTo>
                    <a:pt x="1042" y="57"/>
                  </a:lnTo>
                  <a:lnTo>
                    <a:pt x="1042" y="57"/>
                  </a:lnTo>
                  <a:cubicBezTo>
                    <a:pt x="1031" y="23"/>
                    <a:pt x="999" y="0"/>
                    <a:pt x="962" y="0"/>
                  </a:cubicBezTo>
                  <a:lnTo>
                    <a:pt x="962" y="0"/>
                  </a:lnTo>
                  <a:lnTo>
                    <a:pt x="730" y="0"/>
                  </a:lnTo>
                  <a:lnTo>
                    <a:pt x="730" y="0"/>
                  </a:lnTo>
                  <a:cubicBezTo>
                    <a:pt x="693" y="0"/>
                    <a:pt x="661" y="24"/>
                    <a:pt x="650" y="58"/>
                  </a:cubicBezTo>
                  <a:lnTo>
                    <a:pt x="650" y="58"/>
                  </a:lnTo>
                  <a:lnTo>
                    <a:pt x="506" y="337"/>
                  </a:lnTo>
                  <a:lnTo>
                    <a:pt x="168" y="337"/>
                  </a:lnTo>
                  <a:lnTo>
                    <a:pt x="168" y="337"/>
                  </a:lnTo>
                  <a:cubicBezTo>
                    <a:pt x="75" y="337"/>
                    <a:pt x="0" y="413"/>
                    <a:pt x="0" y="506"/>
                  </a:cubicBezTo>
                  <a:lnTo>
                    <a:pt x="0" y="506"/>
                  </a:lnTo>
                  <a:lnTo>
                    <a:pt x="0" y="1350"/>
                  </a:lnTo>
                  <a:lnTo>
                    <a:pt x="1350" y="1350"/>
                  </a:lnTo>
                  <a:lnTo>
                    <a:pt x="1350" y="506"/>
                  </a:lnTo>
                  <a:lnTo>
                    <a:pt x="1350" y="506"/>
                  </a:lnTo>
                  <a:cubicBezTo>
                    <a:pt x="1350" y="413"/>
                    <a:pt x="1274" y="337"/>
                    <a:pt x="1181" y="337"/>
                  </a:cubicBezTo>
                  <a:moveTo>
                    <a:pt x="253" y="675"/>
                  </a:moveTo>
                  <a:cubicBezTo>
                    <a:pt x="206" y="675"/>
                    <a:pt x="168" y="637"/>
                    <a:pt x="168" y="590"/>
                  </a:cubicBezTo>
                  <a:lnTo>
                    <a:pt x="168" y="590"/>
                  </a:lnTo>
                  <a:cubicBezTo>
                    <a:pt x="168" y="544"/>
                    <a:pt x="206" y="506"/>
                    <a:pt x="253" y="506"/>
                  </a:cubicBezTo>
                  <a:lnTo>
                    <a:pt x="253" y="506"/>
                  </a:lnTo>
                  <a:cubicBezTo>
                    <a:pt x="299" y="506"/>
                    <a:pt x="337" y="544"/>
                    <a:pt x="337" y="590"/>
                  </a:cubicBezTo>
                  <a:lnTo>
                    <a:pt x="337" y="590"/>
                  </a:lnTo>
                  <a:cubicBezTo>
                    <a:pt x="337" y="637"/>
                    <a:pt x="299" y="675"/>
                    <a:pt x="253" y="675"/>
                  </a:cubicBezTo>
                  <a:moveTo>
                    <a:pt x="843" y="1181"/>
                  </a:moveTo>
                  <a:cubicBezTo>
                    <a:pt x="657" y="1181"/>
                    <a:pt x="506" y="1030"/>
                    <a:pt x="506" y="843"/>
                  </a:cubicBezTo>
                  <a:lnTo>
                    <a:pt x="506" y="843"/>
                  </a:lnTo>
                  <a:cubicBezTo>
                    <a:pt x="506" y="657"/>
                    <a:pt x="657" y="506"/>
                    <a:pt x="843" y="506"/>
                  </a:cubicBezTo>
                  <a:lnTo>
                    <a:pt x="843" y="506"/>
                  </a:lnTo>
                  <a:cubicBezTo>
                    <a:pt x="1030" y="506"/>
                    <a:pt x="1181" y="657"/>
                    <a:pt x="1181" y="843"/>
                  </a:cubicBezTo>
                  <a:lnTo>
                    <a:pt x="1181" y="843"/>
                  </a:lnTo>
                  <a:cubicBezTo>
                    <a:pt x="1181" y="1030"/>
                    <a:pt x="1030" y="1181"/>
                    <a:pt x="843" y="118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520331" y="351394"/>
              <a:ext cx="843914" cy="860107"/>
            </a:xfrm>
            <a:custGeom>
              <a:rect l="0" t="0" r="0" b="0"/>
              <a:pathLst>
                <a:path w="1328" h="1354">
                  <a:moveTo>
                    <a:pt x="1270" y="569"/>
                  </a:moveTo>
                  <a:cubicBezTo>
                    <a:pt x="1309" y="588"/>
                    <a:pt x="1328" y="628"/>
                    <a:pt x="1328" y="667"/>
                  </a:cubicBezTo>
                  <a:lnTo>
                    <a:pt x="1328" y="667"/>
                  </a:lnTo>
                  <a:cubicBezTo>
                    <a:pt x="1328" y="1236"/>
                    <a:pt x="1328" y="1236"/>
                    <a:pt x="1328" y="1236"/>
                  </a:cubicBezTo>
                  <a:lnTo>
                    <a:pt x="1328" y="1236"/>
                  </a:lnTo>
                  <a:cubicBezTo>
                    <a:pt x="1328" y="1295"/>
                    <a:pt x="1270" y="1354"/>
                    <a:pt x="1192" y="1354"/>
                  </a:cubicBezTo>
                  <a:lnTo>
                    <a:pt x="1192" y="1354"/>
                  </a:lnTo>
                  <a:cubicBezTo>
                    <a:pt x="136" y="1354"/>
                    <a:pt x="136" y="1354"/>
                    <a:pt x="136" y="1354"/>
                  </a:cubicBezTo>
                  <a:lnTo>
                    <a:pt x="136" y="1354"/>
                  </a:lnTo>
                  <a:cubicBezTo>
                    <a:pt x="58" y="1354"/>
                    <a:pt x="0" y="1295"/>
                    <a:pt x="0" y="1236"/>
                  </a:cubicBezTo>
                  <a:lnTo>
                    <a:pt x="0" y="1236"/>
                  </a:lnTo>
                  <a:cubicBezTo>
                    <a:pt x="0" y="667"/>
                    <a:pt x="0" y="667"/>
                    <a:pt x="0" y="667"/>
                  </a:cubicBezTo>
                  <a:lnTo>
                    <a:pt x="0" y="667"/>
                  </a:lnTo>
                  <a:cubicBezTo>
                    <a:pt x="0" y="647"/>
                    <a:pt x="19" y="608"/>
                    <a:pt x="39" y="588"/>
                  </a:cubicBezTo>
                  <a:lnTo>
                    <a:pt x="39" y="588"/>
                  </a:lnTo>
                  <a:cubicBezTo>
                    <a:pt x="39" y="588"/>
                    <a:pt x="39" y="588"/>
                    <a:pt x="39" y="588"/>
                  </a:cubicBezTo>
                  <a:lnTo>
                    <a:pt x="39" y="588"/>
                  </a:lnTo>
                  <a:cubicBezTo>
                    <a:pt x="39" y="588"/>
                    <a:pt x="39" y="588"/>
                    <a:pt x="39" y="588"/>
                  </a:cubicBezTo>
                  <a:lnTo>
                    <a:pt x="39" y="588"/>
                  </a:lnTo>
                  <a:cubicBezTo>
                    <a:pt x="39" y="569"/>
                    <a:pt x="39" y="569"/>
                    <a:pt x="39" y="569"/>
                  </a:cubicBezTo>
                  <a:lnTo>
                    <a:pt x="39" y="569"/>
                  </a:lnTo>
                  <a:cubicBezTo>
                    <a:pt x="586" y="39"/>
                    <a:pt x="586" y="39"/>
                    <a:pt x="586" y="39"/>
                  </a:cubicBezTo>
                  <a:lnTo>
                    <a:pt x="586" y="39"/>
                  </a:lnTo>
                  <a:cubicBezTo>
                    <a:pt x="644" y="0"/>
                    <a:pt x="684" y="0"/>
                    <a:pt x="742" y="39"/>
                  </a:cubicBezTo>
                  <a:lnTo>
                    <a:pt x="742" y="39"/>
                  </a:lnTo>
                  <a:cubicBezTo>
                    <a:pt x="1270" y="569"/>
                    <a:pt x="1270" y="569"/>
                    <a:pt x="1270" y="569"/>
                  </a:cubicBezTo>
                  <a:moveTo>
                    <a:pt x="234" y="431"/>
                  </a:moveTo>
                  <a:cubicBezTo>
                    <a:pt x="234" y="765"/>
                    <a:pt x="234" y="765"/>
                    <a:pt x="234" y="765"/>
                  </a:cubicBezTo>
                  <a:lnTo>
                    <a:pt x="234" y="765"/>
                  </a:lnTo>
                  <a:cubicBezTo>
                    <a:pt x="664" y="1099"/>
                    <a:pt x="664" y="1099"/>
                    <a:pt x="664" y="1099"/>
                  </a:cubicBezTo>
                  <a:lnTo>
                    <a:pt x="664" y="1099"/>
                  </a:lnTo>
                  <a:cubicBezTo>
                    <a:pt x="1074" y="785"/>
                    <a:pt x="1074" y="785"/>
                    <a:pt x="1074" y="785"/>
                  </a:cubicBezTo>
                  <a:lnTo>
                    <a:pt x="1074" y="785"/>
                  </a:lnTo>
                  <a:cubicBezTo>
                    <a:pt x="1074" y="431"/>
                    <a:pt x="1074" y="431"/>
                    <a:pt x="1074" y="431"/>
                  </a:cubicBezTo>
                  <a:lnTo>
                    <a:pt x="1074" y="431"/>
                  </a:lnTo>
                  <a:cubicBezTo>
                    <a:pt x="234" y="431"/>
                    <a:pt x="234" y="431"/>
                    <a:pt x="234" y="431"/>
                  </a:cubicBezTo>
                  <a:moveTo>
                    <a:pt x="371" y="510"/>
                  </a:moveTo>
                  <a:cubicBezTo>
                    <a:pt x="371" y="569"/>
                    <a:pt x="371" y="569"/>
                    <a:pt x="371" y="569"/>
                  </a:cubicBezTo>
                  <a:lnTo>
                    <a:pt x="371" y="569"/>
                  </a:lnTo>
                  <a:cubicBezTo>
                    <a:pt x="938" y="569"/>
                    <a:pt x="938" y="569"/>
                    <a:pt x="938" y="569"/>
                  </a:cubicBezTo>
                  <a:lnTo>
                    <a:pt x="938" y="569"/>
                  </a:lnTo>
                  <a:cubicBezTo>
                    <a:pt x="938" y="510"/>
                    <a:pt x="938" y="510"/>
                    <a:pt x="938" y="510"/>
                  </a:cubicBezTo>
                  <a:lnTo>
                    <a:pt x="938" y="510"/>
                  </a:lnTo>
                  <a:cubicBezTo>
                    <a:pt x="371" y="510"/>
                    <a:pt x="371" y="510"/>
                    <a:pt x="371" y="510"/>
                  </a:cubicBezTo>
                  <a:moveTo>
                    <a:pt x="371" y="745"/>
                  </a:moveTo>
                  <a:cubicBezTo>
                    <a:pt x="371" y="804"/>
                    <a:pt x="371" y="804"/>
                    <a:pt x="371" y="804"/>
                  </a:cubicBezTo>
                  <a:lnTo>
                    <a:pt x="371" y="804"/>
                  </a:lnTo>
                  <a:cubicBezTo>
                    <a:pt x="938" y="804"/>
                    <a:pt x="938" y="804"/>
                    <a:pt x="938" y="804"/>
                  </a:cubicBezTo>
                  <a:lnTo>
                    <a:pt x="938" y="804"/>
                  </a:lnTo>
                  <a:cubicBezTo>
                    <a:pt x="938" y="745"/>
                    <a:pt x="938" y="745"/>
                    <a:pt x="938" y="745"/>
                  </a:cubicBezTo>
                  <a:lnTo>
                    <a:pt x="938" y="745"/>
                  </a:lnTo>
                  <a:cubicBezTo>
                    <a:pt x="371" y="745"/>
                    <a:pt x="371" y="745"/>
                    <a:pt x="371" y="745"/>
                  </a:cubicBezTo>
                  <a:moveTo>
                    <a:pt x="371" y="628"/>
                  </a:moveTo>
                  <a:cubicBezTo>
                    <a:pt x="371" y="687"/>
                    <a:pt x="371" y="687"/>
                    <a:pt x="371" y="687"/>
                  </a:cubicBezTo>
                  <a:lnTo>
                    <a:pt x="371" y="687"/>
                  </a:lnTo>
                  <a:cubicBezTo>
                    <a:pt x="938" y="687"/>
                    <a:pt x="938" y="687"/>
                    <a:pt x="938" y="687"/>
                  </a:cubicBezTo>
                  <a:lnTo>
                    <a:pt x="938" y="687"/>
                  </a:lnTo>
                  <a:cubicBezTo>
                    <a:pt x="938" y="628"/>
                    <a:pt x="938" y="628"/>
                    <a:pt x="938" y="628"/>
                  </a:cubicBezTo>
                  <a:lnTo>
                    <a:pt x="938" y="628"/>
                  </a:lnTo>
                  <a:cubicBezTo>
                    <a:pt x="371" y="628"/>
                    <a:pt x="371" y="628"/>
                    <a:pt x="371" y="628"/>
                  </a:cubicBezTo>
                  <a:moveTo>
                    <a:pt x="156" y="1275"/>
                  </a:moveTo>
                  <a:cubicBezTo>
                    <a:pt x="410" y="1020"/>
                    <a:pt x="410" y="1020"/>
                    <a:pt x="410" y="1020"/>
                  </a:cubicBezTo>
                  <a:lnTo>
                    <a:pt x="410" y="1020"/>
                  </a:lnTo>
                  <a:cubicBezTo>
                    <a:pt x="429" y="1020"/>
                    <a:pt x="429" y="1001"/>
                    <a:pt x="410" y="981"/>
                  </a:cubicBezTo>
                  <a:lnTo>
                    <a:pt x="410" y="981"/>
                  </a:lnTo>
                  <a:cubicBezTo>
                    <a:pt x="410" y="961"/>
                    <a:pt x="390" y="961"/>
                    <a:pt x="371" y="981"/>
                  </a:cubicBezTo>
                  <a:lnTo>
                    <a:pt x="371" y="981"/>
                  </a:lnTo>
                  <a:cubicBezTo>
                    <a:pt x="117" y="1236"/>
                    <a:pt x="117" y="1236"/>
                    <a:pt x="117" y="1236"/>
                  </a:cubicBezTo>
                  <a:lnTo>
                    <a:pt x="117" y="1236"/>
                  </a:lnTo>
                  <a:cubicBezTo>
                    <a:pt x="97" y="1256"/>
                    <a:pt x="97" y="1256"/>
                    <a:pt x="117" y="1275"/>
                  </a:cubicBezTo>
                  <a:lnTo>
                    <a:pt x="117" y="1275"/>
                  </a:lnTo>
                  <a:cubicBezTo>
                    <a:pt x="117" y="1295"/>
                    <a:pt x="136" y="1295"/>
                    <a:pt x="156" y="1275"/>
                  </a:cubicBezTo>
                  <a:moveTo>
                    <a:pt x="1231" y="1236"/>
                  </a:moveTo>
                  <a:cubicBezTo>
                    <a:pt x="977" y="981"/>
                    <a:pt x="977" y="981"/>
                    <a:pt x="977" y="981"/>
                  </a:cubicBezTo>
                  <a:lnTo>
                    <a:pt x="977" y="981"/>
                  </a:lnTo>
                  <a:cubicBezTo>
                    <a:pt x="957" y="961"/>
                    <a:pt x="938" y="961"/>
                    <a:pt x="938" y="981"/>
                  </a:cubicBezTo>
                  <a:lnTo>
                    <a:pt x="938" y="981"/>
                  </a:lnTo>
                  <a:cubicBezTo>
                    <a:pt x="918" y="1001"/>
                    <a:pt x="918" y="1020"/>
                    <a:pt x="938" y="1020"/>
                  </a:cubicBezTo>
                  <a:lnTo>
                    <a:pt x="938" y="1020"/>
                  </a:lnTo>
                  <a:cubicBezTo>
                    <a:pt x="1192" y="1275"/>
                    <a:pt x="1192" y="1275"/>
                    <a:pt x="1192" y="1275"/>
                  </a:cubicBezTo>
                  <a:lnTo>
                    <a:pt x="1192" y="1275"/>
                  </a:lnTo>
                  <a:cubicBezTo>
                    <a:pt x="1211" y="1295"/>
                    <a:pt x="1231" y="1295"/>
                    <a:pt x="1250" y="1275"/>
                  </a:cubicBezTo>
                  <a:lnTo>
                    <a:pt x="1250" y="1275"/>
                  </a:lnTo>
                  <a:cubicBezTo>
                    <a:pt x="1250" y="1256"/>
                    <a:pt x="1250" y="1256"/>
                    <a:pt x="1231" y="1236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79" name="textbox 279"/>
          <p:cNvSpPr/>
          <p:nvPr/>
        </p:nvSpPr>
        <p:spPr>
          <a:xfrm>
            <a:off x="442263" y="318468"/>
            <a:ext cx="3075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994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</a:t>
            </a:r>
            <a:endParaRPr lang="Microsoft YaHei" altLang="Microsoft YaHei" sz="3000"/>
          </a:p>
        </p:txBody>
      </p:sp>
      <p:grpSp>
        <p:nvGrpSpPr>
          <p:cNvPr id="64" name="group 6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8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https://d.book118.com/286044222134010101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2024-09-26T02:31:33.816</cp:lastPrinted>
  <dcterms:created xsi:type="dcterms:W3CDTF">2024-09-25T18:31:33Z</dcterms:created>
  <dcterms:modified xsi:type="dcterms:W3CDTF">2024-09-25T18:31:35Z</dcterms:modified>
</cp:coreProperties>
</file>