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1AF4EB-7A31-47C1-80BB-F7DCA08B9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3F10CF-0D14-4F64-B165-0F2619083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E592E8-C826-48E6-9D09-3E0DE16EA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383B7A-441A-4213-A398-672A4356BF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6B2068-8461-4D0A-89D0-5F9897C43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36DB3C-0552-43C7-B248-82001E51B2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E06162-5978-4F75-A3A3-CC262F0BE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2D98DE-ED53-4EA6-8EDF-A7A6449F7D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66A332-37B3-4901-A541-951E24EDA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0B2BBD-ED99-401E-B9D0-09D867C48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F7F053-CF93-44DB-A20B-3A146BD5BF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6045015121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中医养生手法的应用与技巧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2024-02-01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rgbClr val="FFFFFF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  <a:ln>
              <a:solidFill>
                <a:srgbClr val="FFFFFF">
                  <a:alpha val="100000"/>
                </a:srgbClr>
              </a:solidFill>
            </a:ln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养生手法概述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常见中医养生手法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手法操作技巧与注意事项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临床应用案例分析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养生手法在日常生活中的应用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推广普及与培训教育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养生手法概述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1" b="17921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808" b="17808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中医养生手法历史悠久，源远流长。早在古代，人们就通过按摩、推拿等方式来缓解疼痛、治疗疾病。随着时间的推移，中医养生手法逐渐发展完善，形成了多种流派和技术体系。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中医养生手法是指通过按摩、推拿、针灸、拔罐等手段，调节人体阴阳平衡，促进气血流通，达到预防疾病、保健养生的目的。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养生手法的原理基于中医理论，认为人体是一个有机整体，各脏腑器官之间相互联系、相互影响。通过按摩、推拿等手法，可以刺激经络穴位，调节脏腑功能，促进气血流通，从而达到阴阳平衡、健康养生的目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作用机制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养生手法的作用机制主要包括调节神经系统、促进血液循环、增强免疫力等方面。通过刺激皮肤和深层组织感受器，可以影响神经系统的兴奋性和抑制性，从而调节人体各系统的功能活动；同时还可以扩张血管、增加血流量、改善血液循环等，有助于缓解疲劳、消除疼痛；此外，中医养生手法还可以增强机体的免疫力，提高抗病能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原理及作用机制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养生手法适用于多种人群，包括老年人、亚健康人群、慢性病患者等。针对不同人群的不同需求，可以选择相应的养生手法进行保健和治疗。例如，老年人可以选择按摩、推拿等手法来缓解关节疼痛、改善睡眠质量；亚健康人群可以通过针灸、拔罐等手法来调理身体机能、提高免疫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中医养生手法具有广泛的适用性，但并非人人适用。一些特殊人群如孕妇、月经期妇女、严重心脏病患者等应谨慎选择或避免使用某些养生手法。此外，在使用中医养生手法时还应注意力度适中、避免过度刺激等事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适用范围与禁忌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常见中医养生手法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针灸原理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针法技巧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包括进针、行针、留针、出针等手法，要求准确、迅速、无痛。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灸法应用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利用艾绒或其他药物在穴位上烧灼、熏熨，以温通气血、扶正祛邪。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通过刺激穴位，调整经络气血，达到治疗疾病和养生的目的。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针灸前需了解患者体质和病情，选择适当的穴位和刺激方法，避免晕针、滞针等不良反应。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9839316" y="2370492"/>
            <a:ext cx="722974" cy="640809"/>
            <a:chOff x="9839316" y="2370492"/>
            <a:chExt cx="722974" cy="640809"/>
          </a:xfrm>
        </p:grpSpPr>
        <p:sp>
          <p:nvSpPr>
            <p:cNvPr id="24" name="Freeform 24"/>
            <p:cNvSpPr/>
            <p:nvPr/>
          </p:nvSpPr>
          <p:spPr>
            <a:xfrm>
              <a:off x="9997934" y="2525994"/>
              <a:ext cx="406673" cy="177835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>
              <a:solidFill>
                <a:schemeClr val="lt2">
                  <a:alpha val="100000"/>
                </a:schemeClr>
              </a:solidFill>
              <a:prstDash val="sysDot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9839316" y="2370492"/>
              <a:ext cx="722974" cy="640809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>
              <a:solidFill>
                <a:schemeClr val="lt2">
                  <a:alpha val="100000"/>
                </a:schemeClr>
              </a:solidFill>
              <a:prstDash val="sysDot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针灸疗法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27369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901952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43676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418259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9860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34444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76167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450750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推拿原理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通过手法作用于人体体表的特定部位，以调节机体的生理、病理状况，达到治疗和养生的良好效果。</a:t>
            </a:r>
            <a:endParaRPr lang="en-US" sz="1100"/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按摩技巧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包括揉、捏、推、拿、按、摩、击、打等手法，要求柔和、有力、持久、均匀。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应用范围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适用于各种急慢性疾病的辅助治疗，如颈椎病、腰椎间盘突出、肩周炎等。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推拿前需了解患者病情和体质，选择适当的手法和力度，避免造成不必要的损伤。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推拿按摩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9558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43506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623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134127" y="39183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拔罐原理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34129" y="43256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通过罐内负压作用于人体表面，达到通经活络、行气活血、消肿止痛、祛风散寒等作用。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3655214" y="39183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拔罐技巧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3655214" y="43256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包括闪罐、走罐、留罐等手法，要求操作迅速、准确。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06861" y="39183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刮痧应用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06862" y="43256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利用刮痧器具在皮肤相关部位刮拭，以达到疏通经络、活血化瘀的目的。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746332" y="39183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746334" y="43256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拔罐和刮痧前需了解患者病情和体质，选择适当的部位和操作力度，避免皮肤破损或感染。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1999673" y="2385294"/>
            <a:ext cx="580457" cy="611204"/>
            <a:chOff x="1999673" y="2385294"/>
            <a:chExt cx="580457" cy="611204"/>
          </a:xfrm>
        </p:grpSpPr>
        <p:sp>
          <p:nvSpPr>
            <p:cNvPr id="14" name="Freeform 14"/>
            <p:cNvSpPr/>
            <p:nvPr/>
          </p:nvSpPr>
          <p:spPr>
            <a:xfrm>
              <a:off x="199967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2150397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2150397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235492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431200" y="2395266"/>
            <a:ext cx="796103" cy="591260"/>
            <a:chOff x="4431200" y="2395266"/>
            <a:chExt cx="796103" cy="591260"/>
          </a:xfrm>
        </p:grpSpPr>
        <p:sp>
          <p:nvSpPr>
            <p:cNvPr id="19" name="Freeform 19"/>
            <p:cNvSpPr/>
            <p:nvPr/>
          </p:nvSpPr>
          <p:spPr>
            <a:xfrm>
              <a:off x="4713118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431200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9546708" y="2407068"/>
            <a:ext cx="722974" cy="640809"/>
            <a:chOff x="9546708" y="2407068"/>
            <a:chExt cx="722974" cy="640809"/>
          </a:xfrm>
        </p:grpSpPr>
        <p:sp>
          <p:nvSpPr>
            <p:cNvPr id="23" name="Freeform 23"/>
            <p:cNvSpPr/>
            <p:nvPr/>
          </p:nvSpPr>
          <p:spPr>
            <a:xfrm>
              <a:off x="9705326" y="2562570"/>
              <a:ext cx="406673" cy="177835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>
              <a:solidFill>
                <a:schemeClr val="lt2">
                  <a:alpha val="100000"/>
                </a:schemeClr>
              </a:solidFill>
              <a:prstDash val="sysDot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9546708" y="2407068"/>
              <a:ext cx="722974" cy="640809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>
              <a:solidFill>
                <a:schemeClr val="lt2">
                  <a:alpha val="100000"/>
                </a:schemeClr>
              </a:solidFill>
              <a:prstDash val="sysDot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8974532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拔罐刮痧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9280" y="2019239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08287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9280" y="4551274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062094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艾灸原理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通过艾绒燃烧产生的热量刺激人体穴位，达到温通经络、散寒止痛等作用。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艾灸技巧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包括直接灸、间接灸等手法，要求操作安全、准确。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温灸应用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利用温热刺激作用于人体特定部位，以达到温经散寒、活血通络的目的。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艾灸和温灸前需了解患者病情和体质，选择适当的穴位和操作时间，避免烫伤或引起其他不良反应。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16" name="Freeform 16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9" name="Freeform 19"/>
          <p:cNvSpPr/>
          <p:nvPr/>
        </p:nvSpPr>
        <p:spPr>
          <a:xfrm>
            <a:off x="4521769" y="3583229"/>
            <a:ext cx="400751" cy="515722"/>
          </a:xfrm>
          <a:custGeom>
            <a:rect l="l" t="t" r="r" b="b"/>
            <a:pathLst>
              <a:path w="21600" h="21600">
                <a:moveTo>
                  <a:pt x="15386" y="14175"/>
                </a:moveTo>
                <a:lnTo>
                  <a:pt x="6223" y="14175"/>
                </a:lnTo>
                <a:cubicBezTo>
                  <a:pt x="5734" y="13446"/>
                  <a:pt x="5147" y="12716"/>
                  <a:pt x="4568" y="12003"/>
                </a:cubicBezTo>
                <a:cubicBezTo>
                  <a:pt x="3287" y="10427"/>
                  <a:pt x="1963" y="8797"/>
                  <a:pt x="1963" y="7425"/>
                </a:cubicBezTo>
                <a:cubicBezTo>
                  <a:pt x="1963" y="4075"/>
                  <a:pt x="5927" y="1350"/>
                  <a:pt x="10800" y="1350"/>
                </a:cubicBezTo>
                <a:cubicBezTo>
                  <a:pt x="15672" y="1350"/>
                  <a:pt x="19636" y="4075"/>
                  <a:pt x="19636" y="7425"/>
                </a:cubicBezTo>
                <a:cubicBezTo>
                  <a:pt x="19636" y="8787"/>
                  <a:pt x="18312" y="10425"/>
                  <a:pt x="17029" y="12011"/>
                </a:cubicBezTo>
                <a:cubicBezTo>
                  <a:pt x="16455" y="12723"/>
                  <a:pt x="15873" y="13449"/>
                  <a:pt x="15386" y="14175"/>
                </a:cubicBezTo>
                <a:moveTo>
                  <a:pt x="10800" y="20249"/>
                </a:moveTo>
                <a:cubicBezTo>
                  <a:pt x="9805" y="20249"/>
                  <a:pt x="9347" y="20171"/>
                  <a:pt x="8839" y="19406"/>
                </a:cubicBezTo>
                <a:lnTo>
                  <a:pt x="13000" y="19048"/>
                </a:lnTo>
                <a:cubicBezTo>
                  <a:pt x="12398" y="20164"/>
                  <a:pt x="11959" y="20249"/>
                  <a:pt x="10800" y="20249"/>
                </a:cubicBezTo>
                <a:moveTo>
                  <a:pt x="7595" y="16813"/>
                </a:moveTo>
                <a:cubicBezTo>
                  <a:pt x="7417" y="16407"/>
                  <a:pt x="7215" y="15978"/>
                  <a:pt x="6991" y="15525"/>
                </a:cubicBezTo>
                <a:lnTo>
                  <a:pt x="14616" y="15525"/>
                </a:lnTo>
                <a:cubicBezTo>
                  <a:pt x="14496" y="15767"/>
                  <a:pt x="14375" y="16010"/>
                  <a:pt x="14270" y="16239"/>
                </a:cubicBezTo>
                <a:cubicBezTo>
                  <a:pt x="14270" y="16239"/>
                  <a:pt x="7595" y="16813"/>
                  <a:pt x="7595" y="16813"/>
                </a:cubicBezTo>
                <a:close/>
                <a:moveTo>
                  <a:pt x="13345" y="18343"/>
                </a:moveTo>
                <a:lnTo>
                  <a:pt x="8476" y="18762"/>
                </a:lnTo>
                <a:cubicBezTo>
                  <a:pt x="8303" y="18416"/>
                  <a:pt x="8116" y="18011"/>
                  <a:pt x="7890" y="17483"/>
                </a:cubicBezTo>
                <a:cubicBezTo>
                  <a:pt x="7887" y="17477"/>
                  <a:pt x="7883" y="17469"/>
                  <a:pt x="7881" y="17462"/>
                </a:cubicBezTo>
                <a:lnTo>
                  <a:pt x="13957" y="16941"/>
                </a:lnTo>
                <a:cubicBezTo>
                  <a:pt x="13871" y="17140"/>
                  <a:pt x="13778" y="17350"/>
                  <a:pt x="13698" y="17537"/>
                </a:cubicBezTo>
                <a:cubicBezTo>
                  <a:pt x="13569" y="17841"/>
                  <a:pt x="13453" y="18104"/>
                  <a:pt x="13345" y="18343"/>
                </a:cubicBezTo>
                <a:moveTo>
                  <a:pt x="10800" y="0"/>
                </a:moveTo>
                <a:cubicBezTo>
                  <a:pt x="4835" y="0"/>
                  <a:pt x="0" y="3324"/>
                  <a:pt x="0" y="7425"/>
                </a:cubicBezTo>
                <a:cubicBezTo>
                  <a:pt x="0" y="10146"/>
                  <a:pt x="3621" y="13029"/>
                  <a:pt x="4939" y="15562"/>
                </a:cubicBezTo>
                <a:cubicBezTo>
                  <a:pt x="6906" y="19339"/>
                  <a:pt x="6688" y="21599"/>
                  <a:pt x="10800" y="21599"/>
                </a:cubicBezTo>
                <a:cubicBezTo>
                  <a:pt x="14972" y="21599"/>
                  <a:pt x="14692" y="19349"/>
                  <a:pt x="16660" y="15577"/>
                </a:cubicBezTo>
                <a:cubicBezTo>
                  <a:pt x="17983" y="13039"/>
                  <a:pt x="21600" y="10124"/>
                  <a:pt x="21600" y="7425"/>
                </a:cubicBezTo>
                <a:cubicBezTo>
                  <a:pt x="21600" y="3324"/>
                  <a:pt x="16764" y="0"/>
                  <a:pt x="10800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2" name="Freeform 22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艾灸温灸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手法操作技巧与注意事项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5473" r="5473"/>
          <a:stretch>
            <a:fillRect/>
          </a:stretch>
        </p:blipFill>
        <p:spPr>
          <a:xfrm>
            <a:off x="6099051" y="1665911"/>
            <a:ext cx="5058969" cy="426057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1352702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204679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056534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908511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中医养生手法操作前需要对患者进行全面的诊断，确定适应症和禁忌症，同时准备好所需的器具、介质和消毒用品等。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操作环境应安静、整洁、舒适，温度适宜，避免患者受凉或过热。同时，应注意保护患者隐私，确保操作过程不受干扰。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操作前准备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环境要求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操作前准备及环境要求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中医养生手法的操作步骤应根据具体手法而定，一般包括准备姿势、手法操作、结束动作等。在操作过程中，应注意手法的力度、频率、持续时间等要素，以达到最佳效果。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在讲解过程中，应重点介绍手法的原理、作用、适应症和注意事项等，使患者了解手法的科学性和有效性，增强信心和配合度。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操作步骤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讲解要点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操作步骤演示与讲解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https://d.book118.com/286045015121010103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2024-09-28T19:47:28.112</cp:lastPrinted>
  <dcterms:created xsi:type="dcterms:W3CDTF">2024-09-28T11:47:28Z</dcterms:created>
  <dcterms:modified xsi:type="dcterms:W3CDTF">2024-09-28T11:47:30Z</dcterms:modified>
</cp:coreProperties>
</file>