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0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4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image" Target="../media/image1.png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B16EC-1D9E-456D-8686-B2D3B965A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53533-E6C5-45FE-959F-8151734F5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9236C-B8F0-4450-9062-AAE283A62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0B8F9-D96A-4B8A-AF81-00C739A7C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60EFE-BE5A-4824-9223-2819613CB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61977D-DB31-44BC-9681-39ECF0AE5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7D459E-7B70-474E-8140-D9159D4A2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F314D-B164-481D-BABF-386ADB6B5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A333B-C05F-4649-9BC2-1DD3C42ED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048DD-E960-480A-8BAF-4DF514589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120FD-7D07-49A9-8D34-9E7A2E23F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10"/>
          <p:cNvSpPr/>
          <p:nvPr>
            <p:custDataLst>
              <p:tags r:id="rId1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68" name="椭圆 18"/>
          <p:cNvSpPr/>
          <p:nvPr>
            <p:custDataLst>
              <p:tags r:id="rId2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53" name="图片 23" descr="花瓶里插着绿色的植物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pic>
        <p:nvPicPr>
          <p:cNvPr id="2097155" name="图形 2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670" name="矩形: 圆角 4"/>
          <p:cNvSpPr/>
          <p:nvPr>
            <p:custDataLst>
              <p:tags r:id="rId7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2" name="矩形: 圆角 5"/>
          <p:cNvSpPr/>
          <p:nvPr>
            <p:custDataLst>
              <p:tags r:id="rId8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247775" y="4543425"/>
            <a:ext cx="1495425" cy="48514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155700" y="3700780"/>
            <a:ext cx="5519420" cy="414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>
                    <a:lumMod val="5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 descr="7b0a20202020227461726765744d6f64756c65223a202270726f636573734f6e6c696e65466f6e7473220a7d0a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155700" y="1637665"/>
            <a:ext cx="5520055" cy="201676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7" descr="绿色的叶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60741"/>
          <a:stretch>
            <a:fillRect/>
          </a:stretch>
        </p:blipFill>
        <p:spPr>
          <a:xfrm>
            <a:off x="10172700" y="0"/>
            <a:ext cx="20193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1156335" y="648000"/>
            <a:ext cx="5486400" cy="9131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8"/>
          <p:cNvSpPr/>
          <p:nvPr>
            <p:custDataLst>
              <p:tags r:id="rId1"/>
            </p:custDataLst>
          </p:nvPr>
        </p:nvSpPr>
        <p:spPr>
          <a:xfrm>
            <a:off x="7042150" y="2153920"/>
            <a:ext cx="5149850" cy="47040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11" h="6859">
                <a:moveTo>
                  <a:pt x="3593" y="0"/>
                </a:moveTo>
                <a:lnTo>
                  <a:pt x="5137" y="0"/>
                </a:lnTo>
                <a:lnTo>
                  <a:pt x="5138" y="0"/>
                </a:lnTo>
                <a:cubicBezTo>
                  <a:pt x="6051" y="163"/>
                  <a:pt x="6866" y="611"/>
                  <a:pt x="7488" y="1248"/>
                </a:cubicBezTo>
                <a:lnTo>
                  <a:pt x="7511" y="1271"/>
                </a:lnTo>
                <a:lnTo>
                  <a:pt x="7511" y="6861"/>
                </a:lnTo>
                <a:lnTo>
                  <a:pt x="832" y="6861"/>
                </a:lnTo>
                <a:lnTo>
                  <a:pt x="805" y="6824"/>
                </a:lnTo>
                <a:cubicBezTo>
                  <a:pt x="298" y="6111"/>
                  <a:pt x="0" y="5239"/>
                  <a:pt x="0" y="4297"/>
                </a:cubicBezTo>
                <a:cubicBezTo>
                  <a:pt x="0" y="2150"/>
                  <a:pt x="1550" y="365"/>
                  <a:pt x="3592" y="0"/>
                </a:cubicBezTo>
                <a:lnTo>
                  <a:pt x="3593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pitchFamily="2" charset="-122"/>
            </a:endParaRPr>
          </a:p>
        </p:txBody>
      </p:sp>
      <p:sp>
        <p:nvSpPr>
          <p:cNvPr id="1048706" name="圆角矩形 32"/>
          <p:cNvSpPr/>
          <p:nvPr>
            <p:custDataLst>
              <p:tags r:id="rId2"/>
            </p:custDataLst>
          </p:nvPr>
        </p:nvSpPr>
        <p:spPr>
          <a:xfrm>
            <a:off x="1245870" y="4949825"/>
            <a:ext cx="572770" cy="7556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pic>
        <p:nvPicPr>
          <p:cNvPr id="2097159" name="文本框 10" descr="VCG41N1278916910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880" r="29823"/>
          <a:stretch>
            <a:fillRect/>
          </a:stretch>
        </p:blipFill>
        <p:spPr>
          <a:xfrm flipH="1">
            <a:off x="6134100" y="945515"/>
            <a:ext cx="6057900" cy="5912485"/>
          </a:xfrm>
          <a:prstGeom prst="rect">
            <a:avLst/>
          </a:prstGeom>
          <a:noFill/>
        </p:spPr>
      </p:pic>
      <p:sp>
        <p:nvSpPr>
          <p:cNvPr id="1048708" name="矩形: 圆角 4"/>
          <p:cNvSpPr/>
          <p:nvPr>
            <p:custDataLst>
              <p:tags r:id="rId5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0" name="矩形: 圆角 5"/>
          <p:cNvSpPr/>
          <p:nvPr>
            <p:custDataLst>
              <p:tags r:id="rId6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MiSans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1118235" y="1363345"/>
            <a:ext cx="4742180" cy="202311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11600" b="0" i="0" u="none" strike="noStrike" kern="1200" cap="none" spc="0" normalizeH="0" baseline="0" noProof="1">
                <a:ln w="15875"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118235" y="3429000"/>
            <a:ext cx="5520055" cy="1417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4"/>
          <p:cNvSpPr/>
          <p:nvPr>
            <p:custDataLst>
              <p:tags r:id="rId1"/>
            </p:custDataLst>
          </p:nvPr>
        </p:nvSpPr>
        <p:spPr>
          <a:xfrm>
            <a:off x="499745" y="494030"/>
            <a:ext cx="191770" cy="19177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4" name="矩形: 圆角 5"/>
          <p:cNvSpPr/>
          <p:nvPr>
            <p:custDataLst>
              <p:tags r:id="rId2"/>
            </p:custDataLst>
          </p:nvPr>
        </p:nvSpPr>
        <p:spPr>
          <a:xfrm>
            <a:off x="614680" y="461645"/>
            <a:ext cx="118110" cy="118110"/>
          </a:xfrm>
          <a:prstGeom prst="roundRect">
            <a:avLst>
              <a:gd name="adj" fmla="val 31794"/>
            </a:avLst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6" name="椭圆 10"/>
          <p:cNvSpPr/>
          <p:nvPr>
            <p:custDataLst>
              <p:tags r:id="rId3"/>
            </p:custDataLst>
          </p:nvPr>
        </p:nvSpPr>
        <p:spPr>
          <a:xfrm>
            <a:off x="7112628" y="1680532"/>
            <a:ext cx="4231647" cy="4231647"/>
          </a:xfrm>
          <a:prstGeom prst="ellipse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sp>
        <p:nvSpPr>
          <p:cNvPr id="1048788" name="椭圆 13"/>
          <p:cNvSpPr/>
          <p:nvPr>
            <p:custDataLst>
              <p:tags r:id="rId4"/>
            </p:custDataLst>
          </p:nvPr>
        </p:nvSpPr>
        <p:spPr>
          <a:xfrm>
            <a:off x="8717280" y="5265420"/>
            <a:ext cx="1417320" cy="480060"/>
          </a:xfrm>
          <a:prstGeom prst="ellipse">
            <a:avLst/>
          </a:prstGeom>
          <a:solidFill>
            <a:schemeClr val="accent5">
              <a:lumMod val="75000"/>
              <a:alpha val="82000"/>
            </a:schemeClr>
          </a:solidFill>
          <a:ln>
            <a:solidFill>
              <a:schemeClr val="accent1">
                <a:shade val="50000"/>
              </a:schemeClr>
            </a:solidFill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pitchFamily="2" charset="-122"/>
            </a:endParaRPr>
          </a:p>
        </p:txBody>
      </p:sp>
      <p:pic>
        <p:nvPicPr>
          <p:cNvPr id="2097161" name="图片 23" descr="花瓶里插着绿色的植物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711616" y="872960"/>
            <a:ext cx="4831872" cy="5112079"/>
          </a:xfrm>
          <a:prstGeom prst="rect">
            <a:avLst/>
          </a:prstGeom>
        </p:spPr>
      </p:pic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1256665" y="4291965"/>
            <a:ext cx="1495425" cy="467995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>
            <a:outerShdw blurRad="177800" dist="88900" dir="2700000" algn="tl" rotWithShape="0">
              <a:schemeClr val="accent4">
                <a:alpha val="40000"/>
              </a:schemeClr>
            </a:outerShdw>
          </a:effectLst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1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MiSans" panose="00000500000000000000" pitchFamily="2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1160145" y="1906905"/>
            <a:ext cx="5520055" cy="191389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形 2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rot="13500000" flipV="1">
            <a:off x="10611683" y="4921591"/>
            <a:ext cx="457200" cy="457200"/>
          </a:xfrm>
          <a:prstGeom prst="rect">
            <a:avLst/>
          </a:pr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4.xml" /><Relationship Id="rId13" Type="http://schemas.openxmlformats.org/officeDocument/2006/relationships/tags" Target="../tags/tag75.xml" /><Relationship Id="rId14" Type="http://schemas.openxmlformats.org/officeDocument/2006/relationships/tags" Target="../tags/tag76.xml" /><Relationship Id="rId15" Type="http://schemas.openxmlformats.org/officeDocument/2006/relationships/tags" Target="../tags/tag77.xml" /><Relationship Id="rId16" Type="http://schemas.openxmlformats.org/officeDocument/2006/relationships/tags" Target="../tags/tag78.xml" /><Relationship Id="rId17" Type="http://schemas.openxmlformats.org/officeDocument/2006/relationships/tags" Target="../tags/tag79.xml" /><Relationship Id="rId18" Type="http://schemas.openxmlformats.org/officeDocument/2006/relationships/tags" Target="../tags/tag80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93130"/>
            <a:ext cx="10969200" cy="458383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090568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086" r:id="rId2"/>
    <p:sldLayoutId id="2147492087" r:id="rId3"/>
    <p:sldLayoutId id="2147492088" r:id="rId4"/>
    <p:sldLayoutId id="2147492089" r:id="rId5"/>
    <p:sldLayoutId id="2147492090" r:id="rId6"/>
    <p:sldLayoutId id="2147492091" r:id="rId7"/>
    <p:sldLayoutId id="2147492092" r:id="rId8"/>
    <p:sldLayoutId id="2147492093" r:id="rId9"/>
    <p:sldLayoutId id="2147492094" r:id="rId10"/>
    <p:sldLayoutId id="214749209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pitchFamily="2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521451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0909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石棉中毒康复与援助措施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2" name="序号"/>
          <p:cNvSpPr txBox="1"/>
          <p:nvPr>
            <p:custDataLst>
              <p:tags r:id="rId4"/>
            </p:custDataLst>
          </p:nvPr>
        </p:nvSpPr>
        <p:spPr>
          <a:xfrm>
            <a:off x="1352550" y="212407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01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5"/>
            </p:custDataLst>
          </p:nvPr>
        </p:nvSpPr>
        <p:spPr>
          <a:xfrm>
            <a:off x="1352550" y="2868930"/>
            <a:ext cx="187706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添加目录标题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6"/>
            </p:custDataLst>
          </p:nvPr>
        </p:nvSpPr>
        <p:spPr>
          <a:xfrm>
            <a:off x="4210685" y="2124075"/>
            <a:ext cx="164592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02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28" name="标题"/>
          <p:cNvSpPr txBox="1"/>
          <p:nvPr>
            <p:custDataLst>
              <p:tags r:id="rId7"/>
            </p:custDataLst>
          </p:nvPr>
        </p:nvSpPr>
        <p:spPr>
          <a:xfrm>
            <a:off x="4210685" y="2868930"/>
            <a:ext cx="187960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石棉中毒的康复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8"/>
            </p:custDataLst>
          </p:nvPr>
        </p:nvSpPr>
        <p:spPr>
          <a:xfrm>
            <a:off x="7171055" y="2124075"/>
            <a:ext cx="1668780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03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9"/>
            </p:custDataLst>
          </p:nvPr>
        </p:nvSpPr>
        <p:spPr>
          <a:xfrm>
            <a:off x="7171055" y="2868930"/>
            <a:ext cx="1877695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石棉中毒的援助措施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0"/>
            </p:custDataLst>
          </p:nvPr>
        </p:nvSpPr>
        <p:spPr>
          <a:xfrm>
            <a:off x="2976245" y="4214495"/>
            <a:ext cx="166941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04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11"/>
            </p:custDataLst>
          </p:nvPr>
        </p:nvSpPr>
        <p:spPr>
          <a:xfrm>
            <a:off x="2976245" y="4959350"/>
            <a:ext cx="187706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石棉中毒康复与援助的关联性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2"/>
            </p:custDataLst>
          </p:nvPr>
        </p:nvSpPr>
        <p:spPr>
          <a:xfrm>
            <a:off x="5586730" y="4214495"/>
            <a:ext cx="1628775" cy="687070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3600">
                <a:ln>
                  <a:solidFill>
                    <a:schemeClr val="accent3"/>
                  </a:solidFill>
                </a:ln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05</a:t>
            </a:r>
            <a:endParaRPr lang="en-US" altLang="zh-CN" sz="3600">
              <a:ln>
                <a:solidFill>
                  <a:schemeClr val="accent3"/>
                </a:solidFill>
              </a:ln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13"/>
            </p:custDataLst>
          </p:nvPr>
        </p:nvSpPr>
        <p:spPr>
          <a:xfrm>
            <a:off x="5586730" y="4959350"/>
            <a:ext cx="1840230" cy="1163320"/>
          </a:xfrm>
          <a:prstGeom prst="rect">
            <a:avLst/>
          </a:prstGeom>
          <a:noFill/>
        </p:spPr>
        <p:txBody>
          <a:bodyPr wrap="square" lIns="7175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accent1"/>
                </a:solidFill>
                <a:latin typeface="+mj-lt"/>
                <a:ea typeface="+mj-lt"/>
                <a:cs typeface="MiSans" panose="00000500000000000000" pitchFamily="2" charset="-122"/>
                <a:sym typeface="+mn-ea"/>
              </a:rPr>
              <a:t>石棉中毒康复与援助的实践案例</a:t>
            </a:r>
            <a:endParaRPr lang="zh-CN" altLang="en-US" sz="2000" spc="300">
              <a:solidFill>
                <a:schemeClr val="accent1"/>
              </a:solidFill>
              <a:latin typeface="+mj-lt"/>
              <a:ea typeface="+mj-lt"/>
              <a:cs typeface="MiSans" panose="00000500000000000000" pitchFamily="2" charset="-122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7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2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石棉中毒的康复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康复的定义和重要性</a:t>
            </a:r>
            <a:endParaRPr lang="zh-CN" altLang="en-US"/>
          </a:p>
        </p:txBody>
      </p:sp>
      <p:sp>
        <p:nvSpPr>
          <p:cNvPr id="10490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康复的定义：通过医学、心理学、社会学等手段，帮助患者恢复生理、心理和社会功能，提高生活质量。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康复的重要性：对于石棉中毒患者，康复治疗可以帮助他们减轻症状、提高生活质量，重返社会。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康复的目标：帮助患者恢复独立生活能力，减轻家庭和社会负担。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康复的方法：包括药物治疗、物理治疗、心理治疗、职业治疗等。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康复的阶段和目标</a:t>
            </a:r>
            <a:endParaRPr lang="zh-CN" altLang="en-US"/>
          </a:p>
        </p:txBody>
      </p:sp>
      <p:sp>
        <p:nvSpPr>
          <p:cNvPr id="104906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初期：缓解症状，减轻痛苦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中期：恢复身体功能，提高生活质量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后期：预防复发，保持健康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目标：完全康复，恢复正常生活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康复的方法和措施</a:t>
            </a:r>
            <a:endParaRPr lang="zh-CN" altLang="en-US"/>
          </a:p>
        </p:txBody>
      </p:sp>
      <p:sp>
        <p:nvSpPr>
          <p:cNvPr id="1049120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医学治疗：药物治疗、手术治疗等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心理治疗：心理咨询、心理辅导等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生活方式调整：戒烟、戒酒、合理饮食等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康复训练：物理治疗、职业治疗、言语治疗等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社会支持：家庭支持、朋友支持、社区支持等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法律援助：寻求法律援助，维护自身权益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康复过程中的注意事项</a:t>
            </a:r>
            <a:endParaRPr lang="zh-CN" altLang="en-US"/>
          </a:p>
        </p:txBody>
      </p:sp>
      <p:sp>
        <p:nvSpPr>
          <p:cNvPr id="10491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避免接触石棉：避免再次接触石棉，减少病情加重的风险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定期复查：确保病情得到有效控制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保持良好的生活习惯：戒烟限酒，保持良好的饮食习惯和作息时间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心理支持：保持积极的心态，与家人、朋友分享自己的感受和想法，寻求心理支持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638" lnSpcReduction="1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5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石棉中毒的援助措施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援助的定义和重要性</a:t>
            </a:r>
            <a:endParaRPr lang="zh-CN" altLang="en-US"/>
          </a:p>
        </p:txBody>
      </p:sp>
      <p:sp>
        <p:nvSpPr>
          <p:cNvPr id="10493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援助的定义：指在石棉中毒患者面临困难时，提供物质、精神、医疗等方面的帮助和支持。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援助的重要性：帮助患者度过难关，减轻痛苦，提高生活质量，促进康复。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援助的形式：包括政府援助、社会援助、家庭援助、个人援助等。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援助的效果：有助于提高患者的生存率，减轻社会负担，促进社会和谐。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援助的种类和方式</a:t>
            </a:r>
            <a:endParaRPr lang="zh-CN" altLang="en-US"/>
          </a:p>
        </p:txBody>
      </p:sp>
      <p:sp>
        <p:nvSpPr>
          <p:cNvPr id="104939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法律援助：提供法律援助，帮助患者维护合法权益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2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社会援助：组织志愿者和社区活动，提供支持和关爱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教育援助：提供教育援助，帮助患者和家庭获取知识和技能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4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医疗援助：提供免费的医疗检查和治疗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经济援助：提供经济援助，帮助患者和家庭度过难关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6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心理援助：提供心理辅导，帮助患者和家人应对心理压力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援助的实施和效果评估</a:t>
            </a:r>
            <a:endParaRPr lang="zh-CN" altLang="en-US"/>
          </a:p>
        </p:txBody>
      </p:sp>
      <p:sp>
        <p:nvSpPr>
          <p:cNvPr id="10494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援助措施的实施：包括医疗援助、心理援助、法律援助等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援助效果的评估：通过跟踪调查、数据统计等方式评估援助效果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援助措施的改进：根据评估结果，对援助措施进行改进和完善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援助案例分享：分享成功案例，提高公众对援助措施的认知和接受度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https://d.book118.com/286052145102010045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05.15&quot;,&quot;height&quot;:&quot;339.1&quot;}"/>
  <p:tag name="KSO_WM_SLIDE_ID" val="custom2023027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3.8,&quot;width&quot;:635.2}"/>
  <p:tag name="KSO_WM_TAG_VERSION" val="1.0"/>
  <p:tag name="KSO_WM_TEMPLATE_CATEGORY" val="custom"/>
  <p:tag name="KSO_WM_TEMPLATE_INDEX" val="20230270"/>
  <p:tag name="KSO_WM_UNIT_COMPATIBLE" val="0"/>
  <p:tag name="KSO_WM_UNIT_DIAGRAM_ISNUMVISUAL" val="0"/>
  <p:tag name="KSO_WM_UNIT_DIAGRAM_ISREFERUNIT" val="0"/>
  <p:tag name="KSO_WM_UNIT_HIGHLIGHT" val="0"/>
  <p:tag name="KSO_WM_UNIT_ID" val="custom2023027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SLIDE_CONTENT_AREA" val="{&quot;left&quot;:&quot;48.4&quot;,&quot;top&quot;:&quot;87.45&quot;,&quot;width&quot;:&quot;511.35&quot;,&quot;height&quot;:&quot;342.95&quot;}"/>
  <p:tag name="KSO_WM_SLIDE_ID" val="custom2023027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0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6">
      <a:dk1>
        <a:srgbClr val="000000"/>
      </a:dk1>
      <a:lt1>
        <a:srgbClr val="FFFFFF"/>
      </a:lt1>
      <a:dk2>
        <a:srgbClr val="49412A"/>
      </a:dk2>
      <a:lt2>
        <a:srgbClr val="F9F8F5"/>
      </a:lt2>
      <a:accent1>
        <a:srgbClr val="458731"/>
      </a:accent1>
      <a:accent2>
        <a:srgbClr val="629532"/>
      </a:accent2>
      <a:accent3>
        <a:srgbClr val="7FA333"/>
      </a:accent3>
      <a:accent4>
        <a:srgbClr val="9BB135"/>
      </a:accent4>
      <a:accent5>
        <a:srgbClr val="B8BF36"/>
      </a:accent5>
      <a:accent6>
        <a:srgbClr val="D5CD37"/>
      </a:accent6>
      <a:hlink>
        <a:srgbClr val="0563C1"/>
      </a:hlink>
      <a:folHlink>
        <a:srgbClr val="954D72"/>
      </a:folHlink>
    </a:clrScheme>
    <a:fontScheme name="自定义 10">
      <a:majorFont>
        <a:latin typeface="汉仪书宋二简"/>
        <a:ea typeface="汉仪书宋二简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汉仪书宋二简</vt:lpstr>
      <vt:lpstr>MiSans</vt:lpstr>
      <vt:lpstr>Wingdings</vt:lpstr>
      <vt:lpstr>Calibri Light</vt:lpstr>
      <vt:lpstr>微软雅黑</vt:lpstr>
      <vt:lpstr>Office Theme</vt:lpstr>
      <vt:lpstr>石棉中毒康复与援助措施</vt:lpstr>
      <vt:lpstr>目录</vt:lpstr>
      <vt:lpstr>添加章节标题</vt:lpstr>
      <vt:lpstr>石棉中毒的康复</vt:lpstr>
      <vt:lpstr>康复的定义和重要性</vt:lpstr>
      <vt:lpstr>康复的阶段和目标</vt:lpstr>
      <vt:lpstr>康复的方法和措施</vt:lpstr>
      <vt:lpstr>康复过程中的注意事项</vt:lpstr>
      <vt:lpstr>石棉中毒的援助措施</vt:lpstr>
      <vt:lpstr>援助的定义和重要性</vt:lpstr>
      <vt:lpstr>援助的种类和方式</vt:lpstr>
      <vt:lpstr>援助的实施和效果评估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2024-09-14T02:38:18.659</cp:lastPrinted>
  <dcterms:created xsi:type="dcterms:W3CDTF">2024-09-13T18:38:18Z</dcterms:created>
  <dcterms:modified xsi:type="dcterms:W3CDTF">2024-09-13T18:38:21Z</dcterms:modified>
</cp:coreProperties>
</file>