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0693400" cy="756285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01DE8D-00C1-4FFC-B6AC-C1339DF30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547DF2-548B-407B-B165-55FAD7437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0B0F6C-39C6-47E9-9EAD-AC5500D20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7B4F1B-7E68-4146-809A-832470B2C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9E7B36-49D5-48E4-875F-BB0915224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704BDD-27F6-48CA-BC10-D4F688B7C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1C1D6F-D235-4BC4-97AC-19CA2364B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9119B7-32D2-4253-AA4C-610F0013C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91BE45-5F38-46F7-8DEF-A43851BCA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35FDDB-E1B6-4C04-91E8-2D0A50626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606995-ECA5-48A7-BBB8-DE82A7A84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Relationship Id="rId3" Type="http://schemas.openxmlformats.org/officeDocument/2006/relationships/image" Target="../media/image5.png" /><Relationship Id="rId4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1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1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0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6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054215041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831864" y="1949019"/>
            <a:ext cx="8128000" cy="15043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5000"/>
              </a:lnSpc>
            </a:pPr>
            <a:endParaRPr lang="Arial" altLang="Arial" sz="100"/>
          </a:p>
          <a:p>
            <a:pPr marL="12700" indent="24765" algn="l" rtl="0" eaLnBrk="0">
              <a:lnSpc>
                <a:spcPct val="110000"/>
              </a:lnSpc>
              <a:spcBef>
                <a:spcPts val="1"/>
              </a:spcBef>
            </a:pPr>
            <a:r>
              <a:rPr sz="4400" kern="0" spc="140">
                <a:solidFill>
                  <a:srgbClr val="4211B4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农村能源利用经营性人才的新能</a:t>
            </a:r>
            <a:r>
              <a:rPr sz="4400" kern="0" spc="20">
                <a:solidFill>
                  <a:srgbClr val="4211B4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4400" kern="0" spc="150">
                <a:solidFill>
                  <a:srgbClr val="4211B4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源开发与投资</a:t>
            </a:r>
            <a:endParaRPr lang="SimHei" altLang="SimHei" sz="4400"/>
          </a:p>
        </p:txBody>
      </p:sp>
      <p:sp>
        <p:nvSpPr>
          <p:cNvPr id="6" name="textbox 6"/>
          <p:cNvSpPr/>
          <p:nvPr/>
        </p:nvSpPr>
        <p:spPr>
          <a:xfrm>
            <a:off x="831864" y="5389707"/>
            <a:ext cx="1487169" cy="7042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43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800" kern="0" spc="-30">
                <a:solidFill>
                  <a:srgbClr val="7F6AB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汇报人：</a:t>
            </a:r>
            <a:r>
              <a:rPr sz="1800" kern="0" spc="-30">
                <a:solidFill>
                  <a:srgbClr val="7F6AB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&lt;XXX&gt;</a:t>
            </a:r>
            <a:endParaRPr lang="SimSun" altLang="SimSun" sz="1800"/>
          </a:p>
          <a:p>
            <a:pPr algn="l" rtl="0" eaLnBrk="0">
              <a:lnSpc>
                <a:spcPct val="102000"/>
              </a:lnSpc>
            </a:pPr>
            <a:endParaRPr lang="Arial" altLang="Arial" sz="1200"/>
          </a:p>
          <a:p>
            <a:pPr marL="12700" algn="l" rtl="0" eaLnBrk="0">
              <a:lnSpc>
                <a:spcPct val="80000"/>
              </a:lnSpc>
              <a:spcBef>
                <a:spcPts val="5"/>
              </a:spcBef>
            </a:pPr>
            <a:r>
              <a:rPr sz="1800" kern="0" spc="10">
                <a:solidFill>
                  <a:srgbClr val="7F6AB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2023-12-07</a:t>
            </a:r>
            <a:endParaRPr lang="SimSun" altLang="SimSun" sz="18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0" name="textbox 10"/>
          <p:cNvSpPr/>
          <p:nvPr/>
        </p:nvSpPr>
        <p:spPr>
          <a:xfrm>
            <a:off x="5308549" y="2474893"/>
            <a:ext cx="4745354" cy="2719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858"/>
              </a:lnSpc>
            </a:pPr>
            <a:endParaRPr lang="Arial" altLang="Arial" sz="100"/>
          </a:p>
          <a:p>
            <a:pPr marL="15875" algn="l" rtl="0" eaLnBrk="0">
              <a:lnSpc>
                <a:spcPct val="95000"/>
              </a:lnSpc>
            </a:pPr>
            <a:r>
              <a:rPr sz="2000" b="1" kern="0" spc="20">
                <a:solidFill>
                  <a:srgbClr val="7908D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·农村能源利用现状及问题</a:t>
            </a:r>
            <a:endParaRPr lang="SimHei" altLang="SimHei" sz="2000"/>
          </a:p>
          <a:p>
            <a:pPr marL="12700" algn="l" rtl="0" eaLnBrk="0">
              <a:lnSpc>
                <a:spcPct val="95000"/>
              </a:lnSpc>
              <a:spcBef>
                <a:spcPts val="1520"/>
              </a:spcBef>
            </a:pPr>
            <a:r>
              <a:rPr sz="2000" kern="0" spc="30">
                <a:solidFill>
                  <a:srgbClr val="7908D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</a:t>
            </a:r>
            <a:r>
              <a:rPr sz="2000" b="1" kern="0" spc="30">
                <a:solidFill>
                  <a:srgbClr val="7908D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新能源开发与投资的重要性</a:t>
            </a:r>
            <a:endParaRPr lang="SimHei" altLang="SimHei" sz="2000"/>
          </a:p>
          <a:p>
            <a:pPr marL="15875" algn="l" rtl="0" eaLnBrk="0">
              <a:lnSpc>
                <a:spcPct val="95000"/>
              </a:lnSpc>
              <a:spcBef>
                <a:spcPts val="1470"/>
              </a:spcBef>
            </a:pPr>
            <a:r>
              <a:rPr sz="2000" b="1" kern="0" spc="30">
                <a:solidFill>
                  <a:srgbClr val="7908D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·农村能源利用经营性人才的培养</a:t>
            </a:r>
            <a:endParaRPr lang="SimHei" altLang="SimHei" sz="2000"/>
          </a:p>
          <a:p>
            <a:pPr marL="15875" algn="l" rtl="0" eaLnBrk="0">
              <a:lnSpc>
                <a:spcPct val="95000"/>
              </a:lnSpc>
              <a:spcBef>
                <a:spcPts val="1471"/>
              </a:spcBef>
            </a:pPr>
            <a:r>
              <a:rPr sz="2000" b="1" kern="0" spc="40">
                <a:solidFill>
                  <a:srgbClr val="7908D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·新能源开发与投资的</a:t>
            </a:r>
            <a:r>
              <a:rPr sz="2000" b="1" kern="0" spc="30">
                <a:solidFill>
                  <a:srgbClr val="7908D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机遇与挑战</a:t>
            </a:r>
            <a:endParaRPr lang="SimHei" altLang="SimHei" sz="2000"/>
          </a:p>
          <a:p>
            <a:pPr marL="12700" algn="l" rtl="0" eaLnBrk="0">
              <a:lnSpc>
                <a:spcPct val="95000"/>
              </a:lnSpc>
              <a:spcBef>
                <a:spcPts val="1570"/>
              </a:spcBef>
            </a:pPr>
            <a:r>
              <a:rPr sz="2000" kern="0" spc="50">
                <a:solidFill>
                  <a:srgbClr val="800AD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</a:t>
            </a:r>
            <a:r>
              <a:rPr sz="2000" b="1" kern="0" spc="50">
                <a:solidFill>
                  <a:srgbClr val="7908D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农村能源利用经营性人才的新能源开发</a:t>
            </a:r>
            <a:endParaRPr lang="SimHei" altLang="SimHei" sz="2000"/>
          </a:p>
          <a:p>
            <a:pPr algn="l" rtl="0" eaLnBrk="0">
              <a:lnSpc>
                <a:spcPct val="101000"/>
              </a:lnSpc>
            </a:pPr>
            <a:endParaRPr lang="Arial" altLang="Arial" sz="1200"/>
          </a:p>
          <a:p>
            <a:pPr algn="l" rtl="0" eaLnBrk="0">
              <a:lnSpc>
                <a:spcPct val="6359"/>
              </a:lnSpc>
            </a:pPr>
            <a:endParaRPr lang="Arial" altLang="Arial" sz="100"/>
          </a:p>
          <a:p>
            <a:pPr marL="174625" algn="l" rtl="0" eaLnBrk="0">
              <a:lnSpc>
                <a:spcPct val="96000"/>
              </a:lnSpc>
            </a:pPr>
            <a:r>
              <a:rPr sz="2000" b="1" kern="0" spc="100">
                <a:solidFill>
                  <a:srgbClr val="7908D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与投资案例分析</a:t>
            </a:r>
            <a:endParaRPr lang="SimHei" altLang="SimHei" sz="2000"/>
          </a:p>
        </p:txBody>
      </p:sp>
      <p:sp>
        <p:nvSpPr>
          <p:cNvPr id="12" name="textbox 12"/>
          <p:cNvSpPr/>
          <p:nvPr/>
        </p:nvSpPr>
        <p:spPr>
          <a:xfrm>
            <a:off x="1903771" y="2948936"/>
            <a:ext cx="1682114" cy="17799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597"/>
              </a:lnSpc>
            </a:pPr>
            <a:endParaRPr lang="Arial" altLang="Arial" sz="100"/>
          </a:p>
          <a:p>
            <a:pPr marL="70485" algn="l" rtl="0" eaLnBrk="0">
              <a:lnSpc>
                <a:spcPct val="79000"/>
              </a:lnSpc>
            </a:pPr>
            <a:r>
              <a:rPr sz="2600" b="1" kern="0" spc="-1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contents</a:t>
            </a:r>
            <a:endParaRPr lang="Arial" altLang="Arial" sz="2600"/>
          </a:p>
          <a:p>
            <a:pPr algn="l" rtl="0" eaLnBrk="0">
              <a:lnSpc>
                <a:spcPct val="182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500"/>
          </a:p>
          <a:p>
            <a:pPr algn="l" rtl="0" eaLnBrk="0">
              <a:lnSpc>
                <a:spcPct val="9106"/>
              </a:lnSpc>
            </a:pPr>
            <a:endParaRPr lang="Arial" altLang="Arial" sz="100"/>
          </a:p>
          <a:p>
            <a:pPr algn="r" rtl="0" eaLnBrk="0">
              <a:lnSpc>
                <a:spcPct val="96000"/>
              </a:lnSpc>
            </a:pPr>
            <a:r>
              <a:rPr sz="6300" b="1" kern="0" spc="19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目录</a:t>
            </a:r>
            <a:endParaRPr lang="SimHei" altLang="SimHei" sz="63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6" name="textbox 16"/>
          <p:cNvSpPr/>
          <p:nvPr/>
        </p:nvSpPr>
        <p:spPr>
          <a:xfrm>
            <a:off x="1322448" y="2475722"/>
            <a:ext cx="6348095" cy="14579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365"/>
              </a:lnSpc>
            </a:pPr>
            <a:endParaRPr lang="Arial" altLang="Arial" sz="100"/>
          </a:p>
          <a:p>
            <a:pPr marL="206375" algn="l" rtl="0" eaLnBrk="0">
              <a:lnSpc>
                <a:spcPct val="80000"/>
              </a:lnSpc>
            </a:pPr>
            <a:r>
              <a:rPr sz="2700" b="1" kern="0" spc="-4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01</a:t>
            </a:r>
            <a:endParaRPr lang="SimSun" altLang="SimSun" sz="2700"/>
          </a:p>
          <a:p>
            <a:pPr algn="l" rtl="0" eaLnBrk="0">
              <a:lnSpc>
                <a:spcPct val="196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100"/>
          </a:p>
          <a:p>
            <a:pPr marL="12700" algn="l" rtl="0" eaLnBrk="0">
              <a:lnSpc>
                <a:spcPct val="95000"/>
              </a:lnSpc>
              <a:spcBef>
                <a:spcPts val="6"/>
              </a:spcBef>
            </a:pPr>
            <a:r>
              <a:rPr sz="4400" b="1" kern="0" spc="100">
                <a:solidFill>
                  <a:srgbClr val="4211B4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农村能源利用现状及问题</a:t>
            </a:r>
            <a:endParaRPr lang="SimHei" altLang="SimHei" sz="44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picture 1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009871" y="2025633"/>
            <a:ext cx="4356170" cy="4146559"/>
          </a:xfrm>
          <a:prstGeom prst="rect">
            <a:avLst/>
          </a:prstGeom>
        </p:spPr>
      </p:pic>
      <p:sp>
        <p:nvSpPr>
          <p:cNvPr id="22" name="textbox 22"/>
          <p:cNvSpPr/>
          <p:nvPr/>
        </p:nvSpPr>
        <p:spPr>
          <a:xfrm>
            <a:off x="444549" y="2729173"/>
            <a:ext cx="2387600" cy="14331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335"/>
              </a:lnSpc>
            </a:pPr>
            <a:endParaRPr lang="Arial" altLang="Arial" sz="100"/>
          </a:p>
          <a:p>
            <a:pPr marL="1063625" algn="l" rtl="0" eaLnBrk="0">
              <a:lnSpc>
                <a:spcPct val="95000"/>
              </a:lnSpc>
            </a:pPr>
            <a:r>
              <a:rPr sz="2100" b="1" kern="0" spc="-70">
                <a:solidFill>
                  <a:srgbClr val="7B08E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生物质能源</a:t>
            </a:r>
            <a:endParaRPr lang="SimHei" altLang="SimHei" sz="2100"/>
          </a:p>
          <a:p>
            <a:pPr marL="12700" indent="12064" algn="l" rtl="0" eaLnBrk="0">
              <a:lnSpc>
                <a:spcPct val="112000"/>
              </a:lnSpc>
              <a:spcBef>
                <a:spcPts val="1384"/>
              </a:spcBef>
            </a:pP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农村地区拥有大量的生物质能源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,包括农作物废弃物、畜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禽粪便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等，这些资源可用于生产生物质</a:t>
            </a:r>
            <a:endParaRPr lang="SimHei" altLang="SimHei" sz="1300"/>
          </a:p>
          <a:p>
            <a:pPr algn="l" rtl="0" eaLnBrk="0">
              <a:lnSpc>
                <a:spcPct val="109000"/>
              </a:lnSpc>
            </a:pPr>
            <a:endParaRPr lang="Arial" altLang="Arial" sz="400"/>
          </a:p>
          <a:p>
            <a:pPr marL="697865" algn="l" rtl="0" eaLnBrk="0">
              <a:lnSpc>
                <a:spcPct val="98000"/>
              </a:lnSpc>
              <a:spcBef>
                <a:spcPts val="2"/>
              </a:spcBef>
            </a:pPr>
            <a:r>
              <a:rPr sz="1300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燃气、生物质发电等。</a:t>
            </a:r>
            <a:endParaRPr lang="SimHei" altLang="SimHei" sz="1300"/>
          </a:p>
        </p:txBody>
      </p:sp>
      <p:sp>
        <p:nvSpPr>
          <p:cNvPr id="24" name="textbox 24"/>
          <p:cNvSpPr/>
          <p:nvPr/>
        </p:nvSpPr>
        <p:spPr>
          <a:xfrm>
            <a:off x="7623848" y="4571718"/>
            <a:ext cx="2571114" cy="11671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172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100" b="1" kern="0" spc="80">
                <a:solidFill>
                  <a:srgbClr val="7A09D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风能</a:t>
            </a:r>
            <a:endParaRPr lang="SimHei" altLang="SimHei" sz="2100"/>
          </a:p>
          <a:p>
            <a:pPr algn="l" rtl="0" eaLnBrk="0">
              <a:lnSpc>
                <a:spcPct val="105000"/>
              </a:lnSpc>
            </a:pPr>
            <a:endParaRPr lang="Arial" altLang="Arial" sz="900"/>
          </a:p>
          <a:p>
            <a:pPr algn="l" rtl="0" eaLnBrk="0">
              <a:lnSpc>
                <a:spcPct val="8949"/>
              </a:lnSpc>
            </a:pPr>
            <a:endParaRPr lang="Arial" altLang="Arial" sz="100"/>
          </a:p>
          <a:p>
            <a:pPr marL="20954" indent="25400" algn="l" rtl="0" eaLnBrk="0">
              <a:lnSpc>
                <a:spcPct val="116000"/>
              </a:lnSpc>
            </a:pP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农村地区的风能资源也较为丰富，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尤其是一些山区和草原地带，风能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发电的潜力较大。</a:t>
            </a:r>
            <a:endParaRPr lang="SimHei" altLang="SimHei" sz="1300"/>
          </a:p>
        </p:txBody>
      </p:sp>
      <p:sp>
        <p:nvSpPr>
          <p:cNvPr id="26" name="textbox 26"/>
          <p:cNvSpPr/>
          <p:nvPr/>
        </p:nvSpPr>
        <p:spPr>
          <a:xfrm>
            <a:off x="6474415" y="2102340"/>
            <a:ext cx="2557145" cy="11728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09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100" b="1" kern="0" spc="0">
                <a:solidFill>
                  <a:srgbClr val="7C0BD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太阳能</a:t>
            </a:r>
            <a:endParaRPr lang="SimHei" altLang="SimHei" sz="2100"/>
          </a:p>
          <a:p>
            <a:pPr algn="l" rtl="0" eaLnBrk="0">
              <a:lnSpc>
                <a:spcPct val="109000"/>
              </a:lnSpc>
            </a:pPr>
            <a:endParaRPr lang="Arial" altLang="Arial" sz="900"/>
          </a:p>
          <a:p>
            <a:pPr marL="34290" algn="l" rtl="0" eaLnBrk="0">
              <a:lnSpc>
                <a:spcPct val="116000"/>
              </a:lnSpc>
              <a:spcBef>
                <a:spcPts val="3"/>
              </a:spcBef>
            </a:pP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农村地区幅员辽阔，太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阳能资源丰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富，特别是在一些地广人稀的地区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,太阳能的开发潜力巨大。</a:t>
            </a:r>
            <a:endParaRPr lang="SimHei" altLang="SimHei" sz="1300"/>
          </a:p>
        </p:txBody>
      </p:sp>
      <p:sp>
        <p:nvSpPr>
          <p:cNvPr id="28" name="textbox 28"/>
          <p:cNvSpPr/>
          <p:nvPr/>
        </p:nvSpPr>
        <p:spPr>
          <a:xfrm>
            <a:off x="330237" y="977882"/>
            <a:ext cx="3425825" cy="5448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558800" algn="l" rtl="0" eaLnBrk="0">
              <a:lnSpc>
                <a:spcPct val="95000"/>
              </a:lnSpc>
              <a:spcBef>
                <a:spcPts val="4"/>
              </a:spcBef>
              <a:tabLst>
                <a:tab pos="753744"/>
              </a:tabLst>
            </a:pPr>
            <a:r>
              <a:rPr sz="2600" kern="0" spc="0">
                <a:solidFill>
                  <a:srgbClr val="810BD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600" b="1" kern="0" spc="0">
                <a:solidFill>
                  <a:srgbClr val="810BD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农村能源利用现状</a:t>
            </a:r>
            <a:endParaRPr lang="SimHei" altLang="SimHei" sz="2600"/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42937" y="990582"/>
            <a:ext cx="546112" cy="47623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2" name="picture 3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25530" y="1981164"/>
            <a:ext cx="2355862" cy="2038414"/>
          </a:xfrm>
          <a:prstGeom prst="rect">
            <a:avLst/>
          </a:prstGeom>
        </p:spPr>
      </p:pic>
      <p:pic>
        <p:nvPicPr>
          <p:cNvPr id="36" name="picture 3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4064026" y="1924065"/>
            <a:ext cx="2355862" cy="2031986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7308832" y="1949476"/>
            <a:ext cx="2374896" cy="2012927"/>
          </a:xfrm>
          <a:prstGeom prst="rect">
            <a:avLst/>
          </a:prstGeom>
        </p:spPr>
      </p:pic>
      <p:sp>
        <p:nvSpPr>
          <p:cNvPr id="40" name="textbox 40"/>
          <p:cNvSpPr/>
          <p:nvPr/>
        </p:nvSpPr>
        <p:spPr>
          <a:xfrm>
            <a:off x="7416753" y="4189820"/>
            <a:ext cx="1881504" cy="15309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68"/>
              </a:lnSpc>
            </a:pPr>
            <a:endParaRPr lang="Arial" altLang="Arial" sz="100"/>
          </a:p>
          <a:p>
            <a:pPr marL="15875" algn="l" rtl="0" eaLnBrk="0">
              <a:lnSpc>
                <a:spcPct val="96000"/>
              </a:lnSpc>
            </a:pPr>
            <a:r>
              <a:rPr sz="1800" b="1" kern="0" spc="-20">
                <a:solidFill>
                  <a:srgbClr val="7D08E3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缺乏专业人才</a:t>
            </a:r>
            <a:endParaRPr lang="SimHei" altLang="SimHei" sz="1800"/>
          </a:p>
          <a:p>
            <a:pPr algn="l" rtl="0" eaLnBrk="0">
              <a:lnSpc>
                <a:spcPct val="136000"/>
              </a:lnSpc>
            </a:pPr>
            <a:endParaRPr lang="Arial" altLang="Arial" sz="1000"/>
          </a:p>
          <a:p>
            <a:pPr algn="l" rtl="0" eaLnBrk="0">
              <a:lnSpc>
                <a:spcPct val="137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300"/>
          </a:p>
          <a:p>
            <a:pPr marL="12700" algn="l" rtl="0" eaLnBrk="0">
              <a:lnSpc>
                <a:spcPct val="98000"/>
              </a:lnSpc>
              <a:spcBef>
                <a:spcPts val="3"/>
              </a:spcBef>
            </a:pP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农村地区的能源利用项目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需要专业的技术和管理人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才，但目前这类人才在农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村地区较为缺乏。</a:t>
            </a:r>
            <a:endParaRPr lang="SimHei" altLang="SimHei" sz="1300"/>
          </a:p>
        </p:txBody>
      </p:sp>
      <p:sp>
        <p:nvSpPr>
          <p:cNvPr id="42" name="textbox 42"/>
          <p:cNvSpPr/>
          <p:nvPr/>
        </p:nvSpPr>
        <p:spPr>
          <a:xfrm>
            <a:off x="4178257" y="4189820"/>
            <a:ext cx="1868804" cy="15233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68"/>
              </a:lnSpc>
            </a:pPr>
            <a:endParaRPr lang="Arial" altLang="Arial" sz="100"/>
          </a:p>
          <a:p>
            <a:pPr marL="15875" algn="l" rtl="0" eaLnBrk="0">
              <a:lnSpc>
                <a:spcPct val="96000"/>
              </a:lnSpc>
            </a:pPr>
            <a:r>
              <a:rPr sz="1800" b="1" kern="0" spc="-10">
                <a:solidFill>
                  <a:srgbClr val="7A08D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资金投入不足</a:t>
            </a:r>
            <a:endParaRPr lang="SimHei" altLang="SimHei" sz="1800"/>
          </a:p>
          <a:p>
            <a:pPr algn="l" rtl="0" eaLnBrk="0">
              <a:lnSpc>
                <a:spcPct val="136000"/>
              </a:lnSpc>
            </a:pPr>
            <a:endParaRPr lang="Arial" altLang="Arial" sz="1000"/>
          </a:p>
          <a:p>
            <a:pPr algn="l" rtl="0" eaLnBrk="0">
              <a:lnSpc>
                <a:spcPct val="137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300"/>
          </a:p>
          <a:p>
            <a:pPr marL="12700" algn="l" rtl="0" eaLnBrk="0">
              <a:lnSpc>
                <a:spcPct val="97000"/>
              </a:lnSpc>
              <a:spcBef>
                <a:spcPts val="1"/>
              </a:spcBef>
            </a:pP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农村地区的能源利用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项目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需要大量的资金投入，但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往往由于资金缺乏导致项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目无法顺利实施。</a:t>
            </a:r>
            <a:endParaRPr lang="SimHei" altLang="SimHei" sz="1300"/>
          </a:p>
        </p:txBody>
      </p:sp>
      <p:sp>
        <p:nvSpPr>
          <p:cNvPr id="44" name="textbox 44"/>
          <p:cNvSpPr/>
          <p:nvPr/>
        </p:nvSpPr>
        <p:spPr>
          <a:xfrm>
            <a:off x="336546" y="977882"/>
            <a:ext cx="4424045" cy="5511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5000"/>
              </a:lnSpc>
            </a:pPr>
            <a:endParaRPr lang="Arial" altLang="Arial" sz="800"/>
          </a:p>
          <a:p>
            <a:pPr marL="552450" algn="l" rtl="0" eaLnBrk="0">
              <a:lnSpc>
                <a:spcPct val="95000"/>
              </a:lnSpc>
              <a:spcBef>
                <a:spcPts val="6"/>
              </a:spcBef>
              <a:tabLst>
                <a:tab pos="747394"/>
              </a:tabLst>
            </a:pPr>
            <a:r>
              <a:rPr sz="2600" kern="0" spc="0">
                <a:solidFill>
                  <a:srgbClr val="810BD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600" b="1" kern="0" spc="0">
                <a:solidFill>
                  <a:srgbClr val="810BD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农村能源利用存在的问题</a:t>
            </a:r>
            <a:endParaRPr lang="SimHei" altLang="SimHei" sz="2600"/>
          </a:p>
        </p:txBody>
      </p:sp>
      <p:pic>
        <p:nvPicPr>
          <p:cNvPr id="46" name="picture 4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349246" y="990582"/>
            <a:ext cx="539803" cy="482585"/>
          </a:xfrm>
          <a:prstGeom prst="rect">
            <a:avLst/>
          </a:prstGeom>
        </p:spPr>
      </p:pic>
      <p:sp>
        <p:nvSpPr>
          <p:cNvPr id="48" name="textbox 48"/>
          <p:cNvSpPr/>
          <p:nvPr/>
        </p:nvSpPr>
        <p:spPr>
          <a:xfrm>
            <a:off x="939761" y="4920532"/>
            <a:ext cx="1868170" cy="8070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1730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农村地区的能源利用技术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相对落后，很多设备的效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率和性能与城市存在较大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差距。</a:t>
            </a:r>
            <a:endParaRPr lang="SimHei" altLang="SimHei" sz="1400"/>
          </a:p>
        </p:txBody>
      </p:sp>
      <p:sp>
        <p:nvSpPr>
          <p:cNvPr id="50" name="textbox 50"/>
          <p:cNvSpPr/>
          <p:nvPr/>
        </p:nvSpPr>
        <p:spPr>
          <a:xfrm>
            <a:off x="943030" y="4189820"/>
            <a:ext cx="2357754" cy="28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68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800" b="1" kern="0" spc="0">
                <a:solidFill>
                  <a:srgbClr val="7B09E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技术水平低</a:t>
            </a:r>
            <a:r>
              <a:rPr sz="1800" kern="0" spc="0">
                <a:solidFill>
                  <a:srgbClr val="7B09E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</a:t>
            </a:r>
            <a:r>
              <a:rPr sz="1800" kern="0" spc="-10">
                <a:solidFill>
                  <a:srgbClr val="7B09E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</a:t>
            </a:r>
            <a:r>
              <a:rPr sz="2000" kern="0" spc="-10" baseline="2604">
                <a:solidFill>
                  <a:srgbClr val="AA79D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</a:t>
            </a:r>
            <a:endParaRPr lang="SimSun" altLang="SimSun" sz="2000" baseline="2604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2" name="picture 5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54" name="textbox 54"/>
          <p:cNvSpPr/>
          <p:nvPr/>
        </p:nvSpPr>
        <p:spPr>
          <a:xfrm>
            <a:off x="1309723" y="2480842"/>
            <a:ext cx="6951344" cy="14528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605"/>
              </a:lnSpc>
            </a:pPr>
            <a:endParaRPr lang="Arial" altLang="Arial" sz="100"/>
          </a:p>
          <a:p>
            <a:pPr marL="212725" algn="l" rtl="0" eaLnBrk="0">
              <a:lnSpc>
                <a:spcPct val="79000"/>
              </a:lnSpc>
            </a:pPr>
            <a:r>
              <a:rPr sz="2800" b="1" kern="0" spc="-5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02</a:t>
            </a:r>
            <a:endParaRPr lang="SimSun" altLang="SimSun" sz="2800"/>
          </a:p>
          <a:p>
            <a:pPr algn="l" rtl="0" eaLnBrk="0">
              <a:lnSpc>
                <a:spcPct val="186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100"/>
          </a:p>
          <a:p>
            <a:pPr marL="12700" algn="l" rtl="0" eaLnBrk="0">
              <a:lnSpc>
                <a:spcPct val="95000"/>
              </a:lnSpc>
              <a:spcBef>
                <a:spcPts val="3"/>
              </a:spcBef>
            </a:pPr>
            <a:r>
              <a:rPr sz="4400" b="1" kern="0" spc="120">
                <a:solidFill>
                  <a:srgbClr val="4211B4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新能源开发与投资的重要性</a:t>
            </a:r>
            <a:endParaRPr lang="SimHei" altLang="SimHei" sz="44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6" name="picture 5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58" name="textbox 58"/>
          <p:cNvSpPr/>
          <p:nvPr/>
        </p:nvSpPr>
        <p:spPr>
          <a:xfrm>
            <a:off x="7473962" y="3744437"/>
            <a:ext cx="2355214" cy="12515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909"/>
              </a:lnSpc>
            </a:pPr>
            <a:endParaRPr lang="Arial" altLang="Arial" sz="100"/>
          </a:p>
          <a:p>
            <a:pPr marL="714375" algn="l" rtl="0" eaLnBrk="0">
              <a:lnSpc>
                <a:spcPct val="95000"/>
              </a:lnSpc>
            </a:pPr>
            <a:r>
              <a:rPr sz="1800" b="1" kern="0" spc="10">
                <a:solidFill>
                  <a:srgbClr val="790CD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经济发展</a:t>
            </a:r>
            <a:endParaRPr lang="SimHei" altLang="SimHei" sz="1800"/>
          </a:p>
          <a:p>
            <a:pPr algn="l" rtl="0" eaLnBrk="0">
              <a:lnSpc>
                <a:spcPct val="142000"/>
              </a:lnSpc>
            </a:pPr>
            <a:endParaRPr lang="Arial" altLang="Arial" sz="1000"/>
          </a:p>
          <a:p>
            <a:pPr marL="12700" algn="l" rtl="0" eaLnBrk="0">
              <a:lnSpc>
                <a:spcPct val="99000"/>
              </a:lnSpc>
              <a:spcBef>
                <a:spcPts val="391"/>
              </a:spcBef>
            </a:pP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新能源产业的发展将带动相关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产</a:t>
            </a:r>
            <a:endParaRPr lang="SimHei" altLang="SimHei" sz="1300"/>
          </a:p>
          <a:p>
            <a:pPr algn="l" rtl="0" eaLnBrk="0">
              <a:lnSpc>
                <a:spcPct val="109000"/>
              </a:lnSpc>
            </a:pPr>
            <a:endParaRPr lang="Arial" altLang="Arial" sz="300"/>
          </a:p>
          <a:p>
            <a:pPr marL="654050" indent="-641350" algn="l" rtl="0" eaLnBrk="0">
              <a:lnSpc>
                <a:spcPct val="114000"/>
              </a:lnSpc>
              <a:spcBef>
                <a:spcPts val="1"/>
              </a:spcBef>
            </a:pP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业链的发展，创造就业机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会，促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进经济发展。</a:t>
            </a:r>
            <a:endParaRPr lang="SimHei" altLang="SimHei" sz="1300"/>
          </a:p>
        </p:txBody>
      </p:sp>
      <p:pic>
        <p:nvPicPr>
          <p:cNvPr id="60" name="picture 6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899428" y="1873242"/>
            <a:ext cx="1511297" cy="1441479"/>
          </a:xfrm>
          <a:prstGeom prst="rect">
            <a:avLst/>
          </a:prstGeom>
        </p:spPr>
      </p:pic>
      <p:sp>
        <p:nvSpPr>
          <p:cNvPr id="62" name="textbox 62"/>
          <p:cNvSpPr/>
          <p:nvPr/>
        </p:nvSpPr>
        <p:spPr>
          <a:xfrm>
            <a:off x="857208" y="4265477"/>
            <a:ext cx="2354579" cy="9601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144"/>
              </a:lnSpc>
            </a:pPr>
            <a:endParaRPr lang="Arial" altLang="Arial" sz="100"/>
          </a:p>
          <a:p>
            <a:pPr marL="12700" algn="l" rtl="0" eaLnBrk="0">
              <a:lnSpc>
                <a:spcPct val="113000"/>
              </a:lnSpc>
            </a:pP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全球气候变化问题日益严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重，各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国政府正在积极寻求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减少碳排放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的方法，新能源开发与投资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是实</a:t>
            </a:r>
            <a:endParaRPr lang="SimHei" altLang="SimHei" sz="1300"/>
          </a:p>
          <a:p>
            <a:pPr algn="l" rtl="0" eaLnBrk="0">
              <a:lnSpc>
                <a:spcPct val="110000"/>
              </a:lnSpc>
            </a:pPr>
            <a:endParaRPr lang="Arial" altLang="Arial" sz="400"/>
          </a:p>
          <a:p>
            <a:pPr marL="254000" algn="l" rtl="0" eaLnBrk="0">
              <a:lnSpc>
                <a:spcPct val="99000"/>
              </a:lnSpc>
              <a:spcBef>
                <a:spcPts val="2"/>
              </a:spcBef>
            </a:pPr>
            <a:r>
              <a:rPr sz="1300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现这一目标的重要途径。</a:t>
            </a:r>
            <a:endParaRPr lang="SimHei" altLang="SimHei" sz="1300"/>
          </a:p>
        </p:txBody>
      </p:sp>
      <p:sp>
        <p:nvSpPr>
          <p:cNvPr id="64" name="textbox 64"/>
          <p:cNvSpPr/>
          <p:nvPr/>
        </p:nvSpPr>
        <p:spPr>
          <a:xfrm>
            <a:off x="4171947" y="4265477"/>
            <a:ext cx="2352675" cy="9594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7077"/>
              </a:lnSpc>
            </a:pPr>
            <a:endParaRPr lang="Arial" altLang="Arial" sz="100"/>
          </a:p>
          <a:p>
            <a:pPr marL="12700" algn="l" rtl="0" eaLnBrk="0">
              <a:lnSpc>
                <a:spcPct val="115000"/>
              </a:lnSpc>
            </a:pP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传统能源的供应量日益减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少，能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源安全问题日益突出，发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展新能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源是保障国家能源安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全的重要措</a:t>
            </a:r>
            <a:endParaRPr lang="SimHei" altLang="SimHei" sz="1300"/>
          </a:p>
          <a:p>
            <a:pPr algn="l" rtl="0" eaLnBrk="0">
              <a:lnSpc>
                <a:spcPct val="110000"/>
              </a:lnSpc>
            </a:pPr>
            <a:endParaRPr lang="Arial" altLang="Arial" sz="300"/>
          </a:p>
          <a:p>
            <a:pPr marL="996314" algn="l" rtl="0" eaLnBrk="0">
              <a:lnSpc>
                <a:spcPts val="1559"/>
              </a:lnSpc>
              <a:spcBef>
                <a:spcPts val="1"/>
              </a:spcBef>
            </a:pPr>
            <a:r>
              <a:rPr sz="1200" kern="0" spc="-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施。</a:t>
            </a:r>
            <a:endParaRPr lang="SimHei" altLang="SimHei" sz="1200"/>
          </a:p>
        </p:txBody>
      </p:sp>
      <p:sp>
        <p:nvSpPr>
          <p:cNvPr id="66" name="textbox 66"/>
          <p:cNvSpPr/>
          <p:nvPr/>
        </p:nvSpPr>
        <p:spPr>
          <a:xfrm>
            <a:off x="336546" y="977882"/>
            <a:ext cx="4420870" cy="5448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5000"/>
              </a:lnSpc>
            </a:pPr>
            <a:endParaRPr lang="Arial" altLang="Arial" sz="800"/>
          </a:p>
          <a:p>
            <a:pPr marL="558800" algn="l" rtl="0" eaLnBrk="0">
              <a:lnSpc>
                <a:spcPct val="95000"/>
              </a:lnSpc>
              <a:spcBef>
                <a:spcPts val="6"/>
              </a:spcBef>
              <a:tabLst>
                <a:tab pos="728344"/>
              </a:tabLst>
            </a:pPr>
            <a:r>
              <a:rPr sz="2600" kern="0" spc="0">
                <a:solidFill>
                  <a:srgbClr val="810BD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600" b="1" kern="0" spc="10">
                <a:solidFill>
                  <a:srgbClr val="810BD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新能源开发与投资的背景</a:t>
            </a:r>
            <a:endParaRPr lang="SimHei" altLang="SimHei" sz="2600"/>
          </a:p>
        </p:txBody>
      </p:sp>
      <p:pic>
        <p:nvPicPr>
          <p:cNvPr id="68" name="picture 6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49246" y="990582"/>
            <a:ext cx="546112" cy="476232"/>
          </a:xfrm>
          <a:prstGeom prst="rect">
            <a:avLst/>
          </a:prstGeom>
        </p:spPr>
      </p:pic>
      <p:sp>
        <p:nvSpPr>
          <p:cNvPr id="70" name="textbox 70"/>
          <p:cNvSpPr/>
          <p:nvPr/>
        </p:nvSpPr>
        <p:spPr>
          <a:xfrm>
            <a:off x="1349486" y="3738998"/>
            <a:ext cx="1386839" cy="28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69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800" b="1" kern="0" spc="-30">
                <a:solidFill>
                  <a:srgbClr val="7C0BD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全球气候变化</a:t>
            </a:r>
            <a:endParaRPr lang="SimHei" altLang="SimHei" sz="1800"/>
          </a:p>
        </p:txBody>
      </p:sp>
      <p:sp>
        <p:nvSpPr>
          <p:cNvPr id="72" name="textbox 72"/>
          <p:cNvSpPr/>
          <p:nvPr/>
        </p:nvSpPr>
        <p:spPr>
          <a:xfrm>
            <a:off x="4873710" y="3744437"/>
            <a:ext cx="949960" cy="2876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909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800" b="1" kern="0" spc="0">
                <a:solidFill>
                  <a:srgbClr val="7B0BD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能源安全</a:t>
            </a:r>
            <a:endParaRPr lang="SimHei" altLang="SimHei" sz="1800"/>
          </a:p>
        </p:txBody>
      </p:sp>
      <p:sp>
        <p:nvSpPr>
          <p:cNvPr id="74" name="textbox 74"/>
          <p:cNvSpPr/>
          <p:nvPr/>
        </p:nvSpPr>
        <p:spPr>
          <a:xfrm>
            <a:off x="1943122" y="2713140"/>
            <a:ext cx="154939" cy="1816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08"/>
              </a:lnSpc>
            </a:pPr>
            <a:endParaRPr lang="Arial" altLang="Arial" sz="100"/>
          </a:p>
          <a:p>
            <a:pPr marL="12700" indent="24765" algn="l" rtl="0" eaLnBrk="0">
              <a:lnSpc>
                <a:spcPct val="85000"/>
              </a:lnSpc>
            </a:pPr>
            <a:r>
              <a:rPr sz="600" kern="0" spc="20">
                <a:solidFill>
                  <a:srgbClr val="FFFFFF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RE</a:t>
            </a:r>
            <a:r>
              <a:rPr sz="600" kern="0" spc="-10">
                <a:solidFill>
                  <a:srgbClr val="FFFFFF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600" kern="0" spc="-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</a:t>
            </a:r>
            <a:endParaRPr lang="SimSun" altLang="SimSun" sz="6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picture 7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pic>
        <p:nvPicPr>
          <p:cNvPr id="78" name="picture 7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245313" y="2051044"/>
            <a:ext cx="2648007" cy="1739909"/>
          </a:xfrm>
          <a:prstGeom prst="rect">
            <a:avLst/>
          </a:prstGeom>
        </p:spPr>
      </p:pic>
      <p:pic>
        <p:nvPicPr>
          <p:cNvPr id="80" name="picture 8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4051301" y="2044692"/>
            <a:ext cx="2622556" cy="1752614"/>
          </a:xfrm>
          <a:prstGeom prst="rect">
            <a:avLst/>
          </a:prstGeom>
        </p:spPr>
      </p:pic>
      <p:pic>
        <p:nvPicPr>
          <p:cNvPr id="82" name="picture 8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914392" y="2044692"/>
            <a:ext cx="2628865" cy="1714498"/>
          </a:xfrm>
          <a:prstGeom prst="rect">
            <a:avLst/>
          </a:prstGeom>
        </p:spPr>
      </p:pic>
      <p:sp>
        <p:nvSpPr>
          <p:cNvPr id="84" name="textbox 84"/>
          <p:cNvSpPr/>
          <p:nvPr/>
        </p:nvSpPr>
        <p:spPr>
          <a:xfrm>
            <a:off x="330237" y="977882"/>
            <a:ext cx="4428490" cy="5448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5000"/>
              </a:lnSpc>
            </a:pPr>
            <a:endParaRPr lang="Arial" altLang="Arial" sz="800"/>
          </a:p>
          <a:p>
            <a:pPr marL="564515" algn="l" rtl="0" eaLnBrk="0">
              <a:lnSpc>
                <a:spcPct val="95000"/>
              </a:lnSpc>
              <a:spcBef>
                <a:spcPts val="6"/>
              </a:spcBef>
              <a:tabLst>
                <a:tab pos="734694"/>
              </a:tabLst>
            </a:pPr>
            <a:r>
              <a:rPr sz="2600" kern="0" spc="0">
                <a:solidFill>
                  <a:srgbClr val="810BD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600" b="1" kern="0" spc="20">
                <a:solidFill>
                  <a:srgbClr val="810BD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新能源开发与投资的</a:t>
            </a:r>
            <a:r>
              <a:rPr sz="2600" b="1" kern="0" spc="10">
                <a:solidFill>
                  <a:srgbClr val="810BD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意义</a:t>
            </a:r>
            <a:endParaRPr lang="SimHei" altLang="SimHei" sz="2600"/>
          </a:p>
        </p:txBody>
      </p:sp>
      <p:pic>
        <p:nvPicPr>
          <p:cNvPr id="86" name="picture 8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342937" y="990582"/>
            <a:ext cx="552421" cy="476232"/>
          </a:xfrm>
          <a:prstGeom prst="rect">
            <a:avLst/>
          </a:prstGeom>
        </p:spPr>
      </p:pic>
      <p:sp>
        <p:nvSpPr>
          <p:cNvPr id="88" name="textbox 88"/>
          <p:cNvSpPr/>
          <p:nvPr/>
        </p:nvSpPr>
        <p:spPr>
          <a:xfrm>
            <a:off x="7454927" y="4857080"/>
            <a:ext cx="1863089" cy="9594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992"/>
              </a:lnSpc>
            </a:pPr>
            <a:endParaRPr lang="Arial" altLang="Arial" sz="100"/>
          </a:p>
          <a:p>
            <a:pPr marL="12700" algn="l" rtl="0" eaLnBrk="0">
              <a:lnSpc>
                <a:spcPct val="118000"/>
              </a:lnSpc>
            </a:pP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新能源的开发与投资能够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改善能源结构，提高能源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利用效率，提高人民生活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水平。</a:t>
            </a:r>
            <a:endParaRPr lang="SimHei" altLang="SimHei" sz="1300"/>
          </a:p>
        </p:txBody>
      </p:sp>
      <p:sp>
        <p:nvSpPr>
          <p:cNvPr id="90" name="textbox 90"/>
          <p:cNvSpPr/>
          <p:nvPr/>
        </p:nvSpPr>
        <p:spPr>
          <a:xfrm>
            <a:off x="1263664" y="4857080"/>
            <a:ext cx="1868804" cy="6959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449"/>
              </a:lnSpc>
            </a:pPr>
            <a:endParaRPr lang="Arial" altLang="Arial" sz="100"/>
          </a:p>
          <a:p>
            <a:pPr marL="12700" algn="l" rtl="0" eaLnBrk="0">
              <a:lnSpc>
                <a:spcPct val="113000"/>
              </a:lnSpc>
            </a:pP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新能源的开发与投资能够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减少对传统能源的依赖，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降低碳排放，保护环境。</a:t>
            </a:r>
            <a:endParaRPr lang="SimHei" altLang="SimHei" sz="1300"/>
          </a:p>
        </p:txBody>
      </p:sp>
      <p:sp>
        <p:nvSpPr>
          <p:cNvPr id="92" name="textbox 92"/>
          <p:cNvSpPr/>
          <p:nvPr/>
        </p:nvSpPr>
        <p:spPr>
          <a:xfrm>
            <a:off x="4241775" y="4869786"/>
            <a:ext cx="1864360" cy="6832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072"/>
              </a:lnSpc>
            </a:pPr>
            <a:endParaRPr lang="Arial" altLang="Arial" sz="100"/>
          </a:p>
          <a:p>
            <a:pPr marL="12700" algn="l" rtl="0" eaLnBrk="0">
              <a:lnSpc>
                <a:spcPct val="111000"/>
              </a:lnSpc>
            </a:pP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新能源产业的发展将带动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相关产业链的发展，创造 就业机会，促进经济发展</a:t>
            </a:r>
            <a:endParaRPr lang="SimHei" altLang="SimHei" sz="1300"/>
          </a:p>
        </p:txBody>
      </p:sp>
      <p:sp>
        <p:nvSpPr>
          <p:cNvPr id="94" name="textbox 94"/>
          <p:cNvSpPr/>
          <p:nvPr/>
        </p:nvSpPr>
        <p:spPr>
          <a:xfrm>
            <a:off x="7369773" y="4115268"/>
            <a:ext cx="1083310" cy="3333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09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100" b="1" kern="0" spc="-30">
                <a:solidFill>
                  <a:srgbClr val="7908D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社会意义</a:t>
            </a:r>
            <a:endParaRPr lang="SimHei" altLang="SimHei" sz="2100"/>
          </a:p>
        </p:txBody>
      </p:sp>
      <p:sp>
        <p:nvSpPr>
          <p:cNvPr id="96" name="textbox 96"/>
          <p:cNvSpPr/>
          <p:nvPr/>
        </p:nvSpPr>
        <p:spPr>
          <a:xfrm>
            <a:off x="1153165" y="4116335"/>
            <a:ext cx="1082039" cy="3346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844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100" b="1" kern="0" spc="-40">
                <a:solidFill>
                  <a:srgbClr val="7B08E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环保意义</a:t>
            </a:r>
            <a:endParaRPr lang="SimHei" altLang="SimHei" sz="2100"/>
          </a:p>
        </p:txBody>
      </p:sp>
      <p:sp>
        <p:nvSpPr>
          <p:cNvPr id="98" name="textbox 98"/>
          <p:cNvSpPr/>
          <p:nvPr/>
        </p:nvSpPr>
        <p:spPr>
          <a:xfrm>
            <a:off x="4144002" y="4114468"/>
            <a:ext cx="1078864" cy="3321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171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100" b="1" kern="0" spc="-40">
                <a:solidFill>
                  <a:srgbClr val="7B06E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经济意义</a:t>
            </a:r>
            <a:endParaRPr lang="SimHei" altLang="SimHei" sz="2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0" name="picture 10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02" name="textbox 102"/>
          <p:cNvSpPr/>
          <p:nvPr/>
        </p:nvSpPr>
        <p:spPr>
          <a:xfrm>
            <a:off x="1301732" y="2480842"/>
            <a:ext cx="7523480" cy="22555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605"/>
              </a:lnSpc>
            </a:pPr>
            <a:endParaRPr lang="Arial" altLang="Arial" sz="100"/>
          </a:p>
          <a:p>
            <a:pPr marL="214629" algn="l" rtl="0" eaLnBrk="0">
              <a:lnSpc>
                <a:spcPct val="79000"/>
              </a:lnSpc>
            </a:pPr>
            <a:r>
              <a:rPr sz="2800" b="1" kern="0" spc="-5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03</a:t>
            </a:r>
            <a:endParaRPr lang="SimSun" altLang="SimSun" sz="2800"/>
          </a:p>
          <a:p>
            <a:pPr algn="l" rtl="0" eaLnBrk="0">
              <a:lnSpc>
                <a:spcPct val="187000"/>
              </a:lnSpc>
            </a:pPr>
            <a:endParaRPr lang="Arial" altLang="Arial" sz="1000"/>
          </a:p>
          <a:p>
            <a:pPr marL="19050" algn="l" rtl="0" eaLnBrk="0">
              <a:lnSpc>
                <a:spcPct val="85000"/>
              </a:lnSpc>
              <a:spcBef>
                <a:spcPts val="1327"/>
              </a:spcBef>
            </a:pPr>
            <a:r>
              <a:rPr sz="4400" kern="0" spc="130">
                <a:solidFill>
                  <a:srgbClr val="4211B4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农村能源利用经营性人才的培</a:t>
            </a:r>
            <a:endParaRPr lang="SimHei" altLang="SimHei" sz="4400"/>
          </a:p>
          <a:p>
            <a:pPr marL="12700" algn="l" rtl="0" eaLnBrk="0">
              <a:lnSpc>
                <a:spcPts val="6831"/>
              </a:lnSpc>
            </a:pPr>
            <a:r>
              <a:rPr sz="5000" kern="0" spc="-10">
                <a:solidFill>
                  <a:srgbClr val="4211B4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养</a:t>
            </a:r>
            <a:endParaRPr lang="SimHei" altLang="SimHei" sz="50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4" name="picture 10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pic>
        <p:nvPicPr>
          <p:cNvPr id="106" name="picture 10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84180" y="1809714"/>
            <a:ext cx="4565653" cy="4565692"/>
          </a:xfrm>
          <a:prstGeom prst="rect">
            <a:avLst/>
          </a:prstGeom>
        </p:spPr>
      </p:pic>
      <p:sp>
        <p:nvSpPr>
          <p:cNvPr id="108" name="textbox 108"/>
          <p:cNvSpPr/>
          <p:nvPr/>
        </p:nvSpPr>
        <p:spPr>
          <a:xfrm>
            <a:off x="5715005" y="2130489"/>
            <a:ext cx="4194175" cy="22669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822"/>
              </a:lnSpc>
            </a:pPr>
            <a:endParaRPr lang="Arial" altLang="Arial" sz="100"/>
          </a:p>
          <a:p>
            <a:pPr marL="14604" algn="l" rtl="0" eaLnBrk="0">
              <a:lnSpc>
                <a:spcPct val="99000"/>
              </a:lnSpc>
            </a:pPr>
            <a:r>
              <a:rPr sz="1300" b="1" kern="0" spc="70">
                <a:solidFill>
                  <a:srgbClr val="7C05E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适应新能源产业发展趋势</a:t>
            </a:r>
            <a:endParaRPr lang="SimHei" altLang="SimHei" sz="1300"/>
          </a:p>
          <a:p>
            <a:pPr marL="12700" algn="l" rtl="0" eaLnBrk="0">
              <a:lnSpc>
                <a:spcPct val="115000"/>
              </a:lnSpc>
              <a:spcBef>
                <a:spcPts val="1557"/>
              </a:spcBef>
            </a:pP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随着新能源产业的快速发展，对农村能源利用经营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性人才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的需求不断增长，培养这类人才对于适应产业发展趋势具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有重要意义。</a:t>
            </a:r>
            <a:endParaRPr lang="SimHei" altLang="SimHei" sz="13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marL="14604" algn="l" rtl="0" eaLnBrk="0">
              <a:lnSpc>
                <a:spcPct val="99000"/>
              </a:lnSpc>
              <a:spcBef>
                <a:spcPts val="397"/>
              </a:spcBef>
            </a:pPr>
            <a:r>
              <a:rPr sz="1300" b="1" kern="0" spc="90">
                <a:solidFill>
                  <a:srgbClr val="7B0ED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推动农村能源利用升级</a:t>
            </a:r>
            <a:endParaRPr lang="SimHei" altLang="SimHei" sz="1300"/>
          </a:p>
          <a:p>
            <a:pPr algn="l" rtl="0" eaLnBrk="0">
              <a:lnSpc>
                <a:spcPct val="101000"/>
              </a:lnSpc>
            </a:pPr>
            <a:endParaRPr lang="Arial" altLang="Arial" sz="1100"/>
          </a:p>
          <a:p>
            <a:pPr marL="12700" algn="l" rtl="0" eaLnBrk="0">
              <a:lnSpc>
                <a:spcPct val="108000"/>
              </a:lnSpc>
              <a:spcBef>
                <a:spcPts val="3"/>
              </a:spcBef>
            </a:pP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通过培养农村能源利用经营性人才，有助于推动农村能源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利用的升级和转型，提高农村经济的可持续发展水平。</a:t>
            </a:r>
            <a:endParaRPr lang="SimHei" altLang="SimHei" sz="1300"/>
          </a:p>
        </p:txBody>
      </p:sp>
      <p:sp>
        <p:nvSpPr>
          <p:cNvPr id="110" name="textbox 110"/>
          <p:cNvSpPr/>
          <p:nvPr/>
        </p:nvSpPr>
        <p:spPr>
          <a:xfrm>
            <a:off x="5698423" y="5020411"/>
            <a:ext cx="4231004" cy="8496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56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300" b="1" kern="0" spc="110">
                <a:solidFill>
                  <a:srgbClr val="790AD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提升企业竞争力</a:t>
            </a:r>
            <a:endParaRPr lang="SimHei" altLang="SimHei" sz="1300"/>
          </a:p>
          <a:p>
            <a:pPr algn="l" rtl="0" eaLnBrk="0">
              <a:lnSpc>
                <a:spcPct val="100000"/>
              </a:lnSpc>
            </a:pPr>
            <a:endParaRPr lang="Arial" altLang="Arial" sz="1200"/>
          </a:p>
          <a:p>
            <a:pPr algn="l" rtl="0" eaLnBrk="0">
              <a:lnSpc>
                <a:spcPct val="9022"/>
              </a:lnSpc>
            </a:pPr>
            <a:endParaRPr lang="Arial" altLang="Arial" sz="100"/>
          </a:p>
          <a:p>
            <a:pPr marL="29209" algn="l" rtl="0" eaLnBrk="0">
              <a:lnSpc>
                <a:spcPct val="112000"/>
              </a:lnSpc>
            </a:pP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培养专业的农村能源利用经营性人才，有助于提升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企业在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新能源领域的竞争力，促进企业的发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展。</a:t>
            </a:r>
            <a:endParaRPr lang="SimHei" altLang="SimHei" sz="1300"/>
          </a:p>
        </p:txBody>
      </p:sp>
      <p:sp>
        <p:nvSpPr>
          <p:cNvPr id="112" name="textbox 112"/>
          <p:cNvSpPr/>
          <p:nvPr/>
        </p:nvSpPr>
        <p:spPr>
          <a:xfrm>
            <a:off x="330237" y="977882"/>
            <a:ext cx="3431540" cy="5448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558800" algn="l" rtl="0" eaLnBrk="0">
              <a:lnSpc>
                <a:spcPct val="95000"/>
              </a:lnSpc>
              <a:spcBef>
                <a:spcPts val="4"/>
              </a:spcBef>
              <a:tabLst>
                <a:tab pos="753744"/>
              </a:tabLst>
            </a:pPr>
            <a:r>
              <a:rPr sz="2600" kern="0" spc="0">
                <a:solidFill>
                  <a:srgbClr val="810BD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600" b="1" kern="0" spc="0">
                <a:solidFill>
                  <a:srgbClr val="810BD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人才培养的重要性</a:t>
            </a:r>
            <a:endParaRPr lang="SimHei" altLang="SimHei" sz="2600"/>
          </a:p>
        </p:txBody>
      </p:sp>
      <p:pic>
        <p:nvPicPr>
          <p:cNvPr id="114" name="picture 1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42937" y="990582"/>
            <a:ext cx="546112" cy="47623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6" name="picture 1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pic>
        <p:nvPicPr>
          <p:cNvPr id="118" name="picture 1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346900" y="1701792"/>
            <a:ext cx="3346499" cy="4648203"/>
          </a:xfrm>
          <a:prstGeom prst="rect">
            <a:avLst/>
          </a:prstGeom>
        </p:spPr>
      </p:pic>
      <p:sp>
        <p:nvSpPr>
          <p:cNvPr id="120" name="textbox 120"/>
          <p:cNvSpPr/>
          <p:nvPr/>
        </p:nvSpPr>
        <p:spPr>
          <a:xfrm>
            <a:off x="3809951" y="1962181"/>
            <a:ext cx="3105150" cy="844550"/>
          </a:xfrm>
          <a:prstGeom prst="rect">
            <a:avLst/>
          </a:prstGeom>
          <a:solidFill>
            <a:srgbClr val="BA94E6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algn="l" rtl="0" eaLnBrk="0">
              <a:lnSpc>
                <a:spcPct val="9936"/>
              </a:lnSpc>
            </a:pPr>
            <a:endParaRPr lang="Arial" altLang="Arial" sz="100"/>
          </a:p>
          <a:p>
            <a:pPr marL="1202689" algn="l" rtl="0" eaLnBrk="0">
              <a:lnSpc>
                <a:spcPct val="96000"/>
              </a:lnSpc>
            </a:pPr>
            <a:r>
              <a:rPr sz="1400" b="1" kern="0" spc="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增加投入</a:t>
            </a:r>
            <a:endParaRPr lang="SimHei" altLang="SimHei" sz="1400"/>
          </a:p>
        </p:txBody>
      </p:sp>
      <p:sp>
        <p:nvSpPr>
          <p:cNvPr id="122" name="textbox 122"/>
          <p:cNvSpPr/>
          <p:nvPr/>
        </p:nvSpPr>
        <p:spPr>
          <a:xfrm>
            <a:off x="3809951" y="4203734"/>
            <a:ext cx="3099435" cy="844550"/>
          </a:xfrm>
          <a:prstGeom prst="rect">
            <a:avLst/>
          </a:prstGeom>
          <a:solidFill>
            <a:srgbClr val="BA98E6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marL="1031239" algn="l" rtl="0" eaLnBrk="0">
              <a:lnSpc>
                <a:spcPct val="94000"/>
              </a:lnSpc>
              <a:spcBef>
                <a:spcPts val="2"/>
              </a:spcBef>
            </a:pPr>
            <a:r>
              <a:rPr sz="1400" b="1" kern="0" spc="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开展实践教育</a:t>
            </a:r>
            <a:endParaRPr lang="SimHei" altLang="SimHei" sz="1400"/>
          </a:p>
        </p:txBody>
      </p:sp>
      <p:sp>
        <p:nvSpPr>
          <p:cNvPr id="124" name="textbox 124"/>
          <p:cNvSpPr/>
          <p:nvPr/>
        </p:nvSpPr>
        <p:spPr>
          <a:xfrm>
            <a:off x="469867" y="4203734"/>
            <a:ext cx="3080385" cy="844550"/>
          </a:xfrm>
          <a:prstGeom prst="rect">
            <a:avLst/>
          </a:prstGeom>
          <a:solidFill>
            <a:srgbClr val="BA97E5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marL="1214755" algn="l" rtl="0" eaLnBrk="0">
              <a:lnSpc>
                <a:spcPct val="96000"/>
              </a:lnSpc>
              <a:spcBef>
                <a:spcPts val="4"/>
              </a:spcBef>
            </a:pPr>
            <a:r>
              <a:rPr sz="1400" b="1" kern="0" spc="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加强合作</a:t>
            </a:r>
            <a:endParaRPr lang="SimHei" altLang="SimHei" sz="1400"/>
          </a:p>
        </p:txBody>
      </p:sp>
      <p:sp>
        <p:nvSpPr>
          <p:cNvPr id="126" name="textbox 126"/>
          <p:cNvSpPr/>
          <p:nvPr/>
        </p:nvSpPr>
        <p:spPr>
          <a:xfrm>
            <a:off x="476284" y="1962181"/>
            <a:ext cx="3073400" cy="844550"/>
          </a:xfrm>
          <a:prstGeom prst="rect">
            <a:avLst/>
          </a:prstGeom>
          <a:solidFill>
            <a:srgbClr val="BE9BE6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algn="l" rtl="0" eaLnBrk="0">
              <a:lnSpc>
                <a:spcPct val="9163"/>
              </a:lnSpc>
            </a:pPr>
            <a:endParaRPr lang="Arial" altLang="Arial" sz="100"/>
          </a:p>
          <a:p>
            <a:pPr marL="1031239" algn="l" rtl="0" eaLnBrk="0">
              <a:lnSpc>
                <a:spcPct val="96000"/>
              </a:lnSpc>
            </a:pPr>
            <a:r>
              <a:rPr sz="1400" b="1" kern="0" spc="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建立培训体系</a:t>
            </a:r>
            <a:endParaRPr lang="SimHei" altLang="SimHei" sz="1400"/>
          </a:p>
        </p:txBody>
      </p:sp>
      <p:sp>
        <p:nvSpPr>
          <p:cNvPr id="128" name="textbox 128"/>
          <p:cNvSpPr/>
          <p:nvPr/>
        </p:nvSpPr>
        <p:spPr>
          <a:xfrm>
            <a:off x="336546" y="977882"/>
            <a:ext cx="4101465" cy="5435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2000"/>
              </a:lnSpc>
            </a:pPr>
            <a:endParaRPr lang="Arial" altLang="Arial" sz="900"/>
          </a:p>
          <a:p>
            <a:pPr algn="l" rtl="0" eaLnBrk="0">
              <a:lnSpc>
                <a:spcPct val="8215"/>
              </a:lnSpc>
            </a:pPr>
            <a:endParaRPr lang="Arial" altLang="Arial" sz="100"/>
          </a:p>
          <a:p>
            <a:pPr marL="552450" algn="l" rtl="0" eaLnBrk="0">
              <a:lnSpc>
                <a:spcPct val="95000"/>
              </a:lnSpc>
              <a:tabLst>
                <a:tab pos="747394"/>
              </a:tabLst>
            </a:pPr>
            <a:r>
              <a:rPr sz="2500" kern="0" spc="0">
                <a:solidFill>
                  <a:srgbClr val="810BD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500" b="1" kern="0" spc="110">
                <a:solidFill>
                  <a:srgbClr val="810BD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人才培养的途径和方法</a:t>
            </a:r>
            <a:endParaRPr lang="SimHei" altLang="SimHei" sz="2500"/>
          </a:p>
        </p:txBody>
      </p:sp>
      <p:pic>
        <p:nvPicPr>
          <p:cNvPr id="130" name="picture 13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49246" y="990582"/>
            <a:ext cx="539803" cy="476232"/>
          </a:xfrm>
          <a:prstGeom prst="rect">
            <a:avLst/>
          </a:prstGeom>
        </p:spPr>
      </p:pic>
      <p:sp>
        <p:nvSpPr>
          <p:cNvPr id="132" name="textbox 132"/>
          <p:cNvSpPr/>
          <p:nvPr/>
        </p:nvSpPr>
        <p:spPr>
          <a:xfrm>
            <a:off x="3949739" y="3122807"/>
            <a:ext cx="2737485" cy="7346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847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1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政府和企业应增加对</a:t>
            </a:r>
            <a:r>
              <a:rPr sz="11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人才培养的投入，提</a:t>
            </a:r>
            <a:endParaRPr lang="SimHei" altLang="SimHei" sz="1100"/>
          </a:p>
          <a:p>
            <a:pPr marL="12700" algn="l" rtl="0" eaLnBrk="0">
              <a:lnSpc>
                <a:spcPct val="169000"/>
              </a:lnSpc>
              <a:spcBef>
                <a:spcPts val="5"/>
              </a:spcBef>
            </a:pPr>
            <a:r>
              <a:rPr sz="11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供资金支持和优惠政策</a:t>
            </a:r>
            <a:r>
              <a:rPr sz="11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，鼓励企业和个人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参与培训。</a:t>
            </a:r>
            <a:endParaRPr lang="SimHei" altLang="SimHei" sz="1100"/>
          </a:p>
        </p:txBody>
      </p:sp>
      <p:sp>
        <p:nvSpPr>
          <p:cNvPr id="134" name="textbox 134"/>
          <p:cNvSpPr/>
          <p:nvPr/>
        </p:nvSpPr>
        <p:spPr>
          <a:xfrm>
            <a:off x="622274" y="3122807"/>
            <a:ext cx="2736850" cy="7315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847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1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政府和企业应建立完</a:t>
            </a:r>
            <a:r>
              <a:rPr sz="11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善的培训体系，针对</a:t>
            </a:r>
            <a:endParaRPr lang="SimHei" altLang="SimHei" sz="1100"/>
          </a:p>
          <a:p>
            <a:pPr marL="12700" algn="l" rtl="0" eaLnBrk="0">
              <a:lnSpc>
                <a:spcPct val="168000"/>
              </a:lnSpc>
              <a:spcBef>
                <a:spcPts val="6"/>
              </a:spcBef>
            </a:pPr>
            <a:r>
              <a:rPr sz="11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农村能源利用经营性</a:t>
            </a:r>
            <a:r>
              <a:rPr sz="11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人才的需求，制定培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训计划和实施方案。</a:t>
            </a:r>
            <a:endParaRPr lang="SimHei" altLang="SimHei" sz="1100"/>
          </a:p>
        </p:txBody>
      </p:sp>
      <p:sp>
        <p:nvSpPr>
          <p:cNvPr id="136" name="textbox 136"/>
          <p:cNvSpPr/>
          <p:nvPr/>
        </p:nvSpPr>
        <p:spPr>
          <a:xfrm>
            <a:off x="3949739" y="5370713"/>
            <a:ext cx="2743200" cy="7270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847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1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在培养过程中，应注重实践教</a:t>
            </a:r>
            <a:r>
              <a:rPr sz="11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育的开展，</a:t>
            </a:r>
            <a:endParaRPr lang="SimHei" altLang="SimHei" sz="1100"/>
          </a:p>
          <a:p>
            <a:pPr marL="12700" algn="l" rtl="0" eaLnBrk="0">
              <a:lnSpc>
                <a:spcPct val="166000"/>
              </a:lnSpc>
              <a:spcBef>
                <a:spcPts val="24"/>
              </a:spcBef>
            </a:pPr>
            <a:r>
              <a:rPr sz="11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通过实践项目和实践基</a:t>
            </a:r>
            <a:r>
              <a:rPr sz="11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地的建设，提高人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才的实践能力和操作技能。</a:t>
            </a:r>
            <a:endParaRPr lang="SimHei" altLang="SimHei" sz="1100"/>
          </a:p>
        </p:txBody>
      </p:sp>
      <p:sp>
        <p:nvSpPr>
          <p:cNvPr id="138" name="textbox 138"/>
          <p:cNvSpPr/>
          <p:nvPr/>
        </p:nvSpPr>
        <p:spPr>
          <a:xfrm>
            <a:off x="622274" y="5370713"/>
            <a:ext cx="2730500" cy="4400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847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1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政府、企业和科研机构应加强合作，共同</a:t>
            </a:r>
            <a:endParaRPr lang="SimHei" altLang="SimHei" sz="1100"/>
          </a:p>
          <a:p>
            <a:pPr marL="12700" algn="l" rtl="0" eaLnBrk="0">
              <a:lnSpc>
                <a:spcPts val="2147"/>
              </a:lnSpc>
            </a:pPr>
            <a:r>
              <a:rPr sz="11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推动农村能源利用经营性人才</a:t>
            </a:r>
            <a:r>
              <a:rPr sz="11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的培养。</a:t>
            </a:r>
            <a:endParaRPr lang="SimHei" altLang="SimHei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9423400" cy="629285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https://d.book118.com/286054215041010040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SimHei</vt:lpstr>
      <vt:lpstr>SimSun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2024-09-06T11:46:43.157</cp:lastPrinted>
  <dcterms:created xsi:type="dcterms:W3CDTF">2024-09-06T03:46:43Z</dcterms:created>
  <dcterms:modified xsi:type="dcterms:W3CDTF">2024-09-06T03:46:44Z</dcterms:modified>
</cp:coreProperties>
</file>