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96EFD7-5015-40D2-852E-D24B0930E2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692DC5-361F-41B4-9655-5749C2DA1D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AC955C-BB07-46E4-984E-74721B4415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D88758-F820-46C9-B999-5FF6CFE16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4D8BF6-8E62-459F-821B-A1E492893B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B4D38B-EF54-4ABE-BC41-3E1512E0B1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BBA1698-F279-4053-9636-6D8A0E8771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CB5B83-B7B2-47B2-8613-CDD50A3A95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4E41E3-897B-4CE2-8972-6268DF9CCD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984714-6C83-4B7F-812F-B0F7EE6D94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428BB2-6AEF-4ABD-867C-4A030FF287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6100043213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道路工程课件\n## 1.道路工程基础理论与实践\n### 1.1道路工程的基本概念与分类\n### 1.2道路工程的设计原则与方法\n### 1.3道路工程的施工技术与质量控制\n## 2.道路工程设计的关键要素\n### 2.1道路线形设计\n### 2.2道路横断面设计\n### 2.3道路交叉口设计\n## 3.道路工程材料的选用与性能\n### 3.1道路工程材料的种类与特点\n### 3.2道路工程材料的性能要求\n### 3.3道路工程材料的选用原则与方法\n## 4.道路工程施工组织与现场管理\n### 4.1道路工程施工组织设计\n### 4.2道路工程施工现场管理\n### 4.3道路工程施工进度与成本控制\n## 5.道路工程安全与环境保护\n### 5.1道路工程安全施工技术与措施\n### 5.2道路工程环境保护要求与措施\n### 5.3道路工程安全与环境事故应急预案\n## 6.道路工程养护与维修技术\n### 6.1道路工程养护的基本要求与方法\n### 6.2道路工程维修技术\n### 6.3道路工程养护与维修管理的最佳实践\n## 7.道路工程新技术与新方法\n### 7.1道路工程信息化技术\n### 7.2道路工程绿色施工技术\n### 7.3道路工程智能化管理技术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道路工程课件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道路工程基础理论与实践</a:t>
            </a:r>
            <a:endParaRPr/>
          </a:p>
        </p:txBody>
      </p:sp>
      <p:sp>
        <p:nvSpPr>
          <p:cNvPr id="13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道路工程的基本概念与分类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7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7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道路工程定义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交通运输基础设施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城市和乡村发展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经济建设和社会进步</a:t>
                </a:r>
                <a:endParaRPr/>
              </a:p>
            </p:txBody>
          </p:sp>
          <p:pic>
            <p:nvPicPr>
              <p:cNvPr id="28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8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8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道路工程分类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按行政等级分：国道、省道、县道、乡道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按技术等级分：高速公路、一级公路、二级公路、三级公路、四级公路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按道路用途分：城市道路、公路、厂矿道路、林区道路</a:t>
                </a:r>
                <a:endParaRPr/>
              </a:p>
            </p:txBody>
          </p:sp>
          <p:pic>
            <p:nvPicPr>
              <p:cNvPr id="28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设计原则</a:t>
                </a:r>
                <a:endParaRPr/>
              </a:p>
            </p:txBody>
          </p:sp>
          <p:sp>
            <p:nvSpPr>
              <p:cNvPr id="30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：确保行车安全，保证行人和车辆的安全通行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舒适性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：提供良好的行驶环境，减少驾驶疲劳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耐久性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：保证道路使用寿命，降低维修成本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经济性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：平衡道路性能与建设成本，提高投资效益</a:t>
                </a:r>
                <a:endParaRPr/>
              </a:p>
            </p:txBody>
          </p:sp>
          <p:sp>
            <p:nvSpPr>
              <p:cNvPr id="30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设计方法</a:t>
                </a:r>
                <a:endParaRPr/>
              </a:p>
            </p:txBody>
          </p:sp>
          <p:sp>
            <p:nvSpPr>
              <p:cNvPr id="30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经验设计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：借鉴国内外成功经验，结合实际条件进行设计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理论设计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：运用力学、材料学等理论进行道路设计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仿真设计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：利用计算机模拟技术进行道路设计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生态设计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：考虑道路对环境影响，实现可持续发展</a:t>
                </a:r>
                <a:endParaRPr/>
              </a:p>
            </p:txBody>
          </p:sp>
          <p:sp>
            <p:nvSpPr>
              <p:cNvPr id="30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道路工程的设计原则与方法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1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1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1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施工技术</a:t>
                </a:r>
                <a:endParaRPr/>
              </a:p>
            </p:txBody>
          </p:sp>
          <p:sp>
            <p:nvSpPr>
              <p:cNvPr id="31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路基施工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：土方开挖、填筑、压实等工艺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路面施工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：基层、面层施工，包括沥青路面、水泥路面等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桥梁施工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：桥梁基础、梁桥、拱桥等施工技术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隧道施工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：隧道开挖、支护、衬砌等施工技术</a:t>
                </a:r>
                <a:endParaRPr/>
              </a:p>
            </p:txBody>
          </p:sp>
          <p:sp>
            <p:nvSpPr>
              <p:cNvPr id="31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2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2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质量控制</a:t>
                </a:r>
                <a:endParaRPr/>
              </a:p>
            </p:txBody>
          </p:sp>
          <p:sp>
            <p:nvSpPr>
              <p:cNvPr id="32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原材料质量控制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：选用合格的道路材料，保证工程质量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施工过程控制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：监控施工过程，确保施工质量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验收评定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：按照标准和规范进行工程验收和评定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养护与维修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：对道路进行定期养护和维修，保证道路正常运行</a:t>
                </a:r>
                <a:endParaRPr/>
              </a:p>
            </p:txBody>
          </p:sp>
          <p:sp>
            <p:nvSpPr>
              <p:cNvPr id="32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道路工程的施工技术与质量控制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3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3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道路工程设计的关键要素</a:t>
            </a:r>
            <a:endParaRPr/>
          </a:p>
        </p:txBody>
      </p:sp>
      <p:sp>
        <p:nvSpPr>
          <p:cNvPr id="33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3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3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道路线形设计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3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3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3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线性设计原则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：保证行车安全，避免交通事故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舒适性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：提供良好的行驶环境，减少驾驶疲劳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经济性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：降低工程成本，提高投资效益</a:t>
                </a:r>
                <a:endParaRPr/>
              </a:p>
            </p:txBody>
          </p:sp>
          <p:pic>
            <p:nvPicPr>
              <p:cNvPr id="34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4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4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线性设计方法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直线路段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：保证视线畅通，减少驾驶疲劳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曲线设计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：合理设置曲线半径和超高，保证行车安全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纵坡设计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：合理设置纵坡，考虑排水和行驶性能</a:t>
                </a:r>
                <a:endParaRPr/>
              </a:p>
            </p:txBody>
          </p:sp>
          <p:pic>
            <p:nvPicPr>
              <p:cNvPr id="34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4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4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4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5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5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横断面设计原则</a:t>
                </a:r>
                <a:endParaRPr/>
              </a:p>
            </p:txBody>
          </p:sp>
          <p:sp>
            <p:nvSpPr>
              <p:cNvPr id="35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功能性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：满足交通、排水、绿化等要求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：保证行人和车辆的安全通行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经济性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：合理分配空间，降低工程成本</a:t>
                </a:r>
                <a:endParaRPr/>
              </a:p>
            </p:txBody>
          </p:sp>
          <p:sp>
            <p:nvSpPr>
              <p:cNvPr id="35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5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5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5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横断面设计方法</a:t>
                </a:r>
                <a:endParaRPr/>
              </a:p>
            </p:txBody>
          </p:sp>
          <p:sp>
            <p:nvSpPr>
              <p:cNvPr id="35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单一车道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：适用于交通量较小的道路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双车道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：满足交通量较大的道路要求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多车道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：适应交通量巨大的高速公路和城市道路</a:t>
                </a:r>
                <a:endParaRPr/>
              </a:p>
            </p:txBody>
          </p:sp>
          <p:sp>
            <p:nvSpPr>
              <p:cNvPr id="36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6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6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道路横断面设计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6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道路交叉口设计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6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6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6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交叉口设计原则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：保证行人和车辆的安全通行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舒适性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：提供良好的通行环境，减少拥堵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经济性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：降低工程成本，提高投资效益</a:t>
                </a:r>
                <a:endParaRPr/>
              </a:p>
            </p:txBody>
          </p:sp>
          <p:pic>
            <p:nvPicPr>
              <p:cNvPr id="37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7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7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交叉口设计方法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平面交叉口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：适用于交通量较小的道路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立体交叉口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：如立交桥、隧道等，适应交通量较大的道路要求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信号控制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：合理设置信号灯，保证交通顺畅</a:t>
                </a:r>
                <a:endParaRPr/>
              </a:p>
            </p:txBody>
          </p:sp>
          <p:pic>
            <p:nvPicPr>
              <p:cNvPr id="37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道路工程材料的选用与性能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12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13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14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沥青材料</a:t>
                </a:r>
                <a:endParaRPr/>
              </a:p>
            </p:txBody>
          </p:sp>
          <p:sp>
            <p:nvSpPr>
              <p:cNvPr id="16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种类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：沥青、改性沥青、沥青混凝土等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特点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：具有良好的粘结性和耐久性，抗滑性能好</a:t>
                </a:r>
                <a:endParaRPr/>
              </a:p>
            </p:txBody>
          </p:sp>
        </p:grpSp>
        <p:grpSp>
          <p:nvGrpSpPr>
            <p:cNvPr id="17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18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水泥材料</a:t>
                </a:r>
                <a:endParaRPr/>
              </a:p>
            </p:txBody>
          </p:sp>
          <p:sp>
            <p:nvSpPr>
              <p:cNvPr id="20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种类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：普通水泥、硅酸盐水泥、膨胀水泥等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特点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：强度高，耐久性好，但抗裂性能较差</a:t>
                </a:r>
                <a:endParaRPr/>
              </a:p>
            </p:txBody>
          </p:sp>
        </p:grpSp>
        <p:grpSp>
          <p:nvGrpSpPr>
            <p:cNvPr id="21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2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砂石材料</a:t>
                </a:r>
                <a:endParaRPr/>
              </a:p>
            </p:txBody>
          </p:sp>
          <p:sp>
            <p:nvSpPr>
              <p:cNvPr id="24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种类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：碎石、卵石、砂等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特点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：良好的承载力和稳定性，经济性好</a:t>
                </a:r>
                <a:endParaRPr/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道路工程材料的种类与特点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7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8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9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承载能力</a:t>
                </a:r>
                <a:endParaRPr/>
              </a:p>
            </p:txBody>
          </p:sp>
          <p:sp>
            <p:nvSpPr>
              <p:cNvPr id="30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抗压强度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：抵抗车辆荷载的能力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抗拉强度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：抵抗拉伸荷载的能力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抗弯强度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：抵抗弯曲荷载的能力</a:t>
                </a:r>
                <a:endParaRPr/>
              </a:p>
            </p:txBody>
          </p:sp>
        </p:grpSp>
        <p:grpSp>
          <p:nvGrpSpPr>
            <p:cNvPr id="31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3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稳定性能</a:t>
                </a:r>
                <a:endParaRPr/>
              </a:p>
            </p:txBody>
          </p:sp>
          <p:sp>
            <p:nvSpPr>
              <p:cNvPr id="33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抗滑性能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：减少车辆打滑和侧滑的可能性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抗疲劳性能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：保证长期使用过程中的性能稳定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耐久性能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：抵抗自然环境侵蚀和老化</a:t>
                </a:r>
                <a:endParaRPr/>
              </a:p>
            </p:txBody>
          </p:sp>
        </p:grpSp>
        <p:grpSp>
          <p:nvGrpSpPr>
            <p:cNvPr id="34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3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其他性能</a:t>
                </a:r>
                <a:endParaRPr/>
              </a:p>
            </p:txBody>
          </p:sp>
          <p:sp>
            <p:nvSpPr>
              <p:cNvPr id="3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施工性能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：便于施工和维修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环保性能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：减少环境污染和破坏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经济性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：降低工程成本，提高投资效益</a:t>
                </a:r>
                <a:endParaRPr/>
              </a:p>
            </p:txBody>
          </p:sp>
        </p:grpSp>
      </p:grpSp>
      <p:pic>
        <p:nvPicPr>
          <p:cNvPr id="37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道路工程材料的性能要求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39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40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41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选用原则</a:t>
                </a:r>
                <a:endParaRPr/>
              </a:p>
            </p:txBody>
          </p:sp>
          <p:sp>
            <p:nvSpPr>
              <p:cNvPr id="4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适应性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：根据道路工程特点和环境条件选择材料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经济性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：在保证性能的前提下，尽量降低工程成本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环保性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：选择环保性能好的材料，减少环境污染</a:t>
                </a:r>
                <a:endParaRPr/>
              </a:p>
            </p:txBody>
          </p:sp>
          <p:sp>
            <p:nvSpPr>
              <p:cNvPr id="4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选用方法</a:t>
                </a:r>
                <a:endParaRPr/>
              </a:p>
            </p:txBody>
          </p:sp>
          <p:sp>
            <p:nvSpPr>
              <p:cNvPr id="5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材料试验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：通过试验验证材料的性能和质量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工程实例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：借鉴国内外成功案例，选择合适的材料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专家咨询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：征求专家意见，确保材料选用的合理性和可靠性</a:t>
                </a:r>
                <a:endParaRPr/>
              </a:p>
            </p:txBody>
          </p:sp>
          <p:sp>
            <p:nvSpPr>
              <p:cNvPr id="5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道路工程材料的选用原则与方法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6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道路工程施工组织与现场管理</a:t>
            </a:r>
            <a:endParaRPr/>
          </a:p>
        </p:txBody>
      </p:sp>
      <p:sp>
        <p:nvSpPr>
          <p:cNvPr id="6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04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6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道路工程施工组织设计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6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6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6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施工组织设计原则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科学性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：合理分配资源，提高施工效率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实用性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：结合工程实际，便于操作和执行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灵活性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：适应工程变化，保证工程顺利进行</a:t>
                </a:r>
                <a:endParaRPr/>
              </a:p>
            </p:txBody>
          </p:sp>
          <p:pic>
            <p:nvPicPr>
              <p:cNvPr id="7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7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7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施工组织设计内容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施工任务划分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：明确各施工队的任务和责任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施工进度安排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：制定合理的施工进度计划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施工资源配置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：合理分配人力、物力、财力等资源</a:t>
                </a:r>
                <a:endParaRPr/>
              </a:p>
            </p:txBody>
          </p:sp>
          <p:pic>
            <p:nvPicPr>
              <p:cNvPr id="7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https://d.book118.com/286100043213010051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道路工程课件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2024-09-17T18:16:40.114</cp:lastPrinted>
  <dcterms:created xsi:type="dcterms:W3CDTF">2024-09-17T10:16:40Z</dcterms:created>
  <dcterms:modified xsi:type="dcterms:W3CDTF">2024-09-17T10:16:42Z</dcterms:modified>
</cp:coreProperties>
</file>