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8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blipFill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png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.xml" /><Relationship Id="rId2" Type="http://schemas.openxmlformats.org/officeDocument/2006/relationships/image" Target="../media/image1.png" /><Relationship Id="rId3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.xml" /><Relationship Id="rId2" Type="http://schemas.openxmlformats.org/officeDocument/2006/relationships/tags" Target="../tags/tag4.xml" /><Relationship Id="rId3" Type="http://schemas.openxmlformats.org/officeDocument/2006/relationships/tags" Target="../tags/tag5.xml" /><Relationship Id="rId4" Type="http://schemas.openxmlformats.org/officeDocument/2006/relationships/image" Target="../media/image1.png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image" Target="../media/image1.png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image" Target="../media/image1.png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image" Target="../media/image1.png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image" Target="../media/image1.png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67E26-8AEA-4EF3-9FBC-AA6FB93F8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49883-90FA-4A50-B8A2-00D8112EC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884F8-818C-4BDC-BBFE-B726575D5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1ADFF-D67F-46CE-A9FB-9F9099A26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80CB66-318F-45FE-84CD-CDE4A8AB4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11C96B-6AE4-45C1-A04D-7270F9C66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8567A8-906F-4CCC-A617-5FA7BA165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432C1-14E3-4CEE-9F7D-EBC2B37CD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E4125-35F8-4BB2-BFEE-ACAA79DCB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1D5DB-E043-49C8-94C1-3E5B76465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177CD-4937-48AD-AD0D-A2CFC97D3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rotWithShape="1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 rotWithShape="1"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占位符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830580" y="546735"/>
            <a:ext cx="2093595" cy="70548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lvl1pPr>
              <a:defRPr sz="240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</a:defRPr>
            </a:lvl1pPr>
          </a:lstStyle>
          <a:p>
            <a:r>
              <a:rPr lang="zh-CN" altLang="en-US"/>
              <a:t>请你输入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 rotWithShape="1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 rotWithShape="1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 rotWithShape="1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 rotWithShape="1"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圆角矩形 9"/>
          <p:cNvSpPr/>
          <p:nvPr userDrawn="1"/>
        </p:nvSpPr>
        <p:spPr>
          <a:xfrm>
            <a:off x="1644650" y="631190"/>
            <a:ext cx="2385695" cy="499745"/>
          </a:xfrm>
          <a:prstGeom prst="roundRect">
            <a:avLst>
              <a:gd name="adj" fmla="val 18158"/>
            </a:avLst>
          </a:prstGeom>
          <a:solidFill>
            <a:srgbClr val="0087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标题占位符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763905" y="546735"/>
            <a:ext cx="3446780" cy="70548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lvl1pPr>
              <a:defRPr sz="240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</a:defRPr>
            </a:lvl1pPr>
          </a:lstStyle>
          <a:p>
            <a:r>
              <a:rPr lang="zh-CN" altLang="en-US"/>
              <a:t>我是很长很长的标题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blipFill>
          <a:blip r:embed="rId7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blipFill>
          <a:blip r:embed="rId6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blipFill>
          <a:blip r:embed="rId5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blipFill>
          <a:blip r:embed="rId6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6.xml" /><Relationship Id="rId13" Type="http://schemas.openxmlformats.org/officeDocument/2006/relationships/tags" Target="../tags/tag27.xml" /><Relationship Id="rId14" Type="http://schemas.openxmlformats.org/officeDocument/2006/relationships/tags" Target="../tags/tag28.xml" /><Relationship Id="rId15" Type="http://schemas.openxmlformats.org/officeDocument/2006/relationships/tags" Target="../tags/tag29.xml" /><Relationship Id="rId16" Type="http://schemas.openxmlformats.org/officeDocument/2006/relationships/tags" Target="../tags/tag30.xml" /><Relationship Id="rId17" Type="http://schemas.openxmlformats.org/officeDocument/2006/relationships/image" Target="../media/image1.png" /><Relationship Id="rId18" Type="http://schemas.openxmlformats.org/officeDocument/2006/relationships/tags" Target="../tags/tag31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7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515690" y="550615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image" Target="../media/image1.png" /><Relationship Id="rId6" Type="http://schemas.openxmlformats.org/officeDocument/2006/relationships/tags" Target="../tags/tag3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tags" Target="../tags/tag61.xml" /><Relationship Id="rId28" Type="http://schemas.openxmlformats.org/officeDocument/2006/relationships/tags" Target="../tags/tag62.xml" /><Relationship Id="rId29" Type="http://schemas.openxmlformats.org/officeDocument/2006/relationships/tags" Target="../tags/tag63.xml" /><Relationship Id="rId3" Type="http://schemas.openxmlformats.org/officeDocument/2006/relationships/tags" Target="../tags/tag37.xml" /><Relationship Id="rId30" Type="http://schemas.openxmlformats.org/officeDocument/2006/relationships/tags" Target="../tags/tag64.xml" /><Relationship Id="rId31" Type="http://schemas.openxmlformats.org/officeDocument/2006/relationships/tags" Target="../tags/tag65.xml" /><Relationship Id="rId32" Type="http://schemas.openxmlformats.org/officeDocument/2006/relationships/tags" Target="../tags/tag66.xml" /><Relationship Id="rId33" Type="http://schemas.openxmlformats.org/officeDocument/2006/relationships/tags" Target="../tags/tag67.xml" /><Relationship Id="rId34" Type="http://schemas.openxmlformats.org/officeDocument/2006/relationships/image" Target="../media/image1.png" /><Relationship Id="rId35" Type="http://schemas.openxmlformats.org/officeDocument/2006/relationships/tags" Target="../tags/tag68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Relationship Id="rId4" Type="http://schemas.openxmlformats.org/officeDocument/2006/relationships/tags" Target="../tags/tag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tags" Target="../tags/tag70.xml" /><Relationship Id="rId4" Type="http://schemas.openxmlformats.org/officeDocument/2006/relationships/image" Target="../media/image4.jpeg" /><Relationship Id="rId5" Type="http://schemas.openxmlformats.org/officeDocument/2006/relationships/image" Target="../media/image1.png" /><Relationship Id="rId6" Type="http://schemas.openxmlformats.org/officeDocument/2006/relationships/tags" Target="../tags/tag7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2.xml" /><Relationship Id="rId3" Type="http://schemas.openxmlformats.org/officeDocument/2006/relationships/image" Target="../media/image5.jpeg" /><Relationship Id="rId4" Type="http://schemas.openxmlformats.org/officeDocument/2006/relationships/image" Target="../media/image1.png" /><Relationship Id="rId5" Type="http://schemas.openxmlformats.org/officeDocument/2006/relationships/tags" Target="../tags/tag7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4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1.png" /><Relationship Id="rId6" Type="http://schemas.openxmlformats.org/officeDocument/2006/relationships/tags" Target="../tags/tag7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6.xml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1.png" /><Relationship Id="rId7" Type="http://schemas.openxmlformats.org/officeDocument/2006/relationships/tags" Target="../tags/tag7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8.xml" /><Relationship Id="rId3" Type="http://schemas.openxmlformats.org/officeDocument/2006/relationships/image" Target="../media/image11.pn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Relationship Id="rId6" Type="http://schemas.openxmlformats.org/officeDocument/2006/relationships/tags" Target="../tags/tag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0.xml" /><Relationship Id="rId3" Type="http://schemas.openxmlformats.org/officeDocument/2006/relationships/image" Target="../media/image13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Relationship Id="rId6" Type="http://schemas.openxmlformats.org/officeDocument/2006/relationships/tags" Target="../tags/tag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image" Target="../media/image14.jpeg" /><Relationship Id="rId6" Type="http://schemas.openxmlformats.org/officeDocument/2006/relationships/image" Target="../media/image12.jpeg" /><Relationship Id="rId7" Type="http://schemas.openxmlformats.org/officeDocument/2006/relationships/image" Target="../media/image1.png" /><Relationship Id="rId8" Type="http://schemas.openxmlformats.org/officeDocument/2006/relationships/tags" Target="../tags/tag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5.xml" /><Relationship Id="rId4" Type="http://schemas.openxmlformats.org/officeDocument/2006/relationships/image" Target="../media/image15.png" /><Relationship Id="rId5" Type="http://schemas.openxmlformats.org/officeDocument/2006/relationships/image" Target="../media/image12.jpeg" /><Relationship Id="rId6" Type="http://schemas.openxmlformats.org/officeDocument/2006/relationships/image" Target="../media/image1.png" /><Relationship Id="rId7" Type="http://schemas.openxmlformats.org/officeDocument/2006/relationships/tags" Target="../tags/tag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87.xml" /><Relationship Id="rId4" Type="http://schemas.openxmlformats.org/officeDocument/2006/relationships/image" Target="../media/image16.png" /><Relationship Id="rId5" Type="http://schemas.openxmlformats.org/officeDocument/2006/relationships/image" Target="../media/image12.jpeg" /><Relationship Id="rId6" Type="http://schemas.openxmlformats.org/officeDocument/2006/relationships/image" Target="../media/image1.png" /><Relationship Id="rId7" Type="http://schemas.openxmlformats.org/officeDocument/2006/relationships/tags" Target="../tags/tag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1124001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5"/>
          <p:cNvSpPr txBox="1"/>
          <p:nvPr>
            <p:custDataLst>
              <p:tags r:id="rId2"/>
            </p:custDataLst>
          </p:nvPr>
        </p:nvSpPr>
        <p:spPr>
          <a:xfrm>
            <a:off x="2749550" y="1812290"/>
            <a:ext cx="6268720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sz="18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sz="16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pitchFamily="2" charset="2"/>
              <a:buChar char=""/>
              <a:defRPr sz="14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lnSpc>
                <a:spcPct val="100000"/>
              </a:lnSpc>
              <a:spcAft>
                <a:spcPct val="0"/>
              </a:spcAft>
              <a:buFontTx/>
              <a:buNone/>
            </a:pPr>
            <a:r>
              <a:rPr lang="zh-CN" sz="3600" b="1">
                <a:solidFill>
                  <a:srgbClr val="92D050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第</a:t>
            </a:r>
            <a:r>
              <a:rPr lang="en-US" altLang="zh-CN" sz="3600" b="1">
                <a:solidFill>
                  <a:srgbClr val="92D050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1</a:t>
            </a:r>
            <a:r>
              <a:rPr lang="zh-CN" altLang="en-US" sz="3600" b="1">
                <a:solidFill>
                  <a:srgbClr val="92D050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课</a:t>
            </a:r>
            <a:r>
              <a:rPr lang="en-US" altLang="zh-CN" sz="3600" b="1">
                <a:solidFill>
                  <a:srgbClr val="92D050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     </a:t>
            </a:r>
            <a:r>
              <a:rPr lang="zh-CN" altLang="en-US" sz="3600" b="1">
                <a:solidFill>
                  <a:srgbClr val="92D050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端午节调查研究</a:t>
            </a:r>
            <a:endParaRPr lang="zh-CN" altLang="en-US" sz="3600" b="1">
              <a:solidFill>
                <a:srgbClr val="92D050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pSp>
        <p:nvGrpSpPr>
          <p:cNvPr id="47" name="组合 46"/>
          <p:cNvGrpSpPr/>
          <p:nvPr/>
        </p:nvGrpSpPr>
        <p:grpSpPr>
          <a:xfrm>
            <a:off x="3853815" y="3042285"/>
            <a:ext cx="3443605" cy="504190"/>
            <a:chOff x="3277" y="7061"/>
            <a:chExt cx="5423" cy="794"/>
          </a:xfrm>
        </p:grpSpPr>
        <p:sp>
          <p:nvSpPr>
            <p:cNvPr id="48" name="文本框 47"/>
            <p:cNvSpPr txBox="1"/>
            <p:nvPr>
              <p:custDataLst>
                <p:tags r:id="rId3"/>
              </p:custDataLst>
            </p:nvPr>
          </p:nvSpPr>
          <p:spPr>
            <a:xfrm>
              <a:off x="3326" y="7091"/>
              <a:ext cx="5350" cy="72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defTabSz="914400" eaLnBrk="1" fontAlgn="auto" hangingPunct="1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kern="1200" cap="none" spc="0" normalizeH="0" baseline="0" noProof="0">
                  <a:solidFill>
                    <a:schemeClr val="tx1">
                      <a:lumMod val="50000"/>
                      <a:lumOff val="50000"/>
                    </a:schemeClr>
                  </a:solidFill>
                  <a:latin typeface="黑体" panose="02010609060101010101" charset="-122"/>
                  <a:ea typeface="黑体" panose="02010609060101010101" charset="-122"/>
                  <a:cs typeface="思源黑体 CN Normal" panose="020b0400000000000000" charset="-122"/>
                </a:rPr>
                <a:t>【粤教版】</a:t>
              </a:r>
              <a:r>
                <a:rPr kumimoji="0" lang="en-US" altLang="zh-CN" sz="2400" b="1" kern="1200" cap="none" spc="0" normalizeH="0" baseline="0" noProof="0">
                  <a:solidFill>
                    <a:schemeClr val="tx1">
                      <a:lumMod val="50000"/>
                      <a:lumOff val="50000"/>
                    </a:schemeClr>
                  </a:solidFill>
                  <a:latin typeface="黑体" panose="02010609060101010101" charset="-122"/>
                  <a:ea typeface="黑体" panose="02010609060101010101" charset="-122"/>
                  <a:cs typeface="思源黑体 CN Normal" panose="020b0400000000000000" charset="-122"/>
                </a:rPr>
                <a:t> </a:t>
              </a:r>
              <a:r>
                <a:rPr kumimoji="0" lang="zh-CN" altLang="en-US" sz="2400" b="1" kern="1200" cap="none" spc="0" normalizeH="0" baseline="0" noProof="0">
                  <a:solidFill>
                    <a:schemeClr val="tx1">
                      <a:lumMod val="50000"/>
                      <a:lumOff val="50000"/>
                    </a:schemeClr>
                  </a:solidFill>
                  <a:latin typeface="黑体" panose="02010609060101010101" charset="-122"/>
                  <a:ea typeface="黑体" panose="02010609060101010101" charset="-122"/>
                  <a:cs typeface="思源黑体 CN Normal" panose="020b0400000000000000" charset="-122"/>
                </a:rPr>
                <a:t>六年级下册</a:t>
              </a:r>
              <a:endParaRPr kumimoji="0" lang="zh-CN" altLang="en-US" sz="2400" b="1" kern="1200" cap="none" spc="0" normalizeH="0" baseline="0" noProof="0">
                <a:solidFill>
                  <a:schemeClr val="tx1">
                    <a:lumMod val="50000"/>
                    <a:lumOff val="50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思源黑体 CN Normal" panose="020b0400000000000000" charset="-122"/>
              </a:endParaRPr>
            </a:p>
          </p:txBody>
        </p:sp>
        <p:sp>
          <p:nvSpPr>
            <p:cNvPr id="49" name="圆角矩形 48"/>
            <p:cNvSpPr/>
            <p:nvPr>
              <p:custDataLst>
                <p:tags r:id="rId4"/>
              </p:custDataLst>
            </p:nvPr>
          </p:nvSpPr>
          <p:spPr>
            <a:xfrm>
              <a:off x="3277" y="7061"/>
              <a:ext cx="5423" cy="794"/>
            </a:xfrm>
            <a:prstGeom prst="roundRect">
              <a:avLst/>
            </a:prstGeom>
            <a:noFill/>
            <a:ln>
              <a:solidFill>
                <a:srgbClr val="92D050"/>
              </a:solidFill>
              <a:prstDash val="dash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2" cy="706438"/>
          </a:xfrm>
        </p:spPr>
        <p:txBody>
          <a:bodyPr vert="horz" lIns="90170" tIns="46990" rIns="90170" bIns="46990" anchor="ctr" anchorCtr="0"/>
          <a:lstStyle/>
          <a:p>
            <a:r>
              <a:rPr lang="zh-CN" altLang="en-US" kern="1200">
                <a:latin typeface="思源黑体 CN Bold" panose="020b0800000000000000" charset="-122"/>
                <a:ea typeface="思源黑体 CN Bold" panose="020b0800000000000000" charset="-122"/>
                <a:cs typeface="+mj-cs"/>
              </a:rPr>
              <a:t>内容总览</a:t>
            </a:r>
            <a:endParaRPr lang="zh-CN" altLang="en-US" kern="1200"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sp>
        <p:nvSpPr>
          <p:cNvPr id="6" name="文本框 5"/>
          <p:cNvSpPr txBox="1"/>
          <p:nvPr>
            <p:custDataLst>
              <p:tags r:id="rId2"/>
            </p:custDataLst>
          </p:nvPr>
        </p:nvSpPr>
        <p:spPr>
          <a:xfrm>
            <a:off x="3844131" y="1358310"/>
            <a:ext cx="1808162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</a:rPr>
              <a:t>素养目标</a:t>
            </a:r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7" name="组合 6"/>
          <p:cNvGrpSpPr/>
          <p:nvPr>
            <p:custDataLst>
              <p:tags r:id="rId3"/>
            </p:custDataLst>
          </p:nvPr>
        </p:nvGrpSpPr>
        <p:grpSpPr>
          <a:xfrm>
            <a:off x="2990169" y="1361281"/>
            <a:ext cx="652463" cy="617538"/>
            <a:chOff x="7102527" y="1098009"/>
            <a:chExt cx="652104" cy="618410"/>
          </a:xfrm>
        </p:grpSpPr>
        <p:sp>
          <p:nvSpPr>
            <p:cNvPr id="9" name="泪滴形 8"/>
            <p:cNvSpPr/>
            <p:nvPr>
              <p:custDataLst>
                <p:tags r:id="rId4"/>
              </p:custDataLst>
            </p:nvPr>
          </p:nvSpPr>
          <p:spPr>
            <a:xfrm>
              <a:off x="7102527" y="1098009"/>
              <a:ext cx="652104" cy="618410"/>
            </a:xfrm>
            <a:prstGeom prst="teardrop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fontAlgn="base"/>
              <a:endParaRPr lang="zh-CN" altLang="en-US" sz="2400" strike="noStrike" noProof="1"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9221" name="文本框 9"/>
            <p:cNvSpPr txBox="1"/>
            <p:nvPr>
              <p:custDataLst>
                <p:tags r:id="rId5"/>
              </p:custDataLst>
            </p:nvPr>
          </p:nvSpPr>
          <p:spPr>
            <a:xfrm>
              <a:off x="7126724" y="1176381"/>
              <a:ext cx="603709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solidFill>
                    <a:schemeClr val="bg1"/>
                  </a:solidFill>
                  <a:latin typeface="阿里巴巴普惠体" pitchFamily="18" charset="-122"/>
                  <a:ea typeface="阿里巴巴普惠体" pitchFamily="18" charset="-122"/>
                </a:rPr>
                <a:t>01</a:t>
              </a:r>
              <a:endParaRPr lang="zh-CN" altLang="en-US" sz="2400" b="1">
                <a:solidFill>
                  <a:schemeClr val="bg1"/>
                </a:solidFill>
                <a:latin typeface="阿里巴巴普惠体" pitchFamily="18" charset="-122"/>
                <a:ea typeface="阿里巴巴普惠体" pitchFamily="18" charset="-122"/>
              </a:endParaRPr>
            </a:p>
          </p:txBody>
        </p:sp>
      </p:grpSp>
      <p:sp>
        <p:nvSpPr>
          <p:cNvPr id="11" name="文本框 10"/>
          <p:cNvSpPr txBox="1"/>
          <p:nvPr>
            <p:custDataLst>
              <p:tags r:id="rId6"/>
            </p:custDataLst>
          </p:nvPr>
        </p:nvSpPr>
        <p:spPr>
          <a:xfrm>
            <a:off x="7808913" y="1349214"/>
            <a:ext cx="1809750" cy="52322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</a:rPr>
              <a:t>新知</a:t>
            </a:r>
            <a:r>
              <a:rPr lang="zh-CN" altLang="en-US" sz="2800" b="1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</a:rPr>
              <a:t>导入</a:t>
            </a:r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12" name="组合 11"/>
          <p:cNvGrpSpPr/>
          <p:nvPr>
            <p:custDataLst>
              <p:tags r:id="rId7"/>
            </p:custDataLst>
          </p:nvPr>
        </p:nvGrpSpPr>
        <p:grpSpPr>
          <a:xfrm>
            <a:off x="6925073" y="1353321"/>
            <a:ext cx="652462" cy="619125"/>
            <a:chOff x="7102527" y="2117261"/>
            <a:chExt cx="652104" cy="618410"/>
          </a:xfrm>
        </p:grpSpPr>
        <p:sp>
          <p:nvSpPr>
            <p:cNvPr id="13" name="泪滴形 12"/>
            <p:cNvSpPr/>
            <p:nvPr>
              <p:custDataLst>
                <p:tags r:id="rId8"/>
              </p:custDataLst>
            </p:nvPr>
          </p:nvSpPr>
          <p:spPr>
            <a:xfrm>
              <a:off x="7102527" y="2117261"/>
              <a:ext cx="652104" cy="618410"/>
            </a:xfrm>
            <a:prstGeom prst="teardrop">
              <a:avLst/>
            </a:prstGeom>
            <a:solidFill>
              <a:srgbClr val="FFA3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fontAlgn="base"/>
              <a:endParaRPr lang="zh-CN" altLang="en-US" sz="2400" strike="noStrike" noProof="1"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9225" name="文本框 13"/>
            <p:cNvSpPr txBox="1"/>
            <p:nvPr>
              <p:custDataLst>
                <p:tags r:id="rId9"/>
              </p:custDataLst>
            </p:nvPr>
          </p:nvSpPr>
          <p:spPr>
            <a:xfrm>
              <a:off x="7126724" y="2195633"/>
              <a:ext cx="603709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solidFill>
                    <a:schemeClr val="bg1"/>
                  </a:solidFill>
                  <a:latin typeface="阿里巴巴普惠体" pitchFamily="18" charset="-122"/>
                  <a:ea typeface="阿里巴巴普惠体" pitchFamily="18" charset="-122"/>
                </a:rPr>
                <a:t>02</a:t>
              </a:r>
              <a:endParaRPr lang="zh-CN" altLang="en-US" sz="2400" b="1">
                <a:solidFill>
                  <a:schemeClr val="bg1"/>
                </a:solidFill>
                <a:latin typeface="阿里巴巴普惠体" pitchFamily="18" charset="-122"/>
                <a:ea typeface="阿里巴巴普惠体" pitchFamily="18" charset="-122"/>
              </a:endParaRPr>
            </a:p>
          </p:txBody>
        </p:sp>
      </p:grpSp>
      <p:sp>
        <p:nvSpPr>
          <p:cNvPr id="15" name="文本框 14"/>
          <p:cNvSpPr txBox="1"/>
          <p:nvPr>
            <p:custDataLst>
              <p:tags r:id="rId10"/>
            </p:custDataLst>
          </p:nvPr>
        </p:nvSpPr>
        <p:spPr>
          <a:xfrm>
            <a:off x="3844131" y="2464914"/>
            <a:ext cx="2012496" cy="95313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新知讲解</a:t>
            </a:r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2800" b="1" smtClean="0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16" name="组合 15"/>
          <p:cNvGrpSpPr/>
          <p:nvPr>
            <p:custDataLst>
              <p:tags r:id="rId11"/>
            </p:custDataLst>
          </p:nvPr>
        </p:nvGrpSpPr>
        <p:grpSpPr>
          <a:xfrm>
            <a:off x="2980533" y="2446338"/>
            <a:ext cx="652462" cy="619125"/>
            <a:chOff x="7102527" y="3136513"/>
            <a:chExt cx="652104" cy="618410"/>
          </a:xfrm>
        </p:grpSpPr>
        <p:sp>
          <p:nvSpPr>
            <p:cNvPr id="17" name="泪滴形 16"/>
            <p:cNvSpPr/>
            <p:nvPr>
              <p:custDataLst>
                <p:tags r:id="rId12"/>
              </p:custDataLst>
            </p:nvPr>
          </p:nvSpPr>
          <p:spPr>
            <a:xfrm>
              <a:off x="7102527" y="3136513"/>
              <a:ext cx="652104" cy="618410"/>
            </a:xfrm>
            <a:prstGeom prst="teardrop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fontAlgn="base"/>
              <a:endParaRPr lang="zh-CN" altLang="en-US" sz="2400" strike="noStrike" noProof="1"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9229" name="文本框 17"/>
            <p:cNvSpPr txBox="1"/>
            <p:nvPr>
              <p:custDataLst>
                <p:tags r:id="rId13"/>
              </p:custDataLst>
            </p:nvPr>
          </p:nvSpPr>
          <p:spPr>
            <a:xfrm>
              <a:off x="7126724" y="3214885"/>
              <a:ext cx="603709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solidFill>
                    <a:schemeClr val="bg1"/>
                  </a:solidFill>
                  <a:latin typeface="阿里巴巴普惠体" pitchFamily="18" charset="-122"/>
                  <a:ea typeface="阿里巴巴普惠体" pitchFamily="18" charset="-122"/>
                </a:rPr>
                <a:t>03</a:t>
              </a:r>
              <a:endParaRPr lang="zh-CN" altLang="en-US" sz="2400" b="1">
                <a:solidFill>
                  <a:schemeClr val="bg1"/>
                </a:solidFill>
                <a:latin typeface="阿里巴巴普惠体" pitchFamily="18" charset="-122"/>
                <a:ea typeface="阿里巴巴普惠体" pitchFamily="18" charset="-122"/>
              </a:endParaRPr>
            </a:p>
          </p:txBody>
        </p:sp>
      </p:grpSp>
      <p:grpSp>
        <p:nvGrpSpPr>
          <p:cNvPr id="20" name="组合 19"/>
          <p:cNvGrpSpPr/>
          <p:nvPr>
            <p:custDataLst>
              <p:tags r:id="rId14"/>
            </p:custDataLst>
          </p:nvPr>
        </p:nvGrpSpPr>
        <p:grpSpPr>
          <a:xfrm>
            <a:off x="6949283" y="2447472"/>
            <a:ext cx="652462" cy="619125"/>
            <a:chOff x="7102527" y="4155765"/>
            <a:chExt cx="652104" cy="618410"/>
          </a:xfrm>
        </p:grpSpPr>
        <p:sp>
          <p:nvSpPr>
            <p:cNvPr id="21" name="泪滴形 20"/>
            <p:cNvSpPr/>
            <p:nvPr>
              <p:custDataLst>
                <p:tags r:id="rId15"/>
              </p:custDataLst>
            </p:nvPr>
          </p:nvSpPr>
          <p:spPr>
            <a:xfrm>
              <a:off x="7102527" y="4155765"/>
              <a:ext cx="652104" cy="618410"/>
            </a:xfrm>
            <a:prstGeom prst="teardrop">
              <a:avLst/>
            </a:prstGeom>
            <a:solidFill>
              <a:srgbClr val="FFA3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fontAlgn="base"/>
              <a:endParaRPr lang="zh-CN" altLang="en-US" sz="2400" strike="noStrike" noProof="1"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9233" name="文本框 21"/>
            <p:cNvSpPr txBox="1"/>
            <p:nvPr>
              <p:custDataLst>
                <p:tags r:id="rId16"/>
              </p:custDataLst>
            </p:nvPr>
          </p:nvSpPr>
          <p:spPr>
            <a:xfrm>
              <a:off x="7126724" y="4234137"/>
              <a:ext cx="603709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solidFill>
                    <a:schemeClr val="bg1"/>
                  </a:solidFill>
                  <a:latin typeface="阿里巴巴普惠体" pitchFamily="18" charset="-122"/>
                  <a:ea typeface="阿里巴巴普惠体" pitchFamily="18" charset="-122"/>
                </a:rPr>
                <a:t>04</a:t>
              </a:r>
              <a:endParaRPr lang="zh-CN" altLang="en-US" sz="2400" b="1">
                <a:solidFill>
                  <a:schemeClr val="bg1"/>
                </a:solidFill>
                <a:latin typeface="阿里巴巴普惠体" pitchFamily="18" charset="-122"/>
                <a:ea typeface="阿里巴巴普惠体" pitchFamily="18" charset="-122"/>
              </a:endParaRPr>
            </a:p>
          </p:txBody>
        </p:sp>
      </p:grpSp>
      <p:grpSp>
        <p:nvGrpSpPr>
          <p:cNvPr id="24" name="组合 23"/>
          <p:cNvGrpSpPr/>
          <p:nvPr>
            <p:custDataLst>
              <p:tags r:id="rId17"/>
            </p:custDataLst>
          </p:nvPr>
        </p:nvGrpSpPr>
        <p:grpSpPr>
          <a:xfrm>
            <a:off x="2977813" y="3532982"/>
            <a:ext cx="652462" cy="619125"/>
            <a:chOff x="7102527" y="5175018"/>
            <a:chExt cx="652104" cy="618410"/>
          </a:xfrm>
        </p:grpSpPr>
        <p:sp>
          <p:nvSpPr>
            <p:cNvPr id="25" name="泪滴形 24"/>
            <p:cNvSpPr/>
            <p:nvPr>
              <p:custDataLst>
                <p:tags r:id="rId18"/>
              </p:custDataLst>
            </p:nvPr>
          </p:nvSpPr>
          <p:spPr>
            <a:xfrm>
              <a:off x="7102527" y="5175018"/>
              <a:ext cx="652104" cy="618410"/>
            </a:xfrm>
            <a:prstGeom prst="teardrop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fontAlgn="base"/>
              <a:endParaRPr lang="zh-CN" altLang="en-US" sz="2400" strike="noStrike" noProof="1"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9237" name="文本框 25"/>
            <p:cNvSpPr txBox="1"/>
            <p:nvPr>
              <p:custDataLst>
                <p:tags r:id="rId19"/>
              </p:custDataLst>
            </p:nvPr>
          </p:nvSpPr>
          <p:spPr>
            <a:xfrm>
              <a:off x="7126724" y="5253390"/>
              <a:ext cx="603709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solidFill>
                    <a:schemeClr val="bg1"/>
                  </a:solidFill>
                  <a:latin typeface="阿里巴巴普惠体" pitchFamily="18" charset="-122"/>
                  <a:ea typeface="阿里巴巴普惠体" pitchFamily="18" charset="-122"/>
                </a:rPr>
                <a:t>05</a:t>
              </a:r>
              <a:endParaRPr lang="en-US" altLang="zh-CN" sz="2400" b="1">
                <a:solidFill>
                  <a:schemeClr val="bg1"/>
                </a:solidFill>
                <a:latin typeface="阿里巴巴普惠体" pitchFamily="18" charset="-122"/>
                <a:ea typeface="阿里巴巴普惠体" pitchFamily="18" charset="-122"/>
              </a:endParaRPr>
            </a:p>
          </p:txBody>
        </p:sp>
      </p:grpSp>
      <p:sp>
        <p:nvSpPr>
          <p:cNvPr id="27" name="文本框 26"/>
          <p:cNvSpPr txBox="1"/>
          <p:nvPr>
            <p:custDataLst>
              <p:tags r:id="rId20"/>
            </p:custDataLst>
          </p:nvPr>
        </p:nvSpPr>
        <p:spPr>
          <a:xfrm>
            <a:off x="3749358" y="3532941"/>
            <a:ext cx="18097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课堂练习</a:t>
            </a:r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28" name="组合 27"/>
          <p:cNvGrpSpPr/>
          <p:nvPr>
            <p:custDataLst>
              <p:tags r:id="rId21"/>
            </p:custDataLst>
          </p:nvPr>
        </p:nvGrpSpPr>
        <p:grpSpPr>
          <a:xfrm>
            <a:off x="6925073" y="3611445"/>
            <a:ext cx="652462" cy="617538"/>
            <a:chOff x="7102527" y="4155765"/>
            <a:chExt cx="652104" cy="618410"/>
          </a:xfrm>
        </p:grpSpPr>
        <p:sp>
          <p:nvSpPr>
            <p:cNvPr id="29" name="泪滴形 28"/>
            <p:cNvSpPr/>
            <p:nvPr>
              <p:custDataLst>
                <p:tags r:id="rId22"/>
              </p:custDataLst>
            </p:nvPr>
          </p:nvSpPr>
          <p:spPr>
            <a:xfrm>
              <a:off x="7102527" y="4155765"/>
              <a:ext cx="652104" cy="618410"/>
            </a:xfrm>
            <a:prstGeom prst="teardrop">
              <a:avLst/>
            </a:prstGeom>
            <a:solidFill>
              <a:srgbClr val="FFA3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fontAlgn="base"/>
              <a:endParaRPr lang="zh-CN" altLang="en-US" sz="2400" strike="noStrike" noProof="1"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9241" name="文本框 29"/>
            <p:cNvSpPr txBox="1"/>
            <p:nvPr>
              <p:custDataLst>
                <p:tags r:id="rId23"/>
              </p:custDataLst>
            </p:nvPr>
          </p:nvSpPr>
          <p:spPr>
            <a:xfrm>
              <a:off x="7126724" y="4234137"/>
              <a:ext cx="603709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solidFill>
                    <a:schemeClr val="bg1"/>
                  </a:solidFill>
                  <a:latin typeface="阿里巴巴普惠体" pitchFamily="18" charset="-122"/>
                  <a:ea typeface="阿里巴巴普惠体" pitchFamily="18" charset="-122"/>
                </a:rPr>
                <a:t>06</a:t>
              </a:r>
              <a:endParaRPr lang="zh-CN" altLang="en-US" sz="2400" b="1">
                <a:solidFill>
                  <a:schemeClr val="bg1"/>
                </a:solidFill>
                <a:latin typeface="阿里巴巴普惠体" pitchFamily="18" charset="-122"/>
                <a:ea typeface="阿里巴巴普惠体" pitchFamily="18" charset="-122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635000" y="3046413"/>
            <a:ext cx="1290638" cy="646112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</a:rPr>
              <a:t>目录</a:t>
            </a:r>
            <a:endParaRPr lang="zh-CN" altLang="en-US" sz="36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30" name="组合 29"/>
          <p:cNvGrpSpPr/>
          <p:nvPr>
            <p:custDataLst>
              <p:tags r:id="rId24"/>
            </p:custDataLst>
          </p:nvPr>
        </p:nvGrpSpPr>
        <p:grpSpPr>
          <a:xfrm>
            <a:off x="2953601" y="4619626"/>
            <a:ext cx="652462" cy="619125"/>
            <a:chOff x="7102527" y="5175018"/>
            <a:chExt cx="652104" cy="618410"/>
          </a:xfrm>
        </p:grpSpPr>
        <p:sp>
          <p:nvSpPr>
            <p:cNvPr id="31" name="泪滴形 30"/>
            <p:cNvSpPr/>
            <p:nvPr>
              <p:custDataLst>
                <p:tags r:id="rId25"/>
              </p:custDataLst>
            </p:nvPr>
          </p:nvSpPr>
          <p:spPr>
            <a:xfrm>
              <a:off x="7102527" y="5175018"/>
              <a:ext cx="652104" cy="618410"/>
            </a:xfrm>
            <a:prstGeom prst="teardrop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fontAlgn="base"/>
              <a:endParaRPr lang="zh-CN" altLang="en-US" sz="2400" strike="noStrike" noProof="1"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32" name="文本框 25"/>
            <p:cNvSpPr txBox="1"/>
            <p:nvPr>
              <p:custDataLst>
                <p:tags r:id="rId26"/>
              </p:custDataLst>
            </p:nvPr>
          </p:nvSpPr>
          <p:spPr>
            <a:xfrm>
              <a:off x="7126724" y="5253390"/>
              <a:ext cx="603709" cy="45984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 smtClean="0">
                  <a:solidFill>
                    <a:schemeClr val="bg1"/>
                  </a:solidFill>
                  <a:latin typeface="阿里巴巴普惠体" pitchFamily="18" charset="-122"/>
                  <a:ea typeface="阿里巴巴普惠体" pitchFamily="18" charset="-122"/>
                </a:rPr>
                <a:t>07</a:t>
              </a:r>
              <a:endParaRPr lang="en-US" altLang="zh-CN" sz="2400" b="1">
                <a:solidFill>
                  <a:schemeClr val="bg1"/>
                </a:solidFill>
                <a:latin typeface="阿里巴巴普惠体" pitchFamily="18" charset="-122"/>
                <a:ea typeface="阿里巴巴普惠体" pitchFamily="18" charset="-122"/>
              </a:endParaRPr>
            </a:p>
          </p:txBody>
        </p:sp>
      </p:grpSp>
      <p:sp>
        <p:nvSpPr>
          <p:cNvPr id="33" name="文本框 32"/>
          <p:cNvSpPr txBox="1"/>
          <p:nvPr>
            <p:custDataLst>
              <p:tags r:id="rId27"/>
            </p:custDataLst>
          </p:nvPr>
        </p:nvSpPr>
        <p:spPr>
          <a:xfrm>
            <a:off x="7808947" y="3533100"/>
            <a:ext cx="1660525" cy="95313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课堂总结</a:t>
            </a:r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34" name="组合 33"/>
          <p:cNvGrpSpPr/>
          <p:nvPr>
            <p:custDataLst>
              <p:tags r:id="rId28"/>
            </p:custDataLst>
          </p:nvPr>
        </p:nvGrpSpPr>
        <p:grpSpPr>
          <a:xfrm>
            <a:off x="6949282" y="4619626"/>
            <a:ext cx="652462" cy="617538"/>
            <a:chOff x="7102527" y="4155765"/>
            <a:chExt cx="652104" cy="618410"/>
          </a:xfrm>
        </p:grpSpPr>
        <p:sp>
          <p:nvSpPr>
            <p:cNvPr id="35" name="泪滴形 34"/>
            <p:cNvSpPr/>
            <p:nvPr>
              <p:custDataLst>
                <p:tags r:id="rId29"/>
              </p:custDataLst>
            </p:nvPr>
          </p:nvSpPr>
          <p:spPr>
            <a:xfrm>
              <a:off x="7102527" y="4155765"/>
              <a:ext cx="652104" cy="618410"/>
            </a:xfrm>
            <a:prstGeom prst="teardrop">
              <a:avLst/>
            </a:prstGeom>
            <a:solidFill>
              <a:srgbClr val="FFA3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fontAlgn="base"/>
              <a:endParaRPr lang="zh-CN" altLang="en-US" sz="2400" strike="noStrike" noProof="1"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36" name="文本框 29"/>
            <p:cNvSpPr txBox="1"/>
            <p:nvPr>
              <p:custDataLst>
                <p:tags r:id="rId30"/>
              </p:custDataLst>
            </p:nvPr>
          </p:nvSpPr>
          <p:spPr>
            <a:xfrm>
              <a:off x="7126724" y="4234137"/>
              <a:ext cx="603709" cy="46102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 smtClean="0">
                  <a:solidFill>
                    <a:schemeClr val="bg1"/>
                  </a:solidFill>
                  <a:latin typeface="阿里巴巴普惠体" pitchFamily="18" charset="-122"/>
                  <a:ea typeface="阿里巴巴普惠体" pitchFamily="18" charset="-122"/>
                </a:rPr>
                <a:t>08</a:t>
              </a:r>
              <a:endParaRPr lang="zh-CN" altLang="en-US" sz="2400" b="1">
                <a:solidFill>
                  <a:schemeClr val="bg1"/>
                </a:solidFill>
                <a:latin typeface="阿里巴巴普惠体" pitchFamily="18" charset="-122"/>
                <a:ea typeface="阿里巴巴普惠体" pitchFamily="18" charset="-122"/>
              </a:endParaRPr>
            </a:p>
          </p:txBody>
        </p:sp>
      </p:grpSp>
      <p:sp>
        <p:nvSpPr>
          <p:cNvPr id="37" name="文本框 36"/>
          <p:cNvSpPr txBox="1"/>
          <p:nvPr>
            <p:custDataLst>
              <p:tags r:id="rId31"/>
            </p:custDataLst>
          </p:nvPr>
        </p:nvSpPr>
        <p:spPr>
          <a:xfrm>
            <a:off x="3749358" y="4619347"/>
            <a:ext cx="18097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</a:rPr>
              <a:t>板书设计</a:t>
            </a:r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1" name="文本框 40"/>
          <p:cNvSpPr txBox="1"/>
          <p:nvPr>
            <p:custDataLst>
              <p:tags r:id="rId32"/>
            </p:custDataLst>
          </p:nvPr>
        </p:nvSpPr>
        <p:spPr>
          <a:xfrm>
            <a:off x="7831807" y="4619765"/>
            <a:ext cx="1660525" cy="95313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课后作业</a:t>
            </a:r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33"/>
            </p:custDataLst>
          </p:nvPr>
        </p:nvSpPr>
        <p:spPr>
          <a:xfrm>
            <a:off x="7832271" y="2477612"/>
            <a:ext cx="166052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拓展延伸</a:t>
            </a:r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</p:spTree>
    <p:custDataLst>
      <p:tags r:id="rId3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8" presetClass="entr" presetSubtype="1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8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6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5" grpId="0"/>
      <p:bldP spid="27" grpId="0"/>
      <p:bldP spid="33" grpId="0"/>
      <p:bldP spid="37" grpId="0"/>
      <p:bldP spid="41" grpId="0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教学目标</a:t>
            </a:r>
            <a:endParaRPr lang="zh-CN" altLang="en-US"/>
          </a:p>
        </p:txBody>
      </p:sp>
      <p:pic>
        <p:nvPicPr>
          <p:cNvPr id="78" name="图片 77" descr="T67I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705" y="1056005"/>
            <a:ext cx="11617960" cy="5611495"/>
          </a:xfrm>
          <a:prstGeom prst="rect">
            <a:avLst/>
          </a:prstGeom>
        </p:spPr>
      </p:pic>
      <p:sp>
        <p:nvSpPr>
          <p:cNvPr id="79" name="文本框 78"/>
          <p:cNvSpPr txBox="1"/>
          <p:nvPr/>
        </p:nvSpPr>
        <p:spPr>
          <a:xfrm>
            <a:off x="913130" y="1442720"/>
            <a:ext cx="10209530" cy="361378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  <a:spcBef>
                <a:spcPct val="0"/>
              </a:spcBef>
              <a:spcAft>
                <a:spcPts val="1000"/>
              </a:spcAft>
            </a:pPr>
            <a:r>
              <a:rPr lang="zh-CN" alt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价值体认：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通过对端午节的历史、文化和传统习俗的调查研究</a:t>
            </a:r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，了解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和体验中华民族的传统节日文化，增强对传统文化的认同感和自豪感。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0" fontAlgn="auto">
              <a:lnSpc>
                <a:spcPct val="150000"/>
              </a:lnSpc>
              <a:spcBef>
                <a:spcPct val="0"/>
              </a:spcBef>
              <a:spcAft>
                <a:spcPts val="1000"/>
              </a:spcAft>
            </a:pPr>
            <a:r>
              <a:rPr lang="zh-CN" alt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责任担当：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在调查研究过程中</a:t>
            </a:r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，担负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起文化传承的责任，积极传播端午节的历史和文化内涵，推动传统节日文化的传承和发展。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0" fontAlgn="auto">
              <a:lnSpc>
                <a:spcPct val="150000"/>
              </a:lnSpc>
              <a:spcBef>
                <a:spcPct val="0"/>
              </a:spcBef>
              <a:spcAft>
                <a:spcPts val="1000"/>
              </a:spcAft>
            </a:pPr>
            <a:r>
              <a:rPr lang="zh-CN" alt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问题解决：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在调查研究过程中</a:t>
            </a:r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，学会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发现问题、分析问题，并尝试提出解决问题的策略和方法。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0" fontAlgn="auto">
              <a:lnSpc>
                <a:spcPct val="150000"/>
              </a:lnSpc>
              <a:spcBef>
                <a:spcPct val="0"/>
              </a:spcBef>
              <a:spcAft>
                <a:spcPts val="1000"/>
              </a:spcAft>
            </a:pPr>
            <a:r>
              <a:rPr lang="zh-CN" alt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创意物化：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在学习和实践中，将创意转化为具体的实际行动，提高实践和调研能力 。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新知导入</a:t>
            </a:r>
            <a:endParaRPr lang="zh-CN" altLang="en-US"/>
          </a:p>
        </p:txBody>
      </p:sp>
      <p:grpSp>
        <p:nvGrpSpPr>
          <p:cNvPr id="8" name="组合 7"/>
          <p:cNvGrpSpPr/>
          <p:nvPr/>
        </p:nvGrpSpPr>
        <p:grpSpPr>
          <a:xfrm>
            <a:off x="57785" y="884555"/>
            <a:ext cx="6416040" cy="5866130"/>
            <a:chOff x="91" y="1393"/>
            <a:chExt cx="10104" cy="9238"/>
          </a:xfrm>
        </p:grpSpPr>
        <p:pic>
          <p:nvPicPr>
            <p:cNvPr id="4" name="图片 3" descr="23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148" y="1393"/>
              <a:ext cx="8953" cy="9238"/>
            </a:xfrm>
            <a:prstGeom prst="rect">
              <a:avLst/>
            </a:prstGeom>
          </p:spPr>
        </p:pic>
        <p:sp>
          <p:nvSpPr>
            <p:cNvPr id="6" name="文本框 5"/>
            <p:cNvSpPr txBox="1"/>
            <p:nvPr>
              <p:custDataLst>
                <p:tags r:id="rId3"/>
              </p:custDataLst>
            </p:nvPr>
          </p:nvSpPr>
          <p:spPr>
            <a:xfrm>
              <a:off x="91" y="2654"/>
              <a:ext cx="10104" cy="1016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2400" b="1">
                  <a:solidFill>
                    <a:srgbClr val="0000FF"/>
                  </a:solidFill>
                  <a:sym typeface="+mn-ea"/>
                </a:rPr>
                <a:t>             </a:t>
              </a:r>
              <a:r>
                <a:rPr sz="2400" b="1">
                  <a:solidFill>
                    <a:srgbClr val="0000FF"/>
                  </a:solidFill>
                  <a:sym typeface="+mn-ea"/>
                </a:rPr>
                <a:t>猜谜语：</a:t>
              </a:r>
              <a:endParaRPr sz="2400" b="1">
                <a:solidFill>
                  <a:srgbClr val="0000FF"/>
                </a:solidFill>
                <a:sym typeface="+mn-ea"/>
              </a:endParaRPr>
            </a:p>
          </p:txBody>
        </p:sp>
      </p:grpSp>
      <p:sp>
        <p:nvSpPr>
          <p:cNvPr id="100" name="文本框 99"/>
          <p:cNvSpPr txBox="1"/>
          <p:nvPr/>
        </p:nvSpPr>
        <p:spPr>
          <a:xfrm>
            <a:off x="2063750" y="2931795"/>
            <a:ext cx="5080000" cy="23069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fontAlgn="auto">
              <a:lnSpc>
                <a:spcPct val="150000"/>
              </a:lnSpc>
            </a:pPr>
            <a:r>
              <a:rPr lang="zh-CN" sz="2400" b="1">
                <a:latin typeface="+mj-ea"/>
                <a:ea typeface="+mj-ea"/>
              </a:rPr>
              <a:t>一个白胖子，</a:t>
            </a:r>
            <a:endParaRPr lang="zh-CN" sz="2400" b="1">
              <a:latin typeface="+mj-ea"/>
              <a:ea typeface="+mj-ea"/>
            </a:endParaRPr>
          </a:p>
          <a:p>
            <a:pPr indent="266700" fontAlgn="auto">
              <a:lnSpc>
                <a:spcPct val="150000"/>
              </a:lnSpc>
            </a:pPr>
            <a:r>
              <a:rPr lang="zh-CN" sz="2400" b="1">
                <a:latin typeface="+mj-ea"/>
                <a:ea typeface="+mj-ea"/>
              </a:rPr>
              <a:t>裹着绿毯子，</a:t>
            </a:r>
            <a:endParaRPr lang="zh-CN" sz="2400" b="1">
              <a:latin typeface="+mj-ea"/>
              <a:ea typeface="+mj-ea"/>
            </a:endParaRPr>
          </a:p>
          <a:p>
            <a:pPr indent="266700" fontAlgn="auto">
              <a:lnSpc>
                <a:spcPct val="150000"/>
              </a:lnSpc>
            </a:pPr>
            <a:r>
              <a:rPr lang="zh-CN" sz="2400" b="1">
                <a:latin typeface="+mj-ea"/>
                <a:ea typeface="+mj-ea"/>
              </a:rPr>
              <a:t>腰里扎根细绳子。</a:t>
            </a:r>
            <a:endParaRPr lang="zh-CN" sz="2400" b="1">
              <a:latin typeface="+mj-ea"/>
              <a:ea typeface="+mj-ea"/>
            </a:endParaRPr>
          </a:p>
          <a:p>
            <a:pPr indent="266700" fontAlgn="auto">
              <a:lnSpc>
                <a:spcPct val="150000"/>
              </a:lnSpc>
            </a:pPr>
            <a:r>
              <a:rPr lang="zh-CN" sz="2400" b="1">
                <a:latin typeface="+mj-ea"/>
                <a:ea typeface="+mj-ea"/>
              </a:rPr>
              <a:t>（打一食物）</a:t>
            </a:r>
            <a:endParaRPr lang="zh-CN" altLang="en-US" sz="2400" b="1">
              <a:latin typeface="+mj-ea"/>
              <a:ea typeface="+mj-ea"/>
            </a:endParaRPr>
          </a:p>
        </p:txBody>
      </p:sp>
      <p:pic>
        <p:nvPicPr>
          <p:cNvPr id="10" name="图片 9" descr="360截图2024022908592567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39075" y="2009775"/>
            <a:ext cx="3200400" cy="2333625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8053070" y="4778375"/>
            <a:ext cx="50800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zh-CN" sz="2400" b="1">
                <a:solidFill>
                  <a:srgbClr val="FF0000"/>
                </a:solidFill>
                <a:latin typeface="+mj-ea"/>
                <a:ea typeface="+mj-ea"/>
              </a:rPr>
              <a:t>谜底：粽子</a:t>
            </a:r>
            <a:endParaRPr lang="zh-CN" altLang="en-US" sz="2400" b="1">
              <a:solidFill>
                <a:srgbClr val="FF0000"/>
              </a:solidFill>
              <a:latin typeface="+mj-ea"/>
              <a:ea typeface="+mj-ea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圆角矩形 2"/>
          <p:cNvSpPr/>
          <p:nvPr>
            <p:custDataLst>
              <p:tags r:id="rId2"/>
            </p:custDataLst>
          </p:nvPr>
        </p:nvSpPr>
        <p:spPr>
          <a:xfrm>
            <a:off x="374650" y="1772920"/>
            <a:ext cx="11485880" cy="4309745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新知讲解</a:t>
            </a:r>
            <a:endParaRPr lang="zh-CN" altLang="en-US"/>
          </a:p>
        </p:txBody>
      </p:sp>
      <p:sp>
        <p:nvSpPr>
          <p:cNvPr id="101" name="文本框 100"/>
          <p:cNvSpPr txBox="1"/>
          <p:nvPr/>
        </p:nvSpPr>
        <p:spPr>
          <a:xfrm>
            <a:off x="735965" y="2016125"/>
            <a:ext cx="5431790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 </a:t>
            </a:r>
            <a:r>
              <a:rPr lang="zh-CN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传统节日是指什么？</a:t>
            </a:r>
            <a:endParaRPr lang="zh-CN"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914775" y="883920"/>
            <a:ext cx="5080000" cy="4603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en-US" altLang="zh-CN" sz="2400" b="1">
                <a:latin typeface="+mj-ea"/>
                <a:ea typeface="+mj-ea"/>
              </a:rPr>
              <a:t>              </a:t>
            </a:r>
            <a:r>
              <a:rPr lang="zh-CN" sz="2400" b="1">
                <a:latin typeface="+mj-ea"/>
                <a:ea typeface="+mj-ea"/>
              </a:rPr>
              <a:t>我们的传统节目</a:t>
            </a:r>
            <a:endParaRPr lang="zh-CN" altLang="en-US" sz="2400" b="1">
              <a:latin typeface="+mj-ea"/>
              <a:ea typeface="+mj-ea"/>
            </a:endParaRPr>
          </a:p>
        </p:txBody>
      </p:sp>
      <p:pic>
        <p:nvPicPr>
          <p:cNvPr id="6" name="图片 5"/>
          <p:cNvPicPr/>
          <p:nvPr/>
        </p:nvPicPr>
        <p:blipFill>
          <a:blip r:embed="rId3"/>
          <a:stretch>
            <a:fillRect/>
          </a:stretch>
        </p:blipFill>
        <p:spPr>
          <a:xfrm>
            <a:off x="6607810" y="2505075"/>
            <a:ext cx="4361180" cy="284543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文本框 6"/>
          <p:cNvSpPr txBox="1"/>
          <p:nvPr/>
        </p:nvSpPr>
        <p:spPr>
          <a:xfrm>
            <a:off x="735965" y="2851785"/>
            <a:ext cx="5080000" cy="17532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fontAlgn="auto">
              <a:lnSpc>
                <a:spcPct val="150000"/>
              </a:lnSpc>
            </a:pPr>
            <a:r>
              <a:rPr lang="en-US" altLang="zh-CN" sz="2400" b="1">
                <a:latin typeface="+mn-ea"/>
              </a:rPr>
              <a:t>   </a:t>
            </a:r>
            <a:r>
              <a:rPr lang="zh-CN" sz="2400" b="1">
                <a:latin typeface="+mn-ea"/>
              </a:rPr>
              <a:t>传统节日，是指民族或国家历史文化积淀凝聚、流传至今的节日习俗，是一个国家、一个民族的文化体现。</a:t>
            </a:r>
            <a:endParaRPr lang="zh-CN" altLang="en-US" sz="2400" b="1">
              <a:latin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圆角矩形 2"/>
          <p:cNvSpPr/>
          <p:nvPr>
            <p:custDataLst>
              <p:tags r:id="rId2"/>
            </p:custDataLst>
          </p:nvPr>
        </p:nvSpPr>
        <p:spPr>
          <a:xfrm>
            <a:off x="510540" y="1437005"/>
            <a:ext cx="11485880" cy="485140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新知讲解</a:t>
            </a:r>
            <a:endParaRPr lang="zh-CN" altLang="en-US"/>
          </a:p>
        </p:txBody>
      </p:sp>
      <p:pic>
        <p:nvPicPr>
          <p:cNvPr id="23" name="图片 22" descr="复盘(2)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5035" y="1538605"/>
            <a:ext cx="7105650" cy="4439285"/>
          </a:xfrm>
          <a:prstGeom prst="rect">
            <a:avLst/>
          </a:prstGeom>
        </p:spPr>
      </p:pic>
      <p:grpSp>
        <p:nvGrpSpPr>
          <p:cNvPr id="5" name="组合 4"/>
          <p:cNvGrpSpPr/>
          <p:nvPr/>
        </p:nvGrpSpPr>
        <p:grpSpPr>
          <a:xfrm>
            <a:off x="4194175" y="583565"/>
            <a:ext cx="3002915" cy="668020"/>
            <a:chOff x="6605" y="919"/>
            <a:chExt cx="4729" cy="1052"/>
          </a:xfrm>
        </p:grpSpPr>
        <p:grpSp>
          <p:nvGrpSpPr>
            <p:cNvPr id="43" name="组合 42"/>
            <p:cNvGrpSpPr/>
            <p:nvPr/>
          </p:nvGrpSpPr>
          <p:grpSpPr>
            <a:xfrm>
              <a:off x="8060" y="1073"/>
              <a:ext cx="3275" cy="857"/>
              <a:chOff x="8674" y="3428"/>
              <a:chExt cx="3275" cy="857"/>
            </a:xfrm>
          </p:grpSpPr>
          <p:sp>
            <p:nvSpPr>
              <p:cNvPr id="37" name="椭圆 36"/>
              <p:cNvSpPr/>
              <p:nvPr/>
            </p:nvSpPr>
            <p:spPr>
              <a:xfrm>
                <a:off x="8674" y="3428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38" name="椭圆 37"/>
              <p:cNvSpPr/>
              <p:nvPr/>
            </p:nvSpPr>
            <p:spPr>
              <a:xfrm>
                <a:off x="9468" y="3435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39" name="椭圆 38"/>
              <p:cNvSpPr/>
              <p:nvPr/>
            </p:nvSpPr>
            <p:spPr>
              <a:xfrm>
                <a:off x="10252" y="3436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42" name="文本框 41"/>
              <p:cNvSpPr txBox="1"/>
              <p:nvPr/>
            </p:nvSpPr>
            <p:spPr>
              <a:xfrm>
                <a:off x="8787" y="3488"/>
                <a:ext cx="3162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主</a:t>
                </a:r>
                <a:r>
                  <a:rPr lang="en-US" alt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 </a:t>
                </a:r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题</a:t>
                </a:r>
                <a:r>
                  <a:rPr lang="en-US" alt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 </a:t>
                </a:r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轴</a:t>
                </a:r>
                <a:endParaRPr lang="zh-CN" sz="2400" b="1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pic>
          <p:nvPicPr>
            <p:cNvPr id="4" name="图片 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605" y="919"/>
              <a:ext cx="1298" cy="1053"/>
            </a:xfrm>
            <a:prstGeom prst="rect">
              <a:avLst/>
            </a:prstGeom>
          </p:spPr>
        </p:pic>
      </p:grp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6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圆角矩形 2"/>
          <p:cNvSpPr/>
          <p:nvPr>
            <p:custDataLst>
              <p:tags r:id="rId2"/>
            </p:custDataLst>
          </p:nvPr>
        </p:nvSpPr>
        <p:spPr>
          <a:xfrm>
            <a:off x="374650" y="1657985"/>
            <a:ext cx="11485880" cy="5043805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新知讲解</a:t>
            </a:r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3933825" y="325120"/>
            <a:ext cx="5080000" cy="11988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fontAlgn="auto">
              <a:lnSpc>
                <a:spcPct val="150000"/>
              </a:lnSpc>
            </a:pPr>
            <a:r>
              <a:rPr lang="zh-CN" sz="2400" b="1">
                <a:latin typeface="+mj-ea"/>
                <a:ea typeface="+mj-ea"/>
              </a:rPr>
              <a:t>推荐活动：考察探究活动</a:t>
            </a:r>
            <a:endParaRPr lang="zh-CN" sz="2400" b="1">
              <a:latin typeface="+mj-ea"/>
              <a:ea typeface="+mj-ea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altLang="zh-CN" sz="2400" b="1">
                <a:latin typeface="+mj-ea"/>
                <a:ea typeface="+mj-ea"/>
              </a:rPr>
              <a:t>         </a:t>
            </a:r>
            <a:r>
              <a:rPr lang="zh-CN" sz="2400" b="1">
                <a:solidFill>
                  <a:srgbClr val="FF0000"/>
                </a:solidFill>
                <a:latin typeface="+mj-ea"/>
                <a:ea typeface="+mj-ea"/>
              </a:rPr>
              <a:t>端午节调查研究</a:t>
            </a:r>
            <a:endParaRPr lang="zh-CN" altLang="en-US" sz="2400" b="1">
              <a:solidFill>
                <a:srgbClr val="FF0000"/>
              </a:solidFill>
              <a:latin typeface="+mj-ea"/>
              <a:ea typeface="+mj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66115" y="2378710"/>
            <a:ext cx="10903585" cy="1753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fontAlgn="auto">
              <a:lnSpc>
                <a:spcPct val="150000"/>
              </a:lnSpc>
            </a:pPr>
            <a:r>
              <a:rPr lang="en-US" altLang="zh-CN" sz="2400" b="1">
                <a:latin typeface="+mn-ea"/>
                <a:cs typeface="+mn-ea"/>
              </a:rPr>
              <a:t>    </a:t>
            </a:r>
            <a:r>
              <a:rPr lang="zh-CN" sz="2400" b="1">
                <a:latin typeface="+mn-ea"/>
                <a:cs typeface="+mn-ea"/>
              </a:rPr>
              <a:t>自古以来，端午节就有划龙舟的节日活动，所以端午节也被称为“龙舟节”。请你了解一下端午节还有什么习俗，并写下来。</a:t>
            </a:r>
            <a:endParaRPr lang="zh-CN" sz="2400" b="1">
              <a:latin typeface="+mn-ea"/>
              <a:cs typeface="+mn-ea"/>
            </a:endParaRPr>
          </a:p>
          <a:p>
            <a:pPr indent="266700" fontAlgn="auto">
              <a:lnSpc>
                <a:spcPct val="150000"/>
              </a:lnSpc>
            </a:pPr>
            <a:r>
              <a:rPr lang="zh-CN" sz="2400" b="1">
                <a:latin typeface="+mn-ea"/>
                <a:cs typeface="+mn-ea"/>
              </a:rPr>
              <a:t> </a:t>
            </a:r>
            <a:r>
              <a:rPr lang="en-US" altLang="zh-CN" sz="2400" b="1">
                <a:latin typeface="+mn-ea"/>
                <a:cs typeface="+mn-ea"/>
              </a:rPr>
              <a:t>                                        </a:t>
            </a:r>
            <a:r>
              <a:rPr lang="zh-CN" sz="2400" b="1">
                <a:solidFill>
                  <a:srgbClr val="0000FF"/>
                </a:solidFill>
                <a:latin typeface="+mn-ea"/>
                <a:cs typeface="+mn-ea"/>
              </a:rPr>
              <a:t>端午节的习俗</a:t>
            </a:r>
            <a:endParaRPr lang="zh-CN" sz="2400" b="1">
              <a:solidFill>
                <a:srgbClr val="0000FF"/>
              </a:solidFill>
              <a:latin typeface="+mn-ea"/>
              <a:cs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016000" y="4266565"/>
            <a:ext cx="5080000" cy="17532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fontAlgn="auto">
              <a:lnSpc>
                <a:spcPct val="150000"/>
              </a:lnSpc>
            </a:pPr>
            <a:r>
              <a:rPr lang="en-US" altLang="zh-CN" sz="2400" b="1">
                <a:solidFill>
                  <a:srgbClr val="05073B"/>
                </a:solidFill>
                <a:latin typeface="+mj-ea"/>
                <a:ea typeface="+mj-ea"/>
              </a:rPr>
              <a:t>    </a:t>
            </a:r>
            <a:r>
              <a:rPr lang="zh-CN" sz="2400" b="1">
                <a:solidFill>
                  <a:srgbClr val="05073B"/>
                </a:solidFill>
                <a:latin typeface="+mj-ea"/>
                <a:ea typeface="+mj-ea"/>
              </a:rPr>
              <a:t>赛龙舟、食粽子、挂艾草与菖蒲、聚午宴、端午浴（浴兰）、放纸鸢、荡秋千等。</a:t>
            </a:r>
            <a:endParaRPr lang="zh-CN" altLang="en-US" sz="2400" b="1">
              <a:solidFill>
                <a:srgbClr val="05073B"/>
              </a:solidFill>
              <a:latin typeface="+mj-ea"/>
              <a:ea typeface="+mj-ea"/>
            </a:endParaRPr>
          </a:p>
        </p:txBody>
      </p:sp>
      <p:pic>
        <p:nvPicPr>
          <p:cNvPr id="9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6837680" y="3632200"/>
            <a:ext cx="2176145" cy="266192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" name="图片 102"/>
          <p:cNvPicPr/>
          <p:nvPr/>
        </p:nvPicPr>
        <p:blipFill>
          <a:blip r:embed="rId4"/>
          <a:stretch>
            <a:fillRect/>
          </a:stretch>
        </p:blipFill>
        <p:spPr>
          <a:xfrm>
            <a:off x="9360535" y="3632200"/>
            <a:ext cx="2404110" cy="266255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43" name="组合 42"/>
          <p:cNvGrpSpPr/>
          <p:nvPr/>
        </p:nvGrpSpPr>
        <p:grpSpPr>
          <a:xfrm>
            <a:off x="4498340" y="1657985"/>
            <a:ext cx="3510280" cy="705585"/>
            <a:chOff x="7313" y="3370"/>
            <a:chExt cx="5528" cy="1111"/>
          </a:xfrm>
        </p:grpSpPr>
        <p:pic>
          <p:nvPicPr>
            <p:cNvPr id="34" name="图片 33"/>
            <p:cNvPicPr/>
            <p:nvPr/>
          </p:nvPicPr>
          <p:blipFill>
            <a:blip r:embed="rId5">
              <a:clrChange>
                <a:clrFrom>
                  <a:srgbClr val="FEFEFE">
                    <a:alpha val="100000"/>
                  </a:srgbClr>
                </a:clrFrom>
                <a:clrTo>
                  <a:srgbClr val="FEFEFE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7313" y="3370"/>
              <a:ext cx="1573" cy="111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37" name="椭圆 36"/>
            <p:cNvSpPr/>
            <p:nvPr/>
          </p:nvSpPr>
          <p:spPr>
            <a:xfrm>
              <a:off x="8674" y="3428"/>
              <a:ext cx="1105" cy="849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</a:endParaRPr>
            </a:p>
          </p:txBody>
        </p:sp>
        <p:sp>
          <p:nvSpPr>
            <p:cNvPr id="38" name="椭圆 37"/>
            <p:cNvSpPr/>
            <p:nvPr/>
          </p:nvSpPr>
          <p:spPr>
            <a:xfrm>
              <a:off x="9468" y="3435"/>
              <a:ext cx="1105" cy="849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</a:endParaRPr>
            </a:p>
          </p:txBody>
        </p:sp>
        <p:sp>
          <p:nvSpPr>
            <p:cNvPr id="39" name="椭圆 38"/>
            <p:cNvSpPr/>
            <p:nvPr/>
          </p:nvSpPr>
          <p:spPr>
            <a:xfrm>
              <a:off x="10252" y="3436"/>
              <a:ext cx="1105" cy="849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</a:endParaRPr>
            </a:p>
          </p:txBody>
        </p:sp>
        <p:sp>
          <p:nvSpPr>
            <p:cNvPr id="40" name="椭圆 39"/>
            <p:cNvSpPr/>
            <p:nvPr/>
          </p:nvSpPr>
          <p:spPr>
            <a:xfrm>
              <a:off x="10942" y="3445"/>
              <a:ext cx="1105" cy="849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</a:endParaRPr>
            </a:p>
          </p:txBody>
        </p:sp>
        <p:sp>
          <p:nvSpPr>
            <p:cNvPr id="41" name="椭圆 40"/>
            <p:cNvSpPr/>
            <p:nvPr/>
          </p:nvSpPr>
          <p:spPr>
            <a:xfrm>
              <a:off x="11736" y="3445"/>
              <a:ext cx="1105" cy="849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</a:endParaRPr>
            </a:p>
          </p:txBody>
        </p:sp>
        <p:sp>
          <p:nvSpPr>
            <p:cNvPr id="42" name="文本框 41"/>
            <p:cNvSpPr txBox="1"/>
            <p:nvPr/>
          </p:nvSpPr>
          <p:spPr>
            <a:xfrm>
              <a:off x="8787" y="3488"/>
              <a:ext cx="4046" cy="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观</a:t>
              </a:r>
              <a:r>
                <a:rPr lang="en-US" altLang="zh-CN" sz="2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  </a:t>
              </a:r>
              <a:r>
                <a:rPr lang="zh-CN" altLang="en-US" sz="2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察</a:t>
              </a:r>
              <a:r>
                <a:rPr lang="en-US" altLang="zh-CN" sz="2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  </a:t>
              </a:r>
              <a:r>
                <a:rPr lang="zh-CN" altLang="en-US" sz="2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与</a:t>
              </a:r>
              <a:r>
                <a:rPr lang="en-US" altLang="zh-CN" sz="2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  </a:t>
              </a:r>
              <a:r>
                <a:rPr lang="zh-CN" altLang="en-US" sz="2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发</a:t>
              </a:r>
              <a:r>
                <a:rPr lang="en-US" altLang="zh-CN" sz="2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  </a:t>
              </a:r>
              <a:r>
                <a:rPr lang="zh-CN" altLang="en-US" sz="2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现</a:t>
              </a:r>
              <a:endPara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圆角矩形 2"/>
          <p:cNvSpPr/>
          <p:nvPr>
            <p:custDataLst>
              <p:tags r:id="rId2"/>
            </p:custDataLst>
          </p:nvPr>
        </p:nvSpPr>
        <p:spPr>
          <a:xfrm>
            <a:off x="374650" y="1385570"/>
            <a:ext cx="11485880" cy="531622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新知讲解</a:t>
            </a:r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711835" y="1524000"/>
            <a:ext cx="7017385" cy="910907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</a:t>
            </a: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节日的风俗习惯是中华民族传统文化的瑰宝。端午节的风俗习惯是我国传统文化的一个组成部分，体现了中华民族特有的自然环境、经济方式、社会结构、政治因素等。</a:t>
            </a:r>
            <a:endParaRPr sz="24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</a:t>
            </a: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“赛龙舟”这个风俗习惯，随着中外文化交流，如今已流传到了日本、新加坡以及西欧等国，还被纳入了体育竞技比赛。关于端午节，请提出几个探究问题，并写下来。</a:t>
            </a:r>
            <a:endParaRPr sz="24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5" name="图片 4" descr="QQ截图2024022909215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6085" y="1883410"/>
            <a:ext cx="3453130" cy="3797935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4453890" y="514985"/>
            <a:ext cx="3396615" cy="618490"/>
            <a:chOff x="7014" y="811"/>
            <a:chExt cx="5349" cy="974"/>
          </a:xfrm>
        </p:grpSpPr>
        <p:grpSp>
          <p:nvGrpSpPr>
            <p:cNvPr id="43" name="组合 42"/>
            <p:cNvGrpSpPr/>
            <p:nvPr/>
          </p:nvGrpSpPr>
          <p:grpSpPr>
            <a:xfrm>
              <a:off x="8197" y="919"/>
              <a:ext cx="4167" cy="866"/>
              <a:chOff x="8674" y="3428"/>
              <a:chExt cx="4167" cy="866"/>
            </a:xfrm>
          </p:grpSpPr>
          <p:sp>
            <p:nvSpPr>
              <p:cNvPr id="37" name="椭圆 36"/>
              <p:cNvSpPr/>
              <p:nvPr/>
            </p:nvSpPr>
            <p:spPr>
              <a:xfrm>
                <a:off x="8674" y="3428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38" name="椭圆 37"/>
              <p:cNvSpPr/>
              <p:nvPr/>
            </p:nvSpPr>
            <p:spPr>
              <a:xfrm>
                <a:off x="9468" y="3435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39" name="椭圆 38"/>
              <p:cNvSpPr/>
              <p:nvPr/>
            </p:nvSpPr>
            <p:spPr>
              <a:xfrm>
                <a:off x="10252" y="3436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40" name="椭圆 39"/>
              <p:cNvSpPr/>
              <p:nvPr/>
            </p:nvSpPr>
            <p:spPr>
              <a:xfrm>
                <a:off x="10942" y="3445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41" name="椭圆 40"/>
              <p:cNvSpPr/>
              <p:nvPr/>
            </p:nvSpPr>
            <p:spPr>
              <a:xfrm>
                <a:off x="11736" y="3445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42" name="文本框 41"/>
              <p:cNvSpPr txBox="1"/>
              <p:nvPr/>
            </p:nvSpPr>
            <p:spPr>
              <a:xfrm>
                <a:off x="8787" y="3488"/>
                <a:ext cx="4046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问</a:t>
                </a:r>
                <a:r>
                  <a:rPr lang="en-US" alt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 </a:t>
                </a:r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题</a:t>
                </a:r>
                <a:r>
                  <a:rPr lang="en-US" alt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 </a:t>
                </a:r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与</a:t>
                </a:r>
                <a:r>
                  <a:rPr lang="en-US" alt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 </a:t>
                </a:r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假</a:t>
                </a:r>
                <a:r>
                  <a:rPr lang="en-US" alt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 </a:t>
                </a:r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设</a:t>
                </a:r>
                <a:endParaRPr lang="zh-CN" sz="2400" b="1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pic>
          <p:nvPicPr>
            <p:cNvPr id="4" name="图片 3" descr="360截图2024030210481407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014" y="811"/>
              <a:ext cx="1041" cy="964"/>
            </a:xfrm>
            <a:prstGeom prst="rect">
              <a:avLst/>
            </a:prstGeom>
          </p:spPr>
        </p:pic>
      </p:grp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圆角矩形 2"/>
          <p:cNvSpPr/>
          <p:nvPr>
            <p:custDataLst>
              <p:tags r:id="rId2"/>
            </p:custDataLst>
          </p:nvPr>
        </p:nvSpPr>
        <p:spPr>
          <a:xfrm>
            <a:off x="374650" y="1385570"/>
            <a:ext cx="11485880" cy="531622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新知讲解</a:t>
            </a:r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830580" y="1583055"/>
            <a:ext cx="10631170" cy="91376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问题一：端午节的来历？</a:t>
            </a:r>
            <a:endParaRPr sz="24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fontAlgn="auto">
              <a:lnSpc>
                <a:spcPct val="150000"/>
              </a:lnSpc>
            </a:pP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问题二：端午节“赛龙舟”的风俗习惯为什么能流传至今？</a:t>
            </a:r>
            <a:endParaRPr sz="24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fontAlgn="auto">
              <a:lnSpc>
                <a:spcPct val="150000"/>
              </a:lnSpc>
            </a:pP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问题三：端午节为什么要吃粽子？</a:t>
            </a:r>
            <a:endParaRPr sz="24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fontAlgn="auto">
              <a:lnSpc>
                <a:spcPct val="150000"/>
              </a:lnSpc>
            </a:pP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问题四：端午节期间，为什么人们会挂艾草与菖蒲，这有什么象征意义？</a:t>
            </a:r>
            <a:endParaRPr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fontAlgn="auto">
              <a:lnSpc>
                <a:spcPct val="150000"/>
              </a:lnSpc>
            </a:pP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问题五：端午节在不同地区有哪些独特的习俗？这些习俗是如何形成的，与当地的历史文化有什么关系？</a:t>
            </a:r>
            <a:endParaRPr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105" name="图片 104"/>
          <p:cNvPicPr/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796530" y="4425315"/>
            <a:ext cx="3665855" cy="21336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6" name="组合 5"/>
          <p:cNvGrpSpPr/>
          <p:nvPr/>
        </p:nvGrpSpPr>
        <p:grpSpPr>
          <a:xfrm>
            <a:off x="4453890" y="487680"/>
            <a:ext cx="3396615" cy="618490"/>
            <a:chOff x="7014" y="811"/>
            <a:chExt cx="5349" cy="974"/>
          </a:xfrm>
        </p:grpSpPr>
        <p:grpSp>
          <p:nvGrpSpPr>
            <p:cNvPr id="43" name="组合 42"/>
            <p:cNvGrpSpPr/>
            <p:nvPr/>
          </p:nvGrpSpPr>
          <p:grpSpPr>
            <a:xfrm>
              <a:off x="8197" y="919"/>
              <a:ext cx="4167" cy="866"/>
              <a:chOff x="8674" y="3428"/>
              <a:chExt cx="4167" cy="866"/>
            </a:xfrm>
          </p:grpSpPr>
          <p:sp>
            <p:nvSpPr>
              <p:cNvPr id="37" name="椭圆 36"/>
              <p:cNvSpPr/>
              <p:nvPr/>
            </p:nvSpPr>
            <p:spPr>
              <a:xfrm>
                <a:off x="8674" y="3428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38" name="椭圆 37"/>
              <p:cNvSpPr/>
              <p:nvPr/>
            </p:nvSpPr>
            <p:spPr>
              <a:xfrm>
                <a:off x="9468" y="3435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39" name="椭圆 38"/>
              <p:cNvSpPr/>
              <p:nvPr/>
            </p:nvSpPr>
            <p:spPr>
              <a:xfrm>
                <a:off x="10252" y="3436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40" name="椭圆 39"/>
              <p:cNvSpPr/>
              <p:nvPr/>
            </p:nvSpPr>
            <p:spPr>
              <a:xfrm>
                <a:off x="10942" y="3445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41" name="椭圆 40"/>
              <p:cNvSpPr/>
              <p:nvPr/>
            </p:nvSpPr>
            <p:spPr>
              <a:xfrm>
                <a:off x="11736" y="3445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42" name="文本框 41"/>
              <p:cNvSpPr txBox="1"/>
              <p:nvPr/>
            </p:nvSpPr>
            <p:spPr>
              <a:xfrm>
                <a:off x="8787" y="3488"/>
                <a:ext cx="4046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问</a:t>
                </a:r>
                <a:r>
                  <a:rPr lang="en-US" alt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 </a:t>
                </a:r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题</a:t>
                </a:r>
                <a:r>
                  <a:rPr lang="en-US" alt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 </a:t>
                </a:r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与</a:t>
                </a:r>
                <a:r>
                  <a:rPr lang="en-US" alt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 </a:t>
                </a:r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假</a:t>
                </a:r>
                <a:r>
                  <a:rPr lang="en-US" alt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 </a:t>
                </a:r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设</a:t>
                </a:r>
                <a:endParaRPr lang="zh-CN" sz="2400" b="1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pic>
          <p:nvPicPr>
            <p:cNvPr id="5" name="图片 4" descr="360截图2024030210481407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014" y="811"/>
              <a:ext cx="1041" cy="964"/>
            </a:xfrm>
            <a:prstGeom prst="rect">
              <a:avLst/>
            </a:prstGeom>
          </p:spPr>
        </p:pic>
      </p:grp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7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新知讲解</a:t>
            </a:r>
            <a:endParaRPr lang="zh-CN" altLang="en-US"/>
          </a:p>
        </p:txBody>
      </p:sp>
      <p:sp>
        <p:nvSpPr>
          <p:cNvPr id="52" name="圆角矩形 51"/>
          <p:cNvSpPr/>
          <p:nvPr>
            <p:custDataLst>
              <p:tags r:id="rId3"/>
            </p:custDataLst>
          </p:nvPr>
        </p:nvSpPr>
        <p:spPr>
          <a:xfrm>
            <a:off x="427990" y="1642745"/>
            <a:ext cx="11396980" cy="512318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739775" y="1835785"/>
            <a:ext cx="10707370" cy="4749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739775" y="1772285"/>
            <a:ext cx="10616565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400" b="1">
                <a:sym typeface="+mn-ea"/>
              </a:rPr>
              <a:t>        </a:t>
            </a:r>
            <a:r>
              <a:rPr sz="2400" b="1">
                <a:solidFill>
                  <a:srgbClr val="0000FF"/>
                </a:solidFill>
                <a:sym typeface="+mn-ea"/>
              </a:rPr>
              <a:t>你知道“世界龙舟锦标赛”的英文名吗？请你查阅资料，了解一下划</a:t>
            </a:r>
            <a:r>
              <a:rPr sz="2400">
                <a:solidFill>
                  <a:srgbClr val="0000FF"/>
                </a:solidFill>
                <a:sym typeface="+mn-ea"/>
              </a:rPr>
              <a:t>龙舟</a:t>
            </a:r>
            <a:r>
              <a:rPr sz="2400" b="1">
                <a:solidFill>
                  <a:srgbClr val="0000FF"/>
                </a:solidFill>
                <a:sym typeface="+mn-ea"/>
              </a:rPr>
              <a:t>比赛的规则。</a:t>
            </a:r>
            <a:endParaRPr sz="2400" b="1">
              <a:solidFill>
                <a:srgbClr val="0000FF"/>
              </a:solidFill>
              <a:sym typeface="+mn-ea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1103630" y="3491230"/>
            <a:ext cx="6610350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fontAlgn="auto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世界龙舟锦标赛的英文名为：“World Dragon Boat Championships”。</a:t>
            </a:r>
            <a:endParaRPr lang="zh-CN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06" name="图片 105"/>
          <p:cNvPicPr/>
          <p:nvPr/>
        </p:nvPicPr>
        <p:blipFill>
          <a:blip r:embed="rId5"/>
          <a:stretch>
            <a:fillRect/>
          </a:stretch>
        </p:blipFill>
        <p:spPr>
          <a:xfrm>
            <a:off x="7451090" y="2971165"/>
            <a:ext cx="3614420" cy="332232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6" name="组合 5"/>
          <p:cNvGrpSpPr/>
          <p:nvPr/>
        </p:nvGrpSpPr>
        <p:grpSpPr>
          <a:xfrm>
            <a:off x="4453890" y="487680"/>
            <a:ext cx="3396615" cy="618490"/>
            <a:chOff x="7014" y="811"/>
            <a:chExt cx="5349" cy="974"/>
          </a:xfrm>
        </p:grpSpPr>
        <p:grpSp>
          <p:nvGrpSpPr>
            <p:cNvPr id="43" name="组合 42"/>
            <p:cNvGrpSpPr/>
            <p:nvPr/>
          </p:nvGrpSpPr>
          <p:grpSpPr>
            <a:xfrm>
              <a:off x="8197" y="919"/>
              <a:ext cx="4167" cy="866"/>
              <a:chOff x="8674" y="3428"/>
              <a:chExt cx="4167" cy="866"/>
            </a:xfrm>
          </p:grpSpPr>
          <p:sp>
            <p:nvSpPr>
              <p:cNvPr id="37" name="椭圆 36"/>
              <p:cNvSpPr/>
              <p:nvPr/>
            </p:nvSpPr>
            <p:spPr>
              <a:xfrm>
                <a:off x="8674" y="3428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38" name="椭圆 37"/>
              <p:cNvSpPr/>
              <p:nvPr/>
            </p:nvSpPr>
            <p:spPr>
              <a:xfrm>
                <a:off x="9468" y="3435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39" name="椭圆 38"/>
              <p:cNvSpPr/>
              <p:nvPr/>
            </p:nvSpPr>
            <p:spPr>
              <a:xfrm>
                <a:off x="10252" y="3436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40" name="椭圆 39"/>
              <p:cNvSpPr/>
              <p:nvPr/>
            </p:nvSpPr>
            <p:spPr>
              <a:xfrm>
                <a:off x="10942" y="3445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41" name="椭圆 40"/>
              <p:cNvSpPr/>
              <p:nvPr/>
            </p:nvSpPr>
            <p:spPr>
              <a:xfrm>
                <a:off x="11736" y="3445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42" name="文本框 41"/>
              <p:cNvSpPr txBox="1"/>
              <p:nvPr/>
            </p:nvSpPr>
            <p:spPr>
              <a:xfrm>
                <a:off x="8787" y="3488"/>
                <a:ext cx="4046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问</a:t>
                </a:r>
                <a:r>
                  <a:rPr lang="en-US" alt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 </a:t>
                </a:r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题</a:t>
                </a:r>
                <a:r>
                  <a:rPr lang="en-US" alt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 </a:t>
                </a:r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与</a:t>
                </a:r>
                <a:r>
                  <a:rPr lang="en-US" alt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 </a:t>
                </a:r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假</a:t>
                </a:r>
                <a:r>
                  <a:rPr lang="en-US" alt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 </a:t>
                </a:r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设</a:t>
                </a:r>
                <a:endParaRPr lang="zh-CN" sz="2400" b="1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pic>
          <p:nvPicPr>
            <p:cNvPr id="5" name="图片 4" descr="360截图20240302104814078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014" y="811"/>
              <a:ext cx="1041" cy="964"/>
            </a:xfrm>
            <a:prstGeom prst="rect">
              <a:avLst/>
            </a:prstGeom>
          </p:spPr>
        </p:pic>
      </p:grp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6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新知讲解</a:t>
            </a:r>
            <a:endParaRPr lang="zh-CN" altLang="en-US"/>
          </a:p>
        </p:txBody>
      </p:sp>
      <p:sp>
        <p:nvSpPr>
          <p:cNvPr id="52" name="圆角矩形 51"/>
          <p:cNvSpPr/>
          <p:nvPr>
            <p:custDataLst>
              <p:tags r:id="rId3"/>
            </p:custDataLst>
          </p:nvPr>
        </p:nvSpPr>
        <p:spPr>
          <a:xfrm>
            <a:off x="427990" y="1642745"/>
            <a:ext cx="11396980" cy="512318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739775" y="1835785"/>
            <a:ext cx="10707370" cy="4749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0" name="文本框 99"/>
          <p:cNvSpPr txBox="1"/>
          <p:nvPr/>
        </p:nvSpPr>
        <p:spPr>
          <a:xfrm>
            <a:off x="739775" y="1756410"/>
            <a:ext cx="8548370" cy="45231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fontAlgn="auto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            </a:t>
            </a:r>
            <a:r>
              <a:rPr lang="zh-CN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划龙舟比赛的规则</a:t>
            </a:r>
            <a:endParaRPr lang="zh-CN"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en-US" altLang="zh-CN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①队员组成：</a:t>
            </a:r>
            <a:r>
              <a:rPr 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标准的龙舟队伍通常由鼓手、舵手和划手组成。划手是队伍中的核心力量，他们坐在船两侧，负责划动船桨推动龙舟前进。鼓手坐在船头，通过敲击鼓点来指挥划手的划桨节奏。舵手则坐在船尾，负责控制龙舟的方向和速度。</a:t>
            </a:r>
            <a:endParaRPr lang="zh-CN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zh-CN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②比赛类型：</a:t>
            </a:r>
            <a:r>
              <a:rPr 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龙舟比赛通常分为直道竞速和环绕赛两种类型。直道竞速是在一条直线上进行的速度比赛，而环绕赛则需要龙舟队伍按照规定路线绕圈行驶。</a:t>
            </a:r>
            <a:endParaRPr lang="zh-CN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07" name="图片 106"/>
          <p:cNvPicPr/>
          <p:nvPr/>
        </p:nvPicPr>
        <p:blipFill>
          <a:blip r:embed="rId4"/>
          <a:stretch>
            <a:fillRect/>
          </a:stretch>
        </p:blipFill>
        <p:spPr>
          <a:xfrm>
            <a:off x="9288145" y="2463165"/>
            <a:ext cx="2006600" cy="365315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6" name="组合 5"/>
          <p:cNvGrpSpPr/>
          <p:nvPr/>
        </p:nvGrpSpPr>
        <p:grpSpPr>
          <a:xfrm>
            <a:off x="4453890" y="487680"/>
            <a:ext cx="3396615" cy="618490"/>
            <a:chOff x="7014" y="811"/>
            <a:chExt cx="5349" cy="974"/>
          </a:xfrm>
        </p:grpSpPr>
        <p:grpSp>
          <p:nvGrpSpPr>
            <p:cNvPr id="43" name="组合 42"/>
            <p:cNvGrpSpPr/>
            <p:nvPr/>
          </p:nvGrpSpPr>
          <p:grpSpPr>
            <a:xfrm>
              <a:off x="8197" y="919"/>
              <a:ext cx="4167" cy="866"/>
              <a:chOff x="8674" y="3428"/>
              <a:chExt cx="4167" cy="866"/>
            </a:xfrm>
          </p:grpSpPr>
          <p:sp>
            <p:nvSpPr>
              <p:cNvPr id="37" name="椭圆 36"/>
              <p:cNvSpPr/>
              <p:nvPr/>
            </p:nvSpPr>
            <p:spPr>
              <a:xfrm>
                <a:off x="8674" y="3428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38" name="椭圆 37"/>
              <p:cNvSpPr/>
              <p:nvPr/>
            </p:nvSpPr>
            <p:spPr>
              <a:xfrm>
                <a:off x="9468" y="3435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39" name="椭圆 38"/>
              <p:cNvSpPr/>
              <p:nvPr/>
            </p:nvSpPr>
            <p:spPr>
              <a:xfrm>
                <a:off x="10252" y="3436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40" name="椭圆 39"/>
              <p:cNvSpPr/>
              <p:nvPr/>
            </p:nvSpPr>
            <p:spPr>
              <a:xfrm>
                <a:off x="10942" y="3445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41" name="椭圆 40"/>
              <p:cNvSpPr/>
              <p:nvPr/>
            </p:nvSpPr>
            <p:spPr>
              <a:xfrm>
                <a:off x="11736" y="3445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42" name="文本框 41"/>
              <p:cNvSpPr txBox="1"/>
              <p:nvPr/>
            </p:nvSpPr>
            <p:spPr>
              <a:xfrm>
                <a:off x="8787" y="3488"/>
                <a:ext cx="4046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问</a:t>
                </a:r>
                <a:r>
                  <a:rPr lang="en-US" alt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 </a:t>
                </a:r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题</a:t>
                </a:r>
                <a:r>
                  <a:rPr lang="en-US" alt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 </a:t>
                </a:r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与</a:t>
                </a:r>
                <a:r>
                  <a:rPr lang="en-US" alt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 </a:t>
                </a:r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假</a:t>
                </a:r>
                <a:r>
                  <a:rPr lang="en-US" alt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 </a:t>
                </a:r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设</a:t>
                </a:r>
                <a:endParaRPr lang="zh-CN" sz="2400" b="1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pic>
          <p:nvPicPr>
            <p:cNvPr id="5" name="图片 4" descr="360截图20240302104814078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014" y="811"/>
              <a:ext cx="1041" cy="964"/>
            </a:xfrm>
            <a:prstGeom prst="rect">
              <a:avLst/>
            </a:prstGeom>
          </p:spPr>
        </p:pic>
      </p:grp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6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新知讲解</a:t>
            </a:r>
            <a:endParaRPr lang="zh-CN" altLang="en-US"/>
          </a:p>
        </p:txBody>
      </p:sp>
      <p:sp>
        <p:nvSpPr>
          <p:cNvPr id="52" name="圆角矩形 51"/>
          <p:cNvSpPr/>
          <p:nvPr>
            <p:custDataLst>
              <p:tags r:id="rId3"/>
            </p:custDataLst>
          </p:nvPr>
        </p:nvSpPr>
        <p:spPr>
          <a:xfrm>
            <a:off x="427990" y="1430020"/>
            <a:ext cx="11396980" cy="533590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739775" y="1643380"/>
            <a:ext cx="10707370" cy="49422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0" name="文本框 99"/>
          <p:cNvSpPr txBox="1"/>
          <p:nvPr/>
        </p:nvSpPr>
        <p:spPr>
          <a:xfrm>
            <a:off x="739775" y="1508125"/>
            <a:ext cx="10485755" cy="50774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fontAlgn="auto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③比赛起点：</a:t>
            </a:r>
            <a:r>
              <a:rPr 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所有参赛队伍在起点处排成一列，听到发令声后同时出发，向终点划去。</a:t>
            </a:r>
            <a:endParaRPr lang="zh-CN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zh-CN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④航道规则：</a:t>
            </a:r>
            <a:r>
              <a:rPr 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在比赛过程中，各参赛队伍必须遵守固定的航道，不得越线或干扰其他队伍。</a:t>
            </a:r>
            <a:endParaRPr lang="zh-CN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altLang="zh-CN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zh-CN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⑤安全规则：</a:t>
            </a:r>
            <a:r>
              <a:rPr 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为了保障参赛者的安全，所有参赛者必须穿着救生衣，并确保船体稳固、船桨安全。</a:t>
            </a:r>
            <a:endParaRPr lang="zh-CN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en-US" altLang="zh-CN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⑥速度与节奏：</a:t>
            </a:r>
            <a:r>
              <a:rPr 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龙舟比赛强调的是划手的节</a:t>
            </a:r>
            <a:endParaRPr lang="zh-CN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奏和力量的一致性。鼓手通过敲击鼓点来指导</a:t>
            </a:r>
            <a:endParaRPr lang="zh-CN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划手的划桨节奏，以保持最佳的前进速度。</a:t>
            </a:r>
            <a:endParaRPr lang="zh-CN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09" name="图片 108"/>
          <p:cNvPicPr/>
          <p:nvPr/>
        </p:nvPicPr>
        <p:blipFill>
          <a:blip r:embed="rId4"/>
          <a:stretch>
            <a:fillRect/>
          </a:stretch>
        </p:blipFill>
        <p:spPr>
          <a:xfrm>
            <a:off x="7415530" y="4410075"/>
            <a:ext cx="3810000" cy="201231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6" name="组合 5"/>
          <p:cNvGrpSpPr/>
          <p:nvPr/>
        </p:nvGrpSpPr>
        <p:grpSpPr>
          <a:xfrm>
            <a:off x="4454525" y="633730"/>
            <a:ext cx="3396615" cy="618490"/>
            <a:chOff x="7014" y="811"/>
            <a:chExt cx="5349" cy="974"/>
          </a:xfrm>
        </p:grpSpPr>
        <p:grpSp>
          <p:nvGrpSpPr>
            <p:cNvPr id="43" name="组合 42"/>
            <p:cNvGrpSpPr/>
            <p:nvPr/>
          </p:nvGrpSpPr>
          <p:grpSpPr>
            <a:xfrm>
              <a:off x="8197" y="919"/>
              <a:ext cx="4167" cy="866"/>
              <a:chOff x="8674" y="3428"/>
              <a:chExt cx="4167" cy="866"/>
            </a:xfrm>
          </p:grpSpPr>
          <p:sp>
            <p:nvSpPr>
              <p:cNvPr id="37" name="椭圆 36"/>
              <p:cNvSpPr/>
              <p:nvPr/>
            </p:nvSpPr>
            <p:spPr>
              <a:xfrm>
                <a:off x="8674" y="3428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38" name="椭圆 37"/>
              <p:cNvSpPr/>
              <p:nvPr/>
            </p:nvSpPr>
            <p:spPr>
              <a:xfrm>
                <a:off x="9468" y="3435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39" name="椭圆 38"/>
              <p:cNvSpPr/>
              <p:nvPr/>
            </p:nvSpPr>
            <p:spPr>
              <a:xfrm>
                <a:off x="10252" y="3436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40" name="椭圆 39"/>
              <p:cNvSpPr/>
              <p:nvPr/>
            </p:nvSpPr>
            <p:spPr>
              <a:xfrm>
                <a:off x="10942" y="3445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41" name="椭圆 40"/>
              <p:cNvSpPr/>
              <p:nvPr/>
            </p:nvSpPr>
            <p:spPr>
              <a:xfrm>
                <a:off x="11736" y="3445"/>
                <a:ext cx="1105" cy="849"/>
              </a:xfrm>
              <a:prstGeom prst="ellipse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n>
                    <a:noFill/>
                  </a:ln>
                </a:endParaRPr>
              </a:p>
            </p:txBody>
          </p:sp>
          <p:sp>
            <p:nvSpPr>
              <p:cNvPr id="42" name="文本框 41"/>
              <p:cNvSpPr txBox="1"/>
              <p:nvPr/>
            </p:nvSpPr>
            <p:spPr>
              <a:xfrm>
                <a:off x="8787" y="3488"/>
                <a:ext cx="4046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问</a:t>
                </a:r>
                <a:r>
                  <a:rPr lang="en-US" alt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 </a:t>
                </a:r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题</a:t>
                </a:r>
                <a:r>
                  <a:rPr lang="en-US" alt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 </a:t>
                </a:r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与</a:t>
                </a:r>
                <a:r>
                  <a:rPr lang="en-US" alt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 </a:t>
                </a:r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假</a:t>
                </a:r>
                <a:r>
                  <a:rPr lang="en-US" alt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 </a:t>
                </a:r>
                <a:r>
                  <a:rPr lang="zh-CN" sz="2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设</a:t>
                </a:r>
                <a:endParaRPr lang="zh-CN" sz="2400" b="1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pic>
          <p:nvPicPr>
            <p:cNvPr id="5" name="图片 4" descr="360截图20240302104814078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014" y="811"/>
              <a:ext cx="1041" cy="964"/>
            </a:xfrm>
            <a:prstGeom prst="rect">
              <a:avLst/>
            </a:prstGeom>
          </p:spPr>
        </p:pic>
      </p:grp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https://d.book118.com/286111240012010055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6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37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38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39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40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41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42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43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44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45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46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47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48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49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50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51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52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53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54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55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56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57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58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59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60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61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62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63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64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65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66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67.xml><?xml version="1.0" encoding="utf-8"?>
<p:tagLst xmlns:p="http://schemas.openxmlformats.org/presentationml/2006/main">
  <p:tag name="KSO_WM_DIAGRAM_VIRTUALLY_FRAME" val="{&quot;height&quot;:332.5737007874016,&quot;left&quot;:232.55,&quot;top&quot;:106.23732283464567,&quot;width&quot;:524.8250393700788}"/>
</p:tagLst>
</file>

<file path=ppt/tags/tag68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6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思源黑体 CN Bold</vt:lpstr>
      <vt:lpstr>黑体</vt:lpstr>
      <vt:lpstr>思源黑体 CN Normal</vt:lpstr>
      <vt:lpstr>阿里巴巴普惠体</vt:lpstr>
      <vt:lpstr>Calibri Light</vt:lpstr>
      <vt:lpstr>Office Theme</vt:lpstr>
      <vt:lpstr>PowerPoint Presentation</vt:lpstr>
      <vt:lpstr>内容总览</vt:lpstr>
      <vt:lpstr>教学目标</vt:lpstr>
      <vt:lpstr>新知导入</vt:lpstr>
      <vt:lpstr>新知讲解</vt:lpstr>
      <vt:lpstr>新知讲解</vt:lpstr>
      <vt:lpstr>新知讲解</vt:lpstr>
      <vt:lpstr>新知讲解</vt:lpstr>
      <vt:lpstr>新知讲解</vt:lpstr>
      <vt:lpstr>新知讲解</vt:lpstr>
      <vt:lpstr>新知讲解</vt:lpstr>
      <vt:lpstr>新知讲解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2024-09-22T10:00:27.670</cp:lastPrinted>
  <dcterms:created xsi:type="dcterms:W3CDTF">2024-09-22T02:00:27Z</dcterms:created>
  <dcterms:modified xsi:type="dcterms:W3CDTF">2024-09-22T02:00:30Z</dcterms:modified>
</cp:coreProperties>
</file>