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2FF9E2-CC70-4121-958E-B150B3E40E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DAEAC4-A3D2-46DA-B1E6-5AD8437AAA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049DEB-B7A0-4195-975F-98CA58F0B2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CF5E3A-26D1-417D-BE93-E44F203DE7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FED2A6-112A-4AF1-9BA2-49066E7337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B50B90-F2FA-46B3-9BCD-EB684A8CCB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7A234E-5A2A-4112-A6BC-B7612004E3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75B3E3-FF3A-44A4-AFA9-ADE2D58895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266707-CEA3-482D-BA2C-C4BC195E27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CB81DF-410A-4078-BB4F-1A4DF362A5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78849B-0AB6-4956-B868-4B7CA7E63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134243011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56465" y="3402577"/>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912132" y="755795"/>
            <a:ext cx="8414137" cy="228478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5550" b="1">
                <a:solidFill>
                  <a:schemeClr val="accent3">
                    <a:alpha val="100000"/>
                  </a:schemeClr>
                </a:solidFill>
                <a:latin typeface="Microsoft Yahei"/>
                <a:ea typeface="Microsoft Yahei"/>
                <a:cs typeface="Microsoft Yahei"/>
              </a:rPr>
              <a:t>中国儿童酸奶市场分析报告</a:t>
            </a:r>
          </a:p>
        </p:txBody>
      </p:sp>
      <p:sp>
        <p:nvSpPr>
          <p:cNvPr id="5" name="AutoShape 5"/>
          <p:cNvSpPr/>
          <p:nvPr/>
        </p:nvSpPr>
        <p:spPr>
          <a:xfrm>
            <a:off x="3556465" y="4303782"/>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21895" y="976412"/>
            <a:ext cx="5464151" cy="5483387"/>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市场概述与发展背景</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儿童酸奶市场现状分析</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品牌竞争格局与营销策略比较</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儿童酸奶产品创新趋势分析</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供应链管理与成本控制策略探讨</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未来发展趋势预测与挑战应对建议</a:t>
            </a:r>
          </a:p>
        </p:txBody>
      </p:sp>
      <p:sp>
        <p:nvSpPr>
          <p:cNvPr id="3" name="TextBox 3"/>
          <p:cNvSpPr txBox="1"/>
          <p:nvPr/>
        </p:nvSpPr>
        <p:spPr>
          <a:xfrm>
            <a:off x="1149281" y="2019667"/>
            <a:ext cx="3813883" cy="125436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125" b="1">
                <a:solidFill>
                  <a:schemeClr val="accent3">
                    <a:alpha val="100000"/>
                  </a:schemeClr>
                </a:solidFill>
                <a:latin typeface="微软雅黑"/>
                <a:ea typeface="微软雅黑"/>
                <a:cs typeface="微软雅黑"/>
              </a:rPr>
              <a:t>目录</a:t>
            </a:r>
          </a:p>
        </p:txBody>
      </p:sp>
      <p:sp>
        <p:nvSpPr>
          <p:cNvPr id="4" name="TextBox 4"/>
          <p:cNvSpPr txBox="1"/>
          <p:nvPr/>
        </p:nvSpPr>
        <p:spPr>
          <a:xfrm>
            <a:off x="1950369" y="3274028"/>
            <a:ext cx="2211705" cy="720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300">
                <a:solidFill>
                  <a:schemeClr val="accent3">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市场概述与发展背景</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483105"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483105"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83105"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儿童酸奶定义及特点</a:t>
              </a:r>
            </a:p>
          </p:txBody>
        </p:sp>
      </p:grpSp>
      <p:sp>
        <p:nvSpPr>
          <p:cNvPr id="27" name="TextBox 27"/>
          <p:cNvSpPr txBox="1"/>
          <p:nvPr/>
        </p:nvSpPr>
        <p:spPr>
          <a:xfrm>
            <a:off x="6483105" y="2015068"/>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儿童酸奶是针对儿童群体设计的酸奶产品，具有口感柔和、甜度适中、营养丰富等特点。</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02</a:t>
            </a:r>
          </a:p>
        </p:txBody>
      </p:sp>
      <p:sp>
        <p:nvSpPr>
          <p:cNvPr id="29" name="TextBox 29"/>
          <p:cNvSpPr txBox="1"/>
          <p:nvPr/>
        </p:nvSpPr>
        <p:spPr>
          <a:xfrm>
            <a:off x="6483105" y="3652633"/>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儿童酸奶中常添加有益儿童生长发育的营养成分，如果蔬纤维、钙、维生素D等。</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03</a:t>
            </a:r>
          </a:p>
        </p:txBody>
      </p:sp>
      <p:sp>
        <p:nvSpPr>
          <p:cNvPr id="31" name="TextBox 31"/>
          <p:cNvSpPr txBox="1"/>
          <p:nvPr/>
        </p:nvSpPr>
        <p:spPr>
          <a:xfrm>
            <a:off x="6483105" y="5239966"/>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包装设计通常更加吸引儿童，如卡通形象、色彩鲜艳等。</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01</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250739" y="1371971"/>
            <a:ext cx="5000982" cy="5000982"/>
          </a:xfrm>
          <a:prstGeom prst="rect">
            <a:avLst/>
          </a:prstGeom>
        </p:spPr>
      </p:pic>
      <p:sp>
        <p:nvSpPr>
          <p:cNvPr id="3" name="TextBox 3"/>
          <p:cNvSpPr txBox="1"/>
          <p:nvPr/>
        </p:nvSpPr>
        <p:spPr>
          <a:xfrm>
            <a:off x="5522990" y="1913058"/>
            <a:ext cx="5880469"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01</a:t>
            </a:r>
          </a:p>
        </p:txBody>
      </p:sp>
      <p:sp>
        <p:nvSpPr>
          <p:cNvPr id="4" name="TextBox 4"/>
          <p:cNvSpPr txBox="1"/>
          <p:nvPr/>
        </p:nvSpPr>
        <p:spPr>
          <a:xfrm>
            <a:off x="5539793" y="2288996"/>
            <a:ext cx="5863667"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随着健康饮食观念的普及，儿童酸奶市场需求持续增长。</a:t>
            </a:r>
          </a:p>
        </p:txBody>
      </p:sp>
      <p:sp>
        <p:nvSpPr>
          <p:cNvPr id="5" name="TextBox 5"/>
          <p:cNvSpPr txBox="1"/>
          <p:nvPr/>
        </p:nvSpPr>
        <p:spPr>
          <a:xfrm>
            <a:off x="5522990" y="3100364"/>
            <a:ext cx="5880469"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02</a:t>
            </a:r>
          </a:p>
        </p:txBody>
      </p:sp>
      <p:sp>
        <p:nvSpPr>
          <p:cNvPr id="6" name="TextBox 6"/>
          <p:cNvSpPr txBox="1"/>
          <p:nvPr/>
        </p:nvSpPr>
        <p:spPr>
          <a:xfrm>
            <a:off x="5539793" y="3476303"/>
            <a:ext cx="5863667"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家长们更加关注产品的营养成分和安全性，对无添加、有机等高品质儿童酸奶有更高需求。</a:t>
            </a:r>
          </a:p>
        </p:txBody>
      </p:sp>
      <p:sp>
        <p:nvSpPr>
          <p:cNvPr id="7" name="TextBox 7"/>
          <p:cNvSpPr txBox="1"/>
          <p:nvPr/>
        </p:nvSpPr>
        <p:spPr>
          <a:xfrm>
            <a:off x="5522990" y="4321780"/>
            <a:ext cx="5880469"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03</a:t>
            </a:r>
          </a:p>
        </p:txBody>
      </p:sp>
      <p:sp>
        <p:nvSpPr>
          <p:cNvPr id="8" name="TextBox 8"/>
          <p:cNvSpPr txBox="1"/>
          <p:nvPr/>
        </p:nvSpPr>
        <p:spPr>
          <a:xfrm>
            <a:off x="5539793" y="4697719"/>
            <a:ext cx="5863667"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儿童酸奶消费逐渐呈现多元化和个性化趋势，不同年龄段、不同需求的儿童对酸奶的口味、营养要求各不相同。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市场需求与消费趋势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行业发展背景及政策环境</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乳制品行业快速发展，为儿童酸奶市场提供了广阔的发展空间。</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国家对乳制品行业监管力度加强，推动行业向规范化、标准化方向发展。</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相关政策的出台和实施，如学生奶计划等，为儿童酸奶市场的发展提供了有力支持。</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儿童酸奶市场竞争激烈，国内外品牌众多，市场集中度逐渐提高。</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主要厂商包括伊利、蒙牛、光明等国内知名品牌，以及达能、雀巢等国际品牌。</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各厂商在产品创新、品质提升、营销策略等方面展开激烈竞争，以争夺市场份额。</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竞争格局与主要厂商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儿童酸奶市场现状分析</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flipH="1">
            <a:off x="493270" y="1557122"/>
            <a:ext cx="11219758" cy="200133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H="1">
            <a:off x="493270" y="3836928"/>
            <a:ext cx="11219758" cy="200133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86183" y="1621822"/>
            <a:ext cx="1872615" cy="1872615"/>
          </a:xfrm>
          <a:prstGeom prst="ellipse">
            <a:avLst/>
          </a:prstGeom>
          <a:solidFill>
            <a:schemeClr val="accent1">
              <a:alpha val="100000"/>
            </a:schemeClr>
          </a:solidFill>
          <a:ln w="825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986790" y="3901440"/>
            <a:ext cx="1872615" cy="1872615"/>
          </a:xfrm>
          <a:prstGeom prst="ellipse">
            <a:avLst/>
          </a:prstGeom>
          <a:solidFill>
            <a:schemeClr val="accent1">
              <a:alpha val="100000"/>
            </a:schemeClr>
          </a:solidFill>
          <a:ln w="825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市场规模及增长速度</a:t>
              </a:r>
            </a:p>
          </p:txBody>
        </p:sp>
      </p:grpSp>
      <p:sp>
        <p:nvSpPr>
          <p:cNvPr id="28" name="TextBox 28"/>
          <p:cNvSpPr txBox="1"/>
          <p:nvPr/>
        </p:nvSpPr>
        <p:spPr>
          <a:xfrm>
            <a:off x="1037680" y="4592427"/>
            <a:ext cx="1821725"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DFCFC">
                    <a:alpha val="100000"/>
                  </a:srgbClr>
                </a:solidFill>
                <a:latin typeface="Microsoft Yahei"/>
                <a:ea typeface="Microsoft Yahei"/>
                <a:cs typeface="Microsoft Yahei"/>
              </a:rPr>
              <a:t>增长速度</a:t>
            </a:r>
          </a:p>
        </p:txBody>
      </p:sp>
      <p:sp>
        <p:nvSpPr>
          <p:cNvPr id="29" name="TextBox 29"/>
          <p:cNvSpPr txBox="1"/>
          <p:nvPr/>
        </p:nvSpPr>
        <p:spPr>
          <a:xfrm>
            <a:off x="689125" y="1894204"/>
            <a:ext cx="8089073" cy="1327168"/>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近年来，中国儿童酸奶市场规模持续扩大，成为乳制品行业的重要细分领域。随着健康饮食观念的普及和儿童消费市场的不断升级，儿童酸奶市场呈现出强劲的增长势头。</a:t>
            </a:r>
          </a:p>
        </p:txBody>
      </p:sp>
      <p:sp>
        <p:nvSpPr>
          <p:cNvPr id="30" name="TextBox 30"/>
          <p:cNvSpPr txBox="1"/>
          <p:nvPr/>
        </p:nvSpPr>
        <p:spPr>
          <a:xfrm>
            <a:off x="9086183" y="2312621"/>
            <a:ext cx="1821725"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DFCFC">
                    <a:alpha val="100000"/>
                  </a:srgbClr>
                </a:solidFill>
                <a:latin typeface="Microsoft Yahei"/>
                <a:ea typeface="Microsoft Yahei"/>
                <a:cs typeface="Microsoft Yahei"/>
              </a:rPr>
              <a:t>市场规模</a:t>
            </a:r>
          </a:p>
        </p:txBody>
      </p:sp>
      <p:sp>
        <p:nvSpPr>
          <p:cNvPr id="31" name="TextBox 31"/>
          <p:cNvSpPr txBox="1"/>
          <p:nvPr/>
        </p:nvSpPr>
        <p:spPr>
          <a:xfrm>
            <a:off x="3226374" y="4174010"/>
            <a:ext cx="8089073" cy="1327168"/>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据统计数据显示，中国儿童酸奶市场的年复合增长率保持在两位数以上，远高于整体乳制品市场的增长速度。预计未来几年，随着市场渗透率的不断提高和消费需求的持续增长，儿童酸奶市场仍将保持快速增长。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63829" y="2207484"/>
            <a:ext cx="10507884" cy="1487614"/>
          </a:xfrm>
          <a:prstGeom prst="roundRect">
            <a:avLst>
              <a:gd name="adj" fmla="val 1402"/>
            </a:avLst>
          </a:prstGeom>
          <a:solidFill>
            <a:schemeClr val="l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1560833" y="1636739"/>
            <a:ext cx="8913876" cy="755911"/>
          </a:xfrm>
          <a:prstGeom prst="roundRect">
            <a:avLst>
              <a:gd name="adj" fmla="val 10864"/>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3829" y="4419284"/>
            <a:ext cx="10507884" cy="1607249"/>
          </a:xfrm>
          <a:prstGeom prst="roundRect">
            <a:avLst>
              <a:gd name="adj" fmla="val 1402"/>
            </a:avLst>
          </a:prstGeom>
          <a:solidFill>
            <a:schemeClr val="l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1663654" y="1769528"/>
            <a:ext cx="8708234"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DFCFC">
                    <a:alpha val="100000"/>
                  </a:srgbClr>
                </a:solidFill>
                <a:latin typeface="Microsoft Yahei"/>
                <a:ea typeface="Microsoft Yahei"/>
                <a:cs typeface="Microsoft Yahei"/>
              </a:rPr>
              <a:t>消费者行为</a:t>
            </a:r>
          </a:p>
        </p:txBody>
      </p:sp>
      <p:sp>
        <p:nvSpPr>
          <p:cNvPr id="6" name="TextBox 6"/>
          <p:cNvSpPr txBox="1"/>
          <p:nvPr/>
        </p:nvSpPr>
        <p:spPr>
          <a:xfrm>
            <a:off x="1009288" y="2444060"/>
            <a:ext cx="10016966" cy="117293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儿童酸奶的消费者主要集中在3-12岁儿童及其家长。在购买过程中，家长更加注重产品的品质、营养成分、口感和价格等因素。同时，随着亲子消费的兴起，以家庭为单位的购买行为逐渐增多。</a:t>
            </a:r>
          </a:p>
        </p:txBody>
      </p:sp>
      <p:sp>
        <p:nvSpPr>
          <p:cNvPr id="7" name="AutoShape 7"/>
          <p:cNvSpPr/>
          <p:nvPr/>
        </p:nvSpPr>
        <p:spPr>
          <a:xfrm>
            <a:off x="1560833" y="3910280"/>
            <a:ext cx="8913876" cy="755911"/>
          </a:xfrm>
          <a:prstGeom prst="roundRect">
            <a:avLst>
              <a:gd name="adj" fmla="val 10864"/>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663654" y="4043069"/>
            <a:ext cx="8708234"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DFCFC">
                    <a:alpha val="100000"/>
                  </a:srgbClr>
                </a:solidFill>
                <a:latin typeface="Microsoft Yahei"/>
                <a:ea typeface="Microsoft Yahei"/>
                <a:cs typeface="Microsoft Yahei"/>
              </a:rPr>
              <a:t>偏好分析</a:t>
            </a:r>
          </a:p>
        </p:txBody>
      </p:sp>
      <p:sp>
        <p:nvSpPr>
          <p:cNvPr id="9" name="TextBox 9"/>
          <p:cNvSpPr txBox="1"/>
          <p:nvPr/>
        </p:nvSpPr>
        <p:spPr>
          <a:xfrm>
            <a:off x="1009288" y="4717602"/>
            <a:ext cx="10016966" cy="117293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在口味方面，儿童对于果味、草莓、蓝莓等口味表现出较高的喜好度；在包装方面，卡通形象、动物造型等可爱元素更能吸引儿童的注意力；在品牌方面，知名度高、口碑好的品牌更受家长和儿童的青睐。</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消费者行为及偏好分析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市场上的儿童酸奶产品种类繁多，主要包括常温酸奶、低温酸奶、有机酸奶等。其中，常温酸奶因其携带方便、无需冷藏等特点而受到广泛欢迎；低温酸奶则以其新鲜口感和丰富营养受到部分消费者的喜爱；有机酸奶则凭借其天然、健康的品牌形象逐渐受到关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产品种类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儿童酸奶产品的价格区间较大，从几元至几十元不等。其中，中低端产品价格亲民，主要满足大众消费者的日常需求；高端产品价格较高，但凭借其独特的口感、高品质的原料和精美的包装等卖点，仍拥有一定的市场份额。</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价格区间分布</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产品种类与价格区间分布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销售渠道</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酸奶的销售渠道主要包括超市、便利店、母婴店等线下渠道和电商平台等线上渠道。其中，线下渠道因其便捷的购买体验和丰富的产品选择而受到广泛欢迎；线上渠道则凭借其方便快捷的购物方式和丰富的促销活动吸引了大量年轻家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占比情况</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线下渠道仍是儿童酸奶销售的主要渠道，占比超过七成。但随着电商平台的不断发展和消费者购物习惯的改变，线上渠道的销售额逐年增长，占比逐渐提高。预计未来几年，线上渠道将成为儿童酸奶销售的重要增长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销售渠道及占比情况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品牌竞争格局与营销策略比较</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308453"/>
            <a:ext cx="4493120" cy="4493120"/>
          </a:xfrm>
          <a:prstGeom prst="rect">
            <a:avLst/>
          </a:prstGeom>
        </p:spPr>
      </p:pic>
      <p:sp>
        <p:nvSpPr>
          <p:cNvPr id="3" name="TextBox 3"/>
          <p:cNvSpPr txBox="1"/>
          <p:nvPr/>
        </p:nvSpPr>
        <p:spPr>
          <a:xfrm>
            <a:off x="5417813" y="1544614"/>
            <a:ext cx="5880469"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品牌A</a:t>
            </a:r>
          </a:p>
        </p:txBody>
      </p:sp>
      <p:sp>
        <p:nvSpPr>
          <p:cNvPr id="4" name="TextBox 4"/>
          <p:cNvSpPr txBox="1"/>
          <p:nvPr/>
        </p:nvSpPr>
        <p:spPr>
          <a:xfrm>
            <a:off x="5434616" y="1977702"/>
            <a:ext cx="5863667"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定位为高端儿童酸奶市场，注重产品品质和口感，强调天然、健康、无添加，主要面向追求高品质生活的家庭。</a:t>
            </a:r>
          </a:p>
        </p:txBody>
      </p:sp>
      <p:sp>
        <p:nvSpPr>
          <p:cNvPr id="5" name="TextBox 5"/>
          <p:cNvSpPr txBox="1"/>
          <p:nvPr/>
        </p:nvSpPr>
        <p:spPr>
          <a:xfrm>
            <a:off x="5417813" y="2922420"/>
            <a:ext cx="5880469"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品牌B</a:t>
            </a:r>
          </a:p>
        </p:txBody>
      </p:sp>
      <p:sp>
        <p:nvSpPr>
          <p:cNvPr id="6" name="TextBox 6"/>
          <p:cNvSpPr txBox="1"/>
          <p:nvPr/>
        </p:nvSpPr>
        <p:spPr>
          <a:xfrm>
            <a:off x="5434616" y="3374559"/>
            <a:ext cx="5863667"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定位为中端市场，注重产品的性价比和营养均衡，以丰富的口味和多样的包装吸引消费者，主要面向广大工薪阶层家庭。</a:t>
            </a:r>
          </a:p>
        </p:txBody>
      </p:sp>
      <p:sp>
        <p:nvSpPr>
          <p:cNvPr id="7" name="TextBox 7"/>
          <p:cNvSpPr txBox="1"/>
          <p:nvPr/>
        </p:nvSpPr>
        <p:spPr>
          <a:xfrm>
            <a:off x="5417813" y="4286711"/>
            <a:ext cx="5880469"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品牌C</a:t>
            </a:r>
          </a:p>
        </p:txBody>
      </p:sp>
      <p:sp>
        <p:nvSpPr>
          <p:cNvPr id="8" name="TextBox 8"/>
          <p:cNvSpPr txBox="1"/>
          <p:nvPr/>
        </p:nvSpPr>
        <p:spPr>
          <a:xfrm>
            <a:off x="5434616" y="4719800"/>
            <a:ext cx="5863667"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定位为低端市场，以价格优势占据市场份额，产品口感和品质相对一般，主要通过大量宣传和促销活动吸引消费者。</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主要品牌介绍及定位差异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品牌A</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采用高端、精致的营销策略，注重口碑传播和品牌形象塑造，通过线上线下相结合的方式拓展销售渠道，与高端母婴店、大型超市等合作。</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品牌B</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采用多样化的营销策略，注重产品的差异化和创新，通过广告宣传、促销活动、社交媒体等多种方式吸引消费者，与各类零售商和批发商合作。</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品牌C</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采用低成本的营销策略，注重价格优势和渠道拓展，通过大量的促销活动和打折销售提高市场占有率，主要面向中低端消费群体。</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营销策略对比分析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品牌形象塑造与传播途径</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塑造价格实惠、性价比高的品牌形象，主要通过价格优势和促销活动进行品牌传播，同时注重在低端市场的宣传和推广。</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品牌C</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塑造高品质、健康、天然的品牌形象，通过高端的广告宣传、品牌故事、口碑传播等方式进行品牌传播，同时注重线上社交媒体的互动和传播。</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品牌A</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塑造亲民、实惠、多样化的品牌形象，通过广告宣传、促销活动、社交媒体等多种方式进行品牌传播，同时注重与消费者的互动和沟通。</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品牌B</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https://d.book118.com/286134243011010102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2024-09-26T18:20:08.402</cp:lastPrinted>
  <dcterms:created xsi:type="dcterms:W3CDTF">2024-09-26T10:20:08Z</dcterms:created>
  <dcterms:modified xsi:type="dcterms:W3CDTF">2024-09-26T10:20:10Z</dcterms:modified>
</cp:coreProperties>
</file>