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09EC2D-E129-4B54-9C9E-1B55ACF3A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5BE795-BBDD-498E-AFCD-6F47FA9E4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0EBF1-140F-4EC3-AD4E-995A1C0DE4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74FC55-F125-4D79-84C6-006EF6AB8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AC7C6D-AA7B-4759-B2E2-308AD13F20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2841CE-F3DF-469B-9E20-5643BC9622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127A3B-C103-48C7-844E-4AE456D2DC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5CB215-C6F3-452D-A79E-FBF39B23D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FCC3D-945C-4C1A-8FE7-43CDEE9C2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00C6D-E47B-4D42-BBE4-9C81AF959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D1156-2E11-4516-831C-E8651DD5B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135030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社会与公共事业行业的基础知识培训课件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行业概述与发展趋势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公共服务体系及设施建设</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社会保障制度与政策解读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医疗卫生服务体系建设与改革</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教育事业发展与教育资源均衡配置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文化传承与创新在公共事业中作用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环境保护与可持续发展战略部署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行业概述与发展趋势</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88" y="1588"/>
            <a:ext cx="3427412" cy="68405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25000"/>
          </a:blip>
          <a:stretch>
            <a:fillRect/>
          </a:stretch>
        </p:blipFill>
        <p:spPr>
          <a:xfrm>
            <a:off x="-800" y="920546"/>
            <a:ext cx="10655071" cy="5937454"/>
          </a:xfrm>
          <a:prstGeom prst="rect">
            <a:avLst/>
          </a:prstGeom>
        </p:spPr>
      </p:pic>
      <p:sp>
        <p:nvSpPr>
          <p:cNvPr id="4" name="Freeform 4"/>
          <p:cNvSpPr/>
          <p:nvPr/>
        </p:nvSpPr>
        <p:spPr>
          <a:xfrm>
            <a:off x="-6350" y="920546"/>
            <a:ext cx="3006451" cy="5923710"/>
          </a:xfrm>
          <a:custGeom>
            <a:rect l="l" t="t" r="r" b="b"/>
            <a:pathLst>
              <a:path w="418" h="836">
                <a:moveTo>
                  <a:pt x="0" y="836"/>
                </a:moveTo>
                <a:cubicBezTo>
                  <a:pt x="231" y="836"/>
                  <a:pt x="418" y="649"/>
                  <a:pt x="418" y="418"/>
                </a:cubicBezTo>
                <a:cubicBezTo>
                  <a:pt x="418" y="187"/>
                  <a:pt x="231" y="0"/>
                  <a:pt x="0" y="0"/>
                </a:cubicBezTo>
                <a:lnTo>
                  <a:pt x="0" y="8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社会与公共事业行业定义</a:t>
              </a:r>
            </a:p>
          </p:txBody>
        </p:sp>
      </p:grpSp>
      <p:grpSp>
        <p:nvGrpSpPr>
          <p:cNvPr id="27" name="Group 27"/>
          <p:cNvGrpSpPr/>
          <p:nvPr/>
        </p:nvGrpSpPr>
        <p:grpSpPr>
          <a:xfrm>
            <a:off x="3770294" y="1444657"/>
            <a:ext cx="5404223" cy="4447888"/>
            <a:chOff x="3770294" y="1444657"/>
            <a:chExt cx="5404223" cy="4447888"/>
          </a:xfrm>
        </p:grpSpPr>
        <p:sp>
          <p:nvSpPr>
            <p:cNvPr id="28" name="TextBox 28"/>
            <p:cNvSpPr txBox="1"/>
            <p:nvPr/>
          </p:nvSpPr>
          <p:spPr>
            <a:xfrm>
              <a:off x="3770294"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社会服务</a:t>
              </a:r>
            </a:p>
          </p:txBody>
        </p:sp>
        <p:sp>
          <p:nvSpPr>
            <p:cNvPr id="29" name="TextBox 29"/>
            <p:cNvSpPr txBox="1"/>
            <p:nvPr/>
          </p:nvSpPr>
          <p:spPr>
            <a:xfrm>
              <a:off x="3770294"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包括社会福利、社会救助、慈善事业等领域，旨在为弱势群体提供帮助和支持。</a:t>
              </a:r>
            </a:p>
          </p:txBody>
        </p:sp>
        <p:sp>
          <p:nvSpPr>
            <p:cNvPr id="30" name="TextBox 30"/>
            <p:cNvSpPr txBox="1"/>
            <p:nvPr/>
          </p:nvSpPr>
          <p:spPr>
            <a:xfrm>
              <a:off x="3770294"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体育事业</a:t>
              </a:r>
            </a:p>
          </p:txBody>
        </p:sp>
        <p:sp>
          <p:nvSpPr>
            <p:cNvPr id="31" name="TextBox 31"/>
            <p:cNvSpPr txBox="1"/>
            <p:nvPr/>
          </p:nvSpPr>
          <p:spPr>
            <a:xfrm>
              <a:off x="3770294"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涵盖竞技体育、群众体育、体育产业等领域，促进全民健身和体育竞技水平提高。</a:t>
              </a:r>
            </a:p>
          </p:txBody>
        </p:sp>
        <p:sp>
          <p:nvSpPr>
            <p:cNvPr id="32" name="TextBox 32"/>
            <p:cNvSpPr txBox="1"/>
            <p:nvPr/>
          </p:nvSpPr>
          <p:spPr>
            <a:xfrm>
              <a:off x="6747800"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公共卫生</a:t>
              </a:r>
            </a:p>
          </p:txBody>
        </p:sp>
        <p:sp>
          <p:nvSpPr>
            <p:cNvPr id="33" name="TextBox 33"/>
            <p:cNvSpPr txBox="1"/>
            <p:nvPr/>
          </p:nvSpPr>
          <p:spPr>
            <a:xfrm>
              <a:off x="6747800"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涵盖预防医学、卫生检验、疾病控制等方面，致力于提高公众健康水平。</a:t>
              </a:r>
            </a:p>
          </p:txBody>
        </p:sp>
        <p:sp>
          <p:nvSpPr>
            <p:cNvPr id="34" name="TextBox 34"/>
            <p:cNvSpPr txBox="1"/>
            <p:nvPr/>
          </p:nvSpPr>
          <p:spPr>
            <a:xfrm>
              <a:off x="6747800"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文化事业</a:t>
              </a:r>
            </a:p>
          </p:txBody>
        </p:sp>
        <p:sp>
          <p:nvSpPr>
            <p:cNvPr id="35" name="TextBox 35"/>
            <p:cNvSpPr txBox="1"/>
            <p:nvPr/>
          </p:nvSpPr>
          <p:spPr>
            <a:xfrm>
              <a:off x="6747800"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包括图书馆、博物馆、艺术馆等文化设施建设，以及文化遗产保护、文化产业发展等方面。</a:t>
              </a:r>
            </a:p>
          </p:txBody>
        </p:sp>
      </p:grpSp>
      <p:grpSp>
        <p:nvGrpSpPr>
          <p:cNvPr id="36" name="Group 36"/>
          <p:cNvGrpSpPr/>
          <p:nvPr/>
        </p:nvGrpSpPr>
        <p:grpSpPr>
          <a:xfrm>
            <a:off x="9370372" y="2906557"/>
            <a:ext cx="2426717" cy="1965431"/>
            <a:chOff x="9370372" y="2906557"/>
            <a:chExt cx="2426717" cy="1965431"/>
          </a:xfrm>
        </p:grpSpPr>
        <p:sp>
          <p:nvSpPr>
            <p:cNvPr id="37" name="TextBox 37"/>
            <p:cNvSpPr txBox="1"/>
            <p:nvPr/>
          </p:nvSpPr>
          <p:spPr>
            <a:xfrm>
              <a:off x="9370372" y="29065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教育事业</a:t>
              </a:r>
            </a:p>
          </p:txBody>
        </p:sp>
        <p:sp>
          <p:nvSpPr>
            <p:cNvPr id="38" name="TextBox 38"/>
            <p:cNvSpPr txBox="1"/>
            <p:nvPr/>
          </p:nvSpPr>
          <p:spPr>
            <a:xfrm>
              <a:off x="9449849" y="33197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涉及学前教育、基础教育、高等教育等各个阶段，培养社会所需人才。</a:t>
              </a:r>
            </a:p>
          </p:txBody>
        </p:sp>
      </p:grpSp>
      <p:sp>
        <p:nvSpPr>
          <p:cNvPr id="39" name="Freeform 39"/>
          <p:cNvSpPr/>
          <p:nvPr/>
        </p:nvSpPr>
        <p:spPr>
          <a:xfrm>
            <a:off x="539110" y="3194381"/>
            <a:ext cx="1389784" cy="1389784"/>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行业现状及未来发展趋势</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当前社会与公共事业行业在国民经济中的地位逐渐提升，政府投入逐年增加，行业规模不断扩大。同时，行业内部也在进行深化改革，提高服务质量和效率。</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现状分析</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随着社会进步和经济发展，公众对社会与公共事业的需求将不断增长。未来行业将呈现以下发展趋势：一是政府将继续加大投入力度，推动行业快速发展；二是行业内部将加强创新，提高服务水平和质量；三是行业将与其他领域进行跨界融合，拓展新的发展空间。</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发展趋势</a:t>
            </a:r>
          </a:p>
        </p:txBody>
      </p:sp>
      <p:pic>
        <p:nvPicPr>
          <p:cNvPr id="30" name="Picture 30"/>
          <p:cNvPicPr>
            <a:picLocks noChangeAspect="1"/>
          </p:cNvPicPr>
          <p:nvPr/>
        </p:nvPicPr>
        <p:blipFill>
          <a:blip r:embed="rId3"/>
          <a:srcRect l="10995" r="10995"/>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t="14375" b="14375"/>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政策推动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政府出台的一系列政策法规为社会与公共事业行业的发展提供了有力保障。例如，加大财政投入、制定行业标准、推动信息化建设等政策措施，促进了行业的快速发展。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法规约束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同时，政策法规也对行业发展起到了一定的约束作用。如加强行业监管、规范市场秩序、保障公众权益等方面的法规要求，促使行业在规范有序的环境下发展。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公共服务体系及设施建设</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公共服务体系的构成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包括教育、医疗、文化、体育、社会保障等多个领域。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公共服务体系的定义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指政府为满足社会公共需求而提供的各种服务性设施和服务的总称。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公共服务体系的重要性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是现代社会文明进步的重要标志，对于保障和改善民生、促进社会公平正义具有重要意义。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公共服务体系概述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设施建设规划</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根据地区人口、经济、社会等因素，制定科学合理的公共服务设施建设规划，明确建设目标、布局、时序等。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设施设计原则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遵循人性化、功能性、安全性等原则，确保公共服务设施的设计符合使用需求，提高使用效率。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设施建设标准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制定并执行相应的建设标准，确保公共服务设施的质量和安全。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设施建设规划与设计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316" r="16316"/>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教育设施建设案例</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分析学校、幼儿园等教育设施的建设规划、设计及实施过程，总结成功经验和存在问题。</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社会保障设施建设案例</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分析养老院、福利院等社会保障设施的建设情况，关注弱势群体的权益保障和社会福利的改善。</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医疗设施建设案例</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探讨医院、诊所等医疗设施的建设策略，关注医疗资源的合理配置和服务质量的提升。</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文化体育设施建设案例</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研究图书馆、博物馆、体育馆等文化体育设施的建设模式，强调文化体育设施在丰富群众精神文化生活方面的作用。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社会保障制度与政策解读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社会保障制度的定义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指国家通过立法和行政措施设立的、旨在保障社会成员基本生活和权益的各种制度和措施的总称。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社会保障制度的内容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包括社会保险、社会救济、社会福利、优抚安置等。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社会保障制度的意义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维护社会稳定、促进经济发展、保障基本人权等。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38000"/>
          </a:blip>
          <a:stretch>
            <a:fillRect/>
          </a:stretch>
        </p:blipFill>
        <p:spPr>
          <a:xfrm>
            <a:off x="0" y="0"/>
            <a:ext cx="12192000" cy="6858000"/>
          </a:xfrm>
          <a:prstGeom prst="rect">
            <a:avLst/>
          </a:prstGeom>
        </p:spPr>
      </p:pic>
      <p:sp>
        <p:nvSpPr>
          <p:cNvPr id="3" name="AutoShape 3"/>
          <p:cNvSpPr/>
          <p:nvPr/>
        </p:nvSpPr>
        <p:spPr>
          <a:xfrm>
            <a:off x="6354794" y="1266825"/>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4" name="AutoShape 4"/>
          <p:cNvSpPr/>
          <p:nvPr/>
        </p:nvSpPr>
        <p:spPr>
          <a:xfrm>
            <a:off x="5802344" y="2579656"/>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5" name="AutoShape 5"/>
          <p:cNvSpPr/>
          <p:nvPr/>
        </p:nvSpPr>
        <p:spPr>
          <a:xfrm>
            <a:off x="5480018" y="383066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sp>
        <p:nvSpPr>
          <p:cNvPr id="6" name="AutoShape 6"/>
          <p:cNvSpPr/>
          <p:nvPr/>
        </p:nvSpPr>
        <p:spPr>
          <a:xfrm>
            <a:off x="3711607" y="506891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各类保障政策解读</a:t>
              </a:r>
            </a:p>
          </p:txBody>
        </p:sp>
      </p:grpSp>
      <p:sp>
        <p:nvSpPr>
          <p:cNvPr id="29" name="TextBox 29"/>
          <p:cNvSpPr txBox="1"/>
          <p:nvPr/>
        </p:nvSpPr>
        <p:spPr>
          <a:xfrm>
            <a:off x="1094842" y="116677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养老保险政策</a:t>
            </a:r>
          </a:p>
        </p:txBody>
      </p:sp>
      <p:sp>
        <p:nvSpPr>
          <p:cNvPr id="30" name="TextBox 30"/>
          <p:cNvSpPr txBox="1"/>
          <p:nvPr/>
        </p:nvSpPr>
        <p:spPr>
          <a:xfrm>
            <a:off x="1326671" y="151933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060001">
                    <a:alpha val="100000"/>
                  </a:srgbClr>
                </a:solidFill>
                <a:latin typeface="Microsoft Yahei"/>
                <a:ea typeface="Microsoft Yahei"/>
                <a:cs typeface="Microsoft Yahei"/>
              </a:rPr>
              <a:t>解读养老保险的参保范围、缴费标准、待遇领取等规定。</a:t>
            </a:r>
          </a:p>
        </p:txBody>
      </p:sp>
      <p:sp>
        <p:nvSpPr>
          <p:cNvPr id="31" name="TextBox 31"/>
          <p:cNvSpPr txBox="1"/>
          <p:nvPr/>
        </p:nvSpPr>
        <p:spPr>
          <a:xfrm>
            <a:off x="6710363" y="827762"/>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医疗保险政策</a:t>
            </a:r>
          </a:p>
        </p:txBody>
      </p:sp>
      <p:sp>
        <p:nvSpPr>
          <p:cNvPr id="32" name="TextBox 32"/>
          <p:cNvSpPr txBox="1"/>
          <p:nvPr/>
        </p:nvSpPr>
        <p:spPr>
          <a:xfrm>
            <a:off x="6710363" y="1236519"/>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介绍医疗保险的报销范围、报销比例、异地就医等政策。</a:t>
            </a:r>
          </a:p>
        </p:txBody>
      </p:sp>
      <p:sp>
        <p:nvSpPr>
          <p:cNvPr id="33" name="TextBox 33"/>
          <p:cNvSpPr txBox="1"/>
          <p:nvPr/>
        </p:nvSpPr>
        <p:spPr>
          <a:xfrm>
            <a:off x="6253493" y="214059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失业保险政策</a:t>
            </a:r>
          </a:p>
        </p:txBody>
      </p:sp>
      <p:sp>
        <p:nvSpPr>
          <p:cNvPr id="34" name="TextBox 34"/>
          <p:cNvSpPr txBox="1"/>
          <p:nvPr/>
        </p:nvSpPr>
        <p:spPr>
          <a:xfrm>
            <a:off x="6253493" y="2549350"/>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阐述失业保险的领取条件、领取期限、领取标准等内容。</a:t>
            </a:r>
          </a:p>
        </p:txBody>
      </p:sp>
      <p:sp>
        <p:nvSpPr>
          <p:cNvPr id="35" name="TextBox 35"/>
          <p:cNvSpPr txBox="1"/>
          <p:nvPr/>
        </p:nvSpPr>
        <p:spPr>
          <a:xfrm>
            <a:off x="5918277" y="3430588"/>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工伤保险政策</a:t>
            </a:r>
          </a:p>
        </p:txBody>
      </p:sp>
      <p:sp>
        <p:nvSpPr>
          <p:cNvPr id="36" name="TextBox 36"/>
          <p:cNvSpPr txBox="1"/>
          <p:nvPr/>
        </p:nvSpPr>
        <p:spPr>
          <a:xfrm>
            <a:off x="5918277" y="3839345"/>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概述工伤保险的认定范围、认定程序、待遇标准等规定。</a:t>
            </a:r>
          </a:p>
        </p:txBody>
      </p:sp>
      <p:sp>
        <p:nvSpPr>
          <p:cNvPr id="37" name="TextBox 37"/>
          <p:cNvSpPr txBox="1"/>
          <p:nvPr/>
        </p:nvSpPr>
        <p:spPr>
          <a:xfrm>
            <a:off x="4380227" y="4629856"/>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生育保险政策</a:t>
            </a:r>
          </a:p>
        </p:txBody>
      </p:sp>
      <p:sp>
        <p:nvSpPr>
          <p:cNvPr id="38" name="TextBox 38"/>
          <p:cNvSpPr txBox="1"/>
          <p:nvPr/>
        </p:nvSpPr>
        <p:spPr>
          <a:xfrm>
            <a:off x="4380227" y="5038613"/>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解释生育保险的保障范围、报销标准、产假期限等政策。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申请流程与注意事项</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申请流程</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介绍各类社会保障政策的申请流程，包括申请条件、申请材料、申请地点等。</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注意事项</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提醒申请人在办理过程中需要注意的事项，如申请时限、材料真实性、办理结果查询等。</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常见问题解答</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针对申请人在办理过程中可能遇到的问题进行解答，提供指导和帮助。</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医疗卫生服务体系建设与改革</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https://d.book118.com/286135030040010045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2024-09-13T22:02:07.935</cp:lastPrinted>
  <dcterms:created xsi:type="dcterms:W3CDTF">2024-09-13T14:02:07Z</dcterms:created>
  <dcterms:modified xsi:type="dcterms:W3CDTF">2024-09-13T14:02:10Z</dcterms:modified>
</cp:coreProperties>
</file>