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0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3B402-0424-4013-84E6-AE6C7C5F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9E01-53CA-4632-AA74-7C5E8011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80C4B-4869-4C61-9B7A-A89A46A1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F6538-DF79-4051-B2A0-F0B3E2814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FC3B4-873C-47A3-996A-726F2A3B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C2289-1FAD-4D1F-B862-993DF9DE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B2F3D-90C2-4FEB-85DD-F3879902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ED550-018B-429D-A39A-AD01DAFFD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043EC-54FE-4539-8BFE-90EADF3A6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7471A-717A-487D-BE95-4FA43D687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A377D-E0E9-4D8A-BBD6-714012121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image" Target="../media/image2.png" /><Relationship Id="rId5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1.xml" /><Relationship Id="rId3" Type="http://schemas.openxmlformats.org/officeDocument/2006/relationships/tags" Target="../tags/tag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3.xml" /><Relationship Id="rId3" Type="http://schemas.openxmlformats.org/officeDocument/2006/relationships/tags" Target="../tags/tag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82.xml" /><Relationship Id="rId2" Type="http://schemas.openxmlformats.org/officeDocument/2006/relationships/image" Target="../media/image3.png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3.xml" /><Relationship Id="rId3" Type="http://schemas.openxmlformats.org/officeDocument/2006/relationships/tags" Target="../tags/tag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420021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80" y="424815"/>
            <a:ext cx="9799320" cy="822960"/>
          </a:xfrm>
        </p:spPr>
        <p:txBody>
          <a:bodyPr/>
          <a:lstStyle/>
          <a:p>
            <a:r>
              <a:rPr lang="zh-CN" altLang="zh-CN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高三一轮复习课件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80" y="1433195"/>
            <a:ext cx="9799320" cy="838200"/>
          </a:xfrm>
        </p:spPr>
        <p:txBody>
          <a:bodyPr>
            <a:normAutofit/>
          </a:bodyPr>
          <a:lstStyle/>
          <a:p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《中外历史纲要（下）》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-635" y="2348230"/>
            <a:ext cx="12192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第</a:t>
            </a:r>
            <a:r>
              <a:rPr 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五</a:t>
            </a:r>
            <a:r>
              <a:rPr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单元 </a:t>
            </a:r>
            <a:r>
              <a:rPr 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工业革命与马克思主义的诞生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0" y="3256280"/>
            <a:ext cx="12192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第</a:t>
            </a:r>
            <a:r>
              <a:rPr 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2</a:t>
            </a:r>
            <a:r>
              <a:rPr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课时 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马克思主义的诞生与传播</a:t>
            </a:r>
            <a:endParaRPr lang="zh-CN"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679450" y="4146550"/>
            <a:ext cx="11068685" cy="167513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课程标准</a:t>
            </a:r>
            <a:r>
              <a:rPr lang="zh-CN" sz="28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：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通过了解马克思主义产生的时代背景以及马克思、恩格斯的理论探索与革命实践，了解《共产党宣言》的主要内容，理解马克思主义产生的世界意义。</a:t>
            </a:r>
            <a:endParaRPr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课标解读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99100" y="2048415"/>
            <a:ext cx="1124839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/>
            <a:r>
              <a:rPr lang="en-US" altLang="zh-CN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sym typeface="+mn-ea"/>
              </a:rPr>
              <a:t> 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通过了解马克思主义产生的时代背景以及马克思、恩格斯的理论探索与革命实践，了解《共产党宣言》的主要内容，理解马克思主义产生的世界意义 </a:t>
            </a:r>
            <a:r>
              <a:rPr 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sym typeface="+mn-ea"/>
              </a:rPr>
              <a:t>。</a:t>
            </a:r>
            <a:endParaRPr lang="zh-CN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306887" y="3912784"/>
            <a:ext cx="9692005" cy="919401"/>
          </a:xfrm>
          <a:prstGeom prst="wedgeRoundRectCallout">
            <a:avLst>
              <a:gd name="adj1" fmla="val -40231"/>
              <a:gd name="adj2" fmla="val -98071"/>
              <a:gd name="adj3" fmla="val 16667"/>
            </a:avLst>
          </a:prstGeom>
          <a:noFill/>
          <a:ln w="12700" cmpd="sng">
            <a:solidFill>
              <a:srgbClr val="FF0000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不能局限于其产生后短时段的影响，应在更广阔的时空内，理解马克思主义在不同时代、不同国家的不同时期所产生的作用。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</a:endParaRPr>
          </a:p>
        </p:txBody>
      </p: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V="1">
            <a:off x="598805" y="3411941"/>
            <a:ext cx="2335463" cy="13164"/>
          </a:xfrm>
          <a:prstGeom prst="line">
            <a:avLst/>
          </a:prstGeom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20955" y="5715"/>
            <a:ext cx="12159615" cy="6591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</a:rPr>
              <a:t>考情分析</a:t>
            </a: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80022" y="803456"/>
          <a:ext cx="11842115" cy="5149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9640"/>
                <a:gridCol w="3293745"/>
                <a:gridCol w="7618730"/>
              </a:tblGrid>
              <a:tr h="652780">
                <a:tc>
                  <a:txBody>
                    <a:bodyPr vert="horz" wrap="square"/>
                    <a:lstStyle/>
                    <a:p>
                      <a:pPr marL="0" lvl="0" indent="0" algn="l" defTabSz="6858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2000" b="1" i="0" u="none" kern="1200" baseline="0">
                          <a:solidFill>
                            <a:schemeClr val="tx1"/>
                          </a:solidFill>
                          <a:latin typeface="黑体" panose="02010600030101010101" charset="-122"/>
                          <a:ea typeface="黑体" panose="02010600030101010101" charset="-122"/>
                          <a:cs typeface="+mn-cs"/>
                        </a:rPr>
                        <a:t>时间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defTabSz="685800" eaLnBrk="1" hangingPunct="1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黑体" panose="02010600030101010101" charset="-122"/>
                          <a:ea typeface="黑体" panose="02010600030101010101" charset="-122"/>
                          <a:sym typeface="+mn-ea"/>
                        </a:rPr>
                        <a:t>全国卷</a:t>
                      </a:r>
                    </a:p>
                  </a:txBody>
                  <a:tcPr marL="0" marR="0" marT="0" marB="1" anchor="ctr">
                    <a:lnL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lvl="0" algn="ctr" defTabSz="685800" eaLnBrk="1" hangingPunct="1">
                        <a:buFont typeface="Arial" pitchFamily="34" charset="0"/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黑体" panose="02010600030101010101" charset="-122"/>
                          <a:ea typeface="黑体" panose="02010600030101010101" charset="-122"/>
                        </a:rPr>
                        <a:t>地方卷</a:t>
                      </a:r>
                    </a:p>
                  </a:txBody>
                  <a:tcPr marL="0" marR="0" marT="0" marB="1" anchor="ctr">
                    <a:lnL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901190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800" b="1">
                          <a:latin typeface="黑体" panose="02010600030101010101" charset="-122"/>
                          <a:ea typeface="黑体" panose="02010600030101010101" charset="-122"/>
                        </a:rPr>
                        <a:t>2021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2021·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全国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高考真题）巴黎公社的无产阶级属性 </a:t>
                      </a:r>
                      <a:endParaRPr lang="en-US" altLang="zh-CN" sz="1800" b="1">
                        <a:solidFill>
                          <a:schemeClr val="tx1"/>
                        </a:solidFill>
                        <a:latin typeface="黑体" panose="02010600030101010101" charset="-122"/>
                        <a:ea typeface="黑体" panose="02010600030101010101" charset="-122"/>
                        <a:sym typeface="+mn-ea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defRPr/>
                      </a:pP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2021·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河北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高考真题）马克思主义诞生的背景 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2021·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山东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高考真题）巴黎公社的影响  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2021·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浙江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高考真题）唯物史观  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2021·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浙江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高考真题）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共产党宣言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endParaRPr lang="zh-CN" altLang="en-US" sz="1800" b="1">
                        <a:solidFill>
                          <a:schemeClr val="tx1"/>
                        </a:solidFill>
                        <a:latin typeface="黑体" panose="02010600030101010101" charset="-122"/>
                        <a:ea typeface="黑体" panose="02010600030101010101" charset="-122"/>
                        <a:sym typeface="+mn-ea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297940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800" b="1">
                          <a:latin typeface="黑体" panose="02010600030101010101" charset="-122"/>
                          <a:ea typeface="黑体" panose="02010600030101010101" charset="-122"/>
                        </a:rPr>
                        <a:t>2022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algn="l" defTabSz="914400" rtl="0" eaLnBrk="1" fontAlgn="auto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800" b="1">
                        <a:solidFill>
                          <a:schemeClr val="tx1"/>
                        </a:solidFill>
                        <a:latin typeface="黑体" panose="02010600030101010101" charset="-122"/>
                        <a:ea typeface="黑体" panose="02010600030101010101" charset="-122"/>
                        <a:sym typeface="+mn-ea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defRPr/>
                      </a:pPr>
                      <a:endParaRPr lang="en-US" altLang="zh-CN" sz="1800" b="1">
                        <a:solidFill>
                          <a:schemeClr val="tx1"/>
                        </a:solidFill>
                        <a:latin typeface="黑体" panose="02010600030101010101" charset="-122"/>
                        <a:ea typeface="黑体" panose="02010600030101010101" charset="-122"/>
                        <a:sym typeface="+mn-ea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297940"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en-US" altLang="zh-CN" sz="1800" b="1">
                          <a:latin typeface="黑体" panose="02010600030101010101" charset="-122"/>
                          <a:ea typeface="黑体" panose="02010600030101010101" charset="-122"/>
                        </a:rPr>
                        <a:t>2023</a:t>
                      </a:r>
                    </a:p>
                  </a:txBody>
                  <a:tcPr anchor="ctr"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algn="l" defTabSz="914400" rtl="0" eaLnBrk="1" fontAlgn="auto" latinLnBrk="0" hangingPunct="1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全国甲卷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34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）巴黎公社的影响</a:t>
                      </a:r>
                      <a:endParaRPr lang="zh-CN" altLang="en-US" sz="1800" b="1">
                        <a:solidFill>
                          <a:schemeClr val="tx1"/>
                        </a:solidFill>
                        <a:latin typeface="黑体" panose="02010600030101010101" charset="-122"/>
                        <a:ea typeface="黑体" panose="02010600030101010101" charset="-122"/>
                        <a:sym typeface="+mn-ea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山东高考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资本论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202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河北高考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·</a:t>
                      </a:r>
                      <a:r>
                        <a:rPr lang="en-US" altLang="zh-CN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  <a:r>
                        <a:rPr lang="zh-CN" altLang="en-US" sz="18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）国际工人运动的发展</a:t>
                      </a:r>
                      <a:endParaRPr lang="zh-CN" altLang="en-US" sz="1800" b="1">
                        <a:solidFill>
                          <a:schemeClr val="tx1"/>
                        </a:solidFill>
                        <a:latin typeface="黑体" panose="02010600030101010101" charset="-122"/>
                        <a:ea typeface="黑体" panose="02010600030101010101" charset="-122"/>
                        <a:sym typeface="+mn-ea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20955" y="5715"/>
            <a:ext cx="12159615" cy="6591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</a:rPr>
              <a:t>复习建议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37260" y="1751330"/>
            <a:ext cx="100247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    </a:t>
            </a:r>
            <a:r>
              <a:rPr lang="zh-CN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本课近三年高考考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查较少，</a:t>
            </a:r>
            <a:r>
              <a:rPr lang="zh-CN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主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要考查了马克思主义产生的背景、影响和巴黎公社的影响等</a:t>
            </a:r>
            <a:r>
              <a:rPr lang="zh-CN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，</a:t>
            </a:r>
            <a:r>
              <a:rPr lang="zh-CN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复习时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需注意。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阶段特征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214630" y="1958340"/>
            <a:ext cx="11746865" cy="25545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工业革命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促进了资本主义的发展，也凸显了资本主义制度的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弊端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，无产阶级和资产阶级的矛盾日益尖锐。工人运动和社会主义思潮兴起，马克思、恩格斯创立了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马克思主义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，无产阶级斗争有了强大的</a:t>
            </a:r>
            <a:r>
              <a:rPr lang="zh-CN" altLang="en-US" sz="3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思想武器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。</a:t>
            </a:r>
          </a:p>
          <a:p>
            <a:pPr indent="0"/>
            <a:endParaRPr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  <a:cs typeface="黑体" panose="0201060003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341194" y="1978925"/>
            <a:ext cx="11109278" cy="342558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1"/>
          <p:cNvSpPr txBox="1"/>
          <p:nvPr>
            <p:custDataLst>
              <p:tags r:id="rId3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时空坐标</a:t>
            </a:r>
          </a:p>
        </p:txBody>
      </p:sp>
      <p:sp>
        <p:nvSpPr>
          <p:cNvPr id="13" name="矩形 12"/>
          <p:cNvSpPr/>
          <p:nvPr>
            <p:custDataLst>
              <p:tags r:id="rId4"/>
            </p:custDataLst>
          </p:nvPr>
        </p:nvSpPr>
        <p:spPr>
          <a:xfrm>
            <a:off x="6376510" y="3536134"/>
            <a:ext cx="788566" cy="83115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777922" y="3440600"/>
            <a:ext cx="3398294" cy="1445299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6"/>
            </p:custDataLst>
          </p:nvPr>
        </p:nvSpPr>
        <p:spPr>
          <a:xfrm>
            <a:off x="4231820" y="3481544"/>
            <a:ext cx="1049864" cy="926683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7275195" y="3534770"/>
            <a:ext cx="858871" cy="116006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143713" y="2197441"/>
            <a:ext cx="1748790" cy="540385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9"/>
            </p:custDataLst>
          </p:nvPr>
        </p:nvSpPr>
        <p:spPr>
          <a:xfrm>
            <a:off x="9157648" y="3698695"/>
            <a:ext cx="1201003" cy="540385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16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学习任务</a:t>
            </a:r>
          </a:p>
        </p:txBody>
      </p:sp>
      <p:sp>
        <p:nvSpPr>
          <p:cNvPr id="3" name="文本占位符 2"/>
          <p:cNvSpPr>
            <a:spLocks noGrp="1"/>
          </p:cNvSpPr>
          <p:nvPr/>
        </p:nvSpPr>
        <p:spPr>
          <a:xfrm>
            <a:off x="217206" y="1403388"/>
            <a:ext cx="11865610" cy="3968750"/>
          </a:xfrm>
          <a:prstGeom prst="rect">
            <a:avLst/>
          </a:prstGeom>
        </p:spPr>
        <p:txBody>
          <a:bodyPr vert="horz" lIns="90000" tIns="46800" rIns="90000" bIns="46800" rtlCol="0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Aft>
                <a:spcPct val="0"/>
              </a:spcAft>
              <a:buNone/>
            </a:pPr>
            <a:r>
              <a:rPr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1.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了解</a:t>
            </a:r>
            <a:r>
              <a:rPr lang="en-US" altLang="en-US" sz="3200" b="1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马克思主义产生的时代背景以及马克思、恩格斯的理论探索与革命实践 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，认识马克思主义的诞生是时代的产物。</a:t>
            </a:r>
            <a:endParaRPr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  <a:p>
            <a:pPr marL="0">
              <a:lnSpc>
                <a:spcPct val="100000"/>
              </a:lnSpc>
              <a:spcAft>
                <a:spcPct val="0"/>
              </a:spcAft>
              <a:buNone/>
            </a:pPr>
            <a:r>
              <a:rPr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2.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掌握</a:t>
            </a:r>
            <a:r>
              <a:rPr lang="en-US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《共产党宣言》的主要内容，理解马克思主义产生的世界意义 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。</a:t>
            </a:r>
          </a:p>
          <a:p>
            <a:pPr marL="0" algn="l">
              <a:lnSpc>
                <a:spcPct val="100000"/>
              </a:lnSpc>
              <a:spcAft>
                <a:spcPct val="0"/>
              </a:spcAft>
              <a:buClrTx/>
              <a:buSzTx/>
              <a:buNone/>
            </a:pPr>
            <a:r>
              <a:rPr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3.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通过了解巴黎公社的措施，理解巴黎公社的性质</a:t>
            </a:r>
            <a:r>
              <a:rPr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。</a:t>
            </a:r>
            <a:endParaRPr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  <a:p>
            <a:pPr marL="0" algn="l">
              <a:lnSpc>
                <a:spcPct val="100000"/>
              </a:lnSpc>
              <a:spcAft>
                <a:spcPct val="0"/>
              </a:spcAft>
              <a:buClrTx/>
              <a:buSzTx/>
              <a:buNone/>
            </a:pPr>
            <a:r>
              <a:rPr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4.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从唯物史观角度辩证认识巴黎公社</a:t>
            </a:r>
            <a:r>
              <a:rPr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。</a:t>
            </a:r>
            <a:endParaRPr lang="en-US" sz="3200" b="1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  <a:p>
            <a:pPr marL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5.</a:t>
            </a:r>
            <a:r>
              <a:rPr lang="zh-CN" altLang="en-US" sz="32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从唯物史观理解马克思主义在不同时代、不同国家的不同时期所产生的作用。</a:t>
            </a:r>
            <a:endParaRPr lang="zh-CN" altLang="en-US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学习任务一</a:t>
            </a:r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73355" y="794385"/>
            <a:ext cx="11696700" cy="95410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1.</a:t>
            </a:r>
            <a:r>
              <a:rPr lang="zh-CN" altLang="en-US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了解马克思主义产生的时代背景以及马克思、恩格斯的理论探索与革命实践 ，认识马克思主义的诞生是时代的产物。</a:t>
            </a:r>
            <a:endParaRPr lang="zh-CN" altLang="en-US" sz="28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7030" y="1787525"/>
            <a:ext cx="11093450" cy="461665"/>
          </a:xfrm>
          <a:prstGeom prst="rect">
            <a:avLst/>
          </a:prstGeom>
          <a:solidFill>
            <a:srgbClr val="00206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2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活动1</a:t>
            </a:r>
            <a:r>
              <a:rPr lang="zh-CN" sz="2400" b="1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：</a:t>
            </a:r>
            <a:r>
              <a:rPr lang="zh-CN" altLang="en-US" sz="2400" b="1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了解马克思主义产生的时代背景</a:t>
            </a:r>
            <a:endParaRPr lang="zh-CN" sz="2400" b="1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00651" y="2493560"/>
            <a:ext cx="11482070" cy="336132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(1)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经济基础：工业革命后，</a:t>
            </a:r>
            <a:r>
              <a:rPr lang="zh-CN" altLang="en-US" sz="28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经济迅速发展，</a:t>
            </a:r>
            <a:r>
              <a:rPr lang="zh-CN" altLang="en-US" sz="28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制度弊端暴露</a:t>
            </a: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(2)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阶级基础：</a:t>
            </a:r>
            <a:r>
              <a:rPr lang="zh-CN" altLang="en-US" sz="28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开始作为独立的政治力量登上历史舞台。工人阶级迫切需要科学理论的指导。</a:t>
            </a: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(3)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理论基础：马克思、恩格斯广泛吸取德意志古典哲学、英国古典政治经济学、</a:t>
            </a:r>
            <a:r>
              <a:rPr lang="zh-CN" altLang="en-US" sz="28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等人类优秀思想成果</a:t>
            </a: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(4)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实践基础：马克思、恩格斯的理论探索与革命实践</a:t>
            </a:r>
            <a:endParaRPr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4694064" y="2463659"/>
            <a:ext cx="1856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资本主义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815845" y="3179369"/>
            <a:ext cx="1715211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无产阶级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446664" y="4574740"/>
            <a:ext cx="279779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英法空想社会主义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  <p:sp>
        <p:nvSpPr>
          <p:cNvPr id="12" name="文本框 10"/>
          <p:cNvSpPr txBox="1"/>
          <p:nvPr>
            <p:custDataLst>
              <p:tags r:id="rId5"/>
            </p:custDataLst>
          </p:nvPr>
        </p:nvSpPr>
        <p:spPr>
          <a:xfrm>
            <a:off x="8911221" y="2340829"/>
            <a:ext cx="1856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  <a:sym typeface="+mn-ea"/>
              </a:rPr>
              <a:t>资本主义</a:t>
            </a: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  <p:bldP spid="2" grpId="0"/>
      <p:bldP spid="6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学习任务一</a:t>
            </a:r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73355" y="794385"/>
            <a:ext cx="1169670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1.</a:t>
            </a:r>
            <a:r>
              <a:rPr lang="zh-CN" altLang="en-US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了解马克思主义产生的时代背景以及马克思、恩格斯的理论探索与革命实践 ，认识马克思主义的诞生是时代的产物。</a:t>
            </a:r>
            <a:endParaRPr lang="zh-CN" altLang="en-US" sz="28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30910" y="1908270"/>
            <a:ext cx="11256039" cy="35394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1844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年，马克思和恩格斯合著</a:t>
            </a: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神圣家族</a:t>
            </a: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》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，提出了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物质生产在社会生活中起决定性作用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”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的科学论断，阐述了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人民群众是历史的创造者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”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这一重要原理，论证了无产阶级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能够而且必须自己解放自己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”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的思想。这些思想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　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)</a:t>
            </a:r>
            <a:endParaRPr lang="zh-CN" altLang="en-US" sz="28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A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．丰富和发展了无产阶级专政学说</a:t>
            </a: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B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．为社会主义由空想走向科学奠定基础</a:t>
            </a: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C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．印证巴黎公社具有历史的必然性</a:t>
            </a:r>
          </a:p>
          <a:p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D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．是科学社会主义基本原理的完整阐述</a:t>
            </a:r>
            <a:endParaRPr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9698629" y="3214635"/>
            <a:ext cx="157353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9600" b="1" smtClean="0">
                <a:solidFill>
                  <a:srgbClr val="FF0000"/>
                </a:solidFill>
                <a:latin typeface="黑体" panose="02010600030101010101" charset="-122"/>
                <a:ea typeface="黑体" panose="02010600030101010101" charset="-122"/>
              </a:rPr>
              <a:t>B</a:t>
            </a:r>
            <a:endParaRPr lang="en-US" altLang="zh-CN" sz="9600" b="1">
              <a:solidFill>
                <a:srgbClr val="FF0000"/>
              </a:solidFill>
              <a:latin typeface="黑体" panose="02010600030101010101" charset="-122"/>
              <a:ea typeface="黑体" panose="0201060003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学习任务一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72415" y="1040765"/>
            <a:ext cx="11093450" cy="460375"/>
          </a:xfrm>
          <a:prstGeom prst="rect">
            <a:avLst/>
          </a:prstGeom>
          <a:solidFill>
            <a:srgbClr val="00206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2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活动</a:t>
            </a:r>
            <a:r>
              <a:rPr lang="en-US" altLang="zh-CN" sz="2400" b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2</a:t>
            </a:r>
            <a:r>
              <a:rPr lang="zh-CN" sz="2400" b="1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：</a:t>
            </a:r>
            <a:r>
              <a:rPr lang="zh-CN" altLang="en-US" sz="2400" b="1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了解马克思、恩格斯的理论探索与革命实践</a:t>
            </a:r>
            <a:endParaRPr lang="zh-CN" sz="2400" b="1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  <a:cs typeface="黑体" panose="0201060003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3411940" y="1582316"/>
            <a:ext cx="2028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</a:rPr>
              <a:t>剩余价值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4424" y="1682000"/>
            <a:ext cx="11291570" cy="310854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（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）理论探索：①</a:t>
            </a:r>
            <a:r>
              <a:rPr lang="zh-CN" altLang="en-US" sz="28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学说：揭露了资本主义制度和资本家剥削的秘密。②</a:t>
            </a:r>
            <a:r>
              <a:rPr lang="zh-CN" altLang="en-US" sz="28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观：科学地揭示了生产力与生产关系、经济基础与上层建筑在人类社会发展中的辩证关系，鲜明地提出了人民群众对历史发展的巨大作用。</a:t>
            </a:r>
          </a:p>
          <a:p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（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）革命实践：①建立共产主义通讯委员会和德意志工人协会②加入“正义者同盟”并将其改组为“共产主义者同盟”③投身</a:t>
            </a:r>
            <a:r>
              <a:rPr 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1848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年欧洲革命④成立“第一国际”</a:t>
            </a:r>
            <a:endParaRPr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2361034" y="2103110"/>
            <a:ext cx="1889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唯物史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0030101010101" charset="-122"/>
              <a:ea typeface="黑体" panose="0201060003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2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>
            <p:custDataLst>
              <p:tags r:id="rId2"/>
            </p:custDataLst>
          </p:nvPr>
        </p:nvSpPr>
        <p:spPr>
          <a:xfrm>
            <a:off x="1" y="2"/>
            <a:ext cx="12176114" cy="754380"/>
          </a:xfrm>
          <a:prstGeom prst="rect">
            <a:avLst/>
          </a:prstGeom>
          <a:solidFill>
            <a:srgbClr val="C00000"/>
          </a:solidFill>
        </p:spPr>
        <p:txBody>
          <a:bodyPr wrap="square" lIns="91248" tIns="45624" rIns="91248" bIns="4562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20000"/>
              </a:lnSpc>
              <a:defRPr/>
            </a:pPr>
            <a:r>
              <a:rPr lang="zh-CN" altLang="en-US" sz="3600" b="1" smtClean="0">
                <a:solidFill>
                  <a:schemeClr val="bg1"/>
                </a:solidFill>
                <a:latin typeface="黑体" panose="02010600030101010101" charset="-122"/>
                <a:ea typeface="黑体" panose="02010600030101010101" charset="-122"/>
                <a:sym typeface="Arial" pitchFamily="34" charset="0"/>
              </a:rPr>
              <a:t>学习任务二</a:t>
            </a:r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73355" y="794385"/>
            <a:ext cx="11696700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2.</a:t>
            </a:r>
            <a:r>
              <a:rPr lang="zh-CN" altLang="en-US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掌握</a:t>
            </a:r>
            <a:r>
              <a:rPr lang="en-US" altLang="zh-CN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《</a:t>
            </a:r>
            <a:r>
              <a:rPr lang="zh-CN" altLang="en-US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共产党宣言</a:t>
            </a:r>
            <a:r>
              <a:rPr lang="en-US" altLang="zh-CN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》</a:t>
            </a:r>
            <a:r>
              <a:rPr lang="zh-CN" altLang="en-US" sz="28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0030101010101" charset="-122"/>
                <a:ea typeface="黑体" panose="02010600030101010101" charset="-122"/>
                <a:cs typeface="黑体" panose="02010600030101010101" charset="-122"/>
              </a:rPr>
              <a:t>的主要内容，理解马克思主义产生的世界意义 。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353383" y="1541272"/>
            <a:ext cx="11319510" cy="489364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（</a:t>
            </a:r>
            <a:r>
              <a:rPr 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</a:t>
            </a:r>
            <a:r>
              <a:rPr lang="en-US" altLang="zh-CN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共产党宣言</a:t>
            </a:r>
            <a:r>
              <a:rPr lang="en-US" altLang="zh-CN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》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的主要内容</a:t>
            </a:r>
          </a:p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①肯定了</a:t>
            </a:r>
            <a:r>
              <a:rPr lang="zh-CN" altLang="en-US" sz="24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     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的历史进步作用；论证了资本主义必然灭亡、共产主义必然胜利的客观规律。</a:t>
            </a:r>
          </a:p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②肯定</a:t>
            </a:r>
            <a:r>
              <a:rPr lang="zh-CN" altLang="en-US" sz="24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 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在阶级社会中推动历史发展的重要作用，宣告了作为资本主义掘墓人和共产主义建设者的伟大使命。</a:t>
            </a:r>
          </a:p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③阐明了共产党的性质、目的和策略原则。</a:t>
            </a:r>
          </a:p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（</a:t>
            </a:r>
            <a:r>
              <a:rPr 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）马克思主义产生的意义</a:t>
            </a:r>
          </a:p>
          <a:p>
            <a:r>
              <a:rPr lang="zh-CN" altLang="en-US" sz="2400" smtClean="0"/>
              <a:t>（</a:t>
            </a:r>
            <a:r>
              <a:rPr 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）创造性地揭示了</a:t>
            </a:r>
            <a:r>
              <a:rPr lang="zh-CN" altLang="en-US" sz="24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         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发展规律，第一次创立了人民实现自身解放的思想体系，指引着人民改造世界的行动，始终站在时代前沿。</a:t>
            </a:r>
          </a:p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（</a:t>
            </a:r>
            <a:r>
              <a:rPr 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）成为西欧工人运动的指导思想；在东欧和东南欧，影响日益扩大；在亚洲和美洲，是工人运动与民族民主运动的重要思想武器</a:t>
            </a:r>
          </a:p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（</a:t>
            </a:r>
            <a:r>
              <a:rPr 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）马克思主义政党在世界范围内建立和发展起来，人民第一次成为自己命运的主人，成为实现自身解放和全人类解放的根本政治力量</a:t>
            </a:r>
            <a:endParaRPr lang="zh-CN" altLang="en-US" sz="2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471763" y="2602890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阶级斗争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129130" y="1827242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资本主义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439316" y="4038180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人类社会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https://d.book118.com/286142002110010034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空白演示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输入您的封面副标题"/>
  <p:tag name="KSO_WM_UNIT_SHOW_EDIT_AREA_INDICATION" val="1"/>
  <p:tag name="KSO_WM_UNIT_TYPE" val="b"/>
  <p:tag name="KSO_WM_UNIT_VALUE" val="111"/>
</p:tagLst>
</file>

<file path=ppt/tags/tag65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0.xml><?xml version="1.0" encoding="utf-8"?>
<p:tagLst xmlns:p="http://schemas.openxmlformats.org/presentationml/2006/main">
  <p:tag name="KSO_WM_SCREEN_THEME_FLAG" val="c3+4N42lMFKv/yL9/3RM3RPfJHqcb/Uz33CGKZHRvxR56V07q2/EWVPAgvrgoza+SYm55avmVo5WgWBJkV+u4KmP+kVRTwufcjn2eECK1cc="/>
  <p:tag name="KSO_WM_UNIT_TABLE_BEAUTIFY" val="smartTable{77c19c99-3fc0-43b2-937d-6987483c1c2c}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黑体</vt:lpstr>
      <vt:lpstr>宋体</vt:lpstr>
      <vt:lpstr>Office Theme</vt:lpstr>
      <vt:lpstr>高三一轮复习课件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2024-09-03T14:07:06.563</cp:lastPrinted>
  <dcterms:created xsi:type="dcterms:W3CDTF">2024-09-03T06:07:06Z</dcterms:created>
  <dcterms:modified xsi:type="dcterms:W3CDTF">2024-09-03T06:07:08Z</dcterms:modified>
</cp:coreProperties>
</file>